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embeddings/oleObject1.docx" ContentType="application/vnd.openxmlformats-officedocument.wordprocessingml.document"/>
  <Override PartName="/ppt/embeddings/oleObject1.bin" ContentType="application/vnd.openxmlformats-officedocument.oleObject"/>
  <Override PartName="/ppt/media/image1.png" ContentType="image/png"/>
  <Override PartName="/ppt/media/image2.png" ContentType="image/png"/>
  <Override PartName="/ppt/media/image3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-8410320" y="1440"/>
            <a:ext cx="17543160" cy="13690440"/>
            <a:chOff x="-8410320" y="1440"/>
            <a:chExt cx="17543160" cy="13690440"/>
          </a:xfrm>
        </p:grpSpPr>
        <p:sp>
          <p:nvSpPr>
            <p:cNvPr id="1" name=""/>
            <p:cNvSpPr/>
            <p:nvPr/>
          </p:nvSpPr>
          <p:spPr>
            <a:xfrm>
              <a:off x="5388120" y="1585800"/>
              <a:ext cx="3744720" cy="5261040"/>
            </a:xfrm>
            <a:custGeom>
              <a:avLst/>
              <a:gdLst/>
              <a:ahLst/>
              <a:rect l="l" t="t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rgbClr val="3366ff"/>
                </a:gs>
                <a:gs pos="100000">
                  <a:srgbClr val="172f75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-8410320" y="1440"/>
              <a:ext cx="16820640" cy="1369044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800" y="0"/>
                  </a:moveTo>
                  <a:arcTo wR="10800" hR="10800" stAng="-5400000" swAng="5400000"/>
                  <a:lnTo>
                    <a:pt x="10800" y="10800"/>
                  </a:lnTo>
                  <a:close/>
                </a:path>
                <a:path fill="none" w="21600" h="21600">
                  <a:moveTo>
                    <a:pt x="10800" y="0"/>
                  </a:moveTo>
                  <a:arcTo wR="10800" hR="10800" stAng="-5400000" swAng="5400000"/>
                </a:path>
              </a:pathLst>
            </a:custGeom>
            <a:noFill/>
            <a:ln cap="rnd" w="1260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C597D73-5F67-411D-8010-DD7E2E91EC19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5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ffff"/>
              </a:buClr>
              <a:buSzPct val="6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"/>
          <p:cNvGrpSpPr/>
          <p:nvPr/>
        </p:nvGrpSpPr>
        <p:grpSpPr>
          <a:xfrm>
            <a:off x="-8410320" y="1440"/>
            <a:ext cx="17543160" cy="13690440"/>
            <a:chOff x="-8410320" y="1440"/>
            <a:chExt cx="17543160" cy="13690440"/>
          </a:xfrm>
        </p:grpSpPr>
        <p:sp>
          <p:nvSpPr>
            <p:cNvPr id="1" name=""/>
            <p:cNvSpPr/>
            <p:nvPr/>
          </p:nvSpPr>
          <p:spPr>
            <a:xfrm>
              <a:off x="5388120" y="1585800"/>
              <a:ext cx="3744720" cy="5261040"/>
            </a:xfrm>
            <a:custGeom>
              <a:avLst/>
              <a:gdLst/>
              <a:ahLst/>
              <a:rect l="l" t="t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rgbClr val="3366ff"/>
                </a:gs>
                <a:gs pos="100000">
                  <a:srgbClr val="172f75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-8410320" y="1440"/>
              <a:ext cx="16820640" cy="1369044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800" y="0"/>
                  </a:moveTo>
                  <a:arcTo wR="10800" hR="10800" stAng="-5400000" swAng="5400000"/>
                  <a:lnTo>
                    <a:pt x="10800" y="10800"/>
                  </a:lnTo>
                  <a:close/>
                </a:path>
                <a:path fill="none" w="21600" h="21600">
                  <a:moveTo>
                    <a:pt x="10800" y="0"/>
                  </a:moveTo>
                  <a:arcTo wR="10800" hR="10800" stAng="-5400000" swAng="5400000"/>
                </a:path>
              </a:pathLst>
            </a:custGeom>
            <a:noFill/>
            <a:ln cap="rnd" w="1260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dt" idx="4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ftr" idx="5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sldNum" idx="6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CD22684-9F6C-41AF-8001-A80011CB379D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ffff"/>
              </a:buClr>
              <a:buSzPct val="6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"/>
          <p:cNvGrpSpPr/>
          <p:nvPr/>
        </p:nvGrpSpPr>
        <p:grpSpPr>
          <a:xfrm>
            <a:off x="-8410320" y="1440"/>
            <a:ext cx="17543160" cy="13690440"/>
            <a:chOff x="-8410320" y="1440"/>
            <a:chExt cx="17543160" cy="13690440"/>
          </a:xfrm>
        </p:grpSpPr>
        <p:sp>
          <p:nvSpPr>
            <p:cNvPr id="1" name=""/>
            <p:cNvSpPr/>
            <p:nvPr/>
          </p:nvSpPr>
          <p:spPr>
            <a:xfrm>
              <a:off x="5388120" y="1585800"/>
              <a:ext cx="3744720" cy="5261040"/>
            </a:xfrm>
            <a:custGeom>
              <a:avLst/>
              <a:gdLst/>
              <a:ahLst/>
              <a:rect l="l" t="t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rgbClr val="3366ff"/>
                </a:gs>
                <a:gs pos="100000">
                  <a:srgbClr val="172f75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-8410320" y="1440"/>
              <a:ext cx="16820640" cy="1369044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800" y="0"/>
                  </a:moveTo>
                  <a:arcTo wR="10800" hR="10800" stAng="-5400000" swAng="5400000"/>
                  <a:lnTo>
                    <a:pt x="10800" y="10800"/>
                  </a:lnTo>
                  <a:close/>
                </a:path>
                <a:path fill="none" w="21600" h="21600">
                  <a:moveTo>
                    <a:pt x="10800" y="0"/>
                  </a:moveTo>
                  <a:arcTo wR="10800" hR="10800" stAng="-5400000" swAng="5400000"/>
                </a:path>
              </a:pathLst>
            </a:custGeom>
            <a:noFill/>
            <a:ln cap="rnd" w="1260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dt" idx="7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ftr" idx="8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sldNum" idx="9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D0F63A6-BBDC-41E0-86D9-3B31BAAD6030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ffff"/>
              </a:buClr>
              <a:buSzPct val="6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"/>
          <p:cNvGrpSpPr/>
          <p:nvPr/>
        </p:nvGrpSpPr>
        <p:grpSpPr>
          <a:xfrm>
            <a:off x="-7761240" y="1460520"/>
            <a:ext cx="16905240" cy="10794600"/>
            <a:chOff x="-7761240" y="1460520"/>
            <a:chExt cx="16905240" cy="10794600"/>
          </a:xfrm>
        </p:grpSpPr>
        <p:sp>
          <p:nvSpPr>
            <p:cNvPr id="21" name=""/>
            <p:cNvSpPr/>
            <p:nvPr/>
          </p:nvSpPr>
          <p:spPr>
            <a:xfrm>
              <a:off x="3271680" y="2709720"/>
              <a:ext cx="5872320" cy="4148280"/>
            </a:xfrm>
            <a:custGeom>
              <a:avLst/>
              <a:gdLst/>
              <a:ahLst/>
              <a:rect l="l" t="t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rgbClr val="3366ff"/>
                </a:gs>
                <a:gs pos="100000">
                  <a:srgbClr val="172f75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-7761240" y="1460520"/>
              <a:ext cx="13452120" cy="1079460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2789" y="185"/>
                  </a:moveTo>
                  <a:arcTo wR="10800" hR="10800" stAng="-4763376" swAng="4763376"/>
                  <a:lnTo>
                    <a:pt x="10800" y="10800"/>
                  </a:lnTo>
                  <a:close/>
                </a:path>
                <a:path fill="none" w="21600" h="21600">
                  <a:moveTo>
                    <a:pt x="12789" y="185"/>
                  </a:moveTo>
                  <a:arcTo wR="10800" hR="10800" stAng="-4763376" swAng="4763376"/>
                </a:path>
              </a:pathLst>
            </a:custGeom>
            <a:noFill/>
            <a:ln cap="rnd" w="1260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293840" y="7617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dt" idx="10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ftr" idx="11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sldNum" idx="12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17D4153-AC94-4F17-8B1D-5896DF8C1BF2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601"/>
              </a:spcBef>
              <a:buClr>
                <a:srgbClr val="00ffff"/>
              </a:buClr>
              <a:buSzPct val="60000"/>
              <a:buFont typeface="Wingdings" charset="2"/>
              <a:buChar char="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499"/>
              </a:spcBef>
              <a:buClr>
                <a:srgbClr val="ffffff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499"/>
              </a:spcBef>
              <a:buClr>
                <a:srgbClr val="00ffff"/>
              </a:buClr>
              <a:buFont typeface="Times New Roman"/>
              <a:buChar char="•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09480" y="1143000"/>
            <a:ext cx="7772400" cy="1447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Rates &amp; Revenue</a:t>
            </a:r>
            <a:br>
              <a:rPr sz="4400"/>
            </a:b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Project Kickoff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subTitle"/>
          </p:nvPr>
        </p:nvSpPr>
        <p:spPr>
          <a:xfrm>
            <a:off x="1676160" y="4723920"/>
            <a:ext cx="5181480" cy="762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October 12, 2001      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Requirements &amp; Testing</a:t>
            </a: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	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1828440" y="1371240"/>
            <a:ext cx="4800600" cy="487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 algn="ctr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Elaboration Iteration 1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Requirements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10/1 – 10/5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Testing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10/23 – 10/29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11/1 – 11/7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Elaboration Iteration 2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Requirements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11/14 – 11/20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Testing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11/26 – 11/30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12/5 – 12/11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Elaboration Iteration 3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Requirements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12/18 – 12/26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Testing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1/7 – 1/11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1/16 – 1/22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Rates &amp; Revenue</a:t>
            </a:r>
            <a:br>
              <a:rPr sz="4400"/>
            </a:b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Project Kickoff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1143000" y="2666880"/>
            <a:ext cx="6934320" cy="2819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Introduction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Objectives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System Interfaces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Development Process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Requirements &amp; Testing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Timeline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Introduction</a:t>
            </a:r>
            <a:br>
              <a:rPr sz="4400"/>
            </a:b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3" name=""/>
          <p:cNvGraphicFramePr/>
          <p:nvPr/>
        </p:nvGraphicFramePr>
        <p:xfrm>
          <a:off x="1143000" y="1676520"/>
          <a:ext cx="6934320" cy="42670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3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43000" y="1676520"/>
                    <a:ext cx="6934320" cy="4267080"/>
                  </a:xfrm>
                  <a:prstGeom prst="rect">
                    <a:avLst/>
                  </a:prstGeom>
                  <a:ln w="9360">
                    <a:solidFill>
                      <a:srgbClr val="ffffff"/>
                    </a:solidFill>
                    <a:miter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Introduction</a:t>
            </a:r>
            <a:br>
              <a:rPr sz="4400"/>
            </a:b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6" name=""/>
          <p:cNvGraphicFramePr/>
          <p:nvPr/>
        </p:nvGraphicFramePr>
        <p:xfrm>
          <a:off x="1295280" y="1676520"/>
          <a:ext cx="6705720" cy="4190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3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95280" y="1676520"/>
                    <a:ext cx="6705720" cy="4190760"/>
                  </a:xfrm>
                  <a:prstGeom prst="rect">
                    <a:avLst/>
                  </a:prstGeom>
                  <a:ln w="9360">
                    <a:solidFill>
                      <a:srgbClr val="ffffff"/>
                    </a:solidFill>
                    <a:miter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Objectives</a:t>
            </a: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	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68580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High Level Functionality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Rates &amp; discounts maintenance &amp; calculations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Reservation Invoicing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Commodity Invoicing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Variance Invoicing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Invoicing for overrides &amp; corrections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Allocations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Cash In/Cash Out processing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Deal sheet for automation of standard deals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System Interfaces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3505320" y="3048120"/>
            <a:ext cx="1904760" cy="1447560"/>
          </a:xfrm>
          <a:prstGeom prst="ellipse">
            <a:avLst/>
          </a:prstGeom>
          <a:solidFill>
            <a:srgbClr val="0000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RRS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295280" y="1523880"/>
            <a:ext cx="1303560" cy="824040"/>
          </a:xfrm>
          <a:prstGeom prst="ellipse">
            <a:avLst/>
          </a:prstGeom>
          <a:solidFill>
            <a:srgbClr val="0000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TMS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733920" y="1523880"/>
            <a:ext cx="1303200" cy="824040"/>
          </a:xfrm>
          <a:prstGeom prst="ellipse">
            <a:avLst/>
          </a:prstGeom>
          <a:solidFill>
            <a:srgbClr val="0000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PLE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705720" y="1447920"/>
            <a:ext cx="1303200" cy="823680"/>
          </a:xfrm>
          <a:prstGeom prst="ellipse">
            <a:avLst/>
          </a:prstGeom>
          <a:solidFill>
            <a:srgbClr val="0000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CMS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CRS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6553080" y="2971800"/>
            <a:ext cx="1303560" cy="824040"/>
          </a:xfrm>
          <a:prstGeom prst="ellipse">
            <a:avLst/>
          </a:prstGeom>
          <a:solidFill>
            <a:srgbClr val="0000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Deal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Sheet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990720" y="3048120"/>
            <a:ext cx="1371600" cy="892080"/>
          </a:xfrm>
          <a:prstGeom prst="ellipse">
            <a:avLst/>
          </a:prstGeom>
          <a:solidFill>
            <a:srgbClr val="0000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Business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Objects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914400" y="4572000"/>
            <a:ext cx="1303200" cy="824040"/>
          </a:xfrm>
          <a:prstGeom prst="ellipse">
            <a:avLst/>
          </a:prstGeom>
          <a:solidFill>
            <a:srgbClr val="0000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MFE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7086600" y="4495680"/>
            <a:ext cx="1303200" cy="824040"/>
          </a:xfrm>
          <a:prstGeom prst="ellipse">
            <a:avLst/>
          </a:prstGeom>
          <a:solidFill>
            <a:srgbClr val="0000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PGAS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49" name=""/>
          <p:cNvCxnSpPr>
            <a:stCxn id="42" idx="5"/>
            <a:endCxn id="41" idx="1"/>
          </p:cNvCxnSpPr>
          <p:nvPr/>
        </p:nvCxnSpPr>
        <p:spPr>
          <a:xfrm flipH="1" rot="16200000">
            <a:off x="2579040" y="2055240"/>
            <a:ext cx="1033920" cy="1377000"/>
          </a:xfrm>
          <a:prstGeom prst="curvedConnector5">
            <a:avLst>
              <a:gd name="adj1" fmla="val 45454"/>
              <a:gd name="adj2" fmla="val 50000"/>
              <a:gd name="adj3" fmla="val 45454"/>
            </a:avLst>
          </a:prstGeom>
          <a:ln w="9360">
            <a:solidFill>
              <a:srgbClr val="ffffff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50" name=""/>
          <p:cNvCxnSpPr>
            <a:stCxn id="41" idx="7"/>
            <a:endCxn id="44" idx="3"/>
          </p:cNvCxnSpPr>
          <p:nvPr/>
        </p:nvCxnSpPr>
        <p:spPr>
          <a:xfrm flipH="1" flipV="1" rot="5400000">
            <a:off x="5458320" y="1822680"/>
            <a:ext cx="1110600" cy="1766160"/>
          </a:xfrm>
          <a:prstGeom prst="curvedConnector5">
            <a:avLst>
              <a:gd name="adj1" fmla="val 54053"/>
              <a:gd name="adj2" fmla="val 49989"/>
              <a:gd name="adj3" fmla="val 54053"/>
            </a:avLst>
          </a:prstGeom>
          <a:ln w="9360">
            <a:solidFill>
              <a:srgbClr val="ffffff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51" name=""/>
          <p:cNvCxnSpPr/>
          <p:nvPr/>
        </p:nvCxnSpPr>
        <p:spPr>
          <a:xfrm flipV="1">
            <a:off x="5409720" y="3276360"/>
            <a:ext cx="1143720" cy="388080"/>
          </a:xfrm>
          <a:prstGeom prst="straightConnector1">
            <a:avLst/>
          </a:prstGeom>
          <a:ln w="9360">
            <a:solidFill>
              <a:srgbClr val="ffffff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52" name=""/>
          <p:cNvCxnSpPr>
            <a:stCxn id="41" idx="0"/>
            <a:endCxn id="43" idx="4"/>
          </p:cNvCxnSpPr>
          <p:nvPr/>
        </p:nvCxnSpPr>
        <p:spPr>
          <a:xfrm flipH="1" flipV="1">
            <a:off x="4385520" y="2347200"/>
            <a:ext cx="72360" cy="700920"/>
          </a:xfrm>
          <a:prstGeom prst="straightConnector1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</p:cxnSp>
      <p:cxnSp>
        <p:nvCxnSpPr>
          <p:cNvPr id="53" name=""/>
          <p:cNvCxnSpPr>
            <a:stCxn id="46" idx="6"/>
            <a:endCxn id="41" idx="2"/>
          </p:cNvCxnSpPr>
          <p:nvPr/>
        </p:nvCxnSpPr>
        <p:spPr>
          <a:xfrm>
            <a:off x="2361960" y="3494160"/>
            <a:ext cx="1143720" cy="278280"/>
          </a:xfrm>
          <a:prstGeom prst="straightConnector1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</p:cxnSp>
      <p:cxnSp>
        <p:nvCxnSpPr>
          <p:cNvPr id="54" name=""/>
          <p:cNvCxnSpPr>
            <a:stCxn id="47" idx="7"/>
            <a:endCxn id="41" idx="3"/>
          </p:cNvCxnSpPr>
          <p:nvPr/>
        </p:nvCxnSpPr>
        <p:spPr>
          <a:xfrm flipH="1" flipV="1" rot="5400000">
            <a:off x="2700720" y="3608640"/>
            <a:ext cx="410400" cy="1758240"/>
          </a:xfrm>
          <a:prstGeom prst="curvedConnector5">
            <a:avLst>
              <a:gd name="adj1" fmla="val 38718"/>
              <a:gd name="adj2" fmla="val 49989"/>
              <a:gd name="adj3" fmla="val 38718"/>
            </a:avLst>
          </a:prstGeom>
          <a:ln w="9360">
            <a:solidFill>
              <a:srgbClr val="ffffff"/>
            </a:solidFill>
            <a:miter/>
            <a:tailEnd len="med" type="triangle" w="med"/>
          </a:ln>
        </p:spPr>
      </p:cxnSp>
      <p:sp>
        <p:nvSpPr>
          <p:cNvPr id="55" name=""/>
          <p:cNvSpPr/>
          <p:nvPr/>
        </p:nvSpPr>
        <p:spPr>
          <a:xfrm>
            <a:off x="5181480" y="5334120"/>
            <a:ext cx="1303560" cy="823680"/>
          </a:xfrm>
          <a:prstGeom prst="ellipse">
            <a:avLst/>
          </a:prstGeom>
          <a:solidFill>
            <a:srgbClr val="0000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SAP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743200" y="5334120"/>
            <a:ext cx="1447920" cy="914400"/>
          </a:xfrm>
          <a:prstGeom prst="ellipse">
            <a:avLst/>
          </a:prstGeom>
          <a:solidFill>
            <a:srgbClr val="0000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Internet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Postings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57" name=""/>
          <p:cNvCxnSpPr>
            <a:stCxn id="56" idx="7"/>
            <a:endCxn id="41" idx="4"/>
          </p:cNvCxnSpPr>
          <p:nvPr/>
        </p:nvCxnSpPr>
        <p:spPr>
          <a:xfrm flipV="1">
            <a:off x="3978360" y="4494960"/>
            <a:ext cx="480240" cy="972360"/>
          </a:xfrm>
          <a:prstGeom prst="straightConnector1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</p:cxnSp>
      <p:cxnSp>
        <p:nvCxnSpPr>
          <p:cNvPr id="58" name=""/>
          <p:cNvCxnSpPr>
            <a:stCxn id="55" idx="0"/>
            <a:endCxn id="41" idx="5"/>
          </p:cNvCxnSpPr>
          <p:nvPr/>
        </p:nvCxnSpPr>
        <p:spPr>
          <a:xfrm flipH="1" flipV="1">
            <a:off x="5130360" y="4282560"/>
            <a:ext cx="704160" cy="1051920"/>
          </a:xfrm>
          <a:prstGeom prst="straightConnector1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</p:cxnSp>
      <p:cxnSp>
        <p:nvCxnSpPr>
          <p:cNvPr id="59" name=""/>
          <p:cNvCxnSpPr/>
          <p:nvPr/>
        </p:nvCxnSpPr>
        <p:spPr>
          <a:xfrm>
            <a:off x="5409720" y="3885840"/>
            <a:ext cx="1677240" cy="1137240"/>
          </a:xfrm>
          <a:prstGeom prst="curvedConnector5">
            <a:avLst>
              <a:gd name="adj1" fmla="val 50000"/>
              <a:gd name="adj2" fmla="val 50000"/>
              <a:gd name="adj3" fmla="val 50000"/>
            </a:avLst>
          </a:prstGeom>
          <a:ln w="9360">
            <a:solidFill>
              <a:srgbClr val="ffffff"/>
            </a:solidFill>
            <a:miter/>
            <a:tailEnd len="med" type="triangle" w="med"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Objectives</a:t>
            </a: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	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Benefits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Migrate towards common processes &amp; practices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Migrate to paperless environment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Provide greater flexibility for new services &amp; regulatory changes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Improve audit controls by reducing manual efforts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Improve cash flow through flexibility in billing cycles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Reduce IT support costs through common technology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Development Process 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2209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Different approach to software development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Adopted the Unified Process (UP)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Shorter cycles (iterations) to develop functionality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Continuous feedback from users during each iteration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4" name=""/>
          <p:cNvGraphicFramePr/>
          <p:nvPr/>
        </p:nvGraphicFramePr>
        <p:xfrm>
          <a:off x="4680" y="4191120"/>
          <a:ext cx="9139320" cy="1763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80" y="4191120"/>
                    <a:ext cx="9139320" cy="1763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Timeline</a:t>
            </a: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	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1219320" y="1676520"/>
            <a:ext cx="3047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FGT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Inception Phase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Elaboration Phase (I 1-3)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Construction Phase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Transition Phase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Go Live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TW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Elaboration Phase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Construction Phase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Transition Phase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NNG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Elaboration Phase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Construction Phase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Transition Phase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/>
          </p:nvPr>
        </p:nvSpPr>
        <p:spPr>
          <a:xfrm>
            <a:off x="4495320" y="1599840"/>
            <a:ext cx="3505320" cy="487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Start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End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3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Feb 2001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March 2001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3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Oct 2001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Jan 2002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3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Feb 2002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July 2002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3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August 2002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August 2002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788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September 2002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</a:t>
            </a:r>
            <a:r>
              <a:rPr b="0" lang="en-US" sz="1800" strike="noStrike" u="none" baseline="30000">
                <a:solidFill>
                  <a:srgbClr val="ffffff"/>
                </a:solidFill>
                <a:effectLst/>
                <a:uFillTx/>
                <a:latin typeface="Times New Roman"/>
              </a:rPr>
              <a:t>nd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Qtr 2002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1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4</a:t>
            </a:r>
            <a:r>
              <a:rPr b="0" lang="en-US" sz="1800" strike="noStrike" u="none" baseline="30000">
                <a:solidFill>
                  <a:srgbClr val="ffffff"/>
                </a:solidFill>
                <a:effectLst/>
                <a:uFillTx/>
                <a:latin typeface="Times New Roman"/>
              </a:rPr>
              <a:t>th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Qtr 2002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3</a:t>
            </a:r>
            <a:r>
              <a:rPr b="0" lang="en-US" sz="1800" strike="noStrike" u="none" baseline="30000">
                <a:solidFill>
                  <a:srgbClr val="ffffff"/>
                </a:solidFill>
                <a:effectLst/>
                <a:uFillTx/>
                <a:latin typeface="Times New Roman"/>
              </a:rPr>
              <a:t>rd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Qtr 2002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788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2003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2001-09-27T15:39:41Z</dcterms:created>
  <dc:creator>wkoh</dc:creator>
  <dc:description/>
  <dc:language>en-US</dc:language>
  <cp:lastModifiedBy>wkoh</cp:lastModifiedBy>
  <dcterms:modified xsi:type="dcterms:W3CDTF">2001-10-11T14:31:56Z</dcterms:modified>
  <cp:revision>41</cp:revision>
  <dc:subject/>
  <dc:title>Rates &amp; Revenue Project Kickoff</dc:title>
</cp:coreProperties>
</file>