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914040" y="1828800"/>
            <a:ext cx="8077320" cy="4038480"/>
          </a:xfrm>
          <a:prstGeom prst="rect">
            <a:avLst/>
          </a:prstGeom>
          <a:noFill/>
          <a:ln w="0">
            <a:noFill/>
          </a:ln>
        </p:spPr>
        <p:txBody>
          <a:bodyPr lIns="92160" rIns="92160" tIns="46080" bIns="46080" anchor="t">
            <a:normAutofit fontScale="92500" lnSpcReduction="19999"/>
          </a:bodyPr>
          <a:p>
            <a:pPr marL="285840" indent="-285840">
              <a:lnSpc>
                <a:spcPct val="95000"/>
              </a:lnSpc>
              <a:spcBef>
                <a:spcPts val="24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Click to edit the outline text format</a:t>
            </a:r>
            <a:endParaRPr b="0" lang="en-US" sz="2800" strike="noStrike" u="none">
              <a:solidFill>
                <a:srgbClr val="ffffff"/>
              </a:solidFill>
              <a:effectLst/>
              <a:uFillTx/>
              <a:latin typeface="Arial"/>
            </a:endParaRPr>
          </a:p>
          <a:p>
            <a:pPr lvl="1" marL="762120" indent="-285840">
              <a:lnSpc>
                <a:spcPct val="95000"/>
              </a:lnSpc>
              <a:spcBef>
                <a:spcPts val="24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047600" indent="-95040">
              <a:lnSpc>
                <a:spcPct val="95000"/>
              </a:lnSpc>
              <a:spcBef>
                <a:spcPts val="24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Third Outline Level</a:t>
            </a:r>
            <a:endParaRPr b="0" lang="en-US" sz="2800" strike="noStrike" u="none">
              <a:solidFill>
                <a:srgbClr val="ffffff"/>
              </a:solidFill>
              <a:effectLst/>
              <a:uFillTx/>
              <a:latin typeface="Arial"/>
            </a:endParaRPr>
          </a:p>
          <a:p>
            <a:pPr lvl="3" marL="1600200" indent="-228600">
              <a:lnSpc>
                <a:spcPct val="95000"/>
              </a:lnSpc>
              <a:spcBef>
                <a:spcPts val="2449"/>
              </a:spcBef>
              <a:buClr>
                <a:srgbClr val="fde072"/>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Fourth Outline Level</a:t>
            </a:r>
            <a:endParaRPr b="0" lang="en-US" sz="2800" strike="noStrike" u="none">
              <a:solidFill>
                <a:srgbClr val="ffffff"/>
              </a:solidFill>
              <a:effectLst/>
              <a:uFillTx/>
              <a:latin typeface="Arial"/>
            </a:endParaRPr>
          </a:p>
          <a:p>
            <a:pPr lvl="4" marL="2057400" indent="-228600">
              <a:lnSpc>
                <a:spcPct val="95000"/>
              </a:lnSpc>
              <a:spcBef>
                <a:spcPts val="2449"/>
              </a:spcBef>
              <a:buClr>
                <a:srgbClr val="fde072"/>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Fifth Outline Level</a:t>
            </a:r>
            <a:endParaRPr b="0" lang="en-US" sz="2800" strike="noStrike" u="none">
              <a:solidFill>
                <a:srgbClr val="ffffff"/>
              </a:solidFill>
              <a:effectLst/>
              <a:uFillTx/>
              <a:latin typeface="Arial"/>
            </a:endParaRPr>
          </a:p>
          <a:p>
            <a:pPr lvl="5" marL="2057400" indent="-228600">
              <a:lnSpc>
                <a:spcPct val="95000"/>
              </a:lnSpc>
              <a:spcBef>
                <a:spcPts val="24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Sixth Outline Level</a:t>
            </a:r>
            <a:endParaRPr b="0" lang="en-US" sz="2800" strike="noStrike" u="none">
              <a:solidFill>
                <a:srgbClr val="ffffff"/>
              </a:solidFill>
              <a:effectLst/>
              <a:uFillTx/>
              <a:latin typeface="Arial"/>
            </a:endParaRPr>
          </a:p>
          <a:p>
            <a:pPr lvl="6" marL="2057400" indent="-228600">
              <a:lnSpc>
                <a:spcPct val="95000"/>
              </a:lnSpc>
              <a:spcBef>
                <a:spcPts val="24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Seventh Outline Level</a:t>
            </a:r>
            <a:endParaRPr b="0" lang="en-US" sz="2800" strike="noStrike" u="none">
              <a:solidFill>
                <a:srgbClr val="ffffff"/>
              </a:solidFill>
              <a:effectLst/>
              <a:uFillTx/>
              <a:latin typeface="Arial"/>
            </a:endParaRPr>
          </a:p>
        </p:txBody>
      </p:sp>
      <p:sp>
        <p:nvSpPr>
          <p:cNvPr id="1" name="PlaceHolder 2"/>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Click to edit the title text format</a:t>
            </a:r>
            <a:endParaRPr b="1" lang="en-US" sz="2800" strike="noStrike" u="none">
              <a:solidFill>
                <a:srgbClr val="fde072"/>
              </a:solidFill>
              <a:effectLst/>
              <a:uFillTx/>
              <a:latin typeface="Arial Narrow"/>
            </a:endParaRPr>
          </a:p>
        </p:txBody>
      </p:sp>
      <p:pic>
        <p:nvPicPr>
          <p:cNvPr id="2" name="" descr=""/>
          <p:cNvPicPr/>
          <p:nvPr/>
        </p:nvPicPr>
        <p:blipFill>
          <a:blip r:embed="rId2">
            <a:lum bright="70000" contrast="-70000"/>
          </a:blip>
          <a:stretch/>
        </p:blipFill>
        <p:spPr>
          <a:xfrm>
            <a:off x="6283440" y="6364440"/>
            <a:ext cx="2631960" cy="303120"/>
          </a:xfrm>
          <a:prstGeom prst="rect">
            <a:avLst/>
          </a:prstGeom>
          <a:noFill/>
          <a:ln w="0">
            <a:noFill/>
          </a:ln>
        </p:spPr>
      </p:pic>
      <p:sp>
        <p:nvSpPr>
          <p:cNvPr id="3" name=""/>
          <p:cNvSpPr/>
          <p:nvPr/>
        </p:nvSpPr>
        <p:spPr>
          <a:xfrm>
            <a:off x="990720" y="1476360"/>
            <a:ext cx="6953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8601120" y="34920"/>
            <a:ext cx="384120" cy="285840"/>
          </a:xfrm>
          <a:prstGeom prst="rect">
            <a:avLst/>
          </a:prstGeom>
          <a:noFill/>
          <a:ln w="0">
            <a:noFill/>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DE48043-35E6-4E2B-8CF5-C0AEA98B8AB1}" type="slidenum">
              <a:rPr b="1" lang="en-US" sz="1100" strike="noStrike" u="none">
                <a:solidFill>
                  <a:srgbClr val="fde072"/>
                </a:solidFill>
                <a:effectLst/>
                <a:uFillTx/>
                <a:latin typeface="Arial"/>
              </a:rPr>
              <a:t>&lt;number&gt;</a:t>
            </a:fld>
            <a:endParaRPr b="0" lang="en-US" sz="1100" strike="noStrike" u="none">
              <a:solidFill>
                <a:srgbClr val="000000"/>
              </a:solidFill>
              <a:effectLst/>
              <a:uFillTx/>
              <a:latin typeface="Times New Roman"/>
            </a:endParaRPr>
          </a:p>
        </p:txBody>
      </p:sp>
      <p:sp>
        <p:nvSpPr>
          <p:cNvPr id="5" name=""/>
          <p:cNvSpPr/>
          <p:nvPr/>
        </p:nvSpPr>
        <p:spPr>
          <a:xfrm>
            <a:off x="380520" y="6399720"/>
            <a:ext cx="316800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de072"/>
                </a:solidFill>
                <a:effectLst/>
                <a:uFillTx/>
                <a:latin typeface="Times New Roman"/>
              </a:rPr>
              <a:t>DRAFT - For Discussion Purposes Only</a:t>
            </a:r>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6" name="PlaceHolder 1"/>
          <p:cNvSpPr>
            <a:spLocks noGrp="1"/>
          </p:cNvSpPr>
          <p:nvPr>
            <p:ph type="body"/>
          </p:nvPr>
        </p:nvSpPr>
        <p:spPr>
          <a:xfrm>
            <a:off x="914040" y="1828800"/>
            <a:ext cx="8077320" cy="4038480"/>
          </a:xfrm>
          <a:prstGeom prst="rect">
            <a:avLst/>
          </a:prstGeom>
          <a:noFill/>
          <a:ln w="0">
            <a:noFill/>
          </a:ln>
        </p:spPr>
        <p:txBody>
          <a:bodyPr lIns="92160" rIns="92160" tIns="46080" bIns="46080" anchor="t">
            <a:normAutofit fontScale="92500" lnSpcReduction="19999"/>
          </a:bodyPr>
          <a:p>
            <a:pPr marL="285840" indent="-285840">
              <a:lnSpc>
                <a:spcPct val="95000"/>
              </a:lnSpc>
              <a:spcBef>
                <a:spcPts val="24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Click to edit the outline text format</a:t>
            </a:r>
            <a:endParaRPr b="0" lang="en-US" sz="2800" strike="noStrike" u="none">
              <a:solidFill>
                <a:srgbClr val="ffffff"/>
              </a:solidFill>
              <a:effectLst/>
              <a:uFillTx/>
              <a:latin typeface="Arial"/>
            </a:endParaRPr>
          </a:p>
          <a:p>
            <a:pPr lvl="1" marL="762120" indent="-285840">
              <a:lnSpc>
                <a:spcPct val="95000"/>
              </a:lnSpc>
              <a:spcBef>
                <a:spcPts val="24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047600" indent="-95040">
              <a:lnSpc>
                <a:spcPct val="95000"/>
              </a:lnSpc>
              <a:spcBef>
                <a:spcPts val="24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Third Outline Level</a:t>
            </a:r>
            <a:endParaRPr b="0" lang="en-US" sz="2800" strike="noStrike" u="none">
              <a:solidFill>
                <a:srgbClr val="ffffff"/>
              </a:solidFill>
              <a:effectLst/>
              <a:uFillTx/>
              <a:latin typeface="Arial"/>
            </a:endParaRPr>
          </a:p>
          <a:p>
            <a:pPr lvl="3" marL="1600200" indent="-228600">
              <a:lnSpc>
                <a:spcPct val="95000"/>
              </a:lnSpc>
              <a:spcBef>
                <a:spcPts val="2449"/>
              </a:spcBef>
              <a:buClr>
                <a:srgbClr val="fde072"/>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Fourth Outline Level</a:t>
            </a:r>
            <a:endParaRPr b="0" lang="en-US" sz="2800" strike="noStrike" u="none">
              <a:solidFill>
                <a:srgbClr val="ffffff"/>
              </a:solidFill>
              <a:effectLst/>
              <a:uFillTx/>
              <a:latin typeface="Arial"/>
            </a:endParaRPr>
          </a:p>
          <a:p>
            <a:pPr lvl="4" marL="2057400" indent="-228600">
              <a:lnSpc>
                <a:spcPct val="95000"/>
              </a:lnSpc>
              <a:spcBef>
                <a:spcPts val="2449"/>
              </a:spcBef>
              <a:buClr>
                <a:srgbClr val="fde072"/>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Fifth Outline Level</a:t>
            </a:r>
            <a:endParaRPr b="0" lang="en-US" sz="2800" strike="noStrike" u="none">
              <a:solidFill>
                <a:srgbClr val="ffffff"/>
              </a:solidFill>
              <a:effectLst/>
              <a:uFillTx/>
              <a:latin typeface="Arial"/>
            </a:endParaRPr>
          </a:p>
          <a:p>
            <a:pPr lvl="5" marL="2057400" indent="-228600">
              <a:lnSpc>
                <a:spcPct val="95000"/>
              </a:lnSpc>
              <a:spcBef>
                <a:spcPts val="24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Sixth Outline Level</a:t>
            </a:r>
            <a:endParaRPr b="0" lang="en-US" sz="2800" strike="noStrike" u="none">
              <a:solidFill>
                <a:srgbClr val="ffffff"/>
              </a:solidFill>
              <a:effectLst/>
              <a:uFillTx/>
              <a:latin typeface="Arial"/>
            </a:endParaRPr>
          </a:p>
          <a:p>
            <a:pPr lvl="6" marL="2057400" indent="-228600">
              <a:lnSpc>
                <a:spcPct val="95000"/>
              </a:lnSpc>
              <a:spcBef>
                <a:spcPts val="24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Seventh Outline Level</a:t>
            </a:r>
            <a:endParaRPr b="0" lang="en-US" sz="2800" strike="noStrike" u="none">
              <a:solidFill>
                <a:srgbClr val="ffffff"/>
              </a:solidFill>
              <a:effectLst/>
              <a:uFillTx/>
              <a:latin typeface="Arial"/>
            </a:endParaRPr>
          </a:p>
        </p:txBody>
      </p:sp>
      <p:sp>
        <p:nvSpPr>
          <p:cNvPr id="7" name="PlaceHolder 2"/>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Click to edit the title text format</a:t>
            </a:r>
            <a:endParaRPr b="1" lang="en-US" sz="2800" strike="noStrike" u="none">
              <a:solidFill>
                <a:srgbClr val="fde072"/>
              </a:solidFill>
              <a:effectLst/>
              <a:uFillTx/>
              <a:latin typeface="Arial Narrow"/>
            </a:endParaRPr>
          </a:p>
        </p:txBody>
      </p:sp>
      <p:pic>
        <p:nvPicPr>
          <p:cNvPr id="8" name="" descr=""/>
          <p:cNvPicPr/>
          <p:nvPr/>
        </p:nvPicPr>
        <p:blipFill>
          <a:blip r:embed="rId2">
            <a:lum bright="70000" contrast="-70000"/>
          </a:blip>
          <a:stretch/>
        </p:blipFill>
        <p:spPr>
          <a:xfrm>
            <a:off x="6283440" y="6364440"/>
            <a:ext cx="2631960" cy="303120"/>
          </a:xfrm>
          <a:prstGeom prst="rect">
            <a:avLst/>
          </a:prstGeom>
          <a:noFill/>
          <a:ln w="0">
            <a:noFill/>
          </a:ln>
        </p:spPr>
      </p:pic>
      <p:sp>
        <p:nvSpPr>
          <p:cNvPr id="9" name=""/>
          <p:cNvSpPr/>
          <p:nvPr/>
        </p:nvSpPr>
        <p:spPr>
          <a:xfrm>
            <a:off x="990720" y="1476360"/>
            <a:ext cx="6953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8601120" y="34920"/>
            <a:ext cx="384120" cy="285840"/>
          </a:xfrm>
          <a:prstGeom prst="rect">
            <a:avLst/>
          </a:prstGeom>
          <a:noFill/>
          <a:ln w="0">
            <a:noFill/>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E37A949-C5B7-4BFE-A948-1B78526D8F8A}" type="slidenum">
              <a:rPr b="1" lang="en-US" sz="1100" strike="noStrike" u="none">
                <a:solidFill>
                  <a:srgbClr val="fde072"/>
                </a:solidFill>
                <a:effectLst/>
                <a:uFillTx/>
                <a:latin typeface="Arial"/>
              </a:rPr>
              <a:t>&lt;number&gt;</a:t>
            </a:fld>
            <a:endParaRPr b="0" lang="en-US" sz="1100" strike="noStrike" u="none">
              <a:solidFill>
                <a:srgbClr val="000000"/>
              </a:solidFill>
              <a:effectLst/>
              <a:uFillTx/>
              <a:latin typeface="Times New Roman"/>
            </a:endParaRPr>
          </a:p>
        </p:txBody>
      </p:sp>
      <p:sp>
        <p:nvSpPr>
          <p:cNvPr id="5" name=""/>
          <p:cNvSpPr/>
          <p:nvPr/>
        </p:nvSpPr>
        <p:spPr>
          <a:xfrm>
            <a:off x="380520" y="6399720"/>
            <a:ext cx="3168000" cy="3074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de072"/>
                </a:solidFill>
                <a:effectLst/>
                <a:uFillTx/>
                <a:latin typeface="Times New Roman"/>
              </a:rPr>
              <a:t>DRAFT - For Discussion Purposes Only</a:t>
            </a:r>
            <a:endParaRPr b="0" lang="en-US" sz="1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914400" y="1142640"/>
            <a:ext cx="815184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Click to edit the title text format</a:t>
            </a:r>
            <a:endParaRPr b="1" lang="en-US" sz="2800" strike="noStrike" u="none">
              <a:solidFill>
                <a:srgbClr val="fde072"/>
              </a:solidFill>
              <a:effectLst/>
              <a:uFillTx/>
              <a:latin typeface="Arial Narrow"/>
            </a:endParaRPr>
          </a:p>
        </p:txBody>
      </p:sp>
      <p:pic>
        <p:nvPicPr>
          <p:cNvPr id="11" name="" descr=""/>
          <p:cNvPicPr/>
          <p:nvPr/>
        </p:nvPicPr>
        <p:blipFill>
          <a:blip r:embed="rId2">
            <a:lum bright="70000" contrast="-70000"/>
          </a:blip>
          <a:stretch/>
        </p:blipFill>
        <p:spPr>
          <a:xfrm>
            <a:off x="6283440" y="6364440"/>
            <a:ext cx="2631960" cy="303120"/>
          </a:xfrm>
          <a:prstGeom prst="rect">
            <a:avLst/>
          </a:prstGeom>
          <a:noFill/>
          <a:ln w="0">
            <a:noFill/>
          </a:ln>
        </p:spPr>
      </p:pic>
      <p:sp>
        <p:nvSpPr>
          <p:cNvPr id="12" name="PlaceHolder 2"/>
          <p:cNvSpPr>
            <a:spLocks noGrp="1"/>
          </p:cNvSpPr>
          <p:nvPr>
            <p:ph type="sldNum" idx="1"/>
          </p:nvPr>
        </p:nvSpPr>
        <p:spPr>
          <a:xfrm>
            <a:off x="533520" y="6362640"/>
            <a:ext cx="91440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ffffff"/>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F72779E-68AF-4473-977B-3A489BB85819}" type="slidenum">
              <a:rPr b="1" lang="en-US" sz="1000" strike="noStrike" u="none">
                <a:solidFill>
                  <a:srgbClr val="ffffff"/>
                </a:solidFill>
                <a:effectLst/>
                <a:uFillTx/>
                <a:latin typeface="Arial"/>
              </a:rPr>
              <a:t>&lt;number&gt;</a:t>
            </a:fld>
            <a:endParaRPr b="0" lang="en-US" sz="1000" strike="noStrike" u="none">
              <a:solidFill>
                <a:srgbClr val="ffffff"/>
              </a:solidFill>
              <a:effectLst/>
              <a:uFillTx/>
              <a:latin typeface="Times New Roman"/>
            </a:endParaRPr>
          </a:p>
        </p:txBody>
      </p:sp>
      <p:sp>
        <p:nvSpPr>
          <p:cNvPr id="13" name=""/>
          <p:cNvSpPr/>
          <p:nvPr/>
        </p:nvSpPr>
        <p:spPr>
          <a:xfrm>
            <a:off x="990720" y="1990800"/>
            <a:ext cx="69530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95000"/>
              </a:lnSpc>
              <a:spcBef>
                <a:spcPts val="24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Click to edit the outline text format</a:t>
            </a:r>
            <a:endParaRPr b="0" lang="en-US" sz="2800" strike="noStrike" u="none">
              <a:solidFill>
                <a:srgbClr val="ffffff"/>
              </a:solidFill>
              <a:effectLst/>
              <a:uFillTx/>
              <a:latin typeface="Arial"/>
            </a:endParaRPr>
          </a:p>
          <a:p>
            <a:pPr lvl="1" marL="457200" indent="0" algn="ctr">
              <a:lnSpc>
                <a:spcPct val="95000"/>
              </a:lnSpc>
              <a:spcBef>
                <a:spcPts val="21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Second Outline Level</a:t>
            </a:r>
            <a:endParaRPr b="0" lang="en-US" sz="2400" strike="noStrike" u="none">
              <a:solidFill>
                <a:srgbClr val="ffffff"/>
              </a:solidFill>
              <a:effectLst/>
              <a:uFillTx/>
              <a:latin typeface="Arial"/>
            </a:endParaRPr>
          </a:p>
          <a:p>
            <a:pPr lvl="2" marL="914400" algn="ctr">
              <a:lnSpc>
                <a:spcPct val="95000"/>
              </a:lnSpc>
              <a:spcBef>
                <a:spcPts val="1749"/>
              </a:spcBef>
              <a:buClr>
                <a:srgbClr val="fde072"/>
              </a:buClr>
              <a:buSzPct val="7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Third Outline Level</a:t>
            </a:r>
            <a:endParaRPr b="0" lang="en-US" sz="2000" strike="noStrike" u="none">
              <a:solidFill>
                <a:srgbClr val="ffffff"/>
              </a:solidFill>
              <a:effectLst/>
              <a:uFillTx/>
              <a:latin typeface="Arial"/>
            </a:endParaRPr>
          </a:p>
          <a:p>
            <a:pPr lvl="3" marL="1371600" algn="ctr">
              <a:spcBef>
                <a:spcPts val="499"/>
              </a:spcBef>
              <a:buClr>
                <a:srgbClr val="fde072"/>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1828800" algn="ctr">
              <a:spcBef>
                <a:spcPts val="499"/>
              </a:spcBef>
              <a:buClr>
                <a:srgbClr val="fde072"/>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914400" y="1142640"/>
            <a:ext cx="815184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de072"/>
                </a:solidFill>
                <a:effectLst/>
                <a:uFillTx/>
                <a:latin typeface="Arial Narrow"/>
              </a:rPr>
              <a:t>Project Raptor</a:t>
            </a:r>
            <a:r>
              <a:rPr b="1" lang="en-US" sz="2800" strike="noStrike" u="none">
                <a:solidFill>
                  <a:srgbClr val="fde072"/>
                </a:solidFill>
                <a:effectLst/>
                <a:uFillTx/>
                <a:latin typeface="Arial Narrow"/>
              </a:rPr>
              <a:t> </a:t>
            </a:r>
            <a:endParaRPr b="1" lang="en-US" sz="2800" strike="noStrike" u="none">
              <a:solidFill>
                <a:srgbClr val="fde072"/>
              </a:solidFill>
              <a:effectLst/>
              <a:uFillTx/>
              <a:latin typeface="Arial Narrow"/>
            </a:endParaRPr>
          </a:p>
        </p:txBody>
      </p:sp>
      <p:sp>
        <p:nvSpPr>
          <p:cNvPr id="16" name="PlaceHolder 2"/>
          <p:cNvSpPr>
            <a:spLocks noGrp="1"/>
          </p:cNvSpPr>
          <p:nvPr>
            <p:ph type="subTitle"/>
          </p:nvPr>
        </p:nvSpPr>
        <p:spPr>
          <a:xfrm>
            <a:off x="914400" y="2133720"/>
            <a:ext cx="6781680" cy="1218960"/>
          </a:xfrm>
          <a:prstGeom prst="rect">
            <a:avLst/>
          </a:prstGeom>
          <a:noFill/>
          <a:ln w="0">
            <a:noFill/>
          </a:ln>
        </p:spPr>
        <p:txBody>
          <a:bodyPr lIns="92160" rIns="92160" tIns="46080" bIns="46080" anchor="t">
            <a:noAutofit/>
          </a:bodyPr>
          <a:p>
            <a:pPr indent="0">
              <a:lnSpc>
                <a:spcPct val="95000"/>
              </a:lnSpc>
              <a:spcBef>
                <a:spcPts val="24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Fairness Analysis </a:t>
            </a:r>
            <a:endParaRPr b="0" lang="en-US" sz="2800" strike="noStrike" u="none">
              <a:solidFill>
                <a:srgbClr val="ffffff"/>
              </a:solidFill>
              <a:effectLst/>
              <a:uFillTx/>
              <a:latin typeface="Arial"/>
            </a:endParaRPr>
          </a:p>
          <a:p>
            <a:pPr indent="0">
              <a:lnSpc>
                <a:spcPct val="95000"/>
              </a:lnSpc>
              <a:spcBef>
                <a:spcPts val="24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fffff"/>
                </a:solidFill>
                <a:effectLst/>
                <a:uFillTx/>
                <a:latin typeface="Arial"/>
              </a:rPr>
              <a:t>Draft - For Discussion Purposes Only</a:t>
            </a:r>
            <a:endParaRPr b="0" lang="en-US" sz="2800" strike="noStrike" u="none">
              <a:solidFill>
                <a:srgbClr val="ffffff"/>
              </a:solidFill>
              <a:effectLst/>
              <a:uFillTx/>
              <a:latin typeface="Arial"/>
            </a:endParaRPr>
          </a:p>
          <a:p>
            <a:pPr indent="0">
              <a:lnSpc>
                <a:spcPct val="95000"/>
              </a:lnSpc>
              <a:spcBef>
                <a:spcPts val="24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Arial"/>
            </a:endParaRPr>
          </a:p>
          <a:p>
            <a:pPr indent="0" algn="ctr">
              <a:lnSpc>
                <a:spcPct val="95000"/>
              </a:lnSpc>
              <a:spcBef>
                <a:spcPts val="24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March 31, 2000</a:t>
            </a:r>
            <a:endParaRPr b="0" lang="en-US" sz="2800" strike="noStrike" u="none">
              <a:solidFill>
                <a:srgbClr val="ffffff"/>
              </a:solidFill>
              <a:effectLst/>
              <a:uFillTx/>
              <a:latin typeface="Arial"/>
            </a:endParaRPr>
          </a:p>
          <a:p>
            <a:pPr indent="0">
              <a:lnSpc>
                <a:spcPct val="95000"/>
              </a:lnSpc>
              <a:spcBef>
                <a:spcPts val="24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2:  UBS Forward</a:t>
            </a:r>
            <a:endParaRPr b="1" lang="en-US" sz="2800" strike="noStrike" u="none">
              <a:solidFill>
                <a:srgbClr val="fde072"/>
              </a:solidFill>
              <a:effectLst/>
              <a:uFillTx/>
              <a:latin typeface="Arial Narrow"/>
            </a:endParaRPr>
          </a:p>
        </p:txBody>
      </p:sp>
      <p:sp>
        <p:nvSpPr>
          <p:cNvPr id="91" name="PlaceHolder 2"/>
          <p:cNvSpPr>
            <a:spLocks noGrp="1"/>
          </p:cNvSpPr>
          <p:nvPr>
            <p:ph/>
          </p:nvPr>
        </p:nvSpPr>
        <p:spPr>
          <a:xfrm>
            <a:off x="914040" y="1828800"/>
            <a:ext cx="8077320" cy="4038480"/>
          </a:xfrm>
          <a:prstGeom prst="rect">
            <a:avLst/>
          </a:prstGeom>
          <a:noFill/>
          <a:ln w="0">
            <a:noFill/>
          </a:ln>
        </p:spPr>
        <p:txBody>
          <a:bodyPr lIns="92160" rIns="92160" tIns="46080" bIns="46080" anchor="t">
            <a:normAutofit fontScale="92500" lnSpcReduction="9999"/>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Description of transaction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Several years ago, Enron entered into a forward contract / financing arrangement with UBS whereby Enron sold shares to UBS and agreed to repurchase it at a later date with interest paid to UBS.  After certain events, UBS now holds $300 million worth of Enron stock (7.5 million shares times the forward price implicit in the contract of $40 per share)</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Enron will re-set the strike price for the repurchase at transaction close so that 7.5 million shares are now worth 7.5 million shares x [$72.81] = $546m</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To maintain the UBS collateral in notional terms (at $300m), 4.12 million shares will be retained by UBS at a forward price of $72.81 and 3.38 million shares will be freed up</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Enron is planning to direct that 3.38 million shares be transferred to Talon in [March 2003] by assigning rights to these shares to Talon at transaction close</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This is essentially a forward contract entitling Talon to receive 3.38 million Enron shares in March 2003</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The terms fully restrict Talon from acquiring and then disposing of the Enron shares until March 2003</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ffffff"/>
                </a:solidFill>
                <a:effectLst/>
                <a:uFillTx/>
                <a:latin typeface="Arial"/>
              </a:rPr>
              <a:t>Talon cannot enter into hedging arrangements associated with these shares</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This restricted stock position means that a discount should apply to the valuation of the instrument (ie. no liquidity)</a:t>
            </a:r>
            <a:endParaRPr b="0" lang="en-US" sz="1400" strike="noStrike" u="none">
              <a:solidFill>
                <a:srgbClr val="ffffff"/>
              </a:solidFill>
              <a:effectLst/>
              <a:uFillTx/>
              <a:latin typeface="Arial"/>
            </a:endParaRPr>
          </a:p>
          <a:p>
            <a:pPr marL="28584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marL="28584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marL="28584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marL="28584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2:  UBS Forward</a:t>
            </a:r>
            <a:endParaRPr b="1" lang="en-US" sz="2800" strike="noStrike" u="none">
              <a:solidFill>
                <a:srgbClr val="fde072"/>
              </a:solidFill>
              <a:effectLst/>
              <a:uFillTx/>
              <a:latin typeface="Arial Narrow"/>
            </a:endParaRPr>
          </a:p>
        </p:txBody>
      </p:sp>
      <p:sp>
        <p:nvSpPr>
          <p:cNvPr id="93" name="PlaceHolder 2"/>
          <p:cNvSpPr>
            <a:spLocks noGrp="1"/>
          </p:cNvSpPr>
          <p:nvPr>
            <p:ph/>
          </p:nvPr>
        </p:nvSpPr>
        <p:spPr>
          <a:xfrm>
            <a:off x="914040" y="1371600"/>
            <a:ext cx="8077320" cy="3581280"/>
          </a:xfrm>
          <a:prstGeom prst="rect">
            <a:avLst/>
          </a:prstGeom>
          <a:noFill/>
          <a:ln w="0">
            <a:noFill/>
          </a:ln>
        </p:spPr>
        <p:txBody>
          <a:bodyPr lIns="92160" rIns="92160" tIns="46080" bIns="46080" anchor="t">
            <a:normAutofit fontScale="92500" lnSpcReduction="19999"/>
          </a:bodyPr>
          <a:p>
            <a:pPr marL="28584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marL="285840" indent="-285840">
              <a:lnSpc>
                <a:spcPct val="8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Analytics</a:t>
            </a:r>
            <a:endParaRPr b="0" lang="en-US" sz="1600" strike="noStrike" u="none">
              <a:solidFill>
                <a:srgbClr val="ffffff"/>
              </a:solidFill>
              <a:effectLst/>
              <a:uFillTx/>
              <a:latin typeface="Arial"/>
            </a:endParaRPr>
          </a:p>
          <a:p>
            <a:pPr marL="285840" indent="-285840">
              <a:lnSpc>
                <a:spcPct val="8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Marketability Studies</a:t>
            </a:r>
            <a:endParaRPr b="0" lang="en-US" sz="16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No conclusive evidence - the majority of transactions yielded discounts between 1% and 50%; some transactions yielded premiums</a:t>
            </a:r>
            <a:endParaRPr b="0" lang="en-US" sz="12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Transactions involving large cap stocks (&gt;$1 billion) have yielded discounts between 1% and 6% </a:t>
            </a:r>
            <a:endParaRPr b="0" lang="en-US" sz="12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Larger discounts (in excess of 30%) are typically realized in transactions involving large blocks of highly volatile, small cap companies</a:t>
            </a:r>
            <a:endParaRPr b="0" lang="en-US" sz="12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Three year holding period is longer than the majority of cases in the aforementioned studies</a:t>
            </a:r>
            <a:endParaRPr b="0" lang="en-US" sz="1200" strike="noStrike" u="none">
              <a:solidFill>
                <a:srgbClr val="ffffff"/>
              </a:solidFill>
              <a:effectLst/>
              <a:uFillTx/>
              <a:latin typeface="Arial"/>
            </a:endParaRPr>
          </a:p>
          <a:p>
            <a:pPr marL="285840" indent="-285840">
              <a:lnSpc>
                <a:spcPct val="8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Estimated Discount - Potential Acquirers</a:t>
            </a:r>
            <a:r>
              <a:rPr b="0" lang="en-US" sz="1400" strike="noStrike" u="none">
                <a:solidFill>
                  <a:srgbClr val="ffffff"/>
                </a:solidFill>
                <a:effectLst/>
                <a:uFillTx/>
                <a:latin typeface="Arial"/>
              </a:rPr>
              <a:t> </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According to Enron Management during LJM1 transaction (when Enron volatility was 33%):</a:t>
            </a:r>
            <a:endParaRPr b="0" lang="en-US" sz="1200" strike="noStrike" u="none">
              <a:solidFill>
                <a:srgbClr val="ffffff"/>
              </a:solidFill>
              <a:effectLst/>
              <a:uFillTx/>
              <a:latin typeface="Arial"/>
            </a:endParaRPr>
          </a:p>
          <a:p>
            <a:pPr lvl="2" marL="1047600" indent="-95040">
              <a:lnSpc>
                <a:spcPct val="95000"/>
              </a:lnSpc>
              <a:spcBef>
                <a:spcPts val="1049"/>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CSFB would require a 25% discount for a two year restricted stock</a:t>
            </a:r>
            <a:endParaRPr b="0" lang="en-US" sz="1200" strike="noStrike" u="none">
              <a:solidFill>
                <a:srgbClr val="ffffff"/>
              </a:solidFill>
              <a:effectLst/>
              <a:uFillTx/>
              <a:latin typeface="Arial"/>
            </a:endParaRPr>
          </a:p>
          <a:p>
            <a:pPr lvl="2" marL="1047600" indent="-95040">
              <a:lnSpc>
                <a:spcPct val="55000"/>
              </a:lnSpc>
              <a:spcBef>
                <a:spcPts val="1049"/>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Bear Stearns would require a 20% to 40% discount for a four year restricted stock</a:t>
            </a:r>
            <a:endParaRPr b="0" lang="en-US" sz="1200" strike="noStrike" u="none">
              <a:solidFill>
                <a:srgbClr val="ffffff"/>
              </a:solidFill>
              <a:effectLst/>
              <a:uFillTx/>
              <a:latin typeface="Arial"/>
            </a:endParaRPr>
          </a:p>
          <a:p>
            <a:pPr lvl="2" marL="1047600" indent="-95040">
              <a:lnSpc>
                <a:spcPct val="55000"/>
              </a:lnSpc>
              <a:spcBef>
                <a:spcPts val="1049"/>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In Enron Treasury experience, &gt;30% discount is appropriate for 2 to 4 years</a:t>
            </a: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2:  UBS Forward</a:t>
            </a:r>
            <a:endParaRPr b="1" lang="en-US" sz="2800" strike="noStrike" u="none">
              <a:solidFill>
                <a:srgbClr val="fde072"/>
              </a:solidFill>
              <a:effectLst/>
              <a:uFillTx/>
              <a:latin typeface="Arial Narrow"/>
            </a:endParaRPr>
          </a:p>
        </p:txBody>
      </p:sp>
      <p:sp>
        <p:nvSpPr>
          <p:cNvPr id="95" name="PlaceHolder 2"/>
          <p:cNvSpPr>
            <a:spLocks noGrp="1"/>
          </p:cNvSpPr>
          <p:nvPr>
            <p:ph/>
          </p:nvPr>
        </p:nvSpPr>
        <p:spPr>
          <a:xfrm>
            <a:off x="914040" y="1434600"/>
            <a:ext cx="8077320" cy="4038840"/>
          </a:xfrm>
          <a:prstGeom prst="rect">
            <a:avLst/>
          </a:prstGeom>
          <a:noFill/>
          <a:ln w="0">
            <a:noFill/>
          </a:ln>
        </p:spPr>
        <p:txBody>
          <a:bodyPr lIns="92160" rIns="92160" tIns="46080" bIns="46080" anchor="t">
            <a:normAutofit fontScale="92500" lnSpcReduction="19999"/>
          </a:bodyPr>
          <a:p>
            <a:pPr>
              <a:lnSpc>
                <a:spcPct val="12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Quantitative Analysis</a:t>
            </a:r>
            <a:endParaRPr b="0" lang="en-US" sz="16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In general, the higher the volatility of a company, the larger the anticipated discount</a:t>
            </a:r>
            <a:endParaRPr b="0" lang="en-US" sz="12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According to a mathematical analysis of the average trading loss due to the inability to trade, a “plain vanilla” restricted stock discount for two years would be approximately 30% (based on a 40% to 50% volatility</a:t>
            </a:r>
            <a:r>
              <a:rPr b="0" lang="en-US" sz="1200" strike="noStrike" u="none" baseline="30000">
                <a:solidFill>
                  <a:srgbClr val="ffffff"/>
                </a:solidFill>
                <a:effectLst/>
                <a:uFillTx/>
                <a:latin typeface="Arial"/>
              </a:rPr>
              <a:t>1</a:t>
            </a:r>
            <a:r>
              <a:rPr b="0" lang="en-US" sz="1200" strike="noStrike" u="none">
                <a:solidFill>
                  <a:srgbClr val="ffffff"/>
                </a:solidFill>
                <a:effectLst/>
                <a:uFillTx/>
                <a:latin typeface="Arial"/>
              </a:rPr>
              <a:t>).</a:t>
            </a:r>
            <a:r>
              <a:rPr b="1" lang="en-US" sz="1200" strike="noStrike" u="none">
                <a:solidFill>
                  <a:srgbClr val="ffffff"/>
                </a:solidFill>
                <a:effectLst/>
                <a:uFillTx/>
                <a:latin typeface="Arial"/>
              </a:rPr>
              <a:t>  </a:t>
            </a:r>
            <a:r>
              <a:rPr b="0" lang="en-US" sz="1200" strike="noStrike" u="none">
                <a:solidFill>
                  <a:srgbClr val="ffffff"/>
                </a:solidFill>
                <a:effectLst/>
                <a:uFillTx/>
                <a:latin typeface="Arial"/>
              </a:rPr>
              <a:t>For three years, a range between 38% to 45% discount would be appropriate (based on a 40% to 50% volatility)</a:t>
            </a:r>
            <a:endParaRPr b="0" lang="en-US" sz="12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According to a mathematical analysis of the theoretical maximum trading loss due to the inability to trade, the theoretical maximum for a “plain vanilla” restricted stock discount for two years would be approximately 47% (using Longstaff’s model, based on a 40% to 50% volatility).  For three years, a 50% discount would be the theoretical maximum (based on a 40% to 50% volatility)</a:t>
            </a:r>
            <a:endParaRPr b="0" lang="en-US" sz="1200" strike="noStrike" u="none">
              <a:solidFill>
                <a:srgbClr val="ffffff"/>
              </a:solidFill>
              <a:effectLst/>
              <a:uFillTx/>
              <a:latin typeface="Arial"/>
            </a:endParaRPr>
          </a:p>
          <a:p>
            <a:pPr>
              <a:lnSpc>
                <a:spcPct val="6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Conclusion on Analytics</a:t>
            </a:r>
            <a:endParaRPr b="0" lang="en-US" sz="16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It seems reasonable for a company to sell shares that are restricted for three years at a 20% to 35% cash discount for valid business reasons.  The range selected takes into account the fact that the mathematical models are conservative in its treatment of upside stock movement potential and the other comparable market evidence cites lower discounts (in practice)</a:t>
            </a:r>
            <a:endParaRPr b="0" lang="en-US" sz="12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Value of UBS forward using March 28 , 2000 Enron share price of $72.81 gives $160m to $197m</a:t>
            </a:r>
            <a:endParaRPr b="0" lang="en-US" sz="1200" strike="noStrike" u="none">
              <a:solidFill>
                <a:srgbClr val="ffffff"/>
              </a:solidFill>
              <a:effectLst/>
              <a:uFillTx/>
              <a:latin typeface="Arial"/>
            </a:endParaRPr>
          </a:p>
          <a:p>
            <a:pPr lvl="2" marL="1047600" indent="-95040">
              <a:lnSpc>
                <a:spcPct val="10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3,380,000 x $72.81 x (1-D) where</a:t>
            </a:r>
            <a:endParaRPr b="0" lang="en-US" sz="1000" strike="noStrike" u="none">
              <a:solidFill>
                <a:srgbClr val="ffffff"/>
              </a:solidFill>
              <a:effectLst/>
              <a:uFillTx/>
              <a:latin typeface="Arial"/>
            </a:endParaRPr>
          </a:p>
          <a:p>
            <a:pPr lvl="3" marL="1600200" indent="-228600">
              <a:lnSpc>
                <a:spcPct val="105000"/>
              </a:lnSpc>
              <a:spcBef>
                <a:spcPts val="249"/>
              </a:spcBef>
              <a:buClr>
                <a:srgbClr val="fde072"/>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D = discount (20%&lt;D&lt;35%)</a:t>
            </a:r>
            <a:endParaRPr b="0" lang="en-US" sz="1000" strike="noStrike" u="none">
              <a:solidFill>
                <a:srgbClr val="ffffff"/>
              </a:solidFill>
              <a:effectLst/>
              <a:uFillTx/>
              <a:latin typeface="Arial"/>
            </a:endParaRPr>
          </a:p>
          <a:p>
            <a:pPr indent="0">
              <a:lnSpc>
                <a:spcPct val="105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baseline="30000">
                <a:solidFill>
                  <a:srgbClr val="ffffff"/>
                </a:solidFill>
                <a:effectLst/>
                <a:uFillTx/>
                <a:latin typeface="Arial"/>
              </a:rPr>
              <a:t>1    </a:t>
            </a:r>
            <a:r>
              <a:rPr b="0" lang="en-US" sz="800" strike="noStrike" u="none">
                <a:solidFill>
                  <a:srgbClr val="ffffff"/>
                </a:solidFill>
                <a:effectLst/>
                <a:uFillTx/>
                <a:latin typeface="Arial"/>
              </a:rPr>
              <a:t> The price of two year leaps on Enron’s stock implies a two year projected volatility of 51%.  Three year extrapolated by noting recent volatility of 50% is higher than the three year historical average of 35% and projected volatility in medium term is suggested to be in line with historical levels.  Therefore a volatility of 40% to 50% translates to a illiquidity discount range of 38% to 45% (per mathematical models)</a:t>
            </a:r>
            <a:endParaRPr b="0" lang="en-US" sz="800" strike="noStrike" u="none">
              <a:solidFill>
                <a:srgbClr val="ffffff"/>
              </a:solidFill>
              <a:effectLst/>
              <a:uFillTx/>
              <a:latin typeface="Arial"/>
            </a:endParaRPr>
          </a:p>
          <a:p>
            <a:pPr indent="0">
              <a:lnSpc>
                <a:spcPct val="105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2:  UBS Forward</a:t>
            </a:r>
            <a:endParaRPr b="1" lang="en-US" sz="2800" strike="noStrike" u="none">
              <a:solidFill>
                <a:srgbClr val="fde072"/>
              </a:solidFill>
              <a:effectLst/>
              <a:uFillTx/>
              <a:latin typeface="Arial Narrow"/>
            </a:endParaRPr>
          </a:p>
        </p:txBody>
      </p:sp>
      <p:sp>
        <p:nvSpPr>
          <p:cNvPr id="97" name="PlaceHolder 2"/>
          <p:cNvSpPr>
            <a:spLocks noGrp="1"/>
          </p:cNvSpPr>
          <p:nvPr>
            <p:ph/>
          </p:nvPr>
        </p:nvSpPr>
        <p:spPr>
          <a:xfrm>
            <a:off x="914040" y="1828800"/>
            <a:ext cx="8077320" cy="4038480"/>
          </a:xfrm>
          <a:prstGeom prst="rect">
            <a:avLst/>
          </a:prstGeom>
          <a:noFill/>
          <a:ln w="0">
            <a:noFill/>
          </a:ln>
        </p:spPr>
        <p:txBody>
          <a:bodyPr lIns="92160" rIns="92160" tIns="46080" bIns="46080" anchor="t">
            <a:normAutofit/>
          </a:bodyPr>
          <a:p>
            <a:pPr marL="285840" indent="0">
              <a:lnSpc>
                <a:spcPct val="6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marL="285840" indent="-285840">
              <a:lnSpc>
                <a:spcPct val="10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sng">
                <a:solidFill>
                  <a:srgbClr val="ffffff"/>
                </a:solidFill>
                <a:effectLst/>
                <a:uFillTx/>
                <a:latin typeface="Arial"/>
              </a:rPr>
              <a:t>Transaction documentation: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Master Derivatives Agreement</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Clause 3.01(c)(i)</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[Master Stock Purchases Agreement (Exhibit F)]</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[Direction Letter]</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[Assignment and Assumptions Agreement (Exhibit E)]</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[Registration Rights Agreement (Exhibit H)]</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[Stock Transfer Restriction Agreement (Exhibit I)]</a:t>
            </a:r>
            <a:endParaRPr b="0" lang="en-US" sz="1400" strike="noStrike" u="none">
              <a:solidFill>
                <a:srgbClr val="ffffff"/>
              </a:solidFill>
              <a:effectLst/>
              <a:uFillTx/>
              <a:latin typeface="Arial"/>
            </a:endParaRPr>
          </a:p>
          <a:p>
            <a:pPr marL="285840" indent="0">
              <a:lnSpc>
                <a:spcPct val="10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3:  Peregrine (Contingent) Forward</a:t>
            </a:r>
            <a:endParaRPr b="1" lang="en-US" sz="2800" strike="noStrike" u="none">
              <a:solidFill>
                <a:srgbClr val="fde072"/>
              </a:solidFill>
              <a:effectLst/>
              <a:uFillTx/>
              <a:latin typeface="Arial Narrow"/>
            </a:endParaRPr>
          </a:p>
        </p:txBody>
      </p:sp>
      <p:sp>
        <p:nvSpPr>
          <p:cNvPr id="99" name="PlaceHolder 2"/>
          <p:cNvSpPr>
            <a:spLocks noGrp="1"/>
          </p:cNvSpPr>
          <p:nvPr>
            <p:ph/>
          </p:nvPr>
        </p:nvSpPr>
        <p:spPr>
          <a:xfrm>
            <a:off x="914040" y="1663200"/>
            <a:ext cx="8077320" cy="4038840"/>
          </a:xfrm>
          <a:prstGeom prst="rect">
            <a:avLst/>
          </a:prstGeom>
          <a:noFill/>
          <a:ln w="0">
            <a:noFill/>
          </a:ln>
        </p:spPr>
        <p:txBody>
          <a:bodyPr lIns="92160" rIns="92160" tIns="46080" bIns="46080" anchor="t">
            <a:normAutofit/>
          </a:bodyPr>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background to the Peregrine/Osprey transactions represent the creation of a special purpose vehicle (Screaming Eagle) to hold and sell Designated Assets.  The transactions resulted in:</a:t>
            </a:r>
            <a:endParaRPr b="0" lang="en-US" sz="1400" strike="noStrike" u="none">
              <a:solidFill>
                <a:srgbClr val="ffffff"/>
              </a:solidFill>
              <a:effectLst/>
              <a:uFillTx/>
              <a:latin typeface="Arial"/>
            </a:endParaRPr>
          </a:p>
          <a:p>
            <a:pPr lvl="1" marL="68580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a:p>
            <a:pPr marL="28584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p:txBody>
      </p:sp>
      <p:sp>
        <p:nvSpPr>
          <p:cNvPr id="100" name=""/>
          <p:cNvSpPr/>
          <p:nvPr/>
        </p:nvSpPr>
        <p:spPr>
          <a:xfrm>
            <a:off x="866880" y="3497400"/>
            <a:ext cx="134928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Osprey LLC</a:t>
            </a:r>
            <a:endParaRPr b="0" lang="en-US" sz="1200" strike="noStrike" u="none">
              <a:solidFill>
                <a:srgbClr val="000000"/>
              </a:solidFill>
              <a:effectLst/>
              <a:uFillTx/>
              <a:latin typeface="Times New Roman"/>
            </a:endParaRPr>
          </a:p>
        </p:txBody>
      </p:sp>
      <p:sp>
        <p:nvSpPr>
          <p:cNvPr id="101" name=""/>
          <p:cNvSpPr/>
          <p:nvPr/>
        </p:nvSpPr>
        <p:spPr>
          <a:xfrm>
            <a:off x="2847960" y="3497400"/>
            <a:ext cx="134928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Peregrine LLC</a:t>
            </a:r>
            <a:endParaRPr b="0" lang="en-US" sz="1200" strike="noStrike" u="none">
              <a:solidFill>
                <a:srgbClr val="000000"/>
              </a:solidFill>
              <a:effectLst/>
              <a:uFillTx/>
              <a:latin typeface="Times New Roman"/>
            </a:endParaRPr>
          </a:p>
        </p:txBody>
      </p:sp>
      <p:sp>
        <p:nvSpPr>
          <p:cNvPr id="102" name=""/>
          <p:cNvSpPr/>
          <p:nvPr/>
        </p:nvSpPr>
        <p:spPr>
          <a:xfrm>
            <a:off x="1857240" y="4467240"/>
            <a:ext cx="1349640" cy="56340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Whitewing LP</a:t>
            </a:r>
            <a:endParaRPr b="0" lang="en-US" sz="1200" strike="noStrike" u="none">
              <a:solidFill>
                <a:srgbClr val="000000"/>
              </a:solidFill>
              <a:effectLst/>
              <a:uFillTx/>
              <a:latin typeface="Times New Roman"/>
            </a:endParaRPr>
          </a:p>
        </p:txBody>
      </p:sp>
      <p:sp>
        <p:nvSpPr>
          <p:cNvPr id="103" name=""/>
          <p:cNvSpPr/>
          <p:nvPr/>
        </p:nvSpPr>
        <p:spPr>
          <a:xfrm>
            <a:off x="2960640" y="5464080"/>
            <a:ext cx="134928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Screaming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Eagle LLC</a:t>
            </a:r>
            <a:endParaRPr b="0" lang="en-US" sz="1200" strike="noStrike" u="none">
              <a:solidFill>
                <a:srgbClr val="000000"/>
              </a:solidFill>
              <a:effectLst/>
              <a:uFillTx/>
              <a:latin typeface="Times New Roman"/>
            </a:endParaRPr>
          </a:p>
        </p:txBody>
      </p:sp>
      <p:sp>
        <p:nvSpPr>
          <p:cNvPr id="104" name=""/>
          <p:cNvSpPr/>
          <p:nvPr/>
        </p:nvSpPr>
        <p:spPr>
          <a:xfrm>
            <a:off x="866880" y="5464080"/>
            <a:ext cx="134928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Condor Share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Trust</a:t>
            </a:r>
            <a:endParaRPr b="0" lang="en-US" sz="1200" strike="noStrike" u="none">
              <a:solidFill>
                <a:srgbClr val="000000"/>
              </a:solidFill>
              <a:effectLst/>
              <a:uFillTx/>
              <a:latin typeface="Times New Roman"/>
            </a:endParaRPr>
          </a:p>
        </p:txBody>
      </p:sp>
      <p:cxnSp>
        <p:nvCxnSpPr>
          <p:cNvPr id="105" name=""/>
          <p:cNvCxnSpPr>
            <a:stCxn id="100" idx="2"/>
            <a:endCxn id="102" idx="0"/>
          </p:cNvCxnSpPr>
          <p:nvPr/>
        </p:nvCxnSpPr>
        <p:spPr>
          <a:xfrm flipH="1" rot="16200000">
            <a:off x="1832760" y="3767400"/>
            <a:ext cx="408600" cy="991440"/>
          </a:xfrm>
          <a:prstGeom prst="bentConnector3">
            <a:avLst>
              <a:gd name="adj1" fmla="val 49735"/>
            </a:avLst>
          </a:prstGeom>
          <a:ln w="12600">
            <a:solidFill>
              <a:srgbClr val="ffffff"/>
            </a:solidFill>
            <a:miter/>
            <a:tailEnd len="med" type="triangle" w="med"/>
          </a:ln>
        </p:spPr>
      </p:cxnSp>
      <p:cxnSp>
        <p:nvCxnSpPr>
          <p:cNvPr id="106" name=""/>
          <p:cNvCxnSpPr>
            <a:stCxn id="101" idx="2"/>
            <a:endCxn id="102" idx="0"/>
          </p:cNvCxnSpPr>
          <p:nvPr/>
        </p:nvCxnSpPr>
        <p:spPr>
          <a:xfrm rot="5400000">
            <a:off x="2822760" y="3767760"/>
            <a:ext cx="408600" cy="991080"/>
          </a:xfrm>
          <a:prstGeom prst="bentConnector3">
            <a:avLst>
              <a:gd name="adj1" fmla="val 49735"/>
            </a:avLst>
          </a:prstGeom>
          <a:ln w="12600">
            <a:solidFill>
              <a:srgbClr val="ffffff"/>
            </a:solidFill>
            <a:miter/>
            <a:tailEnd len="med" type="triangle" w="med"/>
          </a:ln>
        </p:spPr>
      </p:cxnSp>
      <p:cxnSp>
        <p:nvCxnSpPr>
          <p:cNvPr id="107" name=""/>
          <p:cNvCxnSpPr>
            <a:stCxn id="102" idx="2"/>
            <a:endCxn id="104" idx="0"/>
          </p:cNvCxnSpPr>
          <p:nvPr/>
        </p:nvCxnSpPr>
        <p:spPr>
          <a:xfrm rot="5400000">
            <a:off x="1819440" y="4752000"/>
            <a:ext cx="434160" cy="991440"/>
          </a:xfrm>
          <a:prstGeom prst="bentConnector3">
            <a:avLst>
              <a:gd name="adj1" fmla="val 49792"/>
            </a:avLst>
          </a:prstGeom>
          <a:ln w="12600">
            <a:solidFill>
              <a:srgbClr val="ffffff"/>
            </a:solidFill>
            <a:miter/>
            <a:tailEnd len="med" type="triangle" w="med"/>
          </a:ln>
        </p:spPr>
      </p:cxnSp>
      <p:cxnSp>
        <p:nvCxnSpPr>
          <p:cNvPr id="108" name=""/>
          <p:cNvCxnSpPr>
            <a:stCxn id="102" idx="2"/>
            <a:endCxn id="103" idx="0"/>
          </p:cNvCxnSpPr>
          <p:nvPr/>
        </p:nvCxnSpPr>
        <p:spPr>
          <a:xfrm flipH="1" rot="16200000">
            <a:off x="2867040" y="4695840"/>
            <a:ext cx="434160" cy="1103400"/>
          </a:xfrm>
          <a:prstGeom prst="bentConnector3">
            <a:avLst>
              <a:gd name="adj1" fmla="val 49792"/>
            </a:avLst>
          </a:prstGeom>
          <a:ln w="12600">
            <a:solidFill>
              <a:srgbClr val="ffffff"/>
            </a:solidFill>
            <a:miter/>
            <a:tailEnd len="med" type="triangle" w="med"/>
          </a:ln>
        </p:spPr>
      </p:cxnSp>
      <p:sp>
        <p:nvSpPr>
          <p:cNvPr id="109" name=""/>
          <p:cNvSpPr/>
          <p:nvPr/>
        </p:nvSpPr>
        <p:spPr>
          <a:xfrm>
            <a:off x="3504600" y="3142080"/>
            <a:ext cx="50436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100%</a:t>
            </a:r>
            <a:endParaRPr b="0" lang="en-US" sz="1000" strike="noStrike" u="none">
              <a:solidFill>
                <a:srgbClr val="000000"/>
              </a:solidFill>
              <a:effectLst/>
              <a:uFillTx/>
              <a:latin typeface="Times New Roman"/>
            </a:endParaRPr>
          </a:p>
        </p:txBody>
      </p:sp>
      <p:sp>
        <p:nvSpPr>
          <p:cNvPr id="110" name=""/>
          <p:cNvSpPr/>
          <p:nvPr/>
        </p:nvSpPr>
        <p:spPr>
          <a:xfrm>
            <a:off x="3022200" y="4043880"/>
            <a:ext cx="43380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50%</a:t>
            </a:r>
            <a:endParaRPr b="0" lang="en-US" sz="1000" strike="noStrike" u="none">
              <a:solidFill>
                <a:srgbClr val="000000"/>
              </a:solidFill>
              <a:effectLst/>
              <a:uFillTx/>
              <a:latin typeface="Times New Roman"/>
            </a:endParaRPr>
          </a:p>
        </p:txBody>
      </p:sp>
      <p:sp>
        <p:nvSpPr>
          <p:cNvPr id="111" name=""/>
          <p:cNvSpPr/>
          <p:nvPr/>
        </p:nvSpPr>
        <p:spPr>
          <a:xfrm>
            <a:off x="1553760" y="4043880"/>
            <a:ext cx="43380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50%</a:t>
            </a:r>
            <a:endParaRPr b="0" lang="en-US" sz="1000" strike="noStrike" u="none">
              <a:solidFill>
                <a:srgbClr val="000000"/>
              </a:solidFill>
              <a:effectLst/>
              <a:uFillTx/>
              <a:latin typeface="Times New Roman"/>
            </a:endParaRPr>
          </a:p>
        </p:txBody>
      </p:sp>
      <p:sp>
        <p:nvSpPr>
          <p:cNvPr id="112" name=""/>
          <p:cNvSpPr/>
          <p:nvPr/>
        </p:nvSpPr>
        <p:spPr>
          <a:xfrm>
            <a:off x="2952000" y="5034600"/>
            <a:ext cx="50436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100%</a:t>
            </a:r>
            <a:endParaRPr b="0" lang="en-US" sz="1000" strike="noStrike" u="none">
              <a:solidFill>
                <a:srgbClr val="000000"/>
              </a:solidFill>
              <a:effectLst/>
              <a:uFillTx/>
              <a:latin typeface="Times New Roman"/>
            </a:endParaRPr>
          </a:p>
        </p:txBody>
      </p:sp>
      <p:sp>
        <p:nvSpPr>
          <p:cNvPr id="113" name=""/>
          <p:cNvSpPr/>
          <p:nvPr/>
        </p:nvSpPr>
        <p:spPr>
          <a:xfrm>
            <a:off x="1428120" y="5034600"/>
            <a:ext cx="50436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100%</a:t>
            </a:r>
            <a:endParaRPr b="0" lang="en-US" sz="1000" strike="noStrike" u="none">
              <a:solidFill>
                <a:srgbClr val="000000"/>
              </a:solidFill>
              <a:effectLst/>
              <a:uFillTx/>
              <a:latin typeface="Times New Roman"/>
            </a:endParaRPr>
          </a:p>
        </p:txBody>
      </p:sp>
      <p:sp>
        <p:nvSpPr>
          <p:cNvPr id="114" name=""/>
          <p:cNvSpPr/>
          <p:nvPr/>
        </p:nvSpPr>
        <p:spPr>
          <a:xfrm>
            <a:off x="2847960" y="2435400"/>
            <a:ext cx="134928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Corp</a:t>
            </a:r>
            <a:endParaRPr b="0" lang="en-US" sz="1200" strike="noStrike" u="none">
              <a:solidFill>
                <a:srgbClr val="000000"/>
              </a:solidFill>
              <a:effectLst/>
              <a:uFillTx/>
              <a:latin typeface="Times New Roman"/>
            </a:endParaRPr>
          </a:p>
        </p:txBody>
      </p:sp>
      <p:cxnSp>
        <p:nvCxnSpPr>
          <p:cNvPr id="115" name=""/>
          <p:cNvCxnSpPr>
            <a:stCxn id="114" idx="2"/>
            <a:endCxn id="101" idx="0"/>
          </p:cNvCxnSpPr>
          <p:nvPr/>
        </p:nvCxnSpPr>
        <p:spPr>
          <a:xfrm>
            <a:off x="3522240" y="2997000"/>
            <a:ext cx="1080" cy="500760"/>
          </a:xfrm>
          <a:prstGeom prst="straightConnector1">
            <a:avLst/>
          </a:prstGeom>
          <a:ln w="12600">
            <a:solidFill>
              <a:srgbClr val="ffffff"/>
            </a:solidFill>
            <a:miter/>
            <a:tailEnd len="med" type="triangle" w="med"/>
          </a:ln>
        </p:spPr>
      </p:cxnSp>
      <p:sp>
        <p:nvSpPr>
          <p:cNvPr id="116" name=""/>
          <p:cNvSpPr/>
          <p:nvPr/>
        </p:nvSpPr>
        <p:spPr>
          <a:xfrm>
            <a:off x="4848120" y="2301840"/>
            <a:ext cx="3838680" cy="4038480"/>
          </a:xfrm>
          <a:prstGeom prst="rect">
            <a:avLst/>
          </a:prstGeom>
          <a:noFill/>
          <a:ln w="0">
            <a:noFill/>
          </a:ln>
        </p:spPr>
        <p:style>
          <a:lnRef idx="0"/>
          <a:fillRef idx="0"/>
          <a:effectRef idx="0"/>
          <a:fontRef idx="minor"/>
        </p:style>
        <p:txBody>
          <a:bodyPr lIns="92160" rIns="92160" tIns="46080" bIns="46080" anchor="t">
            <a:normAutofit/>
          </a:bodyPr>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Condor Trust holding 50 million Mandatorily Convertible Preferred Stock </a:t>
            </a:r>
            <a:endParaRPr b="0" lang="en-US" sz="1400" strike="noStrike" u="none">
              <a:solidFill>
                <a:srgbClr val="000000"/>
              </a:solidFill>
              <a:effectLst/>
              <a:uFillTx/>
              <a:latin typeface="Times New Roman"/>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Osprey contributing $1,500 million in debt for a 50% ownership interest in Whitewing LP</a:t>
            </a:r>
            <a:endParaRPr b="0" lang="en-US" sz="1400" strike="noStrike" u="none">
              <a:solidFill>
                <a:srgbClr val="000000"/>
              </a:solidFill>
              <a:effectLst/>
              <a:uFillTx/>
              <a:latin typeface="Times New Roman"/>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Peregrine holding the remaining 50% ownership interest in Whitewing LP</a:t>
            </a:r>
            <a:endParaRPr b="0" lang="en-US" sz="1400" strike="noStrike" u="none">
              <a:solidFill>
                <a:srgbClr val="000000"/>
              </a:solidFill>
              <a:effectLst/>
              <a:uFillTx/>
              <a:latin typeface="Times New Roman"/>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Osprey debt being due to mature January 15, 2003 and is unlikely to be retired early due to penalty clauses*</a:t>
            </a:r>
            <a:endParaRPr b="0" lang="en-US" sz="1400" strike="noStrike" u="none">
              <a:solidFill>
                <a:srgbClr val="000000"/>
              </a:solidFill>
              <a:effectLst/>
              <a:uFillTx/>
              <a:latin typeface="Times New Roman"/>
            </a:endParaRPr>
          </a:p>
          <a:p>
            <a:pPr lvl="1" marL="68580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17" name=""/>
          <p:cNvSpPr/>
          <p:nvPr/>
        </p:nvSpPr>
        <p:spPr>
          <a:xfrm>
            <a:off x="4974840" y="5016600"/>
            <a:ext cx="3320280" cy="73332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 Requires sum of accrued and unpaid interest to the date of redemption plus</a:t>
            </a:r>
            <a:endParaRPr b="0" lang="en-US" sz="7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the greater of (i) 100% of the principal of the such Notes and (ii) the sum of </a:t>
            </a:r>
            <a:endParaRPr b="0" lang="en-US" sz="7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the present values of the remaining scheduled payments of principal and</a:t>
            </a:r>
            <a:endParaRPr b="0" lang="en-US" sz="7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interest thereon discounted to the date of the redemption on a semi-annual </a:t>
            </a:r>
            <a:endParaRPr b="0" lang="en-US" sz="7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basis at the US Treasury Yield plus 50 basis points [a value greater than 1 times</a:t>
            </a:r>
            <a:endParaRPr b="0" lang="en-US" sz="7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the value of outstanding interest and principal]</a:t>
            </a:r>
            <a:endParaRPr b="0" lang="en-US" sz="700" strike="noStrike" u="none">
              <a:solidFill>
                <a:srgbClr val="000000"/>
              </a:solidFill>
              <a:effectLst/>
              <a:uFillTx/>
              <a:latin typeface="Times New Roman"/>
            </a:endParaRPr>
          </a:p>
        </p:txBody>
      </p:sp>
      <p:sp>
        <p:nvSpPr>
          <p:cNvPr id="118" name=""/>
          <p:cNvSpPr/>
          <p:nvPr/>
        </p:nvSpPr>
        <p:spPr>
          <a:xfrm>
            <a:off x="472680" y="6040440"/>
            <a:ext cx="2353680" cy="2314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ffffff"/>
                </a:solidFill>
                <a:effectLst/>
                <a:uFillTx/>
                <a:latin typeface="Arial"/>
              </a:rPr>
              <a:t>Percentages represent ownership interests</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3:  Peregrine (Contingent) Forward (cont.)</a:t>
            </a:r>
            <a:endParaRPr b="1" lang="en-US" sz="2800" strike="noStrike" u="none">
              <a:solidFill>
                <a:srgbClr val="fde072"/>
              </a:solidFill>
              <a:effectLst/>
              <a:uFillTx/>
              <a:latin typeface="Arial Narrow"/>
            </a:endParaRPr>
          </a:p>
        </p:txBody>
      </p:sp>
      <p:sp>
        <p:nvSpPr>
          <p:cNvPr id="120" name="PlaceHolder 2"/>
          <p:cNvSpPr>
            <a:spLocks noGrp="1"/>
          </p:cNvSpPr>
          <p:nvPr>
            <p:ph/>
          </p:nvPr>
        </p:nvSpPr>
        <p:spPr>
          <a:xfrm>
            <a:off x="914040" y="1485720"/>
            <a:ext cx="8077320" cy="4292280"/>
          </a:xfrm>
          <a:prstGeom prst="rect">
            <a:avLst/>
          </a:prstGeom>
          <a:noFill/>
          <a:ln w="0">
            <a:noFill/>
          </a:ln>
        </p:spPr>
        <p:txBody>
          <a:bodyPr lIns="92160" rIns="92160" tIns="46080" bIns="46080" anchor="t">
            <a:normAutofit/>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Description of transaction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Upon retiring the Osprey debt at maturity by redeeming the Mandatorily Convertible Preferred Stock, Peregrine is required to distribute to Talon 3.43 million shares (from the 50 million available) IF the redemption price of Mandatorily Convertible Preferred Stock covers in order:</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Osprey Debt</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an additional Osprey follow on deal [represented not documented]</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another project termed ORCA [represented not documented]</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Talon is therefore obtaining a right to receive the full value of 3.43 million Enron shares under certain circumstances (a contingent forward)</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value of the committed projects (documented and/or represented):</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Osprey Debt</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50m shares x $30/share</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an additional Osprey follow on deal</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50m shares x $5/share</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another project termed ORCA</a:t>
            </a:r>
            <a:r>
              <a:rPr b="0" lang="en-US" sz="1200" strike="noStrike" u="none">
                <a:solidFill>
                  <a:srgbClr val="ffffff"/>
                </a:solidFill>
                <a:effectLst/>
                <a:uFillTx/>
                <a:latin typeface="Arial"/>
              </a:rPr>
              <a:t>	</a:t>
            </a:r>
            <a:r>
              <a:rPr b="0" lang="en-US" sz="1200" strike="noStrike" u="sng">
                <a:solidFill>
                  <a:srgbClr val="ffffff"/>
                </a:solidFill>
                <a:effectLst/>
                <a:uFillTx/>
                <a:latin typeface="Arial"/>
              </a:rPr>
              <a:t>50m shares x $10/share</a:t>
            </a:r>
            <a:endParaRPr b="0" lang="en-US" sz="1200" strike="noStrike" u="none">
              <a:solidFill>
                <a:srgbClr val="ffffff"/>
              </a:solidFill>
              <a:effectLst/>
              <a:uFillTx/>
              <a:latin typeface="Arial"/>
            </a:endParaRPr>
          </a:p>
          <a:p>
            <a:pPr lvl="1" marL="762120" indent="-285840">
              <a:lnSpc>
                <a:spcPct val="4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Minimum required Enron price</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50m shares x $45/share</a:t>
            </a:r>
            <a:endParaRPr b="0" lang="en-US" sz="1200" strike="noStrike" u="none">
              <a:solidFill>
                <a:srgbClr val="ffffff"/>
              </a:solidFill>
              <a:effectLst/>
              <a:uFillTx/>
              <a:latin typeface="Arial"/>
            </a:endParaRPr>
          </a:p>
          <a:p>
            <a:pPr lvl="1" marL="762120" indent="-285840">
              <a:lnSpc>
                <a:spcPct val="4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to cover existing position</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($2,250 million)</a:t>
            </a:r>
            <a:endParaRPr b="0" lang="en-US" sz="1200" strike="noStrike" u="none">
              <a:solidFill>
                <a:srgbClr val="ffffff"/>
              </a:solidFill>
              <a:effectLst/>
              <a:uFillTx/>
              <a:latin typeface="Arial"/>
            </a:endParaRPr>
          </a:p>
          <a:p>
            <a:pPr lvl="4" marL="2057400" indent="-228600">
              <a:spcBef>
                <a:spcPts val="249"/>
              </a:spcBef>
              <a:buNone/>
              <a:tabLst>
                <a:tab algn="l" pos="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ffffff"/>
              </a:solidFill>
              <a:effectLst/>
              <a:uFillTx/>
              <a:latin typeface="Arial"/>
            </a:endParaRPr>
          </a:p>
          <a:p>
            <a:pPr marL="285840" indent="0">
              <a:lnSpc>
                <a:spcPct val="95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3:  Peregrine (Contingent) Forward (cont.)</a:t>
            </a:r>
            <a:endParaRPr b="1" lang="en-US" sz="2800" strike="noStrike" u="none">
              <a:solidFill>
                <a:srgbClr val="fde072"/>
              </a:solidFill>
              <a:effectLst/>
              <a:uFillTx/>
              <a:latin typeface="Arial Narrow"/>
            </a:endParaRPr>
          </a:p>
        </p:txBody>
      </p:sp>
      <p:sp>
        <p:nvSpPr>
          <p:cNvPr id="122" name="PlaceHolder 2"/>
          <p:cNvSpPr>
            <a:spLocks noGrp="1"/>
          </p:cNvSpPr>
          <p:nvPr>
            <p:ph/>
          </p:nvPr>
        </p:nvSpPr>
        <p:spPr>
          <a:xfrm>
            <a:off x="914040" y="1517760"/>
            <a:ext cx="8077320" cy="4038480"/>
          </a:xfrm>
          <a:prstGeom prst="rect">
            <a:avLst/>
          </a:prstGeom>
          <a:noFill/>
          <a:ln w="0">
            <a:noFill/>
          </a:ln>
        </p:spPr>
        <p:txBody>
          <a:bodyPr lIns="92160" rIns="92160" tIns="46080" bIns="46080" anchor="t">
            <a:normAutofit lnSpcReduction="9999"/>
          </a:bodyPr>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At the March 28, 2000 price of [$72.81]/share, the 50m shares are valued at $3,640 million</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Hence the difference between the current value and the committed projects (documented and represented) is $1,390 million (not incorporating time value of money)</a:t>
            </a:r>
            <a:endParaRPr b="0" lang="en-US" sz="1400" strike="noStrike" u="none">
              <a:solidFill>
                <a:srgbClr val="ffffff"/>
              </a:solidFill>
              <a:effectLst/>
              <a:uFillTx/>
              <a:latin typeface="Arial"/>
            </a:endParaRPr>
          </a:p>
          <a:p>
            <a:pPr lvl="1" marL="68580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3.43 million shares are required to be transferred to Talon (representing $250m worth of shares in today’s prices) </a:t>
            </a:r>
            <a:endParaRPr b="0" lang="en-US" sz="1200" strike="noStrike" u="none">
              <a:solidFill>
                <a:srgbClr val="ffffff"/>
              </a:solidFill>
              <a:effectLst/>
              <a:uFillTx/>
              <a:latin typeface="Arial"/>
            </a:endParaRPr>
          </a:p>
          <a:p>
            <a:pPr lvl="1" marL="68580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This leaves a surplus, using today’s price, of $1,140m (which means the share price could drop $23 from $73 or 31% fall) </a:t>
            </a:r>
            <a:endParaRPr b="0" lang="en-US" sz="1200" strike="noStrike" u="none">
              <a:solidFill>
                <a:srgbClr val="ffffff"/>
              </a:solidFill>
              <a:effectLst/>
              <a:uFillTx/>
              <a:latin typeface="Arial"/>
            </a:endParaRPr>
          </a:p>
          <a:p>
            <a:pPr lvl="2" marL="895320" indent="-95040">
              <a:lnSpc>
                <a:spcPct val="95000"/>
              </a:lnSpc>
              <a:spcBef>
                <a:spcPts val="876"/>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Note if the represented projects did not eventuate, then the surplus would equal $1,890 (which means the Enron share price could drop $38 from $73 or 52% fall)</a:t>
            </a:r>
            <a:endParaRPr b="0" lang="en-US" sz="10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instrument to Talon is therefore a contingent forward </a:t>
            </a:r>
            <a:endParaRPr b="0" lang="en-US" sz="1400" strike="noStrike" u="none">
              <a:solidFill>
                <a:srgbClr val="ffffff"/>
              </a:solidFill>
              <a:effectLst/>
              <a:uFillTx/>
              <a:latin typeface="Arial"/>
            </a:endParaRPr>
          </a:p>
          <a:p>
            <a:pPr lvl="1" marL="68580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instrument is a forward - the obligation to receive 3.43 shares </a:t>
            </a:r>
            <a:endParaRPr b="0" lang="en-US" sz="1200" strike="noStrike" u="none">
              <a:solidFill>
                <a:srgbClr val="ffffff"/>
              </a:solidFill>
              <a:effectLst/>
              <a:uFillTx/>
              <a:latin typeface="Arial"/>
            </a:endParaRPr>
          </a:p>
          <a:p>
            <a:pPr lvl="1" marL="68580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BUT it has call option features in that the forward is contingent on the Enron share price being above $45 per share</a:t>
            </a:r>
            <a:endParaRPr b="0" lang="en-US" sz="1200" strike="noStrike" u="none">
              <a:solidFill>
                <a:srgbClr val="ffffff"/>
              </a:solidFill>
              <a:effectLst/>
              <a:uFillTx/>
              <a:latin typeface="Arial"/>
            </a:endParaRPr>
          </a:p>
          <a:p>
            <a:pPr lvl="1" marL="68580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It is not a standard call option because the entire value of the instrument is transferred to Talon; not simply the premium or excess (the difference between the strike price and Enron share price)</a:t>
            </a:r>
            <a:endParaRPr b="0" lang="en-US" sz="1200" strike="noStrike" u="none">
              <a:solidFill>
                <a:srgbClr val="ffffff"/>
              </a:solidFill>
              <a:effectLst/>
              <a:uFillTx/>
              <a:latin typeface="Arial"/>
            </a:endParaRPr>
          </a:p>
          <a:p>
            <a:pPr lvl="1" marL="68580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There is a time value component to the contingent or call option part as it is most likely to resemble a European style option with dividend impacts because the Osprey debt is unlikely to be paid out early</a:t>
            </a: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3:  Peregrine (Contingent) Forward (cont.)</a:t>
            </a:r>
            <a:endParaRPr b="1" lang="en-US" sz="2800" strike="noStrike" u="none">
              <a:solidFill>
                <a:srgbClr val="fde072"/>
              </a:solidFill>
              <a:effectLst/>
              <a:uFillTx/>
              <a:latin typeface="Arial Narrow"/>
            </a:endParaRPr>
          </a:p>
        </p:txBody>
      </p:sp>
      <p:sp>
        <p:nvSpPr>
          <p:cNvPr id="124" name="PlaceHolder 2"/>
          <p:cNvSpPr>
            <a:spLocks noGrp="1"/>
          </p:cNvSpPr>
          <p:nvPr>
            <p:ph/>
          </p:nvPr>
        </p:nvSpPr>
        <p:spPr>
          <a:xfrm>
            <a:off x="914040" y="1517760"/>
            <a:ext cx="8077320" cy="4038480"/>
          </a:xfrm>
          <a:prstGeom prst="rect">
            <a:avLst/>
          </a:prstGeom>
          <a:noFill/>
          <a:ln w="0">
            <a:noFill/>
          </a:ln>
        </p:spPr>
        <p:txBody>
          <a:bodyPr lIns="92160" rIns="92160" tIns="46080" bIns="46080" anchor="t">
            <a:normAutofit/>
          </a:bodyPr>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There are also two aspects of illiquidity associated with the contingent forward:</a:t>
            </a:r>
            <a:endParaRPr b="0" lang="en-US" sz="1400" strike="noStrike" u="none">
              <a:solidFill>
                <a:srgbClr val="ffffff"/>
              </a:solidFill>
              <a:effectLst/>
              <a:uFillTx/>
              <a:latin typeface="Arial"/>
            </a:endParaRPr>
          </a:p>
          <a:p>
            <a:pPr lvl="1" marL="68580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inability to trade or hedge the contingent forward until January 2003</a:t>
            </a:r>
            <a:endParaRPr b="0" lang="en-US" sz="1200" strike="noStrike" u="none">
              <a:solidFill>
                <a:srgbClr val="ffffff"/>
              </a:solidFill>
              <a:effectLst/>
              <a:uFillTx/>
              <a:latin typeface="Arial"/>
            </a:endParaRPr>
          </a:p>
          <a:p>
            <a:pPr lvl="1" marL="68580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inability to trade the Enron shares (when it is no longer a contingent forward at January 2003) until March 2003</a:t>
            </a: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3:  Peregrine (Contingent) Forward (cont.)</a:t>
            </a:r>
            <a:endParaRPr b="1" lang="en-US" sz="2800" strike="noStrike" u="none">
              <a:solidFill>
                <a:srgbClr val="fde072"/>
              </a:solidFill>
              <a:effectLst/>
              <a:uFillTx/>
              <a:latin typeface="Arial Narrow"/>
            </a:endParaRPr>
          </a:p>
        </p:txBody>
      </p:sp>
      <p:sp>
        <p:nvSpPr>
          <p:cNvPr id="126" name="PlaceHolder 2"/>
          <p:cNvSpPr>
            <a:spLocks noGrp="1"/>
          </p:cNvSpPr>
          <p:nvPr>
            <p:ph/>
          </p:nvPr>
        </p:nvSpPr>
        <p:spPr>
          <a:xfrm>
            <a:off x="914040" y="1612440"/>
            <a:ext cx="8077320" cy="4038840"/>
          </a:xfrm>
          <a:prstGeom prst="rect">
            <a:avLst/>
          </a:prstGeom>
          <a:noFill/>
          <a:ln w="0">
            <a:noFill/>
          </a:ln>
        </p:spPr>
        <p:txBody>
          <a:bodyPr lIns="92160" rIns="92160" tIns="46080" bIns="46080" anchor="t">
            <a:normAutofit lnSpcReduction="9999"/>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Analytics</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contingent forward, European in nature, can be valued using a Binomial model by considering the expected Enron share price (S) at the final nodes:</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S &lt; $45,  no value is assigned to the contingent forward (no shares transfer)</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S </a:t>
            </a:r>
            <a:r>
              <a:rPr b="0" lang="en-US" sz="1200" strike="noStrike" u="none">
                <a:solidFill>
                  <a:srgbClr val="ffffff"/>
                </a:solidFill>
                <a:effectLst/>
                <a:uFillTx/>
                <a:latin typeface="Symbol"/>
                <a:ea typeface="Symbol"/>
              </a:rPr>
              <a:t></a:t>
            </a:r>
            <a:r>
              <a:rPr b="0" lang="en-US" sz="1200" strike="noStrike" u="none">
                <a:solidFill>
                  <a:srgbClr val="ffffff"/>
                </a:solidFill>
                <a:effectLst/>
                <a:uFillTx/>
                <a:latin typeface="Arial"/>
              </a:rPr>
              <a:t> $48.31</a:t>
            </a:r>
            <a:r>
              <a:rPr b="0" lang="en-US" sz="1200" strike="noStrike" u="none" baseline="30000">
                <a:solidFill>
                  <a:srgbClr val="ffffff"/>
                </a:solidFill>
                <a:effectLst/>
                <a:uFillTx/>
                <a:latin typeface="Arial"/>
              </a:rPr>
              <a:t>1</a:t>
            </a:r>
            <a:r>
              <a:rPr b="0" lang="en-US" sz="1200" strike="noStrike" u="none">
                <a:solidFill>
                  <a:srgbClr val="ffffff"/>
                </a:solidFill>
                <a:effectLst/>
                <a:uFillTx/>
                <a:latin typeface="Arial"/>
              </a:rPr>
              <a:t>,  all the shares transfer </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$45 &lt; S &lt; $48.31, then [(50S-2,250)/S] million shares transfer</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Other binomial model parameters used:</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6.56% continuous risk free rate (2.8 year duration)</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Volatility of 40 to 50% - based on same analysis as used in UBS forward</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March 28, 2000 stock price of $72.81</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contingent forward based on the binomial model (and incorporating no illiquidity discount) is $210 to $220m</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This valuation model gives the probability of obtaining the benefits of owning Enron shares</a:t>
            </a:r>
            <a:endParaRPr b="0" lang="en-US" sz="1200" strike="noStrike" u="none">
              <a:solidFill>
                <a:srgbClr val="ffffff"/>
              </a:solidFill>
              <a:effectLst/>
              <a:uFillTx/>
              <a:latin typeface="Arial"/>
            </a:endParaRPr>
          </a:p>
          <a:p>
            <a:pPr marL="285840" indent="-28584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baseline="30000">
                <a:solidFill>
                  <a:srgbClr val="ffffff"/>
                </a:solidFill>
                <a:effectLst/>
                <a:uFillTx/>
                <a:latin typeface="Arial"/>
              </a:rPr>
              <a:t>1  </a:t>
            </a:r>
            <a:r>
              <a:rPr b="0" lang="en-US" sz="1000" strike="noStrike" u="none">
                <a:solidFill>
                  <a:srgbClr val="ffffff"/>
                </a:solidFill>
                <a:effectLst/>
                <a:uFillTx/>
                <a:latin typeface="Arial"/>
              </a:rPr>
              <a:t>Determined by solving for S such that [(50S-2,250)/S] = 3.43</a:t>
            </a:r>
            <a:endParaRPr b="0" lang="en-US" sz="1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3:  Peregrine (Contingent) Forward (cont.)</a:t>
            </a:r>
            <a:endParaRPr b="1" lang="en-US" sz="2800" strike="noStrike" u="none">
              <a:solidFill>
                <a:srgbClr val="fde072"/>
              </a:solidFill>
              <a:effectLst/>
              <a:uFillTx/>
              <a:latin typeface="Arial Narrow"/>
            </a:endParaRPr>
          </a:p>
        </p:txBody>
      </p:sp>
      <p:sp>
        <p:nvSpPr>
          <p:cNvPr id="128" name="PlaceHolder 2"/>
          <p:cNvSpPr>
            <a:spLocks noGrp="1"/>
          </p:cNvSpPr>
          <p:nvPr>
            <p:ph/>
          </p:nvPr>
        </p:nvSpPr>
        <p:spPr>
          <a:xfrm>
            <a:off x="914040" y="1612440"/>
            <a:ext cx="8077320" cy="4038840"/>
          </a:xfrm>
          <a:prstGeom prst="rect">
            <a:avLst/>
          </a:prstGeom>
          <a:noFill/>
          <a:ln w="0">
            <a:noFill/>
          </a:ln>
        </p:spPr>
        <p:txBody>
          <a:bodyPr lIns="92160" rIns="92160" tIns="46080" bIns="46080" anchor="t">
            <a:normAutofit fontScale="92500" lnSpcReduction="9999"/>
          </a:bodyPr>
          <a:p>
            <a:pPr>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discount for marketability is incorporated as follows:</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inability to trade or hedge is similar to a restricted stock except that the contingent forward has option features.  This means the volatility on this instrument is likely to be higher in certain cases </a:t>
            </a:r>
            <a:r>
              <a:rPr b="0" lang="en-US" sz="1200" strike="noStrike" u="none" baseline="30000">
                <a:solidFill>
                  <a:srgbClr val="ffffff"/>
                </a:solidFill>
                <a:effectLst/>
                <a:uFillTx/>
                <a:latin typeface="Arial"/>
              </a:rPr>
              <a:t>1</a:t>
            </a:r>
            <a:r>
              <a:rPr b="0" lang="en-US" sz="1200" strike="noStrike" u="none">
                <a:solidFill>
                  <a:srgbClr val="ffffff"/>
                </a:solidFill>
                <a:effectLst/>
                <a:uFillTx/>
                <a:latin typeface="Arial"/>
              </a:rPr>
              <a:t>.  For a 3 year stock restriction as applied to the UBS Forward a volatility of 40% to 50% was considered reasonable.  Based on the high end of the range, a 50% volatility for a contingent forward therefore represents a 40% discount (refer to UBS analysis) </a:t>
            </a:r>
            <a:r>
              <a:rPr b="0" lang="en-US" sz="1200" strike="noStrike" u="none" baseline="30000">
                <a:solidFill>
                  <a:srgbClr val="ffffff"/>
                </a:solidFill>
                <a:effectLst/>
                <a:uFillTx/>
                <a:latin typeface="Arial"/>
              </a:rPr>
              <a:t>1</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 2 month discount for lack of marketability of stock after settlement of forward between January 2003 and March 2003, using the same models as developed for UBS Forward, suggests a reasonable range is 2.0% to 2.5% (for a volatility of 40% to 50%)</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Market evidence, as cited in UBS Forward analysis, would suggest a lower discount as the mathematical models used tend to overestimate the discount</a:t>
            </a:r>
            <a:endParaRPr b="0" lang="en-US" sz="1200" strike="noStrike" u="none">
              <a:solidFill>
                <a:srgbClr val="ffffff"/>
              </a:solidFill>
              <a:effectLst/>
              <a:uFillTx/>
              <a:latin typeface="Arial"/>
            </a:endParaRPr>
          </a:p>
          <a:p>
            <a:pPr>
              <a:lnSpc>
                <a:spcPct val="6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Conclusion on Analytics</a:t>
            </a:r>
            <a:endParaRPr b="0" lang="en-US" sz="1400" strike="noStrike" u="none">
              <a:solidFill>
                <a:srgbClr val="ffffff"/>
              </a:solidFill>
              <a:effectLst/>
              <a:uFillTx/>
              <a:latin typeface="Arial"/>
            </a:endParaRPr>
          </a:p>
          <a:p>
            <a:pPr lvl="1" marL="762120" indent="-285840">
              <a:lnSpc>
                <a:spcPct val="10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ffffff"/>
                </a:solidFill>
                <a:effectLst/>
                <a:uFillTx/>
                <a:latin typeface="Arial"/>
              </a:rPr>
              <a:t>Incorporating an overall 20% to 35% discount for the lack of marketability the Binomial model valuation, with a capped number of shares of 3.43 million, gives a value of $136m to $176m</a:t>
            </a:r>
            <a:endParaRPr b="0" lang="en-US" sz="1200" strike="noStrike" u="none">
              <a:solidFill>
                <a:srgbClr val="ffffff"/>
              </a:solidFill>
              <a:effectLst/>
              <a:uFillTx/>
              <a:latin typeface="Arial"/>
            </a:endParaRPr>
          </a:p>
          <a:p>
            <a:pPr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indent="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baseline="30000">
                <a:solidFill>
                  <a:srgbClr val="ffffff"/>
                </a:solidFill>
                <a:effectLst/>
                <a:uFillTx/>
                <a:latin typeface="Arial"/>
              </a:rPr>
              <a:t>1</a:t>
            </a:r>
            <a:r>
              <a:rPr b="0" lang="en-US" sz="1000" strike="noStrike" u="none">
                <a:solidFill>
                  <a:srgbClr val="ffffff"/>
                </a:solidFill>
                <a:effectLst/>
                <a:uFillTx/>
                <a:latin typeface="Arial"/>
              </a:rPr>
              <a:t> In estimating a discount for lack of marketability, a put position on the forward contract was valued, using a binomial model, with a strike price equal to the average future value of the forward contract as developed for the UBS forward.  The discount was estimated as the value of the put on the forward contract as a percentage of the value of the undiscounted forward contract. The results of the modeling suggest for a volatility between 40% to 50% the use of a discount for marketability is appropriate</a:t>
            </a:r>
            <a:endParaRPr b="0" lang="en-US" sz="1000" strike="noStrike" u="none">
              <a:solidFill>
                <a:srgbClr val="ffffff"/>
              </a:solidFill>
              <a:effectLst/>
              <a:uFillTx/>
              <a:latin typeface="Arial"/>
            </a:endParaRPr>
          </a:p>
          <a:p>
            <a:pPr lvl="1" marL="76212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a:p>
            <a:pPr lvl="1" marL="76212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Transaction Economics - Summary </a:t>
            </a:r>
            <a:endParaRPr b="1" lang="en-US" sz="2800" strike="noStrike" u="none">
              <a:solidFill>
                <a:srgbClr val="fde072"/>
              </a:solidFill>
              <a:effectLst/>
              <a:uFillTx/>
              <a:latin typeface="Arial Narrow"/>
            </a:endParaRPr>
          </a:p>
        </p:txBody>
      </p:sp>
      <p:sp>
        <p:nvSpPr>
          <p:cNvPr id="18" name="PlaceHolder 2"/>
          <p:cNvSpPr>
            <a:spLocks noGrp="1"/>
          </p:cNvSpPr>
          <p:nvPr>
            <p:ph/>
          </p:nvPr>
        </p:nvSpPr>
        <p:spPr>
          <a:xfrm>
            <a:off x="914040" y="1511280"/>
            <a:ext cx="8077320" cy="4038480"/>
          </a:xfrm>
          <a:prstGeom prst="rect">
            <a:avLst/>
          </a:prstGeom>
          <a:noFill/>
          <a:ln w="0">
            <a:noFill/>
          </a:ln>
        </p:spPr>
        <p:txBody>
          <a:bodyPr lIns="92160" rIns="92160" tIns="46080" bIns="46080" anchor="t">
            <a:normAutofit fontScale="85000" lnSpcReduction="19999"/>
          </a:bodyPr>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The transaction inflows and outflows from an Enron perspective are:</a:t>
            </a:r>
            <a:endParaRPr b="0" lang="en-US" sz="1600" strike="noStrike" u="none">
              <a:solidFill>
                <a:srgbClr val="ffffff"/>
              </a:solidFill>
              <a:effectLst/>
              <a:uFillTx/>
              <a:latin typeface="Arial"/>
            </a:endParaRPr>
          </a:p>
          <a:p>
            <a:pPr marL="28584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marL="28584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marL="28584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marL="28584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marL="28584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marL="28584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marL="28584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lvl="2" marL="1047600" indent="-95040">
              <a:lnSpc>
                <a:spcPct val="95000"/>
              </a:lnSpc>
              <a:spcBef>
                <a:spcPts val="1049"/>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Symbols attached to values denote transaction flows (refer to transaction diagram on page 7)</a:t>
            </a:r>
            <a:endParaRPr b="0" lang="en-US" sz="1200" strike="noStrike" u="none">
              <a:solidFill>
                <a:srgbClr val="ffffff"/>
              </a:solidFill>
              <a:effectLst/>
              <a:uFillTx/>
              <a:latin typeface="Arial"/>
            </a:endParaRPr>
          </a:p>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Only external entity is LJM2 Co-Investment, LP (“LJM2”) which invests $25m at transaction close (April 7, 2000).  Maximum distribution to LJM2 is $30m or [25% IRR] and a residual claim of $25m upon wind-up.  No other leakage outside of Enron structure - Enron receives all other income/wind-up proceeds</a:t>
            </a:r>
            <a:endParaRPr b="0" lang="en-US" sz="1600" strike="noStrike" u="none">
              <a:solidFill>
                <a:srgbClr val="ffffff"/>
              </a:solidFill>
              <a:effectLst/>
              <a:uFillTx/>
              <a:latin typeface="Arial"/>
            </a:endParaRPr>
          </a:p>
          <a:p>
            <a:pPr lvl="1" marL="76212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initial LJM2 investment is at risk because the right to a distribution is not guaranteed</a:t>
            </a:r>
            <a:endParaRPr b="0" lang="en-US" sz="1400" strike="noStrike" u="none">
              <a:solidFill>
                <a:srgbClr val="ffffff"/>
              </a:solidFill>
              <a:effectLst/>
              <a:uFillTx/>
              <a:latin typeface="Arial"/>
            </a:endParaRPr>
          </a:p>
        </p:txBody>
      </p:sp>
      <p:pic>
        <p:nvPicPr>
          <p:cNvPr id="19" name="" descr=""/>
          <p:cNvPicPr/>
          <p:nvPr/>
        </p:nvPicPr>
        <p:blipFill>
          <a:blip r:embed="rId1"/>
          <a:stretch/>
        </p:blipFill>
        <p:spPr>
          <a:xfrm>
            <a:off x="2043000" y="1801800"/>
            <a:ext cx="4050000" cy="2911320"/>
          </a:xfrm>
          <a:prstGeom prst="rect">
            <a:avLst/>
          </a:prstGeom>
          <a:solidFill>
            <a:srgbClr val="ffffff"/>
          </a:solidFill>
          <a:ln w="0">
            <a:noFill/>
          </a:ln>
        </p:spPr>
      </p:pic>
      <p:grpSp>
        <p:nvGrpSpPr>
          <p:cNvPr id="20" name=""/>
          <p:cNvGrpSpPr/>
          <p:nvPr/>
        </p:nvGrpSpPr>
        <p:grpSpPr>
          <a:xfrm>
            <a:off x="2240280" y="2144880"/>
            <a:ext cx="114120" cy="1175760"/>
            <a:chOff x="2240280" y="2144880"/>
            <a:chExt cx="114120" cy="1175760"/>
          </a:xfrm>
        </p:grpSpPr>
        <p:sp>
          <p:nvSpPr>
            <p:cNvPr id="21" name=""/>
            <p:cNvSpPr/>
            <p:nvPr/>
          </p:nvSpPr>
          <p:spPr>
            <a:xfrm flipH="1">
              <a:off x="2247120" y="2144880"/>
              <a:ext cx="104760" cy="1044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27360" bIns="273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000000"/>
                  </a:solidFill>
                  <a:effectLst/>
                  <a:uFillTx/>
                  <a:latin typeface="Arial"/>
                </a:rPr>
                <a:t>1</a:t>
              </a:r>
              <a:endParaRPr b="0" lang="en-US" sz="500" strike="noStrike" u="none">
                <a:solidFill>
                  <a:srgbClr val="000000"/>
                </a:solidFill>
                <a:effectLst/>
                <a:uFillTx/>
                <a:latin typeface="Times New Roman"/>
              </a:endParaRPr>
            </a:p>
          </p:txBody>
        </p:sp>
        <p:sp>
          <p:nvSpPr>
            <p:cNvPr id="22" name=""/>
            <p:cNvSpPr/>
            <p:nvPr/>
          </p:nvSpPr>
          <p:spPr>
            <a:xfrm flipH="1">
              <a:off x="2247120" y="2269800"/>
              <a:ext cx="104760" cy="1044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27360" bIns="273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000000"/>
                  </a:solidFill>
                  <a:effectLst/>
                  <a:uFillTx/>
                  <a:latin typeface="Arial"/>
                </a:rPr>
                <a:t>2</a:t>
              </a:r>
              <a:endParaRPr b="0" lang="en-US" sz="500" strike="noStrike" u="none">
                <a:solidFill>
                  <a:srgbClr val="000000"/>
                </a:solidFill>
                <a:effectLst/>
                <a:uFillTx/>
                <a:latin typeface="Times New Roman"/>
              </a:endParaRPr>
            </a:p>
          </p:txBody>
        </p:sp>
        <p:sp>
          <p:nvSpPr>
            <p:cNvPr id="23" name=""/>
            <p:cNvSpPr/>
            <p:nvPr/>
          </p:nvSpPr>
          <p:spPr>
            <a:xfrm flipH="1">
              <a:off x="2243520" y="2394720"/>
              <a:ext cx="104760" cy="1044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27360" bIns="273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000000"/>
                  </a:solidFill>
                  <a:effectLst/>
                  <a:uFillTx/>
                  <a:latin typeface="Arial"/>
                </a:rPr>
                <a:t>3</a:t>
              </a:r>
              <a:endParaRPr b="0" lang="en-US" sz="500" strike="noStrike" u="none">
                <a:solidFill>
                  <a:srgbClr val="000000"/>
                </a:solidFill>
                <a:effectLst/>
                <a:uFillTx/>
                <a:latin typeface="Times New Roman"/>
              </a:endParaRPr>
            </a:p>
          </p:txBody>
        </p:sp>
        <p:sp>
          <p:nvSpPr>
            <p:cNvPr id="24" name=""/>
            <p:cNvSpPr/>
            <p:nvPr/>
          </p:nvSpPr>
          <p:spPr>
            <a:xfrm flipH="1">
              <a:off x="2239920" y="2514960"/>
              <a:ext cx="104760" cy="1044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27360" bIns="273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000000"/>
                  </a:solidFill>
                  <a:effectLst/>
                  <a:uFillTx/>
                  <a:latin typeface="Arial"/>
                </a:rPr>
                <a:t>4</a:t>
              </a:r>
              <a:endParaRPr b="0" lang="en-US" sz="500" strike="noStrike" u="none">
                <a:solidFill>
                  <a:srgbClr val="000000"/>
                </a:solidFill>
                <a:effectLst/>
                <a:uFillTx/>
                <a:latin typeface="Times New Roman"/>
              </a:endParaRPr>
            </a:p>
          </p:txBody>
        </p:sp>
        <p:sp>
          <p:nvSpPr>
            <p:cNvPr id="25" name=""/>
            <p:cNvSpPr/>
            <p:nvPr/>
          </p:nvSpPr>
          <p:spPr>
            <a:xfrm flipH="1">
              <a:off x="2243520" y="3071880"/>
              <a:ext cx="110880" cy="110520"/>
            </a:xfrm>
            <a:prstGeom prst="triangle">
              <a:avLst>
                <a:gd name="adj" fmla="val 50000"/>
              </a:avLst>
            </a:prstGeom>
            <a:solidFill>
              <a:srgbClr val="ff0066"/>
            </a:solidFill>
            <a:ln w="12600">
              <a:solidFill>
                <a:srgbClr val="000000"/>
              </a:solidFill>
              <a:miter/>
            </a:ln>
          </p:spPr>
          <p:style>
            <a:lnRef idx="0"/>
            <a:fillRef idx="0"/>
            <a:effectRef idx="0"/>
            <a:fontRef idx="minor"/>
          </p:style>
          <p:txBody>
            <a:bodyPr wrap="none" lIns="90000" rIns="90000" tIns="-10080" bIns="-10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000000"/>
                  </a:solidFill>
                  <a:effectLst/>
                  <a:uFillTx/>
                  <a:latin typeface="Arial"/>
                </a:rPr>
                <a:t>1</a:t>
              </a:r>
              <a:endParaRPr b="0" lang="en-US" sz="500" strike="noStrike" u="none">
                <a:solidFill>
                  <a:srgbClr val="000000"/>
                </a:solidFill>
                <a:effectLst/>
                <a:uFillTx/>
                <a:latin typeface="Times New Roman"/>
              </a:endParaRPr>
            </a:p>
          </p:txBody>
        </p:sp>
        <p:sp>
          <p:nvSpPr>
            <p:cNvPr id="26" name=""/>
            <p:cNvSpPr/>
            <p:nvPr/>
          </p:nvSpPr>
          <p:spPr>
            <a:xfrm flipH="1">
              <a:off x="2239920" y="3216240"/>
              <a:ext cx="104760" cy="1044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27360" bIns="273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00" strike="noStrike" u="none">
                  <a:solidFill>
                    <a:srgbClr val="000000"/>
                  </a:solidFill>
                  <a:effectLst/>
                  <a:uFillTx/>
                  <a:latin typeface="Arial"/>
                </a:rPr>
                <a:t>1</a:t>
              </a:r>
              <a:endParaRPr b="0" lang="en-US" sz="5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3:  Peregrine (Contingent) Forward (cont.)</a:t>
            </a:r>
            <a:endParaRPr b="1" lang="en-US" sz="2800" strike="noStrike" u="none">
              <a:solidFill>
                <a:srgbClr val="fde072"/>
              </a:solidFill>
              <a:effectLst/>
              <a:uFillTx/>
              <a:latin typeface="Arial Narrow"/>
            </a:endParaRPr>
          </a:p>
        </p:txBody>
      </p:sp>
      <p:sp>
        <p:nvSpPr>
          <p:cNvPr id="130" name="PlaceHolder 2"/>
          <p:cNvSpPr>
            <a:spLocks noGrp="1"/>
          </p:cNvSpPr>
          <p:nvPr>
            <p:ph/>
          </p:nvPr>
        </p:nvSpPr>
        <p:spPr>
          <a:xfrm>
            <a:off x="914040" y="1612440"/>
            <a:ext cx="8077320" cy="4038840"/>
          </a:xfrm>
          <a:prstGeom prst="rect">
            <a:avLst/>
          </a:prstGeom>
          <a:noFill/>
          <a:ln w="0">
            <a:noFill/>
          </a:ln>
        </p:spPr>
        <p:txBody>
          <a:bodyPr lIns="92160" rIns="92160" tIns="46080" bIns="46080" anchor="t">
            <a:normAutofit/>
          </a:bodyPr>
          <a:p>
            <a:pPr marL="285840" indent="-285840">
              <a:lnSpc>
                <a:spcPct val="10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sng">
                <a:solidFill>
                  <a:srgbClr val="ffffff"/>
                </a:solidFill>
                <a:effectLst/>
                <a:uFillTx/>
                <a:latin typeface="Arial"/>
              </a:rPr>
              <a:t>Transaction Documentation: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Master Derivatives Agreement</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Clause 3.01 (d) (iii)</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[Stock Subscription Agreement (Exhibit K)]</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[Registration Right Agreement (Exhibit H)]</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[Stock Transfer Restriction Agreement (Exhibit I)]</a:t>
            </a:r>
            <a:endParaRPr b="0" lang="en-US" sz="1400" strike="noStrike" u="none">
              <a:solidFill>
                <a:srgbClr val="ffffff"/>
              </a:solidFill>
              <a:effectLst/>
              <a:uFillTx/>
              <a:latin typeface="Arial"/>
            </a:endParaRPr>
          </a:p>
          <a:p>
            <a:pPr marL="28584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lvl="1" marL="76212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a:p>
            <a:pPr lvl="1" marL="76212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4: Promissory Note  </a:t>
            </a:r>
            <a:endParaRPr b="1" lang="en-US" sz="2800" strike="noStrike" u="none">
              <a:solidFill>
                <a:srgbClr val="fde072"/>
              </a:solidFill>
              <a:effectLst/>
              <a:uFillTx/>
              <a:latin typeface="Arial Narrow"/>
            </a:endParaRPr>
          </a:p>
        </p:txBody>
      </p:sp>
      <p:sp>
        <p:nvSpPr>
          <p:cNvPr id="132" name="PlaceHolder 2"/>
          <p:cNvSpPr>
            <a:spLocks noGrp="1"/>
          </p:cNvSpPr>
          <p:nvPr>
            <p:ph/>
          </p:nvPr>
        </p:nvSpPr>
        <p:spPr>
          <a:xfrm>
            <a:off x="914040" y="1625760"/>
            <a:ext cx="8077320" cy="4038480"/>
          </a:xfrm>
          <a:prstGeom prst="rect">
            <a:avLst/>
          </a:prstGeom>
          <a:noFill/>
          <a:ln w="0">
            <a:noFill/>
          </a:ln>
        </p:spPr>
        <p:txBody>
          <a:bodyPr lIns="92160" rIns="92160" tIns="46080" bIns="46080" anchor="t">
            <a:normAutofit/>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Description of transaction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Harrier will provide Talon a $50m promissory note at transaction close</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Terms of note are:</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3 years</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7% coupon (semi-annual payments)</a:t>
            </a:r>
            <a:endParaRPr b="0" lang="en-US" sz="1200" strike="noStrike" u="none">
              <a:solidFill>
                <a:srgbClr val="ffffff"/>
              </a:solidFill>
              <a:effectLst/>
              <a:uFillTx/>
              <a:latin typeface="Arial"/>
            </a:endParaRPr>
          </a:p>
          <a:p>
            <a:pPr marL="28584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a:p>
            <a:pPr lvl="1" marL="762120" indent="0">
              <a:lnSpc>
                <a:spcPct val="95000"/>
              </a:lnSpc>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4:  Promissory Note (cont.)</a:t>
            </a:r>
            <a:endParaRPr b="1" lang="en-US" sz="2800" strike="noStrike" u="none">
              <a:solidFill>
                <a:srgbClr val="fde072"/>
              </a:solidFill>
              <a:effectLst/>
              <a:uFillTx/>
              <a:latin typeface="Arial Narrow"/>
            </a:endParaRPr>
          </a:p>
        </p:txBody>
      </p:sp>
      <p:sp>
        <p:nvSpPr>
          <p:cNvPr id="134" name="PlaceHolder 2"/>
          <p:cNvSpPr>
            <a:spLocks noGrp="1"/>
          </p:cNvSpPr>
          <p:nvPr>
            <p:ph/>
          </p:nvPr>
        </p:nvSpPr>
        <p:spPr>
          <a:xfrm>
            <a:off x="914040" y="1574280"/>
            <a:ext cx="8077320" cy="4038840"/>
          </a:xfrm>
          <a:prstGeom prst="rect">
            <a:avLst/>
          </a:prstGeom>
          <a:noFill/>
          <a:ln w="0">
            <a:noFill/>
          </a:ln>
        </p:spPr>
        <p:txBody>
          <a:bodyPr lIns="92160" rIns="92160" tIns="46080" bIns="46080" anchor="t">
            <a:normAutofit/>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Analytics</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Present value of note calculated with following parameters:</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3 year term</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7% annual coupon (semi-annual payment)</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BBB rating for cost of debt</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Present value determined as $49m (cost of debt close to coupon rate)</a:t>
            </a:r>
            <a:endParaRPr b="0" lang="en-US" sz="1400" strike="noStrike" u="none">
              <a:solidFill>
                <a:srgbClr val="ffffff"/>
              </a:solidFill>
              <a:effectLst/>
              <a:uFillTx/>
              <a:latin typeface="Arial"/>
            </a:endParaRPr>
          </a:p>
          <a:p>
            <a:pPr marL="285840" indent="-285840">
              <a:lnSpc>
                <a:spcPct val="10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sng">
                <a:solidFill>
                  <a:srgbClr val="ffffff"/>
                </a:solidFill>
                <a:effectLst/>
                <a:uFillTx/>
                <a:latin typeface="Arial"/>
              </a:rPr>
              <a:t>Transaction Documentation: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Master Derivatives Agreement</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Clause 3.01(d) (i)</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Harrier Debt Security (Exhibit J)</a:t>
            </a:r>
            <a:endParaRPr b="0" lang="en-US" sz="1200" strike="noStrike" u="none">
              <a:solidFill>
                <a:srgbClr val="ffffff"/>
              </a:solidFill>
              <a:effectLst/>
              <a:uFillTx/>
              <a:latin typeface="Arial"/>
            </a:endParaRPr>
          </a:p>
          <a:p>
            <a:pPr marL="28584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lvl="1" marL="76212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Outflow 1:  Promissory Note &amp; Derivatives</a:t>
            </a:r>
            <a:endParaRPr b="1" lang="en-US" sz="2800" strike="noStrike" u="none">
              <a:solidFill>
                <a:srgbClr val="fde072"/>
              </a:solidFill>
              <a:effectLst/>
              <a:uFillTx/>
              <a:latin typeface="Arial Narrow"/>
            </a:endParaRPr>
          </a:p>
        </p:txBody>
      </p:sp>
      <p:sp>
        <p:nvSpPr>
          <p:cNvPr id="136" name="PlaceHolder 2"/>
          <p:cNvSpPr>
            <a:spLocks noGrp="1"/>
          </p:cNvSpPr>
          <p:nvPr>
            <p:ph/>
          </p:nvPr>
        </p:nvSpPr>
        <p:spPr>
          <a:xfrm>
            <a:off x="914040" y="1460520"/>
            <a:ext cx="8077320" cy="4038480"/>
          </a:xfrm>
          <a:prstGeom prst="rect">
            <a:avLst/>
          </a:prstGeom>
          <a:noFill/>
          <a:ln w="0">
            <a:noFill/>
          </a:ln>
        </p:spPr>
        <p:txBody>
          <a:bodyPr lIns="92160" rIns="92160" tIns="46080" bIns="46080" anchor="t">
            <a:normAutofit fontScale="92500" lnSpcReduction="19999"/>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Description of transaction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Talon will provide risk management facilities for stock and investment positions Enron anticipates taking in certain designated assets</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Talon will do this by providing two facilities:</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enter into swap arrangements with Harrier worth up to a maximum of $1,500m - net value zero</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write derivative instruments to hedge Enron’s position</a:t>
            </a:r>
            <a:endParaRPr b="0" lang="en-US" sz="1200" strike="noStrike" u="none">
              <a:solidFill>
                <a:srgbClr val="ffffff"/>
              </a:solidFill>
              <a:effectLst/>
              <a:uFillTx/>
              <a:latin typeface="Arial"/>
            </a:endParaRPr>
          </a:p>
          <a:p>
            <a:pPr lvl="2" marL="1047600" indent="-95040">
              <a:lnSpc>
                <a:spcPct val="9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maximum value of premium on instruments is capped at $400m</a:t>
            </a:r>
            <a:endParaRPr b="0" lang="en-US" sz="1000" strike="noStrike" u="none">
              <a:solidFill>
                <a:srgbClr val="ffffff"/>
              </a:solidFill>
              <a:effectLst/>
              <a:uFillTx/>
              <a:latin typeface="Arial"/>
            </a:endParaRPr>
          </a:p>
          <a:p>
            <a:pPr lvl="2" marL="1047600" indent="-95040">
              <a:lnSpc>
                <a:spcPct val="9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maximum exposure of instruments is $827m (calculated by dividing $25m LJM2 investment by 3.02% (the capital requirement for LJM2 when only speculative assets are held on balance sheet (ie. Talon’s assets))</a:t>
            </a:r>
            <a:endParaRPr b="0" lang="en-US" sz="10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With the derivative instruments, Talon is effectively providing a put option or collars for Enron (where Enron has the right to sell assets to Talon at a certain value) - Talon is effectively shorting/selling the put (put discussed here as the most likely derivative entered into)</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terms of the put option are:</a:t>
            </a:r>
            <a:endParaRPr b="0" lang="en-US" sz="1200" strike="noStrike" u="none">
              <a:solidFill>
                <a:srgbClr val="ffffff"/>
              </a:solidFill>
              <a:effectLst/>
              <a:uFillTx/>
              <a:latin typeface="Arial"/>
            </a:endParaRPr>
          </a:p>
          <a:p>
            <a:pPr lvl="2" marL="1047600" indent="-95040">
              <a:lnSpc>
                <a:spcPct val="9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only certain qualified and non-qualified stocks can be invested in</a:t>
            </a:r>
            <a:endParaRPr b="0" lang="en-US" sz="1000" strike="noStrike" u="none">
              <a:solidFill>
                <a:srgbClr val="ffffff"/>
              </a:solidFill>
              <a:effectLst/>
              <a:uFillTx/>
              <a:latin typeface="Arial"/>
            </a:endParaRPr>
          </a:p>
          <a:p>
            <a:pPr lvl="2" marL="1047600" indent="-95040">
              <a:lnSpc>
                <a:spcPct val="9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the stocks are in the internet, telecoms and energy sector (IPPs and merchant plants)</a:t>
            </a:r>
            <a:endParaRPr b="0" lang="en-US" sz="1000" strike="noStrike" u="none">
              <a:solidFill>
                <a:srgbClr val="ffffff"/>
              </a:solidFill>
              <a:effectLst/>
              <a:uFillTx/>
              <a:latin typeface="Arial"/>
            </a:endParaRPr>
          </a:p>
          <a:p>
            <a:pPr lvl="2" marL="1047600" indent="-95040">
              <a:lnSpc>
                <a:spcPct val="9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the stock will be qualified based on its timing, tradability, volume of transaction, size of transaction</a:t>
            </a:r>
            <a:endParaRPr b="0" lang="en-US" sz="10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premium on the derivative instruments are to be paid by Harrier</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These will be paid in kind by offsetting a promissory note Talon will write to Harrier (refer to next page) </a:t>
            </a: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Outflow 1:  Promissory Note &amp; Derivatives (cont.)</a:t>
            </a:r>
            <a:endParaRPr b="1" lang="en-US" sz="2800" strike="noStrike" u="none">
              <a:solidFill>
                <a:srgbClr val="fde072"/>
              </a:solidFill>
              <a:effectLst/>
              <a:uFillTx/>
              <a:latin typeface="Arial Narrow"/>
            </a:endParaRPr>
          </a:p>
        </p:txBody>
      </p:sp>
      <p:sp>
        <p:nvSpPr>
          <p:cNvPr id="138" name="PlaceHolder 2"/>
          <p:cNvSpPr>
            <a:spLocks noGrp="1"/>
          </p:cNvSpPr>
          <p:nvPr>
            <p:ph/>
          </p:nvPr>
        </p:nvSpPr>
        <p:spPr>
          <a:xfrm>
            <a:off x="914040" y="1460520"/>
            <a:ext cx="8077320" cy="4038480"/>
          </a:xfrm>
          <a:prstGeom prst="rect">
            <a:avLst/>
          </a:prstGeom>
          <a:noFill/>
          <a:ln w="0">
            <a:noFill/>
          </a:ln>
        </p:spPr>
        <p:txBody>
          <a:bodyPr lIns="92160" rIns="92160" tIns="46080" bIns="46080" anchor="t">
            <a:normAutofit/>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Description of transaction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To minimize this possibility, and maintain the longevity of the Talon vehicle, Talon will issue a   $1 billion promissory note to Harrier structured as follows:</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An initial $400m to be drawn down at transaction close which will have pay-in-kind interest of 7% with a term to March 2003</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remaining $600m is to be drawn down to meet (negative) exposures which are realized due to the exercise of the options</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maximum premiums on derivative instruments is limited to $400m (being the first draw down amount)</a:t>
            </a:r>
            <a:endParaRPr b="0" lang="en-US" sz="1200" strike="noStrike" u="none">
              <a:solidFill>
                <a:srgbClr val="ffffff"/>
              </a:solidFill>
              <a:effectLst/>
              <a:uFillTx/>
              <a:latin typeface="Arial"/>
            </a:endParaRPr>
          </a:p>
          <a:p>
            <a:pPr lvl="1" marL="76212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Outflow 1:  Promissory Note &amp; Derivatives (cont.)</a:t>
            </a:r>
            <a:endParaRPr b="1" lang="en-US" sz="2800" strike="noStrike" u="none">
              <a:solidFill>
                <a:srgbClr val="fde072"/>
              </a:solidFill>
              <a:effectLst/>
              <a:uFillTx/>
              <a:latin typeface="Arial Narrow"/>
            </a:endParaRPr>
          </a:p>
        </p:txBody>
      </p:sp>
      <p:sp>
        <p:nvSpPr>
          <p:cNvPr id="140" name="PlaceHolder 2"/>
          <p:cNvSpPr>
            <a:spLocks noGrp="1"/>
          </p:cNvSpPr>
          <p:nvPr>
            <p:ph/>
          </p:nvPr>
        </p:nvSpPr>
        <p:spPr>
          <a:xfrm>
            <a:off x="914040" y="1422360"/>
            <a:ext cx="8077320" cy="4038480"/>
          </a:xfrm>
          <a:prstGeom prst="rect">
            <a:avLst/>
          </a:prstGeom>
          <a:noFill/>
          <a:ln w="0">
            <a:noFill/>
          </a:ln>
        </p:spPr>
        <p:txBody>
          <a:bodyPr lIns="92160" rIns="92160" tIns="46080" bIns="46080" anchor="t">
            <a:normAutofit fontScale="92500" lnSpcReduction="19999"/>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Analytics</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Value of put premiums irrelevant as it is capped to the value of the initial promissory note drawdown being $400m</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The premiums are based on arm’s length pricing as Talon has the ability to assess premiums on puts it writes to Harrier by involving an Independent Valuation Expert as well as an arbitrator if a pricing solution between Harrier-Talon cannot be negotiated</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Credit risk of initial promissory note drawdown exists based on the Talon opening balance sheet (time 0) as follows:</a:t>
            </a:r>
            <a:endParaRPr b="0" lang="en-US" sz="1400" strike="noStrike" u="none">
              <a:solidFill>
                <a:srgbClr val="ffffff"/>
              </a:solidFill>
              <a:effectLst/>
              <a:uFillTx/>
              <a:latin typeface="Arial"/>
            </a:endParaRPr>
          </a:p>
          <a:p>
            <a:pPr lvl="1" marL="762120" indent="-28584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ffffff"/>
                </a:solidFill>
                <a:effectLst/>
                <a:uFillTx/>
                <a:latin typeface="Arial"/>
              </a:rPr>
              <a:t>	</a:t>
            </a:r>
            <a:r>
              <a:rPr b="0" lang="en-US" sz="1000" strike="noStrike" u="sng">
                <a:solidFill>
                  <a:srgbClr val="ffffff"/>
                </a:solidFill>
                <a:effectLst/>
                <a:uFillTx/>
                <a:latin typeface="Arial"/>
              </a:rPr>
              <a:t>Assets</a:t>
            </a:r>
            <a:r>
              <a:rPr b="0" lang="en-US" sz="1000" strike="noStrike" u="sng">
                <a:solidFill>
                  <a:srgbClr val="ffffff"/>
                </a:solidFill>
                <a:effectLst/>
                <a:uFillTx/>
                <a:latin typeface="Arial"/>
              </a:rPr>
              <a:t>	</a:t>
            </a:r>
            <a:r>
              <a:rPr b="0" lang="en-US" sz="1000" strike="noStrike" u="sng">
                <a:solidFill>
                  <a:srgbClr val="ffffff"/>
                </a:solidFill>
                <a:effectLst/>
                <a:uFillTx/>
                <a:latin typeface="Arial"/>
              </a:rPr>
              <a:t>	</a:t>
            </a:r>
            <a:r>
              <a:rPr b="0" lang="en-US" sz="1000" strike="noStrike" u="sng">
                <a:solidFill>
                  <a:srgbClr val="ffffff"/>
                </a:solidFill>
                <a:effectLst/>
                <a:uFillTx/>
                <a:latin typeface="Arial"/>
              </a:rPr>
              <a:t>	</a:t>
            </a:r>
            <a:r>
              <a:rPr b="0" lang="en-US" sz="1000" strike="noStrike" u="sng">
                <a:solidFill>
                  <a:srgbClr val="ffffff"/>
                </a:solidFill>
                <a:effectLst/>
                <a:uFillTx/>
                <a:latin typeface="Arial"/>
              </a:rPr>
              <a:t>	</a:t>
            </a:r>
            <a:r>
              <a:rPr b="0" lang="en-US" sz="1000" strike="noStrike" u="sng">
                <a:solidFill>
                  <a:srgbClr val="ffffff"/>
                </a:solidFill>
                <a:effectLst/>
                <a:uFillTx/>
                <a:latin typeface="Arial"/>
              </a:rPr>
              <a:t>Liabilities</a:t>
            </a:r>
            <a:endParaRPr b="0" lang="en-US" sz="1000" strike="noStrike" u="none">
              <a:solidFill>
                <a:srgbClr val="ffffff"/>
              </a:solidFill>
              <a:effectLst/>
              <a:uFillTx/>
              <a:latin typeface="Arial"/>
            </a:endParaRPr>
          </a:p>
          <a:p>
            <a:pPr lvl="1" marL="762120" indent="-28584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LJM2 Investment (cash)</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$25m</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Face Value of Talon Note</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$400m</a:t>
            </a:r>
            <a:endParaRPr b="0" lang="en-US" sz="1000" strike="noStrike" u="none">
              <a:solidFill>
                <a:srgbClr val="ffffff"/>
              </a:solidFill>
              <a:effectLst/>
              <a:uFillTx/>
              <a:latin typeface="Arial"/>
            </a:endParaRPr>
          </a:p>
          <a:p>
            <a:pPr lvl="1" marL="762120" indent="-28584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Enron Put (cash)</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$25m</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Enron Put</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$25m</a:t>
            </a:r>
            <a:endParaRPr b="0" lang="en-US" sz="1000" strike="noStrike" u="none">
              <a:solidFill>
                <a:srgbClr val="ffffff"/>
              </a:solidFill>
              <a:effectLst/>
              <a:uFillTx/>
              <a:latin typeface="Arial"/>
            </a:endParaRPr>
          </a:p>
          <a:p>
            <a:pPr lvl="1" marL="762120" indent="-28584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Harrier Note</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$49m</a:t>
            </a:r>
            <a:r>
              <a:rPr b="0" lang="en-US" sz="1000" strike="noStrike" u="none">
                <a:solidFill>
                  <a:srgbClr val="ffffff"/>
                </a:solidFill>
                <a:effectLst/>
                <a:uFillTx/>
                <a:latin typeface="Arial"/>
              </a:rPr>
              <a:t>	</a:t>
            </a:r>
            <a:endParaRPr b="0" lang="en-US" sz="1000" strike="noStrike" u="none">
              <a:solidFill>
                <a:srgbClr val="ffffff"/>
              </a:solidFill>
              <a:effectLst/>
              <a:uFillTx/>
              <a:latin typeface="Arial"/>
            </a:endParaRPr>
          </a:p>
          <a:p>
            <a:pPr lvl="1" marL="762120" indent="-28584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UBS Forward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$160m-$197m</a:t>
            </a:r>
            <a:endParaRPr b="0" lang="en-US" sz="1000" strike="noStrike" u="none">
              <a:solidFill>
                <a:srgbClr val="ffffff"/>
              </a:solidFill>
              <a:effectLst/>
              <a:uFillTx/>
              <a:latin typeface="Arial"/>
            </a:endParaRPr>
          </a:p>
          <a:p>
            <a:pPr lvl="1" marL="762120" indent="-28584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Peregrine Forward</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$136 - $176m</a:t>
            </a:r>
            <a:endParaRPr b="0" lang="en-US" sz="1000" strike="noStrike" u="none">
              <a:solidFill>
                <a:srgbClr val="ffffff"/>
              </a:solidFill>
              <a:effectLst/>
              <a:uFillTx/>
              <a:latin typeface="Arial"/>
            </a:endParaRPr>
          </a:p>
          <a:p>
            <a:pPr lvl="1" marL="762120" indent="-285840">
              <a:lnSpc>
                <a:spcPct val="95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$395 - $472m</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$425m</a:t>
            </a:r>
            <a:endParaRPr b="0" lang="en-US" sz="10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This net liability position, in the case of the low end of the asset range and the nature of the assets (intangible, speculative investment) means a discount should apply to the Talon note.  Applying a cost of debt of up to 15% gives a credit risk discount of up to 20%.  Therefore the value of the note is between $320m to $400m</a:t>
            </a:r>
            <a:endParaRPr b="0" lang="en-US" sz="1400" strike="noStrike" u="none">
              <a:solidFill>
                <a:srgbClr val="ffffff"/>
              </a:solidFill>
              <a:effectLst/>
              <a:uFillTx/>
              <a:latin typeface="Arial"/>
            </a:endParaRPr>
          </a:p>
        </p:txBody>
      </p:sp>
      <p:sp>
        <p:nvSpPr>
          <p:cNvPr id="141" name=""/>
          <p:cNvSpPr/>
          <p:nvPr/>
        </p:nvSpPr>
        <p:spPr>
          <a:xfrm>
            <a:off x="4572000" y="5048280"/>
            <a:ext cx="107964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7213680" y="5035680"/>
            <a:ext cx="107928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Outflow 1:  Note Facility &amp; Derivatives (cont.)</a:t>
            </a:r>
            <a:endParaRPr b="1" lang="en-US" sz="2800" strike="noStrike" u="none">
              <a:solidFill>
                <a:srgbClr val="fde072"/>
              </a:solidFill>
              <a:effectLst/>
              <a:uFillTx/>
              <a:latin typeface="Arial Narrow"/>
            </a:endParaRPr>
          </a:p>
        </p:txBody>
      </p:sp>
      <p:sp>
        <p:nvSpPr>
          <p:cNvPr id="144" name="PlaceHolder 2"/>
          <p:cNvSpPr>
            <a:spLocks noGrp="1"/>
          </p:cNvSpPr>
          <p:nvPr>
            <p:ph/>
          </p:nvPr>
        </p:nvSpPr>
        <p:spPr>
          <a:xfrm>
            <a:off x="914040" y="1587600"/>
            <a:ext cx="8077320" cy="4038480"/>
          </a:xfrm>
          <a:prstGeom prst="rect">
            <a:avLst/>
          </a:prstGeom>
          <a:noFill/>
          <a:ln w="0">
            <a:noFill/>
          </a:ln>
        </p:spPr>
        <p:txBody>
          <a:bodyPr lIns="92160" rIns="92160" tIns="46080" bIns="46080" anchor="t">
            <a:normAutofit lnSpcReduction="9999"/>
          </a:bodyPr>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By having a note facility Talon can settle puts in debt rather cash.  This means Talon is deferring ultimate settlement in cash and this raises </a:t>
            </a:r>
            <a:r>
              <a:rPr b="0" lang="en-US" sz="1400" strike="noStrike" u="sng">
                <a:solidFill>
                  <a:srgbClr val="ffffff"/>
                </a:solidFill>
                <a:effectLst/>
                <a:uFillTx/>
                <a:latin typeface="Arial"/>
              </a:rPr>
              <a:t>future</a:t>
            </a:r>
            <a:r>
              <a:rPr b="0" lang="en-US" sz="1400" strike="noStrike" u="none">
                <a:solidFill>
                  <a:srgbClr val="ffffff"/>
                </a:solidFill>
                <a:effectLst/>
                <a:uFillTx/>
                <a:latin typeface="Arial"/>
              </a:rPr>
              <a:t> creditworthiness issues.  That is, the value of the note depends not only on the future value of Enron stock but on derivatives Talon has written and/or may yet be obligated to write</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Correlation between Enron stock and Enron investments will be a factor in assessing level of future credit risk</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Positive correlation signifies that if Enron stock were to fall, the Enron investments would fall which means the inflows to Talon would be worth less (inflow 2 and 3) and the Talon puts would be in-the-money from an Enron perspective (outflow 1). If Enron exercised the puts Talon could be in a default situation</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Negative correlation suggests that if Enron stock were to fall, the Enron investments would rise (inflow 2 and 3) but the Talon puts would be out-of-the-money from an Enron perspective (outflow 1).  There is a lower level of credit risk</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Analysis reveals only slight positive correlation between Enron and its potential investments based on excess daily returns as follows (median numbers quoted):</a:t>
            </a:r>
            <a:endParaRPr b="0" lang="en-US" sz="1200" strike="noStrike" u="none">
              <a:solidFill>
                <a:srgbClr val="ffffff"/>
              </a:solidFill>
              <a:effectLst/>
              <a:uFillTx/>
              <a:latin typeface="Arial"/>
            </a:endParaRPr>
          </a:p>
          <a:p>
            <a:pPr lvl="2" marL="1047600" indent="-95040">
              <a:lnSpc>
                <a:spcPct val="9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Enron stock to Internet stock/indices</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4%  </a:t>
            </a:r>
            <a:endParaRPr b="0" lang="en-US" sz="1000" strike="noStrike" u="none">
              <a:solidFill>
                <a:srgbClr val="ffffff"/>
              </a:solidFill>
              <a:effectLst/>
              <a:uFillTx/>
              <a:latin typeface="Arial"/>
            </a:endParaRPr>
          </a:p>
          <a:p>
            <a:pPr lvl="2" marL="1047600" indent="-95040">
              <a:lnSpc>
                <a:spcPct val="9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Enron stock to Telecom stock/indices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13%</a:t>
            </a:r>
            <a:endParaRPr b="0" lang="en-US" sz="1000" strike="noStrike" u="none">
              <a:solidFill>
                <a:srgbClr val="ffffff"/>
              </a:solidFill>
              <a:effectLst/>
              <a:uFillTx/>
              <a:latin typeface="Arial"/>
            </a:endParaRPr>
          </a:p>
          <a:p>
            <a:pPr lvl="2" marL="1047600" indent="-95040">
              <a:lnSpc>
                <a:spcPct val="9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Enron stock to Energy stock/indices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15%</a:t>
            </a:r>
            <a:endParaRPr b="0" lang="en-US" sz="1000" strike="noStrike" u="none">
              <a:solidFill>
                <a:srgbClr val="ffffff"/>
              </a:solidFill>
              <a:effectLst/>
              <a:uFillTx/>
              <a:latin typeface="Arial"/>
            </a:endParaRPr>
          </a:p>
          <a:p>
            <a:pPr lvl="2" marL="1047600" indent="-95040">
              <a:lnSpc>
                <a:spcPct val="95000"/>
              </a:lnSpc>
              <a:spcBef>
                <a:spcPts val="876"/>
              </a:spcBef>
              <a:buClr>
                <a:srgbClr val="fde072"/>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Enron stock to IPPs stock/indices </a:t>
            </a:r>
            <a:r>
              <a:rPr b="0" lang="en-US" sz="1000" strike="noStrike" u="none">
                <a:solidFill>
                  <a:srgbClr val="ffffff"/>
                </a:solidFill>
                <a:effectLst/>
                <a:uFillTx/>
                <a:latin typeface="Arial"/>
              </a:rPr>
              <a:t>	</a:t>
            </a:r>
            <a:r>
              <a:rPr b="0" lang="en-US" sz="1000" strike="noStrike" u="none">
                <a:solidFill>
                  <a:srgbClr val="ffffff"/>
                </a:solidFill>
                <a:effectLst/>
                <a:uFillTx/>
                <a:latin typeface="Arial"/>
              </a:rPr>
              <a:t>3%</a:t>
            </a:r>
            <a:endParaRPr b="0" lang="en-US" sz="1000" strike="noStrike" u="none">
              <a:solidFill>
                <a:srgbClr val="ffffff"/>
              </a:solidFill>
              <a:effectLst/>
              <a:uFillTx/>
              <a:latin typeface="Arial"/>
            </a:endParaRPr>
          </a:p>
          <a:p>
            <a:pPr lvl="1" marL="76212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a:p>
            <a:pPr marL="285840" indent="0">
              <a:lnSpc>
                <a:spcPct val="95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Outflow 1:  Note Facility &amp; Derivatives (cont.)</a:t>
            </a:r>
            <a:endParaRPr b="1" lang="en-US" sz="2800" strike="noStrike" u="none">
              <a:solidFill>
                <a:srgbClr val="fde072"/>
              </a:solidFill>
              <a:effectLst/>
              <a:uFillTx/>
              <a:latin typeface="Arial Narrow"/>
            </a:endParaRPr>
          </a:p>
        </p:txBody>
      </p:sp>
      <p:sp>
        <p:nvSpPr>
          <p:cNvPr id="146" name="PlaceHolder 2"/>
          <p:cNvSpPr>
            <a:spLocks noGrp="1"/>
          </p:cNvSpPr>
          <p:nvPr>
            <p:ph/>
          </p:nvPr>
        </p:nvSpPr>
        <p:spPr>
          <a:xfrm>
            <a:off x="914040" y="1612440"/>
            <a:ext cx="8077320" cy="4038840"/>
          </a:xfrm>
          <a:prstGeom prst="rect">
            <a:avLst/>
          </a:prstGeom>
          <a:noFill/>
          <a:ln w="0">
            <a:noFill/>
          </a:ln>
        </p:spPr>
        <p:txBody>
          <a:bodyPr lIns="92160" rIns="92160" tIns="46080" bIns="46080" anchor="t">
            <a:normAutofit/>
          </a:bodyPr>
          <a:p>
            <a:pPr marL="285840" indent="-285840">
              <a:lnSpc>
                <a:spcPct val="10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sng">
                <a:solidFill>
                  <a:srgbClr val="ffffff"/>
                </a:solidFill>
                <a:effectLst/>
                <a:uFillTx/>
                <a:latin typeface="Arial"/>
              </a:rPr>
              <a:t>Transaction documentation: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Master Derivatives Agreement</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Clause 3.02(e)(iii) </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Talon Debt Security (Exhibit M)</a:t>
            </a:r>
            <a:endParaRPr b="0" lang="en-US" sz="1400" strike="noStrike" u="none">
              <a:solidFill>
                <a:srgbClr val="ffffff"/>
              </a:solidFill>
              <a:effectLst/>
              <a:uFillTx/>
              <a:latin typeface="Arial"/>
            </a:endParaRPr>
          </a:p>
          <a:p>
            <a:pPr marL="28584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LJM2 Transactions</a:t>
            </a:r>
            <a:endParaRPr b="1" lang="en-US" sz="2800" strike="noStrike" u="none">
              <a:solidFill>
                <a:srgbClr val="fde072"/>
              </a:solidFill>
              <a:effectLst/>
              <a:uFillTx/>
              <a:latin typeface="Arial Narrow"/>
            </a:endParaRPr>
          </a:p>
        </p:txBody>
      </p:sp>
      <p:sp>
        <p:nvSpPr>
          <p:cNvPr id="148" name="PlaceHolder 2"/>
          <p:cNvSpPr>
            <a:spLocks noGrp="1"/>
          </p:cNvSpPr>
          <p:nvPr>
            <p:ph/>
          </p:nvPr>
        </p:nvSpPr>
        <p:spPr>
          <a:xfrm>
            <a:off x="914040" y="1549440"/>
            <a:ext cx="8077320" cy="4038480"/>
          </a:xfrm>
          <a:prstGeom prst="rect">
            <a:avLst/>
          </a:prstGeom>
          <a:noFill/>
          <a:ln w="0">
            <a:noFill/>
          </a:ln>
        </p:spPr>
        <p:txBody>
          <a:bodyPr lIns="92160" rIns="92160" tIns="46080" bIns="46080" anchor="t">
            <a:normAutofit/>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Description of Transaction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LJM2 invests $25m in Talon </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LJM2 becomes a member and Harrier is deemed to be a member</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Each member has different entitlements</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Talon is a special purpose and bankruptcy remote entity </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LJM2 is entitled to receive the first $30m of profits [pre-tax] Talon earns and subsequent profits such that the IRR on the investment is 25% to the point of the distribution</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If LJM2 receives the 25% [pre-tax, nominal] IRR, LJM2 is not entitled to any additional distributions</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All distributions then go to Harrier</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If LJM2 liquidates, then LJM2 is entitled to receive its $25m capital contribution (as a residual claim) and the remainder of the excess would be transferred to Harrier</a:t>
            </a:r>
            <a:endParaRPr b="0" lang="en-US" sz="1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LJM2 Transactions</a:t>
            </a:r>
            <a:endParaRPr b="1" lang="en-US" sz="2800" strike="noStrike" u="none">
              <a:solidFill>
                <a:srgbClr val="fde072"/>
              </a:solidFill>
              <a:effectLst/>
              <a:uFillTx/>
              <a:latin typeface="Arial Narrow"/>
            </a:endParaRPr>
          </a:p>
        </p:txBody>
      </p:sp>
      <p:sp>
        <p:nvSpPr>
          <p:cNvPr id="150" name="PlaceHolder 2"/>
          <p:cNvSpPr>
            <a:spLocks noGrp="1"/>
          </p:cNvSpPr>
          <p:nvPr>
            <p:ph/>
          </p:nvPr>
        </p:nvSpPr>
        <p:spPr>
          <a:xfrm>
            <a:off x="914040" y="1434600"/>
            <a:ext cx="8077320" cy="4038840"/>
          </a:xfrm>
          <a:prstGeom prst="rect">
            <a:avLst/>
          </a:prstGeom>
          <a:noFill/>
          <a:ln w="0">
            <a:noFill/>
          </a:ln>
        </p:spPr>
        <p:txBody>
          <a:bodyPr lIns="92160" rIns="92160" tIns="46080" bIns="46080" anchor="t">
            <a:normAutofit fontScale="92500" lnSpcReduction="19999"/>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Analytics</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It is important to distinguish between profits and capital inflows of Talon and the timing of these inflows to determine distribution (approximates only).   The following table represents potential inflows to Talon during the first six months AFTER transaction close:</a:t>
            </a:r>
            <a:endParaRPr b="0" lang="en-US" sz="1400" strike="noStrike" u="none">
              <a:solidFill>
                <a:srgbClr val="ffffff"/>
              </a:solidFill>
              <a:effectLst/>
              <a:uFillTx/>
              <a:latin typeface="Arial"/>
            </a:endParaRPr>
          </a:p>
          <a:p>
            <a:pPr lvl="1" marL="762120" indent="-28584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sng">
                <a:solidFill>
                  <a:srgbClr val="ffffff"/>
                </a:solidFill>
                <a:effectLst/>
                <a:uFillTx/>
                <a:latin typeface="Arial"/>
              </a:rPr>
              <a:t>Book Profits ($m)</a:t>
            </a:r>
            <a:r>
              <a:rPr b="0" lang="en-US" sz="1200" strike="noStrike" u="sng">
                <a:solidFill>
                  <a:srgbClr val="ffffff"/>
                </a:solidFill>
                <a:effectLst/>
                <a:uFillTx/>
                <a:latin typeface="Arial"/>
              </a:rPr>
              <a:t>	</a:t>
            </a:r>
            <a:r>
              <a:rPr b="0" lang="en-US" sz="1200" strike="noStrike" u="sng">
                <a:solidFill>
                  <a:srgbClr val="ffffff"/>
                </a:solidFill>
                <a:effectLst/>
                <a:uFillTx/>
                <a:latin typeface="Arial"/>
              </a:rPr>
              <a:t>Liquid/Cash ($m)</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Initial Investment</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25</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Enron Put - </a:t>
            </a:r>
            <a:r>
              <a:rPr b="0" i="1" lang="en-US" sz="1200" strike="noStrike" u="sng">
                <a:solidFill>
                  <a:srgbClr val="ffffff"/>
                </a:solidFill>
                <a:effectLst/>
                <a:uFillTx/>
                <a:latin typeface="Arial"/>
              </a:rPr>
              <a:t>assuming</a:t>
            </a:r>
            <a:r>
              <a:rPr b="0" lang="en-US" sz="1200" strike="noStrike" u="none">
                <a:solidFill>
                  <a:srgbClr val="ffffff"/>
                </a:solidFill>
                <a:effectLst/>
                <a:uFillTx/>
                <a:latin typeface="Arial"/>
              </a:rPr>
              <a:t> positive outcome</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25</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25</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Amortization of Securities (UBS/Peregrine Forward)</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20</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Investment Income ($25m equity)</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1</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1</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Commitment Fee (0.5% on $1.5b swap facility)</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2.5</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2.5</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Utilization Fee (0.5% on swap/note)</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2.5</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2.5</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Interest Income ($50m promissory note)</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2</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Interest Expense (accrued on $400m promissory note)</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(14)</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a:t>
            </a:r>
            <a:r>
              <a:rPr b="0" lang="en-US" sz="1200" strike="noStrike" u="sng">
                <a:solidFill>
                  <a:srgbClr val="ffffff"/>
                </a:solidFill>
                <a:effectLst/>
                <a:uFillTx/>
                <a:latin typeface="Arial"/>
              </a:rPr>
              <a:t>   </a:t>
            </a:r>
            <a:endParaRPr b="0" lang="en-US" sz="1200" strike="noStrike" u="none">
              <a:solidFill>
                <a:srgbClr val="ffffff"/>
              </a:solidFill>
              <a:effectLst/>
              <a:uFillTx/>
              <a:latin typeface="Arial"/>
            </a:endParaRPr>
          </a:p>
          <a:p>
            <a:pPr lvl="1" marL="762120" indent="-28584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37</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	</a:t>
            </a:r>
            <a:r>
              <a:rPr b="0" lang="en-US" sz="1200" strike="noStrike" u="none">
                <a:solidFill>
                  <a:srgbClr val="ffffff"/>
                </a:solidFill>
                <a:effectLst/>
                <a:uFillTx/>
                <a:latin typeface="Arial"/>
              </a:rPr>
              <a:t>58</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Talon can only pay amounts to LJM2 from GAAP [pre-tax] profits and cannot use the $25m initial investment proceeds</a:t>
            </a:r>
            <a:endParaRPr b="0" lang="en-US" sz="1400" strike="noStrike" u="none">
              <a:solidFill>
                <a:srgbClr val="ffffff"/>
              </a:solidFill>
              <a:effectLst/>
              <a:uFillTx/>
              <a:latin typeface="Arial"/>
            </a:endParaRPr>
          </a:p>
          <a:p>
            <a:pPr lvl="1" marL="762120" indent="-285840">
              <a:lnSpc>
                <a:spcPct val="95000"/>
              </a:lnSpc>
              <a:spcBef>
                <a:spcPts val="876"/>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Based on these assumptions Talon can pay the full $30m in the first six months</a:t>
            </a:r>
            <a:endParaRPr b="0" lang="en-US" sz="1000" strike="noStrike" u="none">
              <a:solidFill>
                <a:srgbClr val="ffffff"/>
              </a:solidFill>
              <a:effectLst/>
              <a:uFillTx/>
              <a:latin typeface="Arial"/>
            </a:endParaRPr>
          </a:p>
          <a:p>
            <a:pPr marL="28584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lvl="1" marL="762120" indent="0">
              <a:lnSpc>
                <a:spcPct val="95000"/>
              </a:lnSpc>
              <a:spcBef>
                <a:spcPts val="788"/>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Arial"/>
            </a:endParaRPr>
          </a:p>
          <a:p>
            <a:pPr marL="285840" indent="0">
              <a:lnSpc>
                <a:spcPct val="95000"/>
              </a:lnSpc>
              <a:spcBef>
                <a:spcPts val="788"/>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Arial"/>
            </a:endParaRPr>
          </a:p>
        </p:txBody>
      </p:sp>
      <p:sp>
        <p:nvSpPr>
          <p:cNvPr id="151" name=""/>
          <p:cNvSpPr/>
          <p:nvPr/>
        </p:nvSpPr>
        <p:spPr>
          <a:xfrm>
            <a:off x="5473800" y="5245200"/>
            <a:ext cx="46980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7289640" y="5245200"/>
            <a:ext cx="470160" cy="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Enron Corporation - Business Purpose of Raptor</a:t>
            </a:r>
            <a:endParaRPr b="1" lang="en-US" sz="2800" strike="noStrike" u="none">
              <a:solidFill>
                <a:srgbClr val="fde072"/>
              </a:solidFill>
              <a:effectLst/>
              <a:uFillTx/>
              <a:latin typeface="Arial Narrow"/>
            </a:endParaRPr>
          </a:p>
        </p:txBody>
      </p:sp>
      <p:sp>
        <p:nvSpPr>
          <p:cNvPr id="28" name="PlaceHolder 2"/>
          <p:cNvSpPr>
            <a:spLocks noGrp="1"/>
          </p:cNvSpPr>
          <p:nvPr>
            <p:ph/>
          </p:nvPr>
        </p:nvSpPr>
        <p:spPr>
          <a:xfrm>
            <a:off x="914040" y="1828800"/>
            <a:ext cx="8077320" cy="4038480"/>
          </a:xfrm>
          <a:prstGeom prst="rect">
            <a:avLst/>
          </a:prstGeom>
          <a:noFill/>
          <a:ln w="0">
            <a:noFill/>
          </a:ln>
        </p:spPr>
        <p:txBody>
          <a:bodyPr lIns="92160" rIns="92160" tIns="46080" bIns="46080" anchor="t">
            <a:normAutofit/>
          </a:bodyPr>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Enron Broadband Services (“EBS”), a division of Enron, commenced operations to invest in late stage private companies in the Internet, broadband and telecommunications industry</a:t>
            </a:r>
            <a:endParaRPr b="0" lang="en-US" sz="1600" strike="noStrike" u="none">
              <a:solidFill>
                <a:srgbClr val="ffffff"/>
              </a:solidFill>
              <a:effectLst/>
              <a:uFillTx/>
              <a:latin typeface="Arial"/>
            </a:endParaRPr>
          </a:p>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EBS’ investments are required to be marked to market, which means gains and losses are recorded on the income statement</a:t>
            </a:r>
            <a:endParaRPr b="0" lang="en-US" sz="1600" strike="noStrike" u="none">
              <a:solidFill>
                <a:srgbClr val="ffffff"/>
              </a:solidFill>
              <a:effectLst/>
              <a:uFillTx/>
              <a:latin typeface="Arial"/>
            </a:endParaRPr>
          </a:p>
          <a:p>
            <a:pPr lvl="1" marL="76212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This causes earnings volatility and distorts EPS, a key measure used by analysts</a:t>
            </a:r>
            <a:endParaRPr b="0" lang="en-US" sz="1400" strike="noStrike" u="none">
              <a:solidFill>
                <a:srgbClr val="ffffff"/>
              </a:solidFill>
              <a:effectLst/>
              <a:uFillTx/>
              <a:latin typeface="Arial"/>
            </a:endParaRPr>
          </a:p>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To decrease the volatility, EBS is planning to enter into derivative instruments</a:t>
            </a:r>
            <a:endParaRPr b="0" lang="en-US" sz="1600" strike="noStrike" u="none">
              <a:solidFill>
                <a:srgbClr val="ffffff"/>
              </a:solidFill>
              <a:effectLst/>
              <a:uFillTx/>
              <a:latin typeface="Arial"/>
            </a:endParaRPr>
          </a:p>
          <a:p>
            <a:pPr lvl="1" marL="76212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These instruments include puts, collars and swaps</a:t>
            </a:r>
            <a:endParaRPr b="0" lang="en-US" sz="1400" strike="noStrike" u="none">
              <a:solidFill>
                <a:srgbClr val="ffffff"/>
              </a:solidFill>
              <a:effectLst/>
              <a:uFillTx/>
              <a:latin typeface="Arial"/>
            </a:endParaRPr>
          </a:p>
          <a:p>
            <a:pPr lvl="1" marL="76212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These derivative instruments are a hedging device so that any gains (losses) on investments will be reduced by losses (gains) on the derivative instruments</a:t>
            </a:r>
            <a:endParaRPr b="0" lang="en-US" sz="1400" strike="noStrike" u="none">
              <a:solidFill>
                <a:srgbClr val="ffffff"/>
              </a:solidFill>
              <a:effectLst/>
              <a:uFillTx/>
              <a:latin typeface="Arial"/>
            </a:endParaRPr>
          </a:p>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These derivative instruments can either be purchased from banks, incurring transaction costs, or can be developed internally as a form of self-insurance using a special purpose vehicle (“SPV”)</a:t>
            </a:r>
            <a:endParaRPr b="0" lang="en-US" sz="1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LJM2 Transactions</a:t>
            </a:r>
            <a:endParaRPr b="1" lang="en-US" sz="2800" strike="noStrike" u="none">
              <a:solidFill>
                <a:srgbClr val="fde072"/>
              </a:solidFill>
              <a:effectLst/>
              <a:uFillTx/>
              <a:latin typeface="Arial Narrow"/>
            </a:endParaRPr>
          </a:p>
        </p:txBody>
      </p:sp>
      <p:sp>
        <p:nvSpPr>
          <p:cNvPr id="154" name="PlaceHolder 2"/>
          <p:cNvSpPr>
            <a:spLocks noGrp="1"/>
          </p:cNvSpPr>
          <p:nvPr>
            <p:ph/>
          </p:nvPr>
        </p:nvSpPr>
        <p:spPr>
          <a:xfrm>
            <a:off x="914040" y="1549440"/>
            <a:ext cx="8077320" cy="4038480"/>
          </a:xfrm>
          <a:prstGeom prst="rect">
            <a:avLst/>
          </a:prstGeom>
          <a:noFill/>
          <a:ln w="0">
            <a:noFill/>
          </a:ln>
        </p:spPr>
        <p:txBody>
          <a:bodyPr lIns="92160" rIns="92160" tIns="46080" bIns="46080" anchor="t">
            <a:normAutofit/>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Analytics</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Note the $25m is at risk because the Enron put may become out-of-the-money from a Talon perspective</a:t>
            </a:r>
            <a:endParaRPr b="0" lang="en-US" sz="1400" strike="noStrike" u="none">
              <a:solidFill>
                <a:srgbClr val="ffffff"/>
              </a:solidFill>
              <a:effectLst/>
              <a:uFillTx/>
              <a:latin typeface="Arial"/>
            </a:endParaRPr>
          </a:p>
          <a:p>
            <a:pPr marL="285840" indent="-285840">
              <a:lnSpc>
                <a:spcPct val="95000"/>
              </a:lnSpc>
              <a:spcBef>
                <a:spcPts val="12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Transaction documentation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Talon Limited Liability Company Agreement (Exhibit L)</a:t>
            </a:r>
            <a:endParaRPr b="0" lang="en-US" sz="1400" strike="noStrike" u="none">
              <a:solidFill>
                <a:srgbClr val="ffffff"/>
              </a:solidFill>
              <a:effectLst/>
              <a:uFillTx/>
              <a:latin typeface="Arial"/>
            </a:endParaRPr>
          </a:p>
          <a:p>
            <a:pPr marL="285840" indent="0">
              <a:lnSpc>
                <a:spcPct val="95000"/>
              </a:lnSpc>
              <a:spcBef>
                <a:spcPts val="12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ff"/>
              </a:solidFill>
              <a:effectLst/>
              <a:uFillTx/>
              <a:latin typeface="Arial"/>
            </a:endParaRPr>
          </a:p>
          <a:p>
            <a:pPr lvl="1" marL="762120" indent="0">
              <a:lnSpc>
                <a:spcPct val="95000"/>
              </a:lnSpc>
              <a:spcBef>
                <a:spcPts val="788"/>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Arial"/>
            </a:endParaRPr>
          </a:p>
          <a:p>
            <a:pPr marL="285840" indent="0">
              <a:lnSpc>
                <a:spcPct val="95000"/>
              </a:lnSpc>
              <a:spcBef>
                <a:spcPts val="788"/>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Back-up Slide:  Timing of Transaction Flows</a:t>
            </a:r>
            <a:endParaRPr b="1" lang="en-US" sz="2800" strike="noStrike" u="none">
              <a:solidFill>
                <a:srgbClr val="fde072"/>
              </a:solidFill>
              <a:effectLst/>
              <a:uFillTx/>
              <a:latin typeface="Arial Narrow"/>
            </a:endParaRPr>
          </a:p>
        </p:txBody>
      </p:sp>
      <p:sp>
        <p:nvSpPr>
          <p:cNvPr id="156" name="PlaceHolder 2"/>
          <p:cNvSpPr>
            <a:spLocks noGrp="1"/>
          </p:cNvSpPr>
          <p:nvPr>
            <p:ph/>
          </p:nvPr>
        </p:nvSpPr>
        <p:spPr>
          <a:xfrm>
            <a:off x="914040" y="1549440"/>
            <a:ext cx="8077320" cy="4038480"/>
          </a:xfrm>
          <a:prstGeom prst="rect">
            <a:avLst/>
          </a:prstGeom>
          <a:noFill/>
          <a:ln w="0">
            <a:noFill/>
          </a:ln>
        </p:spPr>
        <p:txBody>
          <a:bodyPr lIns="92160" rIns="92160" tIns="46080" bIns="46080" anchor="t">
            <a:normAutofit/>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Analytics (timing of transactions)</a:t>
            </a:r>
            <a:endParaRPr b="0" lang="en-US" sz="1600" strike="noStrike" u="none">
              <a:solidFill>
                <a:srgbClr val="ffffff"/>
              </a:solidFill>
              <a:effectLst/>
              <a:uFillTx/>
              <a:latin typeface="Arial"/>
            </a:endParaRPr>
          </a:p>
          <a:p>
            <a:pPr lvl="1" marL="762120" indent="0">
              <a:lnSpc>
                <a:spcPct val="95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ffffff"/>
              </a:solidFill>
              <a:effectLst/>
              <a:uFillTx/>
              <a:latin typeface="Arial"/>
            </a:endParaRPr>
          </a:p>
          <a:p>
            <a:pPr lvl="1" marL="762120" indent="0">
              <a:lnSpc>
                <a:spcPct val="95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ffffff"/>
              </a:solidFill>
              <a:effectLst/>
              <a:uFillTx/>
              <a:latin typeface="Arial"/>
            </a:endParaRPr>
          </a:p>
          <a:p>
            <a:pPr marL="285840" indent="0">
              <a:lnSpc>
                <a:spcPct val="95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ffffff"/>
              </a:solidFill>
              <a:effectLst/>
              <a:uFillTx/>
              <a:latin typeface="Arial"/>
            </a:endParaRPr>
          </a:p>
        </p:txBody>
      </p:sp>
      <p:sp>
        <p:nvSpPr>
          <p:cNvPr id="157" name=""/>
          <p:cNvSpPr/>
          <p:nvPr/>
        </p:nvSpPr>
        <p:spPr>
          <a:xfrm>
            <a:off x="1206360" y="2832120"/>
            <a:ext cx="6413760" cy="0"/>
          </a:xfrm>
          <a:prstGeom prst="line">
            <a:avLst/>
          </a:prstGeom>
          <a:ln w="1260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1206360" y="2629080"/>
            <a:ext cx="0" cy="41904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3149640" y="2603520"/>
            <a:ext cx="0" cy="41904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6540480" y="2616120"/>
            <a:ext cx="0" cy="41904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607320" y="1946520"/>
            <a:ext cx="1228320" cy="7045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Transaction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Close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(Around March 31,</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2000)</a:t>
            </a:r>
            <a:endParaRPr b="0" lang="en-US" sz="1000" strike="noStrike" u="none">
              <a:solidFill>
                <a:srgbClr val="000000"/>
              </a:solidFill>
              <a:effectLst/>
              <a:uFillTx/>
              <a:latin typeface="Times New Roman"/>
            </a:endParaRPr>
          </a:p>
        </p:txBody>
      </p:sp>
      <p:sp>
        <p:nvSpPr>
          <p:cNvPr id="162" name=""/>
          <p:cNvSpPr/>
          <p:nvPr/>
        </p:nvSpPr>
        <p:spPr>
          <a:xfrm>
            <a:off x="2799720" y="2299320"/>
            <a:ext cx="70092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6 months</a:t>
            </a:r>
            <a:endParaRPr b="0" lang="en-US" sz="1000" strike="noStrike" u="none">
              <a:solidFill>
                <a:srgbClr val="000000"/>
              </a:solidFill>
              <a:effectLst/>
              <a:uFillTx/>
              <a:latin typeface="Times New Roman"/>
            </a:endParaRPr>
          </a:p>
        </p:txBody>
      </p:sp>
      <p:sp>
        <p:nvSpPr>
          <p:cNvPr id="163" name=""/>
          <p:cNvSpPr/>
          <p:nvPr/>
        </p:nvSpPr>
        <p:spPr>
          <a:xfrm>
            <a:off x="6149160" y="2057760"/>
            <a:ext cx="785520" cy="551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2 years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10 months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(Jan 2003)</a:t>
            </a:r>
            <a:endParaRPr b="0" lang="en-US" sz="1000" strike="noStrike" u="none">
              <a:solidFill>
                <a:srgbClr val="000000"/>
              </a:solidFill>
              <a:effectLst/>
              <a:uFillTx/>
              <a:latin typeface="Times New Roman"/>
            </a:endParaRPr>
          </a:p>
        </p:txBody>
      </p:sp>
      <p:sp>
        <p:nvSpPr>
          <p:cNvPr id="164" name=""/>
          <p:cNvSpPr/>
          <p:nvPr/>
        </p:nvSpPr>
        <p:spPr>
          <a:xfrm>
            <a:off x="7429680" y="2603520"/>
            <a:ext cx="0" cy="41904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6951960" y="2197440"/>
            <a:ext cx="93276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3 years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(March 2003)</a:t>
            </a:r>
            <a:endParaRPr b="0" lang="en-US" sz="1000" strike="noStrike" u="none">
              <a:solidFill>
                <a:srgbClr val="000000"/>
              </a:solidFill>
              <a:effectLst/>
              <a:uFillTx/>
              <a:latin typeface="Times New Roman"/>
            </a:endParaRPr>
          </a:p>
        </p:txBody>
      </p:sp>
      <p:sp>
        <p:nvSpPr>
          <p:cNvPr id="166" name=""/>
          <p:cNvSpPr/>
          <p:nvPr/>
        </p:nvSpPr>
        <p:spPr>
          <a:xfrm>
            <a:off x="1117440" y="393048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167" name=""/>
          <p:cNvSpPr/>
          <p:nvPr/>
        </p:nvSpPr>
        <p:spPr>
          <a:xfrm>
            <a:off x="7327800" y="439740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a:t>
            </a:r>
            <a:endParaRPr b="0" lang="en-US" sz="1400" strike="noStrike" u="none">
              <a:solidFill>
                <a:srgbClr val="000000"/>
              </a:solidFill>
              <a:effectLst/>
              <a:uFillTx/>
              <a:latin typeface="Times New Roman"/>
            </a:endParaRPr>
          </a:p>
        </p:txBody>
      </p:sp>
      <p:sp>
        <p:nvSpPr>
          <p:cNvPr id="168" name=""/>
          <p:cNvSpPr/>
          <p:nvPr/>
        </p:nvSpPr>
        <p:spPr>
          <a:xfrm>
            <a:off x="6451560" y="489276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a:t>
            </a:r>
            <a:endParaRPr b="0" lang="en-US" sz="1400" strike="noStrike" u="none">
              <a:solidFill>
                <a:srgbClr val="000000"/>
              </a:solidFill>
              <a:effectLst/>
              <a:uFillTx/>
              <a:latin typeface="Times New Roman"/>
            </a:endParaRPr>
          </a:p>
        </p:txBody>
      </p:sp>
      <p:sp>
        <p:nvSpPr>
          <p:cNvPr id="169" name=""/>
          <p:cNvSpPr/>
          <p:nvPr/>
        </p:nvSpPr>
        <p:spPr>
          <a:xfrm>
            <a:off x="1104840" y="537228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a:t>
            </a:r>
            <a:endParaRPr b="0" lang="en-US" sz="1400" strike="noStrike" u="none">
              <a:solidFill>
                <a:srgbClr val="000000"/>
              </a:solidFill>
              <a:effectLst/>
              <a:uFillTx/>
              <a:latin typeface="Times New Roman"/>
            </a:endParaRPr>
          </a:p>
        </p:txBody>
      </p:sp>
      <p:sp>
        <p:nvSpPr>
          <p:cNvPr id="170" name=""/>
          <p:cNvSpPr/>
          <p:nvPr/>
        </p:nvSpPr>
        <p:spPr>
          <a:xfrm>
            <a:off x="1111320" y="6026040"/>
            <a:ext cx="241200" cy="241560"/>
          </a:xfrm>
          <a:prstGeom prst="triangle">
            <a:avLst>
              <a:gd name="adj" fmla="val 50000"/>
            </a:avLst>
          </a:prstGeom>
          <a:solidFill>
            <a:srgbClr val="ff0066"/>
          </a:solidFill>
          <a:ln w="12600">
            <a:solidFill>
              <a:srgbClr val="000000"/>
            </a:solidFill>
            <a:miter/>
          </a:ln>
        </p:spPr>
        <p:style>
          <a:lnRef idx="0"/>
          <a:fillRef idx="0"/>
          <a:effectRef idx="0"/>
          <a:fontRef idx="minor"/>
        </p:style>
        <p:txBody>
          <a:bodyPr wrap="none" lIns="90000" rIns="90000" tIns="33840" bIns="3384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171" name=""/>
          <p:cNvSpPr/>
          <p:nvPr/>
        </p:nvSpPr>
        <p:spPr>
          <a:xfrm>
            <a:off x="1089000" y="3149640"/>
            <a:ext cx="279360" cy="304920"/>
          </a:xfrm>
          <a:prstGeom prst="diamond">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172" name=""/>
          <p:cNvSpPr/>
          <p:nvPr/>
        </p:nvSpPr>
        <p:spPr>
          <a:xfrm>
            <a:off x="2333520" y="3149640"/>
            <a:ext cx="279360" cy="304920"/>
          </a:xfrm>
          <a:prstGeom prst="diamond">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173" name=""/>
          <p:cNvSpPr/>
          <p:nvPr/>
        </p:nvSpPr>
        <p:spPr>
          <a:xfrm>
            <a:off x="7299360" y="3149640"/>
            <a:ext cx="279360" cy="304920"/>
          </a:xfrm>
          <a:prstGeom prst="diamond">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174" name=""/>
          <p:cNvSpPr/>
          <p:nvPr/>
        </p:nvSpPr>
        <p:spPr>
          <a:xfrm>
            <a:off x="6718320" y="5003640"/>
            <a:ext cx="838080" cy="0"/>
          </a:xfrm>
          <a:prstGeom prst="line">
            <a:avLst/>
          </a:prstGeom>
          <a:ln w="12600">
            <a:solidFill>
              <a:srgbClr val="ffffff"/>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1338120" y="2980080"/>
            <a:ext cx="905040" cy="7045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Initial Capital</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Contribution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by LJM2</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($25m)</a:t>
            </a:r>
            <a:endParaRPr b="0" lang="en-US" sz="1000" strike="noStrike" u="none">
              <a:solidFill>
                <a:srgbClr val="000000"/>
              </a:solidFill>
              <a:effectLst/>
              <a:uFillTx/>
              <a:latin typeface="Times New Roman"/>
            </a:endParaRPr>
          </a:p>
        </p:txBody>
      </p:sp>
      <p:sp>
        <p:nvSpPr>
          <p:cNvPr id="176" name=""/>
          <p:cNvSpPr/>
          <p:nvPr/>
        </p:nvSpPr>
        <p:spPr>
          <a:xfrm>
            <a:off x="2463840" y="2954520"/>
            <a:ext cx="1565280" cy="85716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LJM2 to be paid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out its $30m</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as soon as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possible commencing</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with expiry of Enron Put</a:t>
            </a:r>
            <a:endParaRPr b="0" lang="en-US" sz="1000" strike="noStrike" u="none">
              <a:solidFill>
                <a:srgbClr val="000000"/>
              </a:solidFill>
              <a:effectLst/>
              <a:uFillTx/>
              <a:latin typeface="Times New Roman"/>
            </a:endParaRPr>
          </a:p>
        </p:txBody>
      </p:sp>
      <p:sp>
        <p:nvSpPr>
          <p:cNvPr id="177" name=""/>
          <p:cNvSpPr/>
          <p:nvPr/>
        </p:nvSpPr>
        <p:spPr>
          <a:xfrm>
            <a:off x="7514280" y="3081600"/>
            <a:ext cx="1003320" cy="551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$25m returned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on wind-up of</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Talon</a:t>
            </a:r>
            <a:endParaRPr b="0" lang="en-US" sz="1000" strike="noStrike" u="none">
              <a:solidFill>
                <a:srgbClr val="000000"/>
              </a:solidFill>
              <a:effectLst/>
              <a:uFillTx/>
              <a:latin typeface="Times New Roman"/>
            </a:endParaRPr>
          </a:p>
        </p:txBody>
      </p:sp>
      <p:sp>
        <p:nvSpPr>
          <p:cNvPr id="178" name=""/>
          <p:cNvSpPr/>
          <p:nvPr/>
        </p:nvSpPr>
        <p:spPr>
          <a:xfrm>
            <a:off x="1354320" y="3843720"/>
            <a:ext cx="84888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Enron Put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entered into</a:t>
            </a:r>
            <a:endParaRPr b="0" lang="en-US" sz="1000" strike="noStrike" u="none">
              <a:solidFill>
                <a:srgbClr val="000000"/>
              </a:solidFill>
              <a:effectLst/>
              <a:uFillTx/>
              <a:latin typeface="Times New Roman"/>
            </a:endParaRPr>
          </a:p>
        </p:txBody>
      </p:sp>
      <p:sp>
        <p:nvSpPr>
          <p:cNvPr id="179" name=""/>
          <p:cNvSpPr/>
          <p:nvPr/>
        </p:nvSpPr>
        <p:spPr>
          <a:xfrm>
            <a:off x="2324160" y="390528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180" name=""/>
          <p:cNvSpPr/>
          <p:nvPr/>
        </p:nvSpPr>
        <p:spPr>
          <a:xfrm>
            <a:off x="2765880" y="3831120"/>
            <a:ext cx="74340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Enron Put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expires</a:t>
            </a:r>
            <a:endParaRPr b="0" lang="en-US" sz="1000" strike="noStrike" u="none">
              <a:solidFill>
                <a:srgbClr val="000000"/>
              </a:solidFill>
              <a:effectLst/>
              <a:uFillTx/>
              <a:latin typeface="Times New Roman"/>
            </a:endParaRPr>
          </a:p>
        </p:txBody>
      </p:sp>
      <p:sp>
        <p:nvSpPr>
          <p:cNvPr id="181" name=""/>
          <p:cNvSpPr/>
          <p:nvPr/>
        </p:nvSpPr>
        <p:spPr>
          <a:xfrm>
            <a:off x="7477560" y="4237560"/>
            <a:ext cx="1207080" cy="551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UBS Forward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Settlement Date &amp;</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Restrictions End</a:t>
            </a:r>
            <a:endParaRPr b="0" lang="en-US" sz="1000" strike="noStrike" u="none">
              <a:solidFill>
                <a:srgbClr val="000000"/>
              </a:solidFill>
              <a:effectLst/>
              <a:uFillTx/>
              <a:latin typeface="Times New Roman"/>
            </a:endParaRPr>
          </a:p>
        </p:txBody>
      </p:sp>
      <p:sp>
        <p:nvSpPr>
          <p:cNvPr id="182" name=""/>
          <p:cNvSpPr/>
          <p:nvPr/>
        </p:nvSpPr>
        <p:spPr>
          <a:xfrm>
            <a:off x="5142240" y="4834440"/>
            <a:ext cx="122832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Peregrine Forward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Settlement Date</a:t>
            </a:r>
            <a:endParaRPr b="0" lang="en-US" sz="1000" strike="noStrike" u="none">
              <a:solidFill>
                <a:srgbClr val="000000"/>
              </a:solidFill>
              <a:effectLst/>
              <a:uFillTx/>
              <a:latin typeface="Times New Roman"/>
            </a:endParaRPr>
          </a:p>
        </p:txBody>
      </p:sp>
      <p:sp>
        <p:nvSpPr>
          <p:cNvPr id="183" name=""/>
          <p:cNvSpPr/>
          <p:nvPr/>
        </p:nvSpPr>
        <p:spPr>
          <a:xfrm>
            <a:off x="7536240" y="4808880"/>
            <a:ext cx="124236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Peregrine Forward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Restrictions Cease</a:t>
            </a:r>
            <a:endParaRPr b="0" lang="en-US" sz="1000" strike="noStrike" u="none">
              <a:solidFill>
                <a:srgbClr val="000000"/>
              </a:solidFill>
              <a:effectLst/>
              <a:uFillTx/>
              <a:latin typeface="Times New Roman"/>
            </a:endParaRPr>
          </a:p>
        </p:txBody>
      </p:sp>
      <p:sp>
        <p:nvSpPr>
          <p:cNvPr id="184" name=""/>
          <p:cNvSpPr/>
          <p:nvPr/>
        </p:nvSpPr>
        <p:spPr>
          <a:xfrm>
            <a:off x="1117440" y="441000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a:t>
            </a:r>
            <a:endParaRPr b="0" lang="en-US" sz="1400" strike="noStrike" u="none">
              <a:solidFill>
                <a:srgbClr val="000000"/>
              </a:solidFill>
              <a:effectLst/>
              <a:uFillTx/>
              <a:latin typeface="Times New Roman"/>
            </a:endParaRPr>
          </a:p>
        </p:txBody>
      </p:sp>
      <p:sp>
        <p:nvSpPr>
          <p:cNvPr id="185" name=""/>
          <p:cNvSpPr/>
          <p:nvPr/>
        </p:nvSpPr>
        <p:spPr>
          <a:xfrm>
            <a:off x="1362600" y="4326480"/>
            <a:ext cx="93996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UBS Forward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Created</a:t>
            </a:r>
            <a:endParaRPr b="0" lang="en-US" sz="1000" strike="noStrike" u="none">
              <a:solidFill>
                <a:srgbClr val="000000"/>
              </a:solidFill>
              <a:effectLst/>
              <a:uFillTx/>
              <a:latin typeface="Times New Roman"/>
            </a:endParaRPr>
          </a:p>
        </p:txBody>
      </p:sp>
      <p:sp>
        <p:nvSpPr>
          <p:cNvPr id="186" name=""/>
          <p:cNvSpPr/>
          <p:nvPr/>
        </p:nvSpPr>
        <p:spPr>
          <a:xfrm>
            <a:off x="1321560" y="5126400"/>
            <a:ext cx="1129680" cy="7045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Harrier Provides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Promissory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Note to Talon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($50m)</a:t>
            </a:r>
            <a:endParaRPr b="0" lang="en-US" sz="1000" strike="noStrike" u="none">
              <a:solidFill>
                <a:srgbClr val="000000"/>
              </a:solidFill>
              <a:effectLst/>
              <a:uFillTx/>
              <a:latin typeface="Times New Roman"/>
            </a:endParaRPr>
          </a:p>
        </p:txBody>
      </p:sp>
      <p:sp>
        <p:nvSpPr>
          <p:cNvPr id="187" name=""/>
          <p:cNvSpPr/>
          <p:nvPr/>
        </p:nvSpPr>
        <p:spPr>
          <a:xfrm>
            <a:off x="1382400" y="5862960"/>
            <a:ext cx="1059480" cy="551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Talon Provides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Promissory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Note to Harrier</a:t>
            </a:r>
            <a:endParaRPr b="0" lang="en-US" sz="1000" strike="noStrike" u="none">
              <a:solidFill>
                <a:srgbClr val="000000"/>
              </a:solidFill>
              <a:effectLst/>
              <a:uFillTx/>
              <a:latin typeface="Times New Roman"/>
            </a:endParaRPr>
          </a:p>
        </p:txBody>
      </p:sp>
      <p:sp>
        <p:nvSpPr>
          <p:cNvPr id="188" name=""/>
          <p:cNvSpPr/>
          <p:nvPr/>
        </p:nvSpPr>
        <p:spPr>
          <a:xfrm>
            <a:off x="2527200" y="6134040"/>
            <a:ext cx="4762440" cy="0"/>
          </a:xfrm>
          <a:prstGeom prst="line">
            <a:avLst/>
          </a:prstGeom>
          <a:ln w="12600">
            <a:solidFill>
              <a:srgbClr val="ffffff"/>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a:off x="2942640" y="5685480"/>
            <a:ext cx="359028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Talon to write derivative instruments to Harrier for 3 years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reducing value of promissory note by premium (max. $400m)</a:t>
            </a:r>
            <a:endParaRPr b="0" lang="en-US" sz="1000" strike="noStrike" u="none">
              <a:solidFill>
                <a:srgbClr val="000000"/>
              </a:solidFill>
              <a:effectLst/>
              <a:uFillTx/>
              <a:latin typeface="Times New Roman"/>
            </a:endParaRPr>
          </a:p>
        </p:txBody>
      </p:sp>
      <p:sp>
        <p:nvSpPr>
          <p:cNvPr id="190" name=""/>
          <p:cNvSpPr/>
          <p:nvPr/>
        </p:nvSpPr>
        <p:spPr>
          <a:xfrm>
            <a:off x="2463840" y="4495680"/>
            <a:ext cx="4737240" cy="0"/>
          </a:xfrm>
          <a:prstGeom prst="line">
            <a:avLst/>
          </a:prstGeom>
          <a:ln w="12600">
            <a:solidFill>
              <a:srgbClr val="ffffff"/>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3903120" y="4237560"/>
            <a:ext cx="174852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3 year restriction on forward</a:t>
            </a:r>
            <a:endParaRPr b="0" lang="en-US" sz="1000" strike="noStrike" u="none">
              <a:solidFill>
                <a:srgbClr val="000000"/>
              </a:solidFill>
              <a:effectLst/>
              <a:uFillTx/>
              <a:latin typeface="Times New Roman"/>
            </a:endParaRPr>
          </a:p>
        </p:txBody>
      </p:sp>
      <p:sp>
        <p:nvSpPr>
          <p:cNvPr id="192" name=""/>
          <p:cNvSpPr/>
          <p:nvPr/>
        </p:nvSpPr>
        <p:spPr>
          <a:xfrm>
            <a:off x="7365960" y="541008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a:t>
            </a:r>
            <a:endParaRPr b="0" lang="en-US" sz="1400" strike="noStrike" u="none">
              <a:solidFill>
                <a:srgbClr val="000000"/>
              </a:solidFill>
              <a:effectLst/>
              <a:uFillTx/>
              <a:latin typeface="Times New Roman"/>
            </a:endParaRPr>
          </a:p>
        </p:txBody>
      </p:sp>
      <p:sp>
        <p:nvSpPr>
          <p:cNvPr id="193" name=""/>
          <p:cNvSpPr/>
          <p:nvPr/>
        </p:nvSpPr>
        <p:spPr>
          <a:xfrm>
            <a:off x="7583760" y="5316840"/>
            <a:ext cx="1129680" cy="551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Promissory note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redeemed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($50m)</a:t>
            </a:r>
            <a:endParaRPr b="0" lang="en-US" sz="1000" strike="noStrike" u="none">
              <a:solidFill>
                <a:srgbClr val="000000"/>
              </a:solidFill>
              <a:effectLst/>
              <a:uFillTx/>
              <a:latin typeface="Times New Roman"/>
            </a:endParaRPr>
          </a:p>
        </p:txBody>
      </p:sp>
      <p:sp>
        <p:nvSpPr>
          <p:cNvPr id="194" name=""/>
          <p:cNvSpPr/>
          <p:nvPr/>
        </p:nvSpPr>
        <p:spPr>
          <a:xfrm>
            <a:off x="2768400" y="6142680"/>
            <a:ext cx="397728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Any realized loss exposures increase not premiums to max. $827m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promissory note can be extended to $1 billion</a:t>
            </a:r>
            <a:endParaRPr b="0" lang="en-US" sz="1000" strike="noStrike" u="none">
              <a:solidFill>
                <a:srgbClr val="000000"/>
              </a:solidFill>
              <a:effectLst/>
              <a:uFillTx/>
              <a:latin typeface="Times New Roman"/>
            </a:endParaRPr>
          </a:p>
        </p:txBody>
      </p:sp>
      <p:sp>
        <p:nvSpPr>
          <p:cNvPr id="195" name=""/>
          <p:cNvSpPr/>
          <p:nvPr/>
        </p:nvSpPr>
        <p:spPr>
          <a:xfrm>
            <a:off x="7359480" y="6013440"/>
            <a:ext cx="241560" cy="241200"/>
          </a:xfrm>
          <a:prstGeom prst="triangle">
            <a:avLst>
              <a:gd name="adj" fmla="val 50000"/>
            </a:avLst>
          </a:prstGeom>
          <a:solidFill>
            <a:srgbClr val="ff0066"/>
          </a:solidFill>
          <a:ln w="12600">
            <a:solidFill>
              <a:srgbClr val="000000"/>
            </a:solidFill>
            <a:miter/>
          </a:ln>
        </p:spPr>
        <p:style>
          <a:lnRef idx="0"/>
          <a:fillRef idx="0"/>
          <a:effectRef idx="0"/>
          <a:fontRef idx="minor"/>
        </p:style>
        <p:txBody>
          <a:bodyPr wrap="none" lIns="90000" rIns="90000" tIns="33840" bIns="3384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196" name=""/>
          <p:cNvSpPr/>
          <p:nvPr/>
        </p:nvSpPr>
        <p:spPr>
          <a:xfrm>
            <a:off x="7517160" y="5850360"/>
            <a:ext cx="1340640" cy="5518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All derivatives expire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Promissory note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redeemed</a:t>
            </a:r>
            <a:endParaRPr b="0" lang="en-US" sz="1000" strike="noStrike" u="none">
              <a:solidFill>
                <a:srgbClr val="000000"/>
              </a:solidFill>
              <a:effectLst/>
              <a:uFillTx/>
              <a:latin typeface="Times New Roman"/>
            </a:endParaRPr>
          </a:p>
        </p:txBody>
      </p:sp>
      <p:sp>
        <p:nvSpPr>
          <p:cNvPr id="197" name=""/>
          <p:cNvSpPr/>
          <p:nvPr/>
        </p:nvSpPr>
        <p:spPr>
          <a:xfrm flipH="1">
            <a:off x="4724280" y="2730600"/>
            <a:ext cx="114480" cy="21564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flipH="1">
            <a:off x="4762440" y="2730600"/>
            <a:ext cx="114480" cy="21564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199"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Back-up Slide:  Illiquidity Discounts </a:t>
            </a:r>
            <a:endParaRPr b="1" lang="en-US" sz="2800" strike="noStrike" u="none">
              <a:solidFill>
                <a:srgbClr val="fde072"/>
              </a:solidFill>
              <a:effectLst/>
              <a:uFillTx/>
              <a:latin typeface="Arial Narrow"/>
            </a:endParaRPr>
          </a:p>
        </p:txBody>
      </p:sp>
      <p:pic>
        <p:nvPicPr>
          <p:cNvPr id="200" name="" descr=""/>
          <p:cNvPicPr/>
          <p:nvPr/>
        </p:nvPicPr>
        <p:blipFill>
          <a:blip r:embed="rId1"/>
          <a:stretch/>
        </p:blipFill>
        <p:spPr>
          <a:xfrm>
            <a:off x="1698480" y="1708200"/>
            <a:ext cx="5772240" cy="4330800"/>
          </a:xfrm>
          <a:prstGeom prst="rect">
            <a:avLst/>
          </a:prstGeom>
          <a:solidFill>
            <a:srgbClr val="ffffff"/>
          </a:solidFill>
          <a:ln w="0">
            <a:noFill/>
          </a:ln>
        </p:spPr>
      </p:pic>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201"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Back-up Slide:  Illiquidity Discounts</a:t>
            </a:r>
            <a:endParaRPr b="1" lang="en-US" sz="2800" strike="noStrike" u="none">
              <a:solidFill>
                <a:srgbClr val="fde072"/>
              </a:solidFill>
              <a:effectLst/>
              <a:uFillTx/>
              <a:latin typeface="Arial Narrow"/>
            </a:endParaRPr>
          </a:p>
        </p:txBody>
      </p:sp>
      <p:pic>
        <p:nvPicPr>
          <p:cNvPr id="202" name="" descr=""/>
          <p:cNvPicPr/>
          <p:nvPr/>
        </p:nvPicPr>
        <p:blipFill>
          <a:blip r:embed="rId1"/>
          <a:stretch/>
        </p:blipFill>
        <p:spPr>
          <a:xfrm>
            <a:off x="2448000" y="1550880"/>
            <a:ext cx="4172040" cy="4651560"/>
          </a:xfrm>
          <a:prstGeom prst="rect">
            <a:avLst/>
          </a:prstGeom>
          <a:solidFill>
            <a:srgbClr val="ffffff"/>
          </a:solidFill>
          <a:ln w="0">
            <a:noFill/>
          </a:ln>
        </p:spPr>
      </p:pic>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203"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Back-Up Slide:  Correlations</a:t>
            </a:r>
            <a:endParaRPr b="1" lang="en-US" sz="2800" strike="noStrike" u="none">
              <a:solidFill>
                <a:srgbClr val="fde072"/>
              </a:solidFill>
              <a:effectLst/>
              <a:uFillTx/>
              <a:latin typeface="Arial Narrow"/>
            </a:endParaRPr>
          </a:p>
        </p:txBody>
      </p:sp>
      <p:pic>
        <p:nvPicPr>
          <p:cNvPr id="204" name="" descr=""/>
          <p:cNvPicPr/>
          <p:nvPr/>
        </p:nvPicPr>
        <p:blipFill>
          <a:blip r:embed="rId1"/>
          <a:stretch/>
        </p:blipFill>
        <p:spPr>
          <a:xfrm>
            <a:off x="1015920" y="1514520"/>
            <a:ext cx="6762960" cy="4700520"/>
          </a:xfrm>
          <a:prstGeom prst="rect">
            <a:avLst/>
          </a:prstGeom>
          <a:solidFill>
            <a:srgbClr val="ffffff"/>
          </a:solidFill>
          <a:ln w="0">
            <a:noFill/>
          </a:ln>
        </p:spPr>
      </p:pic>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205"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Back-Up Slide:  Correlations</a:t>
            </a:r>
            <a:endParaRPr b="1" lang="en-US" sz="2800" strike="noStrike" u="none">
              <a:solidFill>
                <a:srgbClr val="fde072"/>
              </a:solidFill>
              <a:effectLst/>
              <a:uFillTx/>
              <a:latin typeface="Arial Narrow"/>
            </a:endParaRPr>
          </a:p>
        </p:txBody>
      </p:sp>
      <p:pic>
        <p:nvPicPr>
          <p:cNvPr id="206" name="" descr=""/>
          <p:cNvPicPr/>
          <p:nvPr/>
        </p:nvPicPr>
        <p:blipFill>
          <a:blip r:embed="rId1"/>
          <a:stretch/>
        </p:blipFill>
        <p:spPr>
          <a:xfrm>
            <a:off x="1030320" y="1504800"/>
            <a:ext cx="6886440" cy="4786560"/>
          </a:xfrm>
          <a:prstGeom prst="rect">
            <a:avLst/>
          </a:prstGeom>
          <a:solidFill>
            <a:srgbClr val="ffffff"/>
          </a:solid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Enron Corporation - Business Purpose of Raptor (cont)</a:t>
            </a:r>
            <a:endParaRPr b="1" lang="en-US" sz="2800" strike="noStrike" u="none">
              <a:solidFill>
                <a:srgbClr val="fde072"/>
              </a:solidFill>
              <a:effectLst/>
              <a:uFillTx/>
              <a:latin typeface="Arial Narrow"/>
            </a:endParaRPr>
          </a:p>
        </p:txBody>
      </p:sp>
      <p:sp>
        <p:nvSpPr>
          <p:cNvPr id="30" name="PlaceHolder 2"/>
          <p:cNvSpPr>
            <a:spLocks noGrp="1"/>
          </p:cNvSpPr>
          <p:nvPr>
            <p:ph/>
          </p:nvPr>
        </p:nvSpPr>
        <p:spPr>
          <a:xfrm>
            <a:off x="914040" y="1486080"/>
            <a:ext cx="8077320" cy="4038480"/>
          </a:xfrm>
          <a:prstGeom prst="rect">
            <a:avLst/>
          </a:prstGeom>
          <a:noFill/>
          <a:ln w="0">
            <a:noFill/>
          </a:ln>
        </p:spPr>
        <p:txBody>
          <a:bodyPr lIns="92160" rIns="92160" tIns="46080" bIns="46080" anchor="t">
            <a:normAutofit fontScale="92500" lnSpcReduction="19999"/>
          </a:bodyPr>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Enron wants its risk-management to be developed and controlled internally and hence is creating a SPV using its relatively high equity price as collateral in the SPV</a:t>
            </a:r>
            <a:endParaRPr b="0" lang="en-US" sz="1600" strike="noStrike" u="none">
              <a:solidFill>
                <a:srgbClr val="ffffff"/>
              </a:solidFill>
              <a:effectLst/>
              <a:uFillTx/>
              <a:latin typeface="Arial"/>
            </a:endParaRPr>
          </a:p>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This SPV is planning to write/sell derivative instruments to Enron </a:t>
            </a:r>
            <a:endParaRPr b="0" lang="en-US" sz="1600" strike="noStrike" u="none">
              <a:solidFill>
                <a:srgbClr val="ffffff"/>
              </a:solidFill>
              <a:effectLst/>
              <a:uFillTx/>
              <a:latin typeface="Arial"/>
            </a:endParaRPr>
          </a:p>
          <a:p>
            <a:pPr lvl="1" marL="76212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For instance, say Enron through its EBS division invests in AOL for $50/share.  If the share rises to $100/share, Enron wants to cap its downside risk.  Enron will buy a put from the SPV for a “arm’s length price” at a strike price of $100 and hedge its downside position</a:t>
            </a:r>
            <a:endParaRPr b="0" lang="en-US" sz="1400" strike="noStrike" u="none">
              <a:solidFill>
                <a:srgbClr val="ffffff"/>
              </a:solidFill>
              <a:effectLst/>
              <a:uFillTx/>
              <a:latin typeface="Arial"/>
            </a:endParaRPr>
          </a:p>
          <a:p>
            <a:pPr lvl="1" marL="76212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If the shares go down to $50/share by the next quarter, then Enron will record a loss on its investment of $50/share but a gain on its derivative instrument of $50/share - a zero net gain/loss position for profit and loss purposes due to marking-to-market investments</a:t>
            </a:r>
            <a:endParaRPr b="0" lang="en-US" sz="1400" strike="noStrike" u="none">
              <a:solidFill>
                <a:srgbClr val="ffffff"/>
              </a:solidFill>
              <a:effectLst/>
              <a:uFillTx/>
              <a:latin typeface="Arial"/>
            </a:endParaRPr>
          </a:p>
          <a:p>
            <a:pPr lvl="1" marL="76212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In this way the volatility in its investment is mitigated and EBS can base its investment position on the true economics (as opposed to accounting) of the underlying investment</a:t>
            </a:r>
            <a:endParaRPr b="0" lang="en-US" sz="1400" strike="noStrike" u="none">
              <a:solidFill>
                <a:srgbClr val="ffffff"/>
              </a:solidFill>
              <a:effectLst/>
              <a:uFillTx/>
              <a:latin typeface="Arial"/>
            </a:endParaRPr>
          </a:p>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To create this SPV and ensure it is off-balance sheet an independent third party is required - in this case an investment fund vehicle known as LJM2</a:t>
            </a:r>
            <a:endParaRPr b="0" lang="en-US" sz="1600" strike="noStrike" u="none">
              <a:solidFill>
                <a:srgbClr val="ffffff"/>
              </a:solidFill>
              <a:effectLst/>
              <a:uFillTx/>
              <a:latin typeface="Arial"/>
            </a:endParaRPr>
          </a:p>
          <a:p>
            <a:pPr lvl="1" marL="762120" indent="-285840">
              <a:lnSpc>
                <a:spcPct val="12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Andy Fastow, CFO of Enron, is the general partner of LJM2, but has no ownership of the Enron shares transferred to LJM2</a:t>
            </a:r>
            <a:endParaRPr b="0" lang="en-US" sz="1400" strike="noStrike" u="none">
              <a:solidFill>
                <a:srgbClr val="ffffff"/>
              </a:solidFill>
              <a:effectLst/>
              <a:uFillTx/>
              <a:latin typeface="Arial"/>
            </a:endParaRPr>
          </a:p>
          <a:p>
            <a:pPr lvl="1" marL="762120" indent="-285840">
              <a:lnSpc>
                <a:spcPct val="12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The Creation of LJM2 is assumed to be an “arm’s length” transaction</a:t>
            </a:r>
            <a:endParaRPr b="0" lang="en-US" sz="1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31" name="PlaceHolder 1"/>
          <p:cNvSpPr>
            <a:spLocks noGrp="1"/>
          </p:cNvSpPr>
          <p:nvPr>
            <p:ph/>
          </p:nvPr>
        </p:nvSpPr>
        <p:spPr>
          <a:xfrm>
            <a:off x="837720" y="1676520"/>
            <a:ext cx="8077320" cy="4038480"/>
          </a:xfrm>
          <a:prstGeom prst="rect">
            <a:avLst/>
          </a:prstGeom>
          <a:noFill/>
          <a:ln w="0">
            <a:noFill/>
          </a:ln>
        </p:spPr>
        <p:txBody>
          <a:bodyPr lIns="92160" rIns="92160" tIns="46080" bIns="46080" anchor="t">
            <a:normAutofit/>
          </a:bodyPr>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PricewaterhouseCoopers LLP (“PwC”) has been engaged by Enron to render an opinion as to the fairness of this transaction from a financial point of view</a:t>
            </a:r>
            <a:endParaRPr b="0" lang="en-US" sz="1600" strike="noStrike" u="none">
              <a:solidFill>
                <a:srgbClr val="ffffff"/>
              </a:solidFill>
              <a:effectLst/>
              <a:uFillTx/>
              <a:latin typeface="Arial"/>
            </a:endParaRPr>
          </a:p>
          <a:p>
            <a:pPr lvl="1" marL="68580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That is, express an opinion on the fairness of the consideration to be received by Enron in the proposed transaction between Enron (and its subsidiaries) and LJM2</a:t>
            </a:r>
            <a:endParaRPr b="0" lang="en-US" sz="1400" strike="noStrike" u="none">
              <a:solidFill>
                <a:srgbClr val="ffffff"/>
              </a:solidFill>
              <a:effectLst/>
              <a:uFillTx/>
              <a:latin typeface="Arial"/>
            </a:endParaRPr>
          </a:p>
          <a:p>
            <a:pPr marL="285840" indent="-285840">
              <a:lnSpc>
                <a:spcPct val="95000"/>
              </a:lnSpc>
              <a:spcBef>
                <a:spcPts val="1400"/>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PwC was engaged by Enron in June 1999 to render an opinion as to the fairness of an unrelated but similar transaction from a financial point view relating to LJM1.  PwC concluded that the transaction was fair</a:t>
            </a:r>
            <a:endParaRPr b="0" lang="en-US" sz="1600" strike="noStrike" u="none">
              <a:solidFill>
                <a:srgbClr val="ffffff"/>
              </a:solidFill>
              <a:effectLst/>
              <a:uFillTx/>
              <a:latin typeface="Arial"/>
            </a:endParaRPr>
          </a:p>
        </p:txBody>
      </p:sp>
      <p:sp>
        <p:nvSpPr>
          <p:cNvPr id="32" name="PlaceHolder 2"/>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Enron Corporation - PwC Fairness Opinion</a:t>
            </a:r>
            <a:endParaRPr b="1" lang="en-US" sz="2800" strike="noStrike" u="none">
              <a:solidFill>
                <a:srgbClr val="fde072"/>
              </a:solidFill>
              <a:effectLst/>
              <a:uFillTx/>
              <a:latin typeface="Arial Narrow"/>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Presentation Overview</a:t>
            </a:r>
            <a:endParaRPr b="1" lang="en-US" sz="2800" strike="noStrike" u="none">
              <a:solidFill>
                <a:srgbClr val="fde072"/>
              </a:solidFill>
              <a:effectLst/>
              <a:uFillTx/>
              <a:latin typeface="Arial Narrow"/>
            </a:endParaRPr>
          </a:p>
        </p:txBody>
      </p:sp>
      <p:sp>
        <p:nvSpPr>
          <p:cNvPr id="34" name="PlaceHolder 2"/>
          <p:cNvSpPr>
            <a:spLocks noGrp="1"/>
          </p:cNvSpPr>
          <p:nvPr>
            <p:ph/>
          </p:nvPr>
        </p:nvSpPr>
        <p:spPr>
          <a:xfrm>
            <a:off x="914040" y="1828800"/>
            <a:ext cx="8077320" cy="4038480"/>
          </a:xfrm>
          <a:prstGeom prst="rect">
            <a:avLst/>
          </a:prstGeom>
          <a:noFill/>
          <a:ln w="0">
            <a:noFill/>
          </a:ln>
        </p:spPr>
        <p:txBody>
          <a:bodyPr lIns="92160" rIns="92160" tIns="46080" bIns="46080" anchor="t">
            <a:normAutofit/>
          </a:bodyPr>
          <a:p>
            <a:pPr marL="285840" indent="-285840">
              <a:lnSpc>
                <a:spcPct val="85000"/>
              </a:lnSpc>
              <a:spcBef>
                <a:spcPts val="17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Talon Inflow 1:  </a:t>
            </a:r>
            <a:r>
              <a:rPr b="0" lang="en-US" sz="2000" strike="noStrike" u="none">
                <a:solidFill>
                  <a:srgbClr val="ffffff"/>
                </a:solidFill>
                <a:effectLst/>
                <a:uFillTx/>
                <a:latin typeface="Arial"/>
              </a:rPr>
              <a:t>	</a:t>
            </a:r>
            <a:r>
              <a:rPr b="0" lang="en-US" sz="2000" strike="noStrike" u="none">
                <a:solidFill>
                  <a:srgbClr val="ffffff"/>
                </a:solidFill>
                <a:effectLst/>
                <a:uFillTx/>
                <a:latin typeface="Arial"/>
              </a:rPr>
              <a:t>Enron Put</a:t>
            </a:r>
            <a:endParaRPr b="0" lang="en-US" sz="2000" strike="noStrike" u="none">
              <a:solidFill>
                <a:srgbClr val="ffffff"/>
              </a:solidFill>
              <a:effectLst/>
              <a:uFillTx/>
              <a:latin typeface="Arial"/>
            </a:endParaRPr>
          </a:p>
          <a:p>
            <a:pPr marL="285840" indent="-285840">
              <a:lnSpc>
                <a:spcPct val="75000"/>
              </a:lnSpc>
              <a:spcBef>
                <a:spcPts val="17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Talon Inflow 2:  </a:t>
            </a:r>
            <a:r>
              <a:rPr b="0" lang="en-US" sz="2000" strike="noStrike" u="none">
                <a:solidFill>
                  <a:srgbClr val="ffffff"/>
                </a:solidFill>
                <a:effectLst/>
                <a:uFillTx/>
                <a:latin typeface="Arial"/>
              </a:rPr>
              <a:t>	</a:t>
            </a:r>
            <a:r>
              <a:rPr b="0" lang="en-US" sz="2000" strike="noStrike" u="none">
                <a:solidFill>
                  <a:srgbClr val="ffffff"/>
                </a:solidFill>
                <a:effectLst/>
                <a:uFillTx/>
                <a:latin typeface="Arial"/>
              </a:rPr>
              <a:t>UBS Forward </a:t>
            </a:r>
            <a:endParaRPr b="0" lang="en-US" sz="2000" strike="noStrike" u="none">
              <a:solidFill>
                <a:srgbClr val="ffffff"/>
              </a:solidFill>
              <a:effectLst/>
              <a:uFillTx/>
              <a:latin typeface="Arial"/>
            </a:endParaRPr>
          </a:p>
          <a:p>
            <a:pPr marL="285840" indent="-285840">
              <a:lnSpc>
                <a:spcPct val="75000"/>
              </a:lnSpc>
              <a:spcBef>
                <a:spcPts val="17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Talon Inflow 3:  </a:t>
            </a:r>
            <a:r>
              <a:rPr b="0" lang="en-US" sz="2000" strike="noStrike" u="none">
                <a:solidFill>
                  <a:srgbClr val="ffffff"/>
                </a:solidFill>
                <a:effectLst/>
                <a:uFillTx/>
                <a:latin typeface="Arial"/>
              </a:rPr>
              <a:t>	</a:t>
            </a:r>
            <a:r>
              <a:rPr b="0" lang="en-US" sz="2000" strike="noStrike" u="none">
                <a:solidFill>
                  <a:srgbClr val="ffffff"/>
                </a:solidFill>
                <a:effectLst/>
                <a:uFillTx/>
                <a:latin typeface="Arial"/>
              </a:rPr>
              <a:t>Peregrine (Contingent) Forward</a:t>
            </a:r>
            <a:endParaRPr b="0" lang="en-US" sz="2000" strike="noStrike" u="none">
              <a:solidFill>
                <a:srgbClr val="ffffff"/>
              </a:solidFill>
              <a:effectLst/>
              <a:uFillTx/>
              <a:latin typeface="Arial"/>
            </a:endParaRPr>
          </a:p>
          <a:p>
            <a:pPr marL="285840" indent="-285840">
              <a:lnSpc>
                <a:spcPct val="75000"/>
              </a:lnSpc>
              <a:spcBef>
                <a:spcPts val="17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Talon Inflow 4:  </a:t>
            </a:r>
            <a:r>
              <a:rPr b="0" lang="en-US" sz="2000" strike="noStrike" u="none">
                <a:solidFill>
                  <a:srgbClr val="ffffff"/>
                </a:solidFill>
                <a:effectLst/>
                <a:uFillTx/>
                <a:latin typeface="Arial"/>
              </a:rPr>
              <a:t>	</a:t>
            </a:r>
            <a:r>
              <a:rPr b="0" lang="en-US" sz="2000" strike="noStrike" u="none">
                <a:solidFill>
                  <a:srgbClr val="ffffff"/>
                </a:solidFill>
                <a:effectLst/>
                <a:uFillTx/>
                <a:latin typeface="Arial"/>
              </a:rPr>
              <a:t>Promissory Note</a:t>
            </a:r>
            <a:endParaRPr b="0" lang="en-US" sz="2000" strike="noStrike" u="none">
              <a:solidFill>
                <a:srgbClr val="ffffff"/>
              </a:solidFill>
              <a:effectLst/>
              <a:uFillTx/>
              <a:latin typeface="Arial"/>
            </a:endParaRPr>
          </a:p>
          <a:p>
            <a:pPr marL="285840" indent="-285840">
              <a:lnSpc>
                <a:spcPct val="75000"/>
              </a:lnSpc>
              <a:spcBef>
                <a:spcPts val="17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Talon Outflow 1: </a:t>
            </a:r>
            <a:r>
              <a:rPr b="0" lang="en-US" sz="2000" strike="noStrike" u="none">
                <a:solidFill>
                  <a:srgbClr val="ffffff"/>
                </a:solidFill>
                <a:effectLst/>
                <a:uFillTx/>
                <a:latin typeface="Arial"/>
              </a:rPr>
              <a:t>	</a:t>
            </a:r>
            <a:r>
              <a:rPr b="0" lang="en-US" sz="2000" strike="noStrike" u="none">
                <a:solidFill>
                  <a:srgbClr val="ffffff"/>
                </a:solidFill>
                <a:effectLst/>
                <a:uFillTx/>
                <a:latin typeface="Arial"/>
              </a:rPr>
              <a:t>Promissory Note &amp; Derivatives</a:t>
            </a:r>
            <a:endParaRPr b="0" lang="en-US" sz="2000" strike="noStrike" u="none">
              <a:solidFill>
                <a:srgbClr val="ffffff"/>
              </a:solidFill>
              <a:effectLst/>
              <a:uFillTx/>
              <a:latin typeface="Arial"/>
            </a:endParaRPr>
          </a:p>
          <a:p>
            <a:pPr marL="285840" indent="-285840">
              <a:lnSpc>
                <a:spcPct val="75000"/>
              </a:lnSpc>
              <a:spcBef>
                <a:spcPts val="17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LJM2 Transaction:</a:t>
            </a:r>
            <a:r>
              <a:rPr b="0" lang="en-US" sz="2000" strike="noStrike" u="none">
                <a:solidFill>
                  <a:srgbClr val="ffffff"/>
                </a:solidFill>
                <a:effectLst/>
                <a:uFillTx/>
                <a:latin typeface="Arial"/>
              </a:rPr>
              <a:t>	</a:t>
            </a:r>
            <a:r>
              <a:rPr b="0" lang="en-US" sz="2000" strike="noStrike" u="none">
                <a:solidFill>
                  <a:srgbClr val="ffffff"/>
                </a:solidFill>
                <a:effectLst/>
                <a:uFillTx/>
                <a:latin typeface="Arial"/>
              </a:rPr>
              <a:t>Equity Investment &amp; Return Dynamics</a:t>
            </a:r>
            <a:endParaRPr b="0" lang="en-US" sz="2000" strike="noStrike" u="none">
              <a:solidFill>
                <a:srgbClr val="ffffff"/>
              </a:solidFill>
              <a:effectLst/>
              <a:uFillTx/>
              <a:latin typeface="Arial"/>
            </a:endParaRPr>
          </a:p>
          <a:p>
            <a:pPr marL="285840" indent="0">
              <a:lnSpc>
                <a:spcPct val="75000"/>
              </a:lnSpc>
              <a:spcBef>
                <a:spcPts val="17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p:txBody>
      </p:sp>
      <p:sp>
        <p:nvSpPr>
          <p:cNvPr id="35" name=""/>
          <p:cNvSpPr/>
          <p:nvPr/>
        </p:nvSpPr>
        <p:spPr>
          <a:xfrm>
            <a:off x="3416400" y="187308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36" name=""/>
          <p:cNvSpPr/>
          <p:nvPr/>
        </p:nvSpPr>
        <p:spPr>
          <a:xfrm>
            <a:off x="3416400" y="230184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a:t>
            </a:r>
            <a:endParaRPr b="0" lang="en-US" sz="1400" strike="noStrike" u="none">
              <a:solidFill>
                <a:srgbClr val="000000"/>
              </a:solidFill>
              <a:effectLst/>
              <a:uFillTx/>
              <a:latin typeface="Times New Roman"/>
            </a:endParaRPr>
          </a:p>
        </p:txBody>
      </p:sp>
      <p:sp>
        <p:nvSpPr>
          <p:cNvPr id="37" name=""/>
          <p:cNvSpPr/>
          <p:nvPr/>
        </p:nvSpPr>
        <p:spPr>
          <a:xfrm>
            <a:off x="3416400" y="275904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a:t>
            </a:r>
            <a:endParaRPr b="0" lang="en-US" sz="1400" strike="noStrike" u="none">
              <a:solidFill>
                <a:srgbClr val="000000"/>
              </a:solidFill>
              <a:effectLst/>
              <a:uFillTx/>
              <a:latin typeface="Times New Roman"/>
            </a:endParaRPr>
          </a:p>
        </p:txBody>
      </p:sp>
      <p:sp>
        <p:nvSpPr>
          <p:cNvPr id="38" name=""/>
          <p:cNvSpPr/>
          <p:nvPr/>
        </p:nvSpPr>
        <p:spPr>
          <a:xfrm>
            <a:off x="3416400" y="320040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a:t>
            </a:r>
            <a:endParaRPr b="0" lang="en-US" sz="1400" strike="noStrike" u="none">
              <a:solidFill>
                <a:srgbClr val="000000"/>
              </a:solidFill>
              <a:effectLst/>
              <a:uFillTx/>
              <a:latin typeface="Times New Roman"/>
            </a:endParaRPr>
          </a:p>
        </p:txBody>
      </p:sp>
      <p:sp>
        <p:nvSpPr>
          <p:cNvPr id="39" name=""/>
          <p:cNvSpPr/>
          <p:nvPr/>
        </p:nvSpPr>
        <p:spPr>
          <a:xfrm>
            <a:off x="3422520" y="3625920"/>
            <a:ext cx="241560" cy="241200"/>
          </a:xfrm>
          <a:prstGeom prst="triangle">
            <a:avLst>
              <a:gd name="adj" fmla="val 50000"/>
            </a:avLst>
          </a:prstGeom>
          <a:solidFill>
            <a:srgbClr val="ff0066"/>
          </a:solidFill>
          <a:ln w="12600">
            <a:solidFill>
              <a:srgbClr val="000000"/>
            </a:solidFill>
            <a:miter/>
          </a:ln>
        </p:spPr>
        <p:style>
          <a:lnRef idx="0"/>
          <a:fillRef idx="0"/>
          <a:effectRef idx="0"/>
          <a:fontRef idx="minor"/>
        </p:style>
        <p:txBody>
          <a:bodyPr wrap="none" lIns="90000" rIns="90000" tIns="33840" bIns="3384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40" name=""/>
          <p:cNvSpPr/>
          <p:nvPr/>
        </p:nvSpPr>
        <p:spPr>
          <a:xfrm>
            <a:off x="3413160" y="4025880"/>
            <a:ext cx="279360" cy="304920"/>
          </a:xfrm>
          <a:prstGeom prst="diamond">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Overview of Transaction Flows - </a:t>
            </a:r>
            <a:r>
              <a:rPr b="1" lang="en-GB" sz="2000" strike="noStrike" u="none">
                <a:solidFill>
                  <a:srgbClr val="fde072"/>
                </a:solidFill>
                <a:effectLst/>
                <a:uFillTx/>
                <a:latin typeface="Arial Narrow"/>
              </a:rPr>
              <a:t>Transfer on April 7, 2000</a:t>
            </a:r>
            <a:endParaRPr b="1" lang="en-US" sz="2000" strike="noStrike" u="none">
              <a:solidFill>
                <a:srgbClr val="fde072"/>
              </a:solidFill>
              <a:effectLst/>
              <a:uFillTx/>
              <a:latin typeface="Arial Narrow"/>
            </a:endParaRPr>
          </a:p>
        </p:txBody>
      </p:sp>
      <p:sp>
        <p:nvSpPr>
          <p:cNvPr id="42" name=""/>
          <p:cNvSpPr/>
          <p:nvPr/>
        </p:nvSpPr>
        <p:spPr>
          <a:xfrm>
            <a:off x="3925800" y="1828800"/>
            <a:ext cx="134964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Corp</a:t>
            </a:r>
            <a:endParaRPr b="0" lang="en-US" sz="1200" strike="noStrike" u="none">
              <a:solidFill>
                <a:srgbClr val="000000"/>
              </a:solidFill>
              <a:effectLst/>
              <a:uFillTx/>
              <a:latin typeface="Times New Roman"/>
            </a:endParaRPr>
          </a:p>
        </p:txBody>
      </p:sp>
      <p:sp>
        <p:nvSpPr>
          <p:cNvPr id="43" name=""/>
          <p:cNvSpPr/>
          <p:nvPr/>
        </p:nvSpPr>
        <p:spPr>
          <a:xfrm>
            <a:off x="838080" y="2881440"/>
            <a:ext cx="134964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Osprey LLC</a:t>
            </a:r>
            <a:endParaRPr b="0" lang="en-US" sz="1200" strike="noStrike" u="none">
              <a:solidFill>
                <a:srgbClr val="000000"/>
              </a:solidFill>
              <a:effectLst/>
              <a:uFillTx/>
              <a:latin typeface="Times New Roman"/>
            </a:endParaRPr>
          </a:p>
        </p:txBody>
      </p:sp>
      <p:sp>
        <p:nvSpPr>
          <p:cNvPr id="44" name=""/>
          <p:cNvSpPr/>
          <p:nvPr/>
        </p:nvSpPr>
        <p:spPr>
          <a:xfrm>
            <a:off x="4987800" y="2881440"/>
            <a:ext cx="134964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Harrier LLC</a:t>
            </a:r>
            <a:endParaRPr b="0" lang="en-US" sz="1200" strike="noStrike" u="none">
              <a:solidFill>
                <a:srgbClr val="000000"/>
              </a:solidFill>
              <a:effectLst/>
              <a:uFillTx/>
              <a:latin typeface="Times New Roman"/>
            </a:endParaRPr>
          </a:p>
        </p:txBody>
      </p:sp>
      <p:sp>
        <p:nvSpPr>
          <p:cNvPr id="45" name=""/>
          <p:cNvSpPr/>
          <p:nvPr/>
        </p:nvSpPr>
        <p:spPr>
          <a:xfrm>
            <a:off x="6956280" y="2881440"/>
            <a:ext cx="134964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LJM2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Co-Investment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LLP</a:t>
            </a:r>
            <a:endParaRPr b="0" lang="en-US" sz="1200" strike="noStrike" u="none">
              <a:solidFill>
                <a:srgbClr val="000000"/>
              </a:solidFill>
              <a:effectLst/>
              <a:uFillTx/>
              <a:latin typeface="Times New Roman"/>
            </a:endParaRPr>
          </a:p>
        </p:txBody>
      </p:sp>
      <p:sp>
        <p:nvSpPr>
          <p:cNvPr id="46" name=""/>
          <p:cNvSpPr/>
          <p:nvPr/>
        </p:nvSpPr>
        <p:spPr>
          <a:xfrm>
            <a:off x="2819520" y="2881440"/>
            <a:ext cx="134928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Peregrine LLC</a:t>
            </a:r>
            <a:endParaRPr b="0" lang="en-US" sz="1200" strike="noStrike" u="none">
              <a:solidFill>
                <a:srgbClr val="000000"/>
              </a:solidFill>
              <a:effectLst/>
              <a:uFillTx/>
              <a:latin typeface="Times New Roman"/>
            </a:endParaRPr>
          </a:p>
        </p:txBody>
      </p:sp>
      <p:cxnSp>
        <p:nvCxnSpPr>
          <p:cNvPr id="47" name=""/>
          <p:cNvCxnSpPr>
            <a:stCxn id="42" idx="2"/>
            <a:endCxn id="46" idx="0"/>
          </p:cNvCxnSpPr>
          <p:nvPr/>
        </p:nvCxnSpPr>
        <p:spPr>
          <a:xfrm rot="5400000">
            <a:off x="3801240" y="2082600"/>
            <a:ext cx="491400" cy="1107000"/>
          </a:xfrm>
          <a:prstGeom prst="bentConnector3">
            <a:avLst>
              <a:gd name="adj1" fmla="val 49780"/>
            </a:avLst>
          </a:prstGeom>
          <a:ln w="12600">
            <a:solidFill>
              <a:srgbClr val="ffffff"/>
            </a:solidFill>
            <a:miter/>
            <a:tailEnd len="med" type="triangle" w="med"/>
          </a:ln>
        </p:spPr>
      </p:cxnSp>
      <p:sp>
        <p:nvSpPr>
          <p:cNvPr id="48" name=""/>
          <p:cNvSpPr/>
          <p:nvPr/>
        </p:nvSpPr>
        <p:spPr>
          <a:xfrm>
            <a:off x="1828800" y="3851280"/>
            <a:ext cx="1349280" cy="56340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Whitewing LP</a:t>
            </a:r>
            <a:endParaRPr b="0" lang="en-US" sz="1200" strike="noStrike" u="none">
              <a:solidFill>
                <a:srgbClr val="000000"/>
              </a:solidFill>
              <a:effectLst/>
              <a:uFillTx/>
              <a:latin typeface="Times New Roman"/>
            </a:endParaRPr>
          </a:p>
        </p:txBody>
      </p:sp>
      <p:sp>
        <p:nvSpPr>
          <p:cNvPr id="49" name=""/>
          <p:cNvSpPr/>
          <p:nvPr/>
        </p:nvSpPr>
        <p:spPr>
          <a:xfrm>
            <a:off x="2932200" y="5025960"/>
            <a:ext cx="134928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Screaming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Eagle LLC</a:t>
            </a:r>
            <a:endParaRPr b="0" lang="en-US" sz="1200" strike="noStrike" u="none">
              <a:solidFill>
                <a:srgbClr val="000000"/>
              </a:solidFill>
              <a:effectLst/>
              <a:uFillTx/>
              <a:latin typeface="Times New Roman"/>
            </a:endParaRPr>
          </a:p>
        </p:txBody>
      </p:sp>
      <p:sp>
        <p:nvSpPr>
          <p:cNvPr id="50" name=""/>
          <p:cNvSpPr/>
          <p:nvPr/>
        </p:nvSpPr>
        <p:spPr>
          <a:xfrm>
            <a:off x="838080" y="5025960"/>
            <a:ext cx="134964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Condor Share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Trust</a:t>
            </a:r>
            <a:endParaRPr b="0" lang="en-US" sz="1200" strike="noStrike" u="none">
              <a:solidFill>
                <a:srgbClr val="000000"/>
              </a:solidFill>
              <a:effectLst/>
              <a:uFillTx/>
              <a:latin typeface="Times New Roman"/>
            </a:endParaRPr>
          </a:p>
        </p:txBody>
      </p:sp>
      <p:sp>
        <p:nvSpPr>
          <p:cNvPr id="51" name=""/>
          <p:cNvSpPr/>
          <p:nvPr/>
        </p:nvSpPr>
        <p:spPr>
          <a:xfrm>
            <a:off x="4987800" y="3881520"/>
            <a:ext cx="134964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Talon LLC</a:t>
            </a:r>
            <a:endParaRPr b="0" lang="en-US" sz="1200" strike="noStrike" u="none">
              <a:solidFill>
                <a:srgbClr val="000000"/>
              </a:solidFill>
              <a:effectLst/>
              <a:uFillTx/>
              <a:latin typeface="Times New Roman"/>
            </a:endParaRPr>
          </a:p>
        </p:txBody>
      </p:sp>
      <p:cxnSp>
        <p:nvCxnSpPr>
          <p:cNvPr id="52" name=""/>
          <p:cNvCxnSpPr>
            <a:stCxn id="43" idx="2"/>
            <a:endCxn id="48" idx="0"/>
          </p:cNvCxnSpPr>
          <p:nvPr/>
        </p:nvCxnSpPr>
        <p:spPr>
          <a:xfrm flipH="1" rot="16200000">
            <a:off x="1803960" y="3151440"/>
            <a:ext cx="408600" cy="991440"/>
          </a:xfrm>
          <a:prstGeom prst="bentConnector3">
            <a:avLst>
              <a:gd name="adj1" fmla="val 49735"/>
            </a:avLst>
          </a:prstGeom>
          <a:ln w="12600">
            <a:solidFill>
              <a:srgbClr val="ffffff"/>
            </a:solidFill>
            <a:miter/>
            <a:tailEnd len="med" type="triangle" w="med"/>
          </a:ln>
        </p:spPr>
      </p:cxnSp>
      <p:cxnSp>
        <p:nvCxnSpPr>
          <p:cNvPr id="53" name=""/>
          <p:cNvCxnSpPr>
            <a:stCxn id="46" idx="2"/>
            <a:endCxn id="48" idx="0"/>
          </p:cNvCxnSpPr>
          <p:nvPr/>
        </p:nvCxnSpPr>
        <p:spPr>
          <a:xfrm rot="5400000">
            <a:off x="2794320" y="3151800"/>
            <a:ext cx="408600" cy="991440"/>
          </a:xfrm>
          <a:prstGeom prst="bentConnector3">
            <a:avLst>
              <a:gd name="adj1" fmla="val 49735"/>
            </a:avLst>
          </a:prstGeom>
          <a:ln w="12600">
            <a:solidFill>
              <a:srgbClr val="ffffff"/>
            </a:solidFill>
            <a:miter/>
            <a:tailEnd len="med" type="triangle" w="med"/>
          </a:ln>
        </p:spPr>
      </p:cxnSp>
      <p:cxnSp>
        <p:nvCxnSpPr>
          <p:cNvPr id="54" name=""/>
          <p:cNvCxnSpPr>
            <a:stCxn id="48" idx="2"/>
            <a:endCxn id="50" idx="0"/>
          </p:cNvCxnSpPr>
          <p:nvPr/>
        </p:nvCxnSpPr>
        <p:spPr>
          <a:xfrm rot="5400000">
            <a:off x="1701720" y="4224960"/>
            <a:ext cx="612000" cy="991440"/>
          </a:xfrm>
          <a:prstGeom prst="bentConnector3">
            <a:avLst>
              <a:gd name="adj1" fmla="val 49852"/>
            </a:avLst>
          </a:prstGeom>
          <a:ln w="12600">
            <a:solidFill>
              <a:srgbClr val="ffffff"/>
            </a:solidFill>
            <a:miter/>
            <a:tailEnd len="med" type="triangle" w="med"/>
          </a:ln>
        </p:spPr>
      </p:cxnSp>
      <p:cxnSp>
        <p:nvCxnSpPr>
          <p:cNvPr id="55" name=""/>
          <p:cNvCxnSpPr>
            <a:stCxn id="48" idx="2"/>
            <a:endCxn id="49" idx="0"/>
          </p:cNvCxnSpPr>
          <p:nvPr/>
        </p:nvCxnSpPr>
        <p:spPr>
          <a:xfrm flipH="1" rot="16200000">
            <a:off x="2748600" y="4168440"/>
            <a:ext cx="612000" cy="1104120"/>
          </a:xfrm>
          <a:prstGeom prst="bentConnector3">
            <a:avLst>
              <a:gd name="adj1" fmla="val 49852"/>
            </a:avLst>
          </a:prstGeom>
          <a:ln w="12600">
            <a:solidFill>
              <a:srgbClr val="ffffff"/>
            </a:solidFill>
            <a:miter/>
            <a:tailEnd len="med" type="triangle" w="med"/>
          </a:ln>
        </p:spPr>
      </p:cxnSp>
      <p:cxnSp>
        <p:nvCxnSpPr>
          <p:cNvPr id="56" name=""/>
          <p:cNvCxnSpPr>
            <a:stCxn id="42" idx="2"/>
            <a:endCxn id="44" idx="0"/>
          </p:cNvCxnSpPr>
          <p:nvPr/>
        </p:nvCxnSpPr>
        <p:spPr>
          <a:xfrm flipH="1" rot="16200000">
            <a:off x="4885920" y="2104560"/>
            <a:ext cx="491400" cy="1062720"/>
          </a:xfrm>
          <a:prstGeom prst="bentConnector3">
            <a:avLst>
              <a:gd name="adj1" fmla="val 49780"/>
            </a:avLst>
          </a:prstGeom>
          <a:ln w="12600">
            <a:solidFill>
              <a:srgbClr val="ffffff"/>
            </a:solidFill>
            <a:miter/>
            <a:tailEnd len="med" type="triangle" w="med"/>
          </a:ln>
        </p:spPr>
      </p:cxnSp>
      <p:cxnSp>
        <p:nvCxnSpPr>
          <p:cNvPr id="57" name=""/>
          <p:cNvCxnSpPr>
            <a:stCxn id="44" idx="2"/>
            <a:endCxn id="51" idx="0"/>
          </p:cNvCxnSpPr>
          <p:nvPr/>
        </p:nvCxnSpPr>
        <p:spPr>
          <a:xfrm>
            <a:off x="5662080" y="3443040"/>
            <a:ext cx="1080" cy="438840"/>
          </a:xfrm>
          <a:prstGeom prst="straightConnector1">
            <a:avLst/>
          </a:prstGeom>
          <a:ln w="12600">
            <a:solidFill>
              <a:srgbClr val="000000"/>
            </a:solidFill>
            <a:miter/>
            <a:tailEnd len="med" type="triangle" w="med"/>
          </a:ln>
        </p:spPr>
      </p:cxnSp>
      <p:sp>
        <p:nvSpPr>
          <p:cNvPr id="58" name=""/>
          <p:cNvSpPr/>
          <p:nvPr/>
        </p:nvSpPr>
        <p:spPr>
          <a:xfrm>
            <a:off x="5182560" y="2421360"/>
            <a:ext cx="50436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100%</a:t>
            </a:r>
            <a:endParaRPr b="0" lang="en-US" sz="1000" strike="noStrike" u="none">
              <a:solidFill>
                <a:srgbClr val="000000"/>
              </a:solidFill>
              <a:effectLst/>
              <a:uFillTx/>
              <a:latin typeface="Times New Roman"/>
            </a:endParaRPr>
          </a:p>
        </p:txBody>
      </p:sp>
      <p:sp>
        <p:nvSpPr>
          <p:cNvPr id="59" name=""/>
          <p:cNvSpPr/>
          <p:nvPr/>
        </p:nvSpPr>
        <p:spPr>
          <a:xfrm>
            <a:off x="3380760" y="2421360"/>
            <a:ext cx="50436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100%</a:t>
            </a:r>
            <a:endParaRPr b="0" lang="en-US" sz="1000" strike="noStrike" u="none">
              <a:solidFill>
                <a:srgbClr val="000000"/>
              </a:solidFill>
              <a:effectLst/>
              <a:uFillTx/>
              <a:latin typeface="Times New Roman"/>
            </a:endParaRPr>
          </a:p>
        </p:txBody>
      </p:sp>
      <p:sp>
        <p:nvSpPr>
          <p:cNvPr id="60" name=""/>
          <p:cNvSpPr/>
          <p:nvPr/>
        </p:nvSpPr>
        <p:spPr>
          <a:xfrm>
            <a:off x="2993760" y="3427920"/>
            <a:ext cx="43380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50%</a:t>
            </a:r>
            <a:endParaRPr b="0" lang="en-US" sz="1000" strike="noStrike" u="none">
              <a:solidFill>
                <a:srgbClr val="000000"/>
              </a:solidFill>
              <a:effectLst/>
              <a:uFillTx/>
              <a:latin typeface="Times New Roman"/>
            </a:endParaRPr>
          </a:p>
        </p:txBody>
      </p:sp>
      <p:sp>
        <p:nvSpPr>
          <p:cNvPr id="61" name=""/>
          <p:cNvSpPr/>
          <p:nvPr/>
        </p:nvSpPr>
        <p:spPr>
          <a:xfrm>
            <a:off x="1525320" y="3427920"/>
            <a:ext cx="43380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50%</a:t>
            </a:r>
            <a:endParaRPr b="0" lang="en-US" sz="1000" strike="noStrike" u="none">
              <a:solidFill>
                <a:srgbClr val="000000"/>
              </a:solidFill>
              <a:effectLst/>
              <a:uFillTx/>
              <a:latin typeface="Times New Roman"/>
            </a:endParaRPr>
          </a:p>
        </p:txBody>
      </p:sp>
      <p:sp>
        <p:nvSpPr>
          <p:cNvPr id="62" name=""/>
          <p:cNvSpPr/>
          <p:nvPr/>
        </p:nvSpPr>
        <p:spPr>
          <a:xfrm>
            <a:off x="2923560" y="4418640"/>
            <a:ext cx="50436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100%</a:t>
            </a:r>
            <a:endParaRPr b="0" lang="en-US" sz="1000" strike="noStrike" u="none">
              <a:solidFill>
                <a:srgbClr val="000000"/>
              </a:solidFill>
              <a:effectLst/>
              <a:uFillTx/>
              <a:latin typeface="Times New Roman"/>
            </a:endParaRPr>
          </a:p>
        </p:txBody>
      </p:sp>
      <p:sp>
        <p:nvSpPr>
          <p:cNvPr id="63" name=""/>
          <p:cNvSpPr/>
          <p:nvPr/>
        </p:nvSpPr>
        <p:spPr>
          <a:xfrm>
            <a:off x="1399680" y="4418640"/>
            <a:ext cx="50436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100%</a:t>
            </a:r>
            <a:endParaRPr b="0" lang="en-US" sz="1000" strike="noStrike" u="none">
              <a:solidFill>
                <a:srgbClr val="000000"/>
              </a:solidFill>
              <a:effectLst/>
              <a:uFillTx/>
              <a:latin typeface="Times New Roman"/>
            </a:endParaRPr>
          </a:p>
        </p:txBody>
      </p:sp>
      <p:cxnSp>
        <p:nvCxnSpPr>
          <p:cNvPr id="64" name=""/>
          <p:cNvCxnSpPr/>
          <p:nvPr/>
        </p:nvCxnSpPr>
        <p:spPr>
          <a:xfrm>
            <a:off x="5866920" y="3443040"/>
            <a:ext cx="1080" cy="438840"/>
          </a:xfrm>
          <a:prstGeom prst="straightConnector1">
            <a:avLst/>
          </a:prstGeom>
          <a:ln w="28440">
            <a:solidFill>
              <a:srgbClr val="fde072"/>
            </a:solidFill>
            <a:prstDash val="dash"/>
            <a:miter/>
            <a:tailEnd len="med" type="triangle" w="med"/>
          </a:ln>
        </p:spPr>
      </p:cxnSp>
      <p:cxnSp>
        <p:nvCxnSpPr>
          <p:cNvPr id="65" name=""/>
          <p:cNvCxnSpPr/>
          <p:nvPr/>
        </p:nvCxnSpPr>
        <p:spPr>
          <a:xfrm flipH="1" rot="16200000">
            <a:off x="4197240" y="2812680"/>
            <a:ext cx="1000800" cy="2232720"/>
          </a:xfrm>
          <a:prstGeom prst="bentConnector3">
            <a:avLst>
              <a:gd name="adj1" fmla="val 118387"/>
            </a:avLst>
          </a:prstGeom>
          <a:ln w="28440">
            <a:solidFill>
              <a:srgbClr val="fde072"/>
            </a:solidFill>
            <a:prstDash val="dash"/>
            <a:miter/>
            <a:tailEnd len="med" type="triangle" w="med"/>
          </a:ln>
        </p:spPr>
      </p:cxnSp>
      <p:sp>
        <p:nvSpPr>
          <p:cNvPr id="66" name=""/>
          <p:cNvSpPr/>
          <p:nvPr/>
        </p:nvSpPr>
        <p:spPr>
          <a:xfrm>
            <a:off x="4648320" y="334008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67" name=""/>
          <p:cNvSpPr/>
          <p:nvPr/>
        </p:nvSpPr>
        <p:spPr>
          <a:xfrm>
            <a:off x="4470480" y="469908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a:t>
            </a:r>
            <a:endParaRPr b="0" lang="en-US" sz="1400" strike="noStrike" u="none">
              <a:solidFill>
                <a:srgbClr val="000000"/>
              </a:solidFill>
              <a:effectLst/>
              <a:uFillTx/>
              <a:latin typeface="Times New Roman"/>
            </a:endParaRPr>
          </a:p>
        </p:txBody>
      </p:sp>
      <p:sp>
        <p:nvSpPr>
          <p:cNvPr id="68" name=""/>
          <p:cNvSpPr/>
          <p:nvPr/>
        </p:nvSpPr>
        <p:spPr>
          <a:xfrm>
            <a:off x="5842080" y="1828800"/>
            <a:ext cx="1349280" cy="561960"/>
          </a:xfrm>
          <a:prstGeom prst="rect">
            <a:avLst/>
          </a:prstGeom>
          <a:solidFill>
            <a:srgbClr val="c0c0c0"/>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Enron Owned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Shares Held by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UBS  AG</a:t>
            </a:r>
            <a:endParaRPr b="0" lang="en-US" sz="1200" strike="noStrike" u="none">
              <a:solidFill>
                <a:srgbClr val="000000"/>
              </a:solidFill>
              <a:effectLst/>
              <a:uFillTx/>
              <a:latin typeface="Times New Roman"/>
            </a:endParaRPr>
          </a:p>
        </p:txBody>
      </p:sp>
      <p:sp>
        <p:nvSpPr>
          <p:cNvPr id="69" name=""/>
          <p:cNvSpPr/>
          <p:nvPr/>
        </p:nvSpPr>
        <p:spPr>
          <a:xfrm>
            <a:off x="6006960" y="354348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a:t>
            </a:r>
            <a:endParaRPr b="0" lang="en-US" sz="1400" strike="noStrike" u="none">
              <a:solidFill>
                <a:srgbClr val="000000"/>
              </a:solidFill>
              <a:effectLst/>
              <a:uFillTx/>
              <a:latin typeface="Times New Roman"/>
            </a:endParaRPr>
          </a:p>
        </p:txBody>
      </p:sp>
      <p:sp>
        <p:nvSpPr>
          <p:cNvPr id="70" name=""/>
          <p:cNvSpPr/>
          <p:nvPr/>
        </p:nvSpPr>
        <p:spPr>
          <a:xfrm>
            <a:off x="4064040" y="370836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a:t>
            </a:r>
            <a:endParaRPr b="0" lang="en-US" sz="1400" strike="noStrike" u="none">
              <a:solidFill>
                <a:srgbClr val="000000"/>
              </a:solidFill>
              <a:effectLst/>
              <a:uFillTx/>
              <a:latin typeface="Times New Roman"/>
            </a:endParaRPr>
          </a:p>
        </p:txBody>
      </p:sp>
      <p:cxnSp>
        <p:nvCxnSpPr>
          <p:cNvPr id="71" name=""/>
          <p:cNvCxnSpPr/>
          <p:nvPr/>
        </p:nvCxnSpPr>
        <p:spPr>
          <a:xfrm flipV="1">
            <a:off x="5256000" y="3442680"/>
            <a:ext cx="1080" cy="438840"/>
          </a:xfrm>
          <a:prstGeom prst="straightConnector1">
            <a:avLst/>
          </a:prstGeom>
          <a:ln cap="rnd" w="28440">
            <a:solidFill>
              <a:srgbClr val="ff0066"/>
            </a:solidFill>
            <a:custDash>
              <a:ds d="100000" sp="1000"/>
            </a:custDash>
            <a:miter/>
            <a:tailEnd len="med" type="triangle" w="med"/>
          </a:ln>
        </p:spPr>
      </p:cxnSp>
      <p:cxnSp>
        <p:nvCxnSpPr>
          <p:cNvPr id="72" name=""/>
          <p:cNvCxnSpPr>
            <a:stCxn id="45" idx="2"/>
          </p:cNvCxnSpPr>
          <p:nvPr/>
        </p:nvCxnSpPr>
        <p:spPr>
          <a:xfrm rot="5400000">
            <a:off x="6585840" y="3231720"/>
            <a:ext cx="834120" cy="1256760"/>
          </a:xfrm>
          <a:prstGeom prst="bentConnector2">
            <a:avLst/>
          </a:prstGeom>
          <a:ln w="28440">
            <a:solidFill>
              <a:srgbClr val="ffffff"/>
            </a:solidFill>
            <a:miter/>
            <a:headEnd len="med" type="triangle" w="med"/>
            <a:tailEnd len="med" type="triangle" w="med"/>
          </a:ln>
        </p:spPr>
      </p:cxnSp>
      <p:sp>
        <p:nvSpPr>
          <p:cNvPr id="73" name=""/>
          <p:cNvSpPr/>
          <p:nvPr/>
        </p:nvSpPr>
        <p:spPr>
          <a:xfrm>
            <a:off x="4927680" y="3568680"/>
            <a:ext cx="241200" cy="241200"/>
          </a:xfrm>
          <a:prstGeom prst="triangle">
            <a:avLst>
              <a:gd name="adj" fmla="val 50000"/>
            </a:avLst>
          </a:prstGeom>
          <a:solidFill>
            <a:srgbClr val="ff0066"/>
          </a:solidFill>
          <a:ln w="12600">
            <a:solidFill>
              <a:srgbClr val="000000"/>
            </a:solidFill>
            <a:miter/>
          </a:ln>
        </p:spPr>
        <p:style>
          <a:lnRef idx="0"/>
          <a:fillRef idx="0"/>
          <a:effectRef idx="0"/>
          <a:fontRef idx="minor"/>
        </p:style>
        <p:txBody>
          <a:bodyPr wrap="none" lIns="90000" rIns="90000" tIns="33840" bIns="3384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74" name=""/>
          <p:cNvSpPr/>
          <p:nvPr/>
        </p:nvSpPr>
        <p:spPr>
          <a:xfrm>
            <a:off x="7709040" y="3759120"/>
            <a:ext cx="279360" cy="304920"/>
          </a:xfrm>
          <a:prstGeom prst="diamond">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Times New Roman"/>
            </a:endParaRPr>
          </a:p>
        </p:txBody>
      </p:sp>
      <p:sp>
        <p:nvSpPr>
          <p:cNvPr id="75" name=""/>
          <p:cNvSpPr/>
          <p:nvPr/>
        </p:nvSpPr>
        <p:spPr>
          <a:xfrm>
            <a:off x="5423040" y="486396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6" name=""/>
          <p:cNvSpPr/>
          <p:nvPr/>
        </p:nvSpPr>
        <p:spPr>
          <a:xfrm>
            <a:off x="5819400" y="4872240"/>
            <a:ext cx="3090240" cy="2314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Represents transactions resulting in (net) inflows to Talon</a:t>
            </a:r>
            <a:endParaRPr b="0" lang="en-US" sz="900" strike="noStrike" u="none">
              <a:solidFill>
                <a:srgbClr val="000000"/>
              </a:solidFill>
              <a:effectLst/>
              <a:uFillTx/>
              <a:latin typeface="Times New Roman"/>
            </a:endParaRPr>
          </a:p>
        </p:txBody>
      </p:sp>
      <p:sp>
        <p:nvSpPr>
          <p:cNvPr id="77" name=""/>
          <p:cNvSpPr/>
          <p:nvPr/>
        </p:nvSpPr>
        <p:spPr>
          <a:xfrm>
            <a:off x="5819040" y="5291280"/>
            <a:ext cx="3293640" cy="2314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Represents transactions resulting in (net) outflows from Talon</a:t>
            </a:r>
            <a:endParaRPr b="0" lang="en-US" sz="900" strike="noStrike" u="none">
              <a:solidFill>
                <a:srgbClr val="000000"/>
              </a:solidFill>
              <a:effectLst/>
              <a:uFillTx/>
              <a:latin typeface="Times New Roman"/>
            </a:endParaRPr>
          </a:p>
        </p:txBody>
      </p:sp>
      <p:sp>
        <p:nvSpPr>
          <p:cNvPr id="78" name=""/>
          <p:cNvSpPr/>
          <p:nvPr/>
        </p:nvSpPr>
        <p:spPr>
          <a:xfrm>
            <a:off x="5435640" y="5245200"/>
            <a:ext cx="241200" cy="241200"/>
          </a:xfrm>
          <a:prstGeom prst="triangle">
            <a:avLst>
              <a:gd name="adj" fmla="val 50000"/>
            </a:avLst>
          </a:prstGeom>
          <a:solidFill>
            <a:srgbClr val="ff0066"/>
          </a:solidFill>
          <a:ln w="12600">
            <a:solidFill>
              <a:srgbClr val="000000"/>
            </a:solidFill>
            <a:miter/>
          </a:ln>
        </p:spPr>
        <p:style>
          <a:lnRef idx="0"/>
          <a:fillRef idx="0"/>
          <a:effectRef idx="0"/>
          <a:fontRef idx="minor"/>
        </p:style>
        <p:txBody>
          <a:bodyPr wrap="none" lIns="90000" rIns="90000" tIns="33840" bIns="3384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9" name=""/>
          <p:cNvSpPr/>
          <p:nvPr/>
        </p:nvSpPr>
        <p:spPr>
          <a:xfrm>
            <a:off x="5819400" y="5710320"/>
            <a:ext cx="1959480" cy="2314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Represents transactions with LJM2</a:t>
            </a:r>
            <a:endParaRPr b="0" lang="en-US" sz="900" strike="noStrike" u="none">
              <a:solidFill>
                <a:srgbClr val="000000"/>
              </a:solidFill>
              <a:effectLst/>
              <a:uFillTx/>
              <a:latin typeface="Times New Roman"/>
            </a:endParaRPr>
          </a:p>
        </p:txBody>
      </p:sp>
      <p:sp>
        <p:nvSpPr>
          <p:cNvPr id="80" name=""/>
          <p:cNvSpPr/>
          <p:nvPr/>
        </p:nvSpPr>
        <p:spPr>
          <a:xfrm>
            <a:off x="5448240" y="5638680"/>
            <a:ext cx="279360" cy="304920"/>
          </a:xfrm>
          <a:prstGeom prst="diamond">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1" name=""/>
          <p:cNvSpPr/>
          <p:nvPr/>
        </p:nvSpPr>
        <p:spPr>
          <a:xfrm>
            <a:off x="5832000" y="6078600"/>
            <a:ext cx="2353680" cy="2314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ffffff"/>
                </a:solidFill>
                <a:effectLst/>
                <a:uFillTx/>
                <a:latin typeface="Arial"/>
              </a:rPr>
              <a:t>Percentages represent ownership interests</a:t>
            </a:r>
            <a:endParaRPr b="0" lang="en-US" sz="900" strike="noStrike" u="none">
              <a:solidFill>
                <a:srgbClr val="000000"/>
              </a:solidFill>
              <a:effectLst/>
              <a:uFillTx/>
              <a:latin typeface="Times New Roman"/>
            </a:endParaRPr>
          </a:p>
        </p:txBody>
      </p:sp>
      <p:cxnSp>
        <p:nvCxnSpPr>
          <p:cNvPr id="82" name=""/>
          <p:cNvCxnSpPr>
            <a:stCxn id="68" idx="1"/>
            <a:endCxn id="42" idx="3"/>
          </p:cNvCxnSpPr>
          <p:nvPr/>
        </p:nvCxnSpPr>
        <p:spPr>
          <a:xfrm flipH="1">
            <a:off x="5275080" y="2109600"/>
            <a:ext cx="567360" cy="1080"/>
          </a:xfrm>
          <a:prstGeom prst="straightConnector1">
            <a:avLst/>
          </a:prstGeom>
          <a:ln w="28440">
            <a:solidFill>
              <a:srgbClr val="ffff66"/>
            </a:solidFill>
            <a:prstDash val="dash"/>
            <a:miter/>
          </a:ln>
        </p:spPr>
      </p:cxnSp>
      <p:cxnSp>
        <p:nvCxnSpPr>
          <p:cNvPr id="83" name=""/>
          <p:cNvCxnSpPr/>
          <p:nvPr/>
        </p:nvCxnSpPr>
        <p:spPr>
          <a:xfrm flipH="1" rot="16200000">
            <a:off x="3679560" y="3171240"/>
            <a:ext cx="1772280" cy="388080"/>
          </a:xfrm>
          <a:prstGeom prst="bentConnector2">
            <a:avLst/>
          </a:prstGeom>
          <a:ln w="28440">
            <a:solidFill>
              <a:srgbClr val="ffff66"/>
            </a:solidFill>
            <a:prstDash val="dash"/>
            <a:miter/>
            <a:tailEnd len="med" type="triangle" w="med"/>
          </a:ln>
        </p:spPr>
      </p:cxnSp>
      <p:sp>
        <p:nvSpPr>
          <p:cNvPr id="84" name=""/>
          <p:cNvSpPr/>
          <p:nvPr/>
        </p:nvSpPr>
        <p:spPr>
          <a:xfrm>
            <a:off x="5423040" y="1790640"/>
            <a:ext cx="228600" cy="228600"/>
          </a:xfrm>
          <a:prstGeom prst="ellipse">
            <a:avLst/>
          </a:prstGeom>
          <a:solidFill>
            <a:srgbClr val="fde072"/>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a:t>
            </a:r>
            <a:endParaRPr b="0" lang="en-US" sz="1400" strike="noStrike" u="none">
              <a:solidFill>
                <a:srgbClr val="000000"/>
              </a:solidFill>
              <a:effectLst/>
              <a:uFillTx/>
              <a:latin typeface="Times New Roman"/>
            </a:endParaRPr>
          </a:p>
        </p:txBody>
      </p:sp>
      <p:cxnSp>
        <p:nvCxnSpPr>
          <p:cNvPr id="85" name=""/>
          <p:cNvCxnSpPr>
            <a:stCxn id="42" idx="2"/>
            <a:endCxn id="51" idx="1"/>
          </p:cNvCxnSpPr>
          <p:nvPr/>
        </p:nvCxnSpPr>
        <p:spPr>
          <a:xfrm flipH="1" rot="16200000">
            <a:off x="3908160" y="3082320"/>
            <a:ext cx="1772280" cy="388080"/>
          </a:xfrm>
          <a:prstGeom prst="bentConnector2">
            <a:avLst/>
          </a:prstGeom>
          <a:ln w="28440">
            <a:solidFill>
              <a:srgbClr val="ffff66"/>
            </a:solidFill>
            <a:prstDash val="dash"/>
            <a:miter/>
            <a:headEnd len="med" type="triangle" w="med"/>
            <a:tailEnd len="med" type="triangle" w="med"/>
          </a:ln>
        </p:spPr>
      </p:cxn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1:  Enron Put</a:t>
            </a:r>
            <a:endParaRPr b="1" lang="en-US" sz="2800" strike="noStrike" u="none">
              <a:solidFill>
                <a:srgbClr val="fde072"/>
              </a:solidFill>
              <a:effectLst/>
              <a:uFillTx/>
              <a:latin typeface="Arial Narrow"/>
            </a:endParaRPr>
          </a:p>
        </p:txBody>
      </p:sp>
      <p:sp>
        <p:nvSpPr>
          <p:cNvPr id="87" name="PlaceHolder 2"/>
          <p:cNvSpPr>
            <a:spLocks noGrp="1"/>
          </p:cNvSpPr>
          <p:nvPr>
            <p:ph/>
          </p:nvPr>
        </p:nvSpPr>
        <p:spPr>
          <a:xfrm>
            <a:off x="914040" y="1778040"/>
            <a:ext cx="8077320" cy="4038480"/>
          </a:xfrm>
          <a:prstGeom prst="rect">
            <a:avLst/>
          </a:prstGeom>
          <a:noFill/>
          <a:ln w="0">
            <a:noFill/>
          </a:ln>
        </p:spPr>
        <p:txBody>
          <a:bodyPr lIns="92160" rIns="92160" tIns="46080" bIns="46080" anchor="t">
            <a:normAutofit/>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Description of transaction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Enron to purchase from Talon 5.15 million puts on Enron shares at transaction close</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Terms of put are:</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American </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6 month duration</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Exercise price $60 per share</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ffffff"/>
                </a:solidFill>
                <a:effectLst/>
                <a:uFillTx/>
                <a:latin typeface="Arial"/>
              </a:rPr>
              <a:t>The terms of put fully restrict Enron from trading (not exercising) these derivatives over the 6-month period </a:t>
            </a:r>
            <a:endParaRPr b="0" lang="en-US" sz="1400" strike="noStrike" u="none">
              <a:solidFill>
                <a:srgbClr val="ffffff"/>
              </a:solidFill>
              <a:effectLst/>
              <a:uFillTx/>
              <a:latin typeface="Arial"/>
            </a:endParaRPr>
          </a:p>
          <a:p>
            <a:pPr marL="285840" indent="-285840">
              <a:lnSpc>
                <a:spcPct val="95000"/>
              </a:lnSpc>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a:t>
            </a: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132036"/>
            </a:gs>
            <a:gs pos="50000">
              <a:srgbClr val="2a4677"/>
            </a:gs>
            <a:gs pos="100000">
              <a:srgbClr val="132036"/>
            </a:gs>
          </a:gsLst>
          <a:lin ang="13500000"/>
        </a:gra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914040" y="914040"/>
            <a:ext cx="8077320" cy="6094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de072"/>
                </a:solidFill>
                <a:effectLst/>
                <a:uFillTx/>
                <a:latin typeface="Arial Narrow"/>
              </a:rPr>
              <a:t>Talon Inflow 1:  Enron Put</a:t>
            </a:r>
            <a:endParaRPr b="1" lang="en-US" sz="2800" strike="noStrike" u="none">
              <a:solidFill>
                <a:srgbClr val="fde072"/>
              </a:solidFill>
              <a:effectLst/>
              <a:uFillTx/>
              <a:latin typeface="Arial Narrow"/>
            </a:endParaRPr>
          </a:p>
        </p:txBody>
      </p:sp>
      <p:sp>
        <p:nvSpPr>
          <p:cNvPr id="89" name="PlaceHolder 2"/>
          <p:cNvSpPr>
            <a:spLocks noGrp="1"/>
          </p:cNvSpPr>
          <p:nvPr>
            <p:ph/>
          </p:nvPr>
        </p:nvSpPr>
        <p:spPr>
          <a:xfrm>
            <a:off x="914040" y="1460520"/>
            <a:ext cx="8077320" cy="4038480"/>
          </a:xfrm>
          <a:prstGeom prst="rect">
            <a:avLst/>
          </a:prstGeom>
          <a:noFill/>
          <a:ln w="0">
            <a:noFill/>
          </a:ln>
        </p:spPr>
        <p:txBody>
          <a:bodyPr lIns="92160" rIns="92160" tIns="46080" bIns="46080" anchor="t">
            <a:normAutofit fontScale="92500" lnSpcReduction="19999"/>
          </a:bodyPr>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Analytics</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Adopted the Black-Scholes formula for European Put (Low Dividend Yield)</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Interest rate = 6.28% (6 month duration)</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6-month implied volatility = 60% (agreed with Enron &amp; based on 6 month traded put implied volatility)</a:t>
            </a:r>
            <a:endParaRPr b="0" lang="en-US" sz="12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Dividend yield = 0.65%</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Value of $4.86 per put based on March 28, 2000 Enron share price</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5.15 million puts therefore valued at $25m</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Illiquidity discount for puts considered negligible given 6 month duration</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Based on analysis done for UBS Forward (next slide) discount for illiquid restricted 6 months stock between 6-7% for volatility of 40-50%.  Put has a higher volatility, so discount could be 10%, but value of total puts immaterial relative to total transaction</a:t>
            </a:r>
            <a:endParaRPr b="0" lang="en-US" sz="1200" strike="noStrike" u="none">
              <a:solidFill>
                <a:srgbClr val="ffffff"/>
              </a:solidFill>
              <a:effectLst/>
              <a:uFillTx/>
              <a:latin typeface="Arial"/>
            </a:endParaRPr>
          </a:p>
          <a:p>
            <a:pPr marL="285840" indent="-285840">
              <a:lnSpc>
                <a:spcPct val="95000"/>
              </a:lnSpc>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ffffff"/>
                </a:solidFill>
                <a:effectLst/>
                <a:uFillTx/>
                <a:latin typeface="Arial"/>
              </a:rPr>
              <a:t>Transaction documentation:</a:t>
            </a:r>
            <a:endParaRPr b="0" lang="en-US" sz="16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Master Derivatives Agreement</a:t>
            </a:r>
            <a:endParaRPr b="0" lang="en-US" sz="1400" strike="noStrike" u="none">
              <a:solidFill>
                <a:srgbClr val="ffffff"/>
              </a:solidFill>
              <a:effectLst/>
              <a:uFillTx/>
              <a:latin typeface="Arial"/>
            </a:endParaRPr>
          </a:p>
          <a:p>
            <a:pPr lvl="1" marL="762120" indent="-285840">
              <a:lnSpc>
                <a:spcPct val="95000"/>
              </a:lnSpc>
              <a:spcBef>
                <a:spcPts val="1049"/>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Clause 3.01(a)</a:t>
            </a:r>
            <a:endParaRPr b="0" lang="en-US" sz="12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[Enron Put Schedule (Exhibit B)]</a:t>
            </a:r>
            <a:endParaRPr b="0" lang="en-US" sz="1400" strike="noStrike" u="none">
              <a:solidFill>
                <a:srgbClr val="ffffff"/>
              </a:solidFill>
              <a:effectLst/>
              <a:uFillTx/>
              <a:latin typeface="Arial"/>
            </a:endParaRPr>
          </a:p>
          <a:p>
            <a:pPr marL="285840" indent="-285840">
              <a:lnSpc>
                <a:spcPct val="95000"/>
              </a:lnSpc>
              <a:spcBef>
                <a:spcPts val="1225"/>
              </a:spcBef>
              <a:buClr>
                <a:srgbClr val="fde072"/>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[Enron Put Confirmation (Exhibit C)]</a:t>
            </a:r>
            <a:endParaRPr b="0" lang="en-US" sz="1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7531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1999-06-30T17:04:53Z</dcterms:created>
  <dc:creator>Govind Gupta</dc:creator>
  <dc:description/>
  <dc:language>en-US</dc:language>
  <cp:lastModifiedBy>Ian C. D'Souza</cp:lastModifiedBy>
  <cp:lastPrinted>2000-04-04T14:36:28Z</cp:lastPrinted>
  <dcterms:modified xsi:type="dcterms:W3CDTF">2000-04-04T15:37:16Z</dcterms:modified>
  <cp:revision>509</cp:revision>
  <dc:subject/>
  <dc:title>Fairness Opinion Committee on Enron Transaction</dc:title>
</cp:coreProperties>
</file>