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601200" cy="713105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720720" y="6497280"/>
            <a:ext cx="2000160" cy="47628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7520" bIns="47520" anchor="ctr">
            <a:noAutofit/>
          </a:bodyPr>
          <a:lstStyle>
            <a:lvl1pPr indent="0">
              <a:buNone/>
              <a:tabLst>
                <a:tab algn="l" pos="0"/>
                <a:tab algn="l" pos="1008000"/>
                <a:tab algn="l" pos="2016000"/>
                <a:tab algn="l" pos="3024360"/>
                <a:tab algn="l" pos="4032360"/>
                <a:tab algn="l" pos="5040360"/>
                <a:tab algn="l" pos="6048360"/>
                <a:tab algn="l" pos="7056360"/>
                <a:tab algn="l" pos="8064360"/>
                <a:tab algn="l" pos="9072720"/>
                <a:tab algn="l" pos="10080720"/>
              </a:tabLst>
              <a:def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1008000"/>
                <a:tab algn="l" pos="2016000"/>
                <a:tab algn="l" pos="3024360"/>
                <a:tab algn="l" pos="4032360"/>
                <a:tab algn="l" pos="5040360"/>
                <a:tab algn="l" pos="6048360"/>
                <a:tab algn="l" pos="7056360"/>
                <a:tab algn="l" pos="8064360"/>
                <a:tab algn="l" pos="9072720"/>
                <a:tab algn="l" pos="1008072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279600" y="6497280"/>
            <a:ext cx="3042000" cy="47628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7520" bIns="47520" anchor="ctr">
            <a:noAutofit/>
          </a:bodyPr>
          <a:lstStyle>
            <a:lvl1pPr indent="0" algn="ctr">
              <a:buNone/>
              <a:tabLst>
                <a:tab algn="l" pos="0"/>
                <a:tab algn="l" pos="1008000"/>
                <a:tab algn="l" pos="2016000"/>
                <a:tab algn="l" pos="3024360"/>
                <a:tab algn="l" pos="4032360"/>
                <a:tab algn="l" pos="5040360"/>
                <a:tab algn="l" pos="6048360"/>
                <a:tab algn="l" pos="7056360"/>
                <a:tab algn="l" pos="8064360"/>
                <a:tab algn="l" pos="9072720"/>
                <a:tab algn="l" pos="10080720"/>
              </a:tabLst>
              <a:def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1008000"/>
                <a:tab algn="l" pos="2016000"/>
                <a:tab algn="l" pos="3024360"/>
                <a:tab algn="l" pos="4032360"/>
                <a:tab algn="l" pos="5040360"/>
                <a:tab algn="l" pos="6048360"/>
                <a:tab algn="l" pos="7056360"/>
                <a:tab algn="l" pos="8064360"/>
                <a:tab algn="l" pos="9072720"/>
                <a:tab algn="l" pos="1008072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880320" y="6497280"/>
            <a:ext cx="2000160" cy="47628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7520" bIns="47520" anchor="ctr">
            <a:noAutofit/>
          </a:bodyPr>
          <a:lstStyle>
            <a:lvl1pPr indent="0" algn="r">
              <a:buNone/>
              <a:tabLst>
                <a:tab algn="l" pos="0"/>
                <a:tab algn="l" pos="1008000"/>
                <a:tab algn="l" pos="2016000"/>
                <a:tab algn="l" pos="3024360"/>
                <a:tab algn="l" pos="4032360"/>
                <a:tab algn="l" pos="5040360"/>
                <a:tab algn="l" pos="6048360"/>
                <a:tab algn="l" pos="7056360"/>
                <a:tab algn="l" pos="8064360"/>
                <a:tab algn="l" pos="9072720"/>
                <a:tab algn="l" pos="10080720"/>
              </a:tabLst>
              <a:def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1008000"/>
                <a:tab algn="l" pos="2016000"/>
                <a:tab algn="l" pos="3024360"/>
                <a:tab algn="l" pos="4032360"/>
                <a:tab algn="l" pos="5040360"/>
                <a:tab algn="l" pos="6048360"/>
                <a:tab algn="l" pos="7056360"/>
                <a:tab algn="l" pos="8064360"/>
                <a:tab algn="l" pos="9072720"/>
                <a:tab algn="l" pos="10080720"/>
              </a:tabLst>
            </a:pPr>
            <a:fld id="{63FEE803-EE70-451E-8435-1BF6ACB8EF25}" type="slidenum"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720720" y="63288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7520" bIns="47520" anchor="ctr">
            <a:noAutofit/>
          </a:bodyPr>
          <a:p>
            <a:pPr indent="0" algn="ctr">
              <a:buNone/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0" lang="en-US" sz="4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720720" y="2058480"/>
            <a:ext cx="8159760" cy="428004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47520" bIns="47520" anchor="t">
            <a:normAutofit fontScale="92500" lnSpcReduction="9999"/>
          </a:bodyPr>
          <a:p>
            <a:pPr marL="360360" indent="-360360">
              <a:spcBef>
                <a:spcPts val="850"/>
              </a:spcBef>
              <a:buClr>
                <a:srgbClr val="000000"/>
              </a:buClr>
              <a:buFont typeface="Times New Roman"/>
              <a:buChar char="•"/>
              <a:tabLst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79400" indent="-299880">
              <a:spcBef>
                <a:spcPts val="850"/>
              </a:spcBef>
              <a:buClr>
                <a:srgbClr val="000000"/>
              </a:buClr>
              <a:buFont typeface="Times New Roman"/>
              <a:buChar char="–"/>
              <a:tabLst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00240" indent="-239760">
              <a:spcBef>
                <a:spcPts val="850"/>
              </a:spcBef>
              <a:buClr>
                <a:srgbClr val="000000"/>
              </a:buClr>
              <a:buFont typeface="Times New Roman"/>
              <a:buChar char="•"/>
              <a:tabLst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79400" indent="-239400">
              <a:spcBef>
                <a:spcPts val="850"/>
              </a:spcBef>
              <a:buClr>
                <a:srgbClr val="000000"/>
              </a:buClr>
              <a:buFont typeface="Times New Roman"/>
              <a:buChar char="–"/>
              <a:tabLst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160720" indent="-239760">
              <a:spcBef>
                <a:spcPts val="850"/>
              </a:spcBef>
              <a:buClr>
                <a:srgbClr val="000000"/>
              </a:buClr>
              <a:buFont typeface="Times New Roman"/>
              <a:buChar char="•"/>
              <a:tabLst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160720" indent="-239760">
              <a:spcBef>
                <a:spcPts val="850"/>
              </a:spcBef>
              <a:buClr>
                <a:srgbClr val="000000"/>
              </a:buClr>
              <a:buFont typeface="Times New Roman"/>
              <a:buChar char="•"/>
              <a:tabLst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160720" indent="-239760">
              <a:spcBef>
                <a:spcPts val="850"/>
              </a:spcBef>
              <a:buClr>
                <a:srgbClr val="000000"/>
              </a:buClr>
              <a:buFont typeface="Times New Roman"/>
              <a:buChar char="•"/>
              <a:tabLst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703760" y="4687920"/>
            <a:ext cx="36360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2281320" y="2666880"/>
            <a:ext cx="152280" cy="2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99960" y="6705720"/>
            <a:ext cx="8801280" cy="0"/>
          </a:xfrm>
          <a:prstGeom prst="line">
            <a:avLst/>
          </a:prstGeom>
          <a:ln w="25560">
            <a:solidFill>
              <a:srgbClr val="51d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80880" y="990720"/>
            <a:ext cx="8801280" cy="0"/>
          </a:xfrm>
          <a:prstGeom prst="line">
            <a:avLst/>
          </a:prstGeom>
          <a:ln w="25560">
            <a:solidFill>
              <a:srgbClr val="fc012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041000" y="609480"/>
            <a:ext cx="1888920" cy="33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6840" rIns="96840" tIns="47520" bIns="47520" anchor="t">
            <a:spAutoFit/>
          </a:bodyPr>
          <a:p>
            <a:pPr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11,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657600" y="1295280"/>
            <a:ext cx="1447920" cy="68580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81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(Oregon Corp.)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562720" y="4343400"/>
            <a:ext cx="1752480" cy="36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 Member Interest (2)**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20120" y="6781680"/>
            <a:ext cx="175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Revised by JBV:  9/7/2000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809880" y="2666880"/>
            <a:ext cx="1143000" cy="68580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Roadrunner I 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rot="21589800">
            <a:off x="3733920" y="5562720"/>
            <a:ext cx="23619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$400 MM Bobcat Revolving Note*         (Capped at $1 BB)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282840" y="0"/>
            <a:ext cx="337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Bobcat I LLC Financing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26080" y="1066680"/>
            <a:ext cx="1383120" cy="179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U.S. Tax Legend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Corporation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Partnership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Branch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*        Subject to a Master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Netting Provision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       Debt for Tax Purposes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04920" y="1371600"/>
            <a:ext cx="228600" cy="763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04920" y="1523880"/>
            <a:ext cx="152280" cy="15264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" bIns="4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8600" y="1828800"/>
            <a:ext cx="304920" cy="7632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040280" y="6172200"/>
            <a:ext cx="331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$71 MM Permitted Investments (Enron Revolving Demand Note)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3255000">
            <a:off x="4753080" y="4065840"/>
            <a:ext cx="1221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 Member Interest (2)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648320" y="3276720"/>
            <a:ext cx="1447560" cy="19810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3439800">
            <a:off x="4754880" y="4312440"/>
            <a:ext cx="926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Derivatives* (1)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>
            <a:off x="6095880" y="4267080"/>
            <a:ext cx="76320" cy="990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419720" y="3352680"/>
            <a:ext cx="1295280" cy="190512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35400">
            <a:off x="4038480" y="6019920"/>
            <a:ext cx="5408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6,326,045 Shares of ENE Common Stock (Subject to a Stock Purchase Agreement)*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5409720" y="5715000"/>
            <a:ext cx="685800" cy="304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114800" y="3276720"/>
            <a:ext cx="0" cy="2133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114800" y="5410080"/>
            <a:ext cx="1447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105520" y="1371600"/>
            <a:ext cx="2958840" cy="3838680"/>
          </a:xfrm>
          <a:custGeom>
            <a:avLst/>
            <a:gdLst/>
            <a:ahLst/>
            <a:rect l="l" t="t" r="r" b="b"/>
            <a:pathLst>
              <a:path w="1864" h="2418">
                <a:moveTo>
                  <a:pt x="0" y="150"/>
                </a:moveTo>
                <a:cubicBezTo>
                  <a:pt x="287" y="188"/>
                  <a:pt x="1592" y="0"/>
                  <a:pt x="1728" y="378"/>
                </a:cubicBezTo>
                <a:cubicBezTo>
                  <a:pt x="1864" y="756"/>
                  <a:pt x="1006" y="1993"/>
                  <a:pt x="816" y="2418"/>
                </a:cubicBezTo>
              </a:path>
            </a:pathLst>
          </a:custGeom>
          <a:noFill/>
          <a:ln w="12600">
            <a:solidFill>
              <a:srgbClr val="000000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268880" y="2209680"/>
            <a:ext cx="447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040280" y="6324480"/>
            <a:ext cx="1584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$50 MM Roadrunner Note*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116600" y="5181480"/>
            <a:ext cx="14601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 MM Roadrunner Note*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H="1">
            <a:off x="3809880" y="5562720"/>
            <a:ext cx="1905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3809880" y="3047760"/>
            <a:ext cx="0" cy="2514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97360" y="2666880"/>
            <a:ext cx="317556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(1) The derivatives are expected to consist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price return swaps and possibly put options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written by Bobcat on equity or debt positions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(including synthetic positions) held by Enron,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Enron affiliate, or joint ventures in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which Enron has such a position.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(2)  Bobcat’s distributions are as follows: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a)   100% to LJM2-Bobcat LLC until it has received $41 MM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of  Bobcat income.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b)  100% to LJM2-Bobcat LLC until its has achieved an IRR of 30%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c)  100% to Roadrunner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d)  In liquidation: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1) 100% to LJM2-Bobcat until it receives its Agreed Return;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2) 100%  to LJM2-Bobcat and Roadrunner until each receives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$30 MM and $1000 respectively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176800" y="1295280"/>
            <a:ext cx="2738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 Month Put Option on 7,120,901 Shares of ENE stock at $68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7973600">
            <a:off x="6393600" y="4292640"/>
            <a:ext cx="12499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$41 MM Option Premium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($5.75/share)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638680" y="5029200"/>
            <a:ext cx="1067040" cy="68580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Bobcat I 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6705720" y="5181120"/>
            <a:ext cx="761760" cy="22860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631200" y="5410080"/>
            <a:ext cx="11901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Duties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 LLC Agreement)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715000" y="3429000"/>
            <a:ext cx="990720" cy="83808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LJM2-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Bobcat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248520" y="2057400"/>
            <a:ext cx="990360" cy="7621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LP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LP)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6629400" y="3733920"/>
            <a:ext cx="914400" cy="457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315200" y="2971800"/>
            <a:ext cx="1066680" cy="7621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Co-Investment LP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LP)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7010280" y="1904760"/>
            <a:ext cx="1600200" cy="533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774200" y="2133720"/>
            <a:ext cx="698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GP Interest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8153280" y="1219320"/>
            <a:ext cx="990720" cy="685800"/>
          </a:xfrm>
          <a:prstGeom prst="ellipse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LLC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8686800" y="1066680"/>
            <a:ext cx="380880" cy="1526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993160" y="990720"/>
            <a:ext cx="390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858000" y="2819520"/>
            <a:ext cx="762120" cy="457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783480" y="2971800"/>
            <a:ext cx="698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GP Interest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467480" y="4876920"/>
            <a:ext cx="914400" cy="45720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  <a:effectLst>
            <a:outerShdw dist="107932" dir="81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BSCS XXIII, Inc.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Corp.)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8077320" y="2819520"/>
            <a:ext cx="304560" cy="457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304840" y="2666880"/>
            <a:ext cx="813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Investors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 flipV="1">
            <a:off x="5638320" y="3200040"/>
            <a:ext cx="304920" cy="685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409360" y="3048120"/>
            <a:ext cx="813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Investors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 flipV="1">
            <a:off x="4267080" y="1980720"/>
            <a:ext cx="76320" cy="685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 flipV="1">
            <a:off x="6095520" y="2057400"/>
            <a:ext cx="304920" cy="457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790240" y="1905120"/>
            <a:ext cx="813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Investors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1997-03-21T06:54:48Z</dcterms:created>
  <dc:creator>LAWRENCE BELLONE</dc:creator>
  <dc:description/>
  <dc:language>en-US</dc:language>
  <cp:lastModifiedBy>bvascon</cp:lastModifiedBy>
  <cp:lastPrinted>2000-08-31T13:16:08Z</cp:lastPrinted>
  <dcterms:modified xsi:type="dcterms:W3CDTF">2000-09-07T20:51:51Z</dcterms:modified>
  <cp:revision>462</cp:revision>
  <dc:subject/>
  <dc:title>No Slide Title</dc:title>
</cp:coreProperties>
</file>