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embeddings/oleObject1.bin" ContentType="application/vnd.openxmlformats-officedocument.oleObject"/>
  <Override PartName="/ppt/embeddings/oleObject1.docx" ContentType="application/vnd.openxmlformats-officedocument.wordprocessingml.document"/>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1"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ffcc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431640" y="6229440"/>
            <a:ext cx="1905120" cy="45720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164EA33-82CC-4D16-9F7A-D780C9E15285}" type="datetime">
              <a:rPr b="0" lang="en-US" sz="1400" strike="noStrike" u="none">
                <a:solidFill>
                  <a:srgbClr val="5e574e"/>
                </a:solidFill>
                <a:effectLst/>
                <a:uFillTx/>
                <a:latin typeface="Arial"/>
              </a:rPr>
              <a:t>09/27/25</a:t>
            </a:fld>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29440"/>
            <a:ext cx="2895840" cy="45720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730920" y="6229440"/>
            <a:ext cx="190512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1A4AD91-922F-4525-9985-763F049CDBAA}"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5" name="paint" descr=""/>
          <p:cNvPicPr/>
          <p:nvPr/>
        </p:nvPicPr>
        <p:blipFill>
          <a:blip r:embed="rId2"/>
          <a:stretch/>
        </p:blipFill>
        <p:spPr>
          <a:xfrm>
            <a:off x="914400" y="1314360"/>
            <a:ext cx="8229600" cy="3841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914040" y="685440"/>
            <a:ext cx="772164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Click to edit the title text format</a:t>
            </a:r>
            <a:endParaRPr b="0" lang="en-US" sz="4000" strike="noStrike" u="none">
              <a:solidFill>
                <a:srgbClr val="000000"/>
              </a:solidFill>
              <a:effectLst/>
              <a:uFillTx/>
              <a:latin typeface="Arial Black"/>
            </a:endParaRPr>
          </a:p>
        </p:txBody>
      </p:sp>
      <p:sp>
        <p:nvSpPr>
          <p:cNvPr id="7" name="PlaceHolder 2"/>
          <p:cNvSpPr>
            <a:spLocks noGrp="1"/>
          </p:cNvSpPr>
          <p:nvPr>
            <p:ph type="dt" idx="4"/>
          </p:nvPr>
        </p:nvSpPr>
        <p:spPr>
          <a:xfrm>
            <a:off x="711360" y="6229080"/>
            <a:ext cx="1930320" cy="514440"/>
          </a:xfrm>
          <a:prstGeom prst="rect">
            <a:avLst/>
          </a:prstGeom>
          <a:noFill/>
          <a:ln w="0">
            <a:noFill/>
          </a:ln>
        </p:spPr>
        <p:txBody>
          <a:bodyPr lIns="90000" rIns="90000" tIns="46800" bIns="46800" anchor="b">
            <a:noAutofit/>
          </a:bodyPr>
          <a:lstStyle>
            <a:lvl1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ED2128-248D-437B-ACF0-AB6E6E4E0DE9}" type="datetime">
              <a:rPr b="0" lang="en-US" sz="1400" strike="noStrike" u="none">
                <a:solidFill>
                  <a:srgbClr val="5e574e"/>
                </a:solidFill>
                <a:effectLst/>
                <a:uFillTx/>
                <a:latin typeface="Arial"/>
              </a:rPr>
              <a:t>09/27/25</a:t>
            </a:fld>
            <a:endParaRPr b="0" lang="en-US" sz="1400" strike="noStrike" u="none">
              <a:solidFill>
                <a:srgbClr val="000000"/>
              </a:solidFill>
              <a:effectLst/>
              <a:uFillTx/>
              <a:latin typeface="Times New Roman"/>
            </a:endParaRPr>
          </a:p>
        </p:txBody>
      </p:sp>
      <p:sp>
        <p:nvSpPr>
          <p:cNvPr id="8" name="PlaceHolder 3"/>
          <p:cNvSpPr>
            <a:spLocks noGrp="1"/>
          </p:cNvSpPr>
          <p:nvPr>
            <p:ph type="ftr" idx="5"/>
          </p:nvPr>
        </p:nvSpPr>
        <p:spPr>
          <a:xfrm>
            <a:off x="3149640" y="6229080"/>
            <a:ext cx="2844720" cy="514440"/>
          </a:xfrm>
          <a:prstGeom prst="rect">
            <a:avLst/>
          </a:prstGeom>
          <a:noFill/>
          <a:ln w="0">
            <a:noFill/>
          </a:ln>
        </p:spPr>
        <p:txBody>
          <a:bodyPr lIns="90000" rIns="90000" tIns="46800" bIns="46800" anchor="b">
            <a:noAutofit/>
          </a:bodyPr>
          <a:lstStyle>
            <a:lvl1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Times New Roman"/>
            </a:endParaRPr>
          </a:p>
        </p:txBody>
      </p:sp>
      <p:sp>
        <p:nvSpPr>
          <p:cNvPr id="9" name="PlaceHolder 4"/>
          <p:cNvSpPr>
            <a:spLocks noGrp="1"/>
          </p:cNvSpPr>
          <p:nvPr>
            <p:ph type="sldNum" idx="6"/>
          </p:nvPr>
        </p:nvSpPr>
        <p:spPr>
          <a:xfrm>
            <a:off x="6603840" y="6229080"/>
            <a:ext cx="1828800" cy="51444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FDBA1D1-571A-470B-A02A-BF7B44AF2760}"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Times New Roman"/>
            </a:endParaRPr>
          </a:p>
        </p:txBody>
      </p:sp>
      <p:pic>
        <p:nvPicPr>
          <p:cNvPr id="10" name="paint" descr=""/>
          <p:cNvPicPr/>
          <p:nvPr/>
        </p:nvPicPr>
        <p:blipFill>
          <a:blip r:embed="rId2"/>
          <a:stretch/>
        </p:blipFill>
        <p:spPr>
          <a:xfrm>
            <a:off x="914400" y="1828800"/>
            <a:ext cx="8229600" cy="384120"/>
          </a:xfrm>
          <a:prstGeom prst="rect">
            <a:avLst/>
          </a:prstGeom>
          <a:noFill/>
          <a:ln w="0">
            <a:noFill/>
          </a:ln>
        </p:spPr>
      </p:pic>
      <p:sp>
        <p:nvSpPr>
          <p:cNvPr id="1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outline text format</a:t>
            </a:r>
            <a:endParaRPr b="0" lang="en-US" sz="3200" strike="noStrike" u="none">
              <a:solidFill>
                <a:srgbClr val="000000"/>
              </a:solidFill>
              <a:effectLst/>
              <a:uFillTx/>
              <a:latin typeface="Arial Black"/>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ffcc00"/>
              </a:buClr>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ffcc00"/>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ffcc00"/>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914040" y="685440"/>
            <a:ext cx="772164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Black"/>
              </a:rPr>
              <a:t>Project Ranger</a:t>
            </a:r>
            <a:endParaRPr b="0" lang="en-US" sz="4800" strike="noStrike" u="none">
              <a:solidFill>
                <a:srgbClr val="000000"/>
              </a:solidFill>
              <a:effectLst/>
              <a:uFillTx/>
              <a:latin typeface="Arial Black"/>
            </a:endParaRPr>
          </a:p>
        </p:txBody>
      </p:sp>
      <p:sp>
        <p:nvSpPr>
          <p:cNvPr id="13" name="PlaceHolder 2"/>
          <p:cNvSpPr>
            <a:spLocks noGrp="1"/>
          </p:cNvSpPr>
          <p:nvPr>
            <p:ph type="subTitle"/>
          </p:nvPr>
        </p:nvSpPr>
        <p:spPr>
          <a:xfrm>
            <a:off x="2133720" y="3885840"/>
            <a:ext cx="6400800" cy="1771560"/>
          </a:xfrm>
          <a:prstGeom prst="rect">
            <a:avLst/>
          </a:prstGeom>
          <a:noFill/>
          <a:ln w="0">
            <a:noFill/>
          </a:ln>
        </p:spPr>
        <p:txBody>
          <a:bodyPr lIns="90000" rIns="90000" tIns="46800" bIns="46800" anchor="t">
            <a:noAutofit/>
          </a:bodyPr>
          <a:p>
            <a:pPr indent="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 </a:t>
            </a:r>
            <a:endParaRPr b="0" lang="en-US" sz="3200" strike="noStrike" u="none">
              <a:solidFill>
                <a:srgbClr val="000000"/>
              </a:solidFill>
              <a:effectLst/>
              <a:uFillTx/>
              <a:latin typeface="Arial Black"/>
            </a:endParaRPr>
          </a:p>
        </p:txBody>
      </p:sp>
      <p:sp>
        <p:nvSpPr>
          <p:cNvPr id="14" name=""/>
          <p:cNvSpPr/>
          <p:nvPr/>
        </p:nvSpPr>
        <p:spPr>
          <a:xfrm>
            <a:off x="6782760" y="6172200"/>
            <a:ext cx="2017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by:Vivian Hart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is the timeline? </a:t>
            </a:r>
            <a:endParaRPr b="0" lang="en-US" sz="4000" strike="noStrike" u="none">
              <a:solidFill>
                <a:srgbClr val="000000"/>
              </a:solidFill>
              <a:effectLst/>
              <a:uFillTx/>
              <a:latin typeface="Arial Black"/>
            </a:endParaRPr>
          </a:p>
        </p:txBody>
      </p:sp>
      <p:graphicFrame>
        <p:nvGraphicFramePr>
          <p:cNvPr id="35" name=""/>
          <p:cNvGraphicFramePr/>
          <p:nvPr/>
        </p:nvGraphicFramePr>
        <p:xfrm>
          <a:off x="457200" y="2992320"/>
          <a:ext cx="8178840" cy="1959120"/>
        </p:xfrm>
        <a:graphic>
          <a:graphicData uri="http://schemas.openxmlformats.org/presentationml/2006/ole">
            <p:oleObj r:id="rId1" spid="">
              <p:embed/>
              <p:pic>
                <p:nvPicPr>
                  <p:cNvPr id="36" name="" descr=""/>
                  <p:cNvPicPr/>
                  <p:nvPr/>
                </p:nvPicPr>
                <p:blipFill>
                  <a:blip r:embed="rId2"/>
                  <a:stretch/>
                </p:blipFill>
                <p:spPr>
                  <a:xfrm>
                    <a:off x="457200" y="2992320"/>
                    <a:ext cx="8178840" cy="1959120"/>
                  </a:xfrm>
                  <a:prstGeom prst="rect">
                    <a:avLst/>
                  </a:prstGeom>
                  <a:noFill/>
                  <a:ln w="0">
                    <a:noFill/>
                  </a:ln>
                </p:spPr>
              </p:pic>
            </p:oleObj>
          </a:graphicData>
        </a:graphic>
      </p:graphicFrame>
      <p:sp>
        <p:nvSpPr>
          <p:cNvPr id="3" name="PlaceHolder 2"/>
          <p:cNvSpPr>
            <a:spLocks noGrp="1"/>
          </p:cNvSpPr>
          <p:nvPr>
            <p:ph type="ftr" idx="2"/>
          </p:nvPr>
        </p:nvSpPr>
        <p:spPr/>
        <p:txBody>
          <a:bodyPr/>
          <a:p>
            <a:r>
              <a:t>Project Ranger</a:t>
            </a:r>
          </a:p>
        </p:txBody>
      </p:sp>
      <p:sp>
        <p:nvSpPr>
          <p:cNvPr id="4" name="PlaceHolder 3"/>
          <p:cNvSpPr>
            <a:spLocks noGrp="1"/>
          </p:cNvSpPr>
          <p:nvPr>
            <p:ph type="sldNum" idx="3"/>
          </p:nvPr>
        </p:nvSpPr>
        <p:spPr/>
        <p:txBody>
          <a:bodyPr/>
          <a:p>
            <a:fld id="{7A17559D-242D-4C1A-8DA5-6F6A339B114C}" type="slidenum">
              <a:t>10</a:t>
            </a:fld>
          </a:p>
        </p:txBody>
      </p:sp>
      <p:sp>
        <p:nvSpPr>
          <p:cNvPr id="5" name="PlaceHolder 4"/>
          <p:cNvSpPr>
            <a:spLocks noGrp="1"/>
          </p:cNvSpPr>
          <p:nvPr>
            <p:ph type="dt" idx="1"/>
          </p:nvPr>
        </p:nvSpPr>
        <p:spPr/>
        <p:txBody>
          <a:bodyPr/>
          <a:p>
            <a:fld id="{BD49BC07-10C1-4822-8365-E1D5BF98453D}" type="datetime1">
              <a:rPr lang="en-US"/>
              <a:t>09/27/25</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are the major milestones?</a:t>
            </a:r>
            <a:endParaRPr b="0" lang="en-US" sz="4000" strike="noStrike" u="none">
              <a:solidFill>
                <a:srgbClr val="000000"/>
              </a:solidFill>
              <a:effectLst/>
              <a:uFillTx/>
              <a:latin typeface="Arial Black"/>
            </a:endParaRPr>
          </a:p>
        </p:txBody>
      </p:sp>
      <p:sp>
        <p:nvSpPr>
          <p:cNvPr id="38" name="PlaceHolder 2"/>
          <p:cNvSpPr>
            <a:spLocks noGrp="1"/>
          </p:cNvSpPr>
          <p:nvPr>
            <p:ph/>
          </p:nvPr>
        </p:nvSpPr>
        <p:spPr>
          <a:xfrm>
            <a:off x="456840" y="1676160"/>
            <a:ext cx="8178840" cy="4381560"/>
          </a:xfrm>
          <a:prstGeom prst="rect">
            <a:avLst/>
          </a:prstGeom>
          <a:noFill/>
          <a:ln w="0">
            <a:noFill/>
          </a:ln>
        </p:spPr>
        <p:txBody>
          <a:bodyPr lIns="90000" rIns="90000" tIns="46800" bIns="46800" anchor="t">
            <a:normAutofit lnSpcReduction="9999"/>
          </a:bodyPr>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September 30, 2001</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Power data from Dec 2000 - Jul 2001 will be loaded and validated against source systems (STAT &amp; Lodestar).  Operations Analysis will have access to the database</a:t>
            </a:r>
            <a:endParaRPr b="0" lang="en-US" sz="1600" strike="noStrike" u="none">
              <a:solidFill>
                <a:srgbClr val="000000"/>
              </a:solidFill>
              <a:effectLst/>
              <a:uFillTx/>
              <a:latin typeface="Tahoma"/>
            </a:endParaRPr>
          </a:p>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October 31, 2001</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Customer master information from all gas billing systems will be loaded. Gas A/P and A/R data from October 2000 - Sep 2001 will be loaded and validated against source systems (Altra &amp; HP-Nat). Gas Forecasting and Scheduling will have access to the database</a:t>
            </a:r>
            <a:endParaRPr b="0" lang="en-US" sz="1600" strike="noStrike" u="none">
              <a:solidFill>
                <a:srgbClr val="000000"/>
              </a:solidFill>
              <a:effectLst/>
              <a:uFillTx/>
              <a:latin typeface="Tahoma"/>
            </a:endParaRPr>
          </a:p>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November 30, 2001</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GNO/MM bill payment(A/P) data from Dec 2000 - Sep 2001 will be loaded and validated  (still tentative since plan is not in place yet)</a:t>
            </a:r>
            <a:endParaRPr b="0" lang="en-US" sz="1600" strike="noStrike" u="none">
              <a:solidFill>
                <a:srgbClr val="000000"/>
              </a:solidFill>
              <a:effectLst/>
              <a:uFillTx/>
              <a:latin typeface="Tahoma"/>
            </a:endParaRPr>
          </a:p>
          <a:p>
            <a:pPr marL="343080" indent="-34308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Dec 31, 2001</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Remaining gas data other source systems (HP-COH, HP-CA, STAT) will be loaded and validated</a:t>
            </a:r>
            <a:endParaRPr b="0" lang="en-US" sz="1600" strike="noStrike" u="none">
              <a:solidFill>
                <a:srgbClr val="000000"/>
              </a:solidFill>
              <a:effectLst/>
              <a:uFillTx/>
              <a:latin typeface="Tahoma"/>
            </a:endParaRPr>
          </a:p>
          <a:p>
            <a:pPr lvl="1" marL="743040" indent="-285840">
              <a:spcBef>
                <a:spcPts val="400"/>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Ranger deployed into full production in Houston</a:t>
            </a:r>
            <a:endParaRPr b="0" lang="en-US" sz="16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C596FD7F-93D7-46EE-B177-CF6330ABA07E}" type="slidenum">
              <a:t>11</a:t>
            </a:fld>
          </a:p>
        </p:txBody>
      </p:sp>
      <p:sp>
        <p:nvSpPr>
          <p:cNvPr id="6" name="PlaceHolder 5"/>
          <p:cNvSpPr>
            <a:spLocks noGrp="1"/>
          </p:cNvSpPr>
          <p:nvPr>
            <p:ph type="dt" idx="1"/>
          </p:nvPr>
        </p:nvSpPr>
        <p:spPr/>
        <p:txBody>
          <a:bodyPr/>
          <a:p>
            <a:fld id="{8FFD77C1-D2D7-4AEB-A4B8-9D044D8EC052}" type="datetime1">
              <a:rPr lang="en-US"/>
              <a:t>09/27/25</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much does it cost?</a:t>
            </a:r>
            <a:endParaRPr b="0" lang="en-US" sz="4000" strike="noStrike" u="none">
              <a:solidFill>
                <a:srgbClr val="000000"/>
              </a:solidFill>
              <a:effectLst/>
              <a:uFillTx/>
              <a:latin typeface="Arial Black"/>
            </a:endParaRPr>
          </a:p>
        </p:txBody>
      </p:sp>
      <p:graphicFrame>
        <p:nvGraphicFramePr>
          <p:cNvPr id="40" name=""/>
          <p:cNvGraphicFramePr/>
          <p:nvPr/>
        </p:nvGraphicFramePr>
        <p:xfrm>
          <a:off x="1295280" y="2057400"/>
          <a:ext cx="6629400" cy="4108320"/>
        </p:xfrm>
        <a:graphic>
          <a:graphicData uri="http://schemas.openxmlformats.org/presentationml/2006/ole">
            <p:oleObj progId="Word.Document.12" r:id="rId1" spid="">
              <p:embed/>
              <p:pic>
                <p:nvPicPr>
                  <p:cNvPr id="41" name="" descr=""/>
                  <p:cNvPicPr/>
                  <p:nvPr/>
                </p:nvPicPr>
                <p:blipFill>
                  <a:blip r:embed="rId2"/>
                  <a:stretch/>
                </p:blipFill>
                <p:spPr>
                  <a:xfrm>
                    <a:off x="1295280" y="2057400"/>
                    <a:ext cx="6629400" cy="4108320"/>
                  </a:xfrm>
                  <a:prstGeom prst="rect">
                    <a:avLst/>
                  </a:prstGeom>
                  <a:noFill/>
                  <a:ln w="0">
                    <a:noFill/>
                  </a:ln>
                </p:spPr>
              </p:pic>
            </p:oleObj>
          </a:graphicData>
        </a:graphic>
      </p:graphicFrame>
      <p:sp>
        <p:nvSpPr>
          <p:cNvPr id="3" name="PlaceHolder 2"/>
          <p:cNvSpPr>
            <a:spLocks noGrp="1"/>
          </p:cNvSpPr>
          <p:nvPr>
            <p:ph type="ftr" idx="2"/>
          </p:nvPr>
        </p:nvSpPr>
        <p:spPr/>
        <p:txBody>
          <a:bodyPr/>
          <a:p>
            <a:r>
              <a:t>Project Ranger</a:t>
            </a:r>
          </a:p>
        </p:txBody>
      </p:sp>
      <p:sp>
        <p:nvSpPr>
          <p:cNvPr id="4" name="PlaceHolder 3"/>
          <p:cNvSpPr>
            <a:spLocks noGrp="1"/>
          </p:cNvSpPr>
          <p:nvPr>
            <p:ph type="sldNum" idx="3"/>
          </p:nvPr>
        </p:nvSpPr>
        <p:spPr/>
        <p:txBody>
          <a:bodyPr/>
          <a:p>
            <a:fld id="{585567F7-EF48-4CB0-8C5E-0A17A214D979}" type="slidenum">
              <a:t>12</a:t>
            </a:fld>
          </a:p>
        </p:txBody>
      </p:sp>
      <p:sp>
        <p:nvSpPr>
          <p:cNvPr id="5" name="PlaceHolder 4"/>
          <p:cNvSpPr>
            <a:spLocks noGrp="1"/>
          </p:cNvSpPr>
          <p:nvPr>
            <p:ph type="dt" idx="1"/>
          </p:nvPr>
        </p:nvSpPr>
        <p:spPr/>
        <p:txBody>
          <a:bodyPr/>
          <a:p>
            <a:fld id="{F3FBC0B9-5479-4309-BBA0-4866DFC93034}" type="datetime1">
              <a:rPr lang="en-US"/>
              <a:t>09/27/25</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does the team look like?</a:t>
            </a:r>
            <a:endParaRPr b="0" lang="en-US" sz="4000" strike="noStrike" u="none">
              <a:solidFill>
                <a:srgbClr val="000000"/>
              </a:solidFill>
              <a:effectLst/>
              <a:uFillTx/>
              <a:latin typeface="Arial Black"/>
            </a:endParaRPr>
          </a:p>
        </p:txBody>
      </p:sp>
      <p:sp>
        <p:nvSpPr>
          <p:cNvPr id="43" name=""/>
          <p:cNvSpPr/>
          <p:nvPr/>
        </p:nvSpPr>
        <p:spPr>
          <a:xfrm>
            <a:off x="763560" y="1752480"/>
            <a:ext cx="4252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Ranger Team – Power and Gas</a:t>
            </a:r>
            <a:endParaRPr b="0" lang="en-US" sz="2400" strike="noStrike" u="none">
              <a:solidFill>
                <a:srgbClr val="000000"/>
              </a:solidFill>
              <a:effectLst/>
              <a:uFillTx/>
              <a:latin typeface="Times New Roman"/>
            </a:endParaRPr>
          </a:p>
        </p:txBody>
      </p:sp>
      <p:graphicFrame>
        <p:nvGraphicFramePr>
          <p:cNvPr id="44" name=""/>
          <p:cNvGraphicFramePr/>
          <p:nvPr/>
        </p:nvGraphicFramePr>
        <p:xfrm>
          <a:off x="1503360" y="2362320"/>
          <a:ext cx="5888160" cy="3809880"/>
        </p:xfrm>
        <a:graphic>
          <a:graphicData uri="http://schemas.openxmlformats.org/presentationml/2006/ole">
            <p:oleObj r:id="rId1" spid="">
              <p:embed/>
              <p:pic>
                <p:nvPicPr>
                  <p:cNvPr id="45" name="" descr=""/>
                  <p:cNvPicPr/>
                  <p:nvPr/>
                </p:nvPicPr>
                <p:blipFill>
                  <a:blip r:embed="rId2"/>
                  <a:stretch/>
                </p:blipFill>
                <p:spPr>
                  <a:xfrm>
                    <a:off x="1503360" y="2362320"/>
                    <a:ext cx="5888160" cy="3809880"/>
                  </a:xfrm>
                  <a:prstGeom prst="rect">
                    <a:avLst/>
                  </a:prstGeom>
                  <a:noFill/>
                  <a:ln w="0">
                    <a:noFill/>
                  </a:ln>
                </p:spPr>
              </p:pic>
            </p:oleObj>
          </a:graphicData>
        </a:graphic>
      </p:graphicFrame>
      <p:sp>
        <p:nvSpPr>
          <p:cNvPr id="3" name="PlaceHolder 2"/>
          <p:cNvSpPr>
            <a:spLocks noGrp="1"/>
          </p:cNvSpPr>
          <p:nvPr>
            <p:ph type="ftr" idx="2"/>
          </p:nvPr>
        </p:nvSpPr>
        <p:spPr/>
        <p:txBody>
          <a:bodyPr/>
          <a:p>
            <a:r>
              <a:t>Project Ranger</a:t>
            </a:r>
          </a:p>
        </p:txBody>
      </p:sp>
      <p:sp>
        <p:nvSpPr>
          <p:cNvPr id="4" name="PlaceHolder 3"/>
          <p:cNvSpPr>
            <a:spLocks noGrp="1"/>
          </p:cNvSpPr>
          <p:nvPr>
            <p:ph type="sldNum" idx="3"/>
          </p:nvPr>
        </p:nvSpPr>
        <p:spPr/>
        <p:txBody>
          <a:bodyPr/>
          <a:p>
            <a:fld id="{CD4E36D8-7BEF-42DD-B7DC-D05FED7C1BED}" type="slidenum">
              <a:t>13</a:t>
            </a:fld>
          </a:p>
        </p:txBody>
      </p:sp>
      <p:sp>
        <p:nvSpPr>
          <p:cNvPr id="5" name="PlaceHolder 4"/>
          <p:cNvSpPr>
            <a:spLocks noGrp="1"/>
          </p:cNvSpPr>
          <p:nvPr>
            <p:ph type="dt" idx="1"/>
          </p:nvPr>
        </p:nvSpPr>
        <p:spPr/>
        <p:txBody>
          <a:bodyPr/>
          <a:p>
            <a:fld id="{78C3804C-D729-4597-892C-3D043DB8D5F6}" type="datetime1">
              <a:rPr lang="en-US"/>
              <a:t>09/27/25</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Where are we?</a:t>
            </a:r>
            <a:endParaRPr b="0" lang="en-US" sz="4000" strike="noStrike" u="none">
              <a:solidFill>
                <a:srgbClr val="000000"/>
              </a:solidFill>
              <a:effectLst/>
              <a:uFillTx/>
              <a:latin typeface="Arial Black"/>
            </a:endParaRPr>
          </a:p>
        </p:txBody>
      </p:sp>
      <p:sp>
        <p:nvSpPr>
          <p:cNvPr id="47" name="PlaceHolder 2"/>
          <p:cNvSpPr>
            <a:spLocks noGrp="1"/>
          </p:cNvSpPr>
          <p:nvPr>
            <p:ph/>
          </p:nvPr>
        </p:nvSpPr>
        <p:spPr>
          <a:xfrm>
            <a:off x="456840" y="1886040"/>
            <a:ext cx="8178840" cy="4362480"/>
          </a:xfrm>
          <a:prstGeom prst="rect">
            <a:avLst/>
          </a:prstGeom>
          <a:noFill/>
          <a:ln w="0">
            <a:noFill/>
          </a:ln>
        </p:spPr>
        <p:txBody>
          <a:bodyPr lIns="90000" rIns="90000" tIns="46800" bIns="46800" anchor="t">
            <a:normAutofit/>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Power phase is underway.  Data will be released to Operations Analysis group by end of September</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Power and Gas phase planning, scoping, and estimate completed.  Sign off from business needed</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GNO phase will start in October.  Price estimates still has to be done</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Internal spreadsheets which contain the invoice detail are being prepped to have a common data layout for extraction</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Data warehouse is currently existent in Dublin</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EES infrastructure being setup and then operational data transfer from Dublin will be performed</a:t>
            </a:r>
            <a:endParaRPr b="0" lang="en-US" sz="2000" strike="noStrike" u="none">
              <a:solidFill>
                <a:srgbClr val="000000"/>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30C37823-B498-4F99-85E2-62C40CF5DDF1}" type="slidenum">
              <a:t>14</a:t>
            </a:fld>
          </a:p>
        </p:txBody>
      </p:sp>
      <p:sp>
        <p:nvSpPr>
          <p:cNvPr id="6" name="PlaceHolder 5"/>
          <p:cNvSpPr>
            <a:spLocks noGrp="1"/>
          </p:cNvSpPr>
          <p:nvPr>
            <p:ph type="dt" idx="1"/>
          </p:nvPr>
        </p:nvSpPr>
        <p:spPr/>
        <p:txBody>
          <a:bodyPr/>
          <a:p>
            <a:fld id="{F99C4D2D-971F-47FA-8E65-9ED12808D520}" type="datetime1">
              <a:rPr lang="en-US"/>
              <a:t>09/27/25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is Ranger?</a:t>
            </a:r>
            <a:r>
              <a:rPr b="0" lang="en-US" sz="4500" strike="noStrike" u="none">
                <a:solidFill>
                  <a:srgbClr val="000000"/>
                </a:solidFill>
                <a:effectLst/>
                <a:uFillTx/>
                <a:latin typeface="Arial Black"/>
              </a:rPr>
              <a:t> </a:t>
            </a:r>
            <a:endParaRPr b="0" lang="en-US" sz="4500" strike="noStrike" u="none">
              <a:solidFill>
                <a:srgbClr val="000000"/>
              </a:solidFill>
              <a:effectLst/>
              <a:uFillTx/>
              <a:latin typeface="Arial Black"/>
            </a:endParaRPr>
          </a:p>
        </p:txBody>
      </p:sp>
      <p:sp>
        <p:nvSpPr>
          <p:cNvPr id="16"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fontScale="92500" lnSpcReduction="9999"/>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a data warehouse project.  A data warehouse is a central repository where tables are organized specifically for ease of reporting and analysis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focused on bill payment (A/P) and invoice (A/R) line items as they relate to the general ledger</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The source systems are the 11 billing systems from CSC in Dublin and various in-house systems that generate the GNO and mid-market (MM)  invoices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will hold data from Dec 2000 - current for power and GNO.  Gas will have Oct 2000 - current.</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Primary focus is creating the database, loading, and validating the data against source.  Reporting architecture is currently out of scope</a:t>
            </a:r>
            <a:endParaRPr b="0" lang="en-US" sz="2000" strike="noStrike" u="none">
              <a:solidFill>
                <a:srgbClr val="000000"/>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BA84B347-A7B8-4FD3-9B56-F981A18901E4}" type="slidenum">
              <a:t>2</a:t>
            </a:fld>
          </a:p>
        </p:txBody>
      </p:sp>
      <p:sp>
        <p:nvSpPr>
          <p:cNvPr id="6" name="PlaceHolder 5"/>
          <p:cNvSpPr>
            <a:spLocks noGrp="1"/>
          </p:cNvSpPr>
          <p:nvPr>
            <p:ph type="dt" idx="1"/>
          </p:nvPr>
        </p:nvSpPr>
        <p:spPr/>
        <p:txBody>
          <a:bodyPr/>
          <a:p>
            <a:fld id="{3922FDFC-90E0-4DC5-9201-36137DF2D589}" type="datetime1">
              <a:rPr lang="en-US"/>
              <a:t>09/27/25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is Ranger?</a:t>
            </a:r>
            <a:endParaRPr b="0" lang="en-US" sz="4000" strike="noStrike" u="none">
              <a:solidFill>
                <a:srgbClr val="000000"/>
              </a:solidFill>
              <a:effectLst/>
              <a:uFillTx/>
              <a:latin typeface="Arial Black"/>
            </a:endParaRPr>
          </a:p>
        </p:txBody>
      </p:sp>
      <p:sp>
        <p:nvSpPr>
          <p:cNvPr id="18"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The project team consists of CSC Consulting, CSC ES, and EES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being developed in phases:  Power, Gas, GNO/MM</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Data elements in Ranger include:</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Customer info</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GCP id cross reference</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Sites/accounts</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Markets</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Utilities</a:t>
            </a:r>
            <a:endParaRPr b="0" lang="en-US" sz="2000" strike="noStrike" u="none">
              <a:solidFill>
                <a:srgbClr val="000000"/>
              </a:solidFill>
              <a:effectLst/>
              <a:uFillTx/>
              <a:latin typeface="Tahoma"/>
            </a:endParaRPr>
          </a:p>
          <a:p>
            <a:pPr lvl="1" marL="743040" indent="-28584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Volumes/dollars by billing cycle and production month</a:t>
            </a:r>
            <a:endParaRPr b="0" lang="en-US" sz="2000" strike="noStrike" u="none">
              <a:solidFill>
                <a:srgbClr val="000000"/>
              </a:solidFill>
              <a:effectLst/>
              <a:uFillTx/>
              <a:latin typeface="Tahoma"/>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C1AFD21D-40BB-4AE7-B755-1D6B4967A6D9}" type="slidenum">
              <a:t>3</a:t>
            </a:fld>
          </a:p>
        </p:txBody>
      </p:sp>
      <p:sp>
        <p:nvSpPr>
          <p:cNvPr id="6" name="PlaceHolder 5"/>
          <p:cNvSpPr>
            <a:spLocks noGrp="1"/>
          </p:cNvSpPr>
          <p:nvPr>
            <p:ph type="dt" idx="1"/>
          </p:nvPr>
        </p:nvSpPr>
        <p:spPr/>
        <p:txBody>
          <a:bodyPr/>
          <a:p>
            <a:fld id="{FF2AE086-0493-4439-91EE-7A7C277D16E6}" type="datetime1">
              <a:rPr lang="en-US"/>
              <a:t>09/27/25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does the architecture look like?</a:t>
            </a:r>
            <a:endParaRPr b="0" lang="en-US" sz="3600" strike="noStrike" u="none">
              <a:solidFill>
                <a:srgbClr val="000000"/>
              </a:solidFill>
              <a:effectLst/>
              <a:uFillTx/>
              <a:latin typeface="Arial Black"/>
            </a:endParaRPr>
          </a:p>
        </p:txBody>
      </p:sp>
      <p:graphicFrame>
        <p:nvGraphicFramePr>
          <p:cNvPr id="20" name=""/>
          <p:cNvGraphicFramePr/>
          <p:nvPr/>
        </p:nvGraphicFramePr>
        <p:xfrm>
          <a:off x="762120" y="1676520"/>
          <a:ext cx="7696080" cy="4647960"/>
        </p:xfrm>
        <a:graphic>
          <a:graphicData uri="http://schemas.openxmlformats.org/presentationml/2006/ole">
            <p:oleObj r:id="rId1" spid="">
              <p:embed/>
              <p:pic>
                <p:nvPicPr>
                  <p:cNvPr id="21" name="" descr=""/>
                  <p:cNvPicPr/>
                  <p:nvPr/>
                </p:nvPicPr>
                <p:blipFill>
                  <a:blip r:embed="rId2"/>
                  <a:stretch/>
                </p:blipFill>
                <p:spPr>
                  <a:xfrm>
                    <a:off x="762120" y="1676520"/>
                    <a:ext cx="7696080" cy="4647960"/>
                  </a:xfrm>
                  <a:prstGeom prst="rect">
                    <a:avLst/>
                  </a:prstGeom>
                  <a:noFill/>
                  <a:ln w="0">
                    <a:noFill/>
                  </a:ln>
                </p:spPr>
              </p:pic>
            </p:oleObj>
          </a:graphicData>
        </a:graphic>
      </p:graphicFrame>
      <p:sp>
        <p:nvSpPr>
          <p:cNvPr id="3" name="PlaceHolder 2"/>
          <p:cNvSpPr>
            <a:spLocks noGrp="1"/>
          </p:cNvSpPr>
          <p:nvPr>
            <p:ph type="ftr" idx="2"/>
          </p:nvPr>
        </p:nvSpPr>
        <p:spPr/>
        <p:txBody>
          <a:bodyPr/>
          <a:p>
            <a:r>
              <a:t>Project Ranger</a:t>
            </a:r>
          </a:p>
        </p:txBody>
      </p:sp>
      <p:sp>
        <p:nvSpPr>
          <p:cNvPr id="4" name="PlaceHolder 3"/>
          <p:cNvSpPr>
            <a:spLocks noGrp="1"/>
          </p:cNvSpPr>
          <p:nvPr>
            <p:ph type="sldNum" idx="3"/>
          </p:nvPr>
        </p:nvSpPr>
        <p:spPr/>
        <p:txBody>
          <a:bodyPr/>
          <a:p>
            <a:fld id="{2F6AC92B-5B27-4B72-B675-D0448E72B32C}" type="slidenum">
              <a:t>4</a:t>
            </a:fld>
          </a:p>
        </p:txBody>
      </p:sp>
      <p:sp>
        <p:nvSpPr>
          <p:cNvPr id="5" name="PlaceHolder 4"/>
          <p:cNvSpPr>
            <a:spLocks noGrp="1"/>
          </p:cNvSpPr>
          <p:nvPr>
            <p:ph type="dt" idx="1"/>
          </p:nvPr>
        </p:nvSpPr>
        <p:spPr/>
        <p:txBody>
          <a:bodyPr/>
          <a:p>
            <a:fld id="{528A6640-2AFB-483F-81E6-5F95DC581190}" type="datetime1">
              <a:rPr lang="en-US"/>
              <a:t>09/27/25</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Data Model Concepts</a:t>
            </a:r>
            <a:endParaRPr b="0" lang="en-US" sz="4000" strike="noStrike" u="none">
              <a:solidFill>
                <a:srgbClr val="000000"/>
              </a:solidFill>
              <a:effectLst/>
              <a:uFillTx/>
              <a:latin typeface="Arial Black"/>
            </a:endParaRPr>
          </a:p>
        </p:txBody>
      </p:sp>
      <p:sp>
        <p:nvSpPr>
          <p:cNvPr id="23" name=""/>
          <p:cNvSpPr/>
          <p:nvPr/>
        </p:nvSpPr>
        <p:spPr>
          <a:xfrm>
            <a:off x="590400" y="1717560"/>
            <a:ext cx="7508880" cy="1008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The warehouse database design is intended reflect the way the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business needs to see the data.  Query construction is simplified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and query performance is optimized</a:t>
            </a:r>
            <a:r>
              <a:rPr b="0"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p:txBody>
      </p:sp>
      <p:graphicFrame>
        <p:nvGraphicFramePr>
          <p:cNvPr id="24" name=""/>
          <p:cNvGraphicFramePr/>
          <p:nvPr/>
        </p:nvGraphicFramePr>
        <p:xfrm>
          <a:off x="685800" y="2819520"/>
          <a:ext cx="7950240" cy="3352680"/>
        </p:xfrm>
        <a:graphic>
          <a:graphicData uri="http://schemas.openxmlformats.org/presentationml/2006/ole">
            <p:oleObj r:id="rId1" spid="">
              <p:embed/>
              <p:pic>
                <p:nvPicPr>
                  <p:cNvPr id="25" name="" descr=""/>
                  <p:cNvPicPr/>
                  <p:nvPr/>
                </p:nvPicPr>
                <p:blipFill>
                  <a:blip r:embed="rId2"/>
                  <a:stretch/>
                </p:blipFill>
                <p:spPr>
                  <a:xfrm>
                    <a:off x="685800" y="2819520"/>
                    <a:ext cx="7950240" cy="3352680"/>
                  </a:xfrm>
                  <a:prstGeom prst="rect">
                    <a:avLst/>
                  </a:prstGeom>
                  <a:noFill/>
                  <a:ln w="0">
                    <a:noFill/>
                  </a:ln>
                </p:spPr>
              </p:pic>
            </p:oleObj>
          </a:graphicData>
        </a:graphic>
      </p:graphicFrame>
      <p:sp>
        <p:nvSpPr>
          <p:cNvPr id="3" name="PlaceHolder 2"/>
          <p:cNvSpPr>
            <a:spLocks noGrp="1"/>
          </p:cNvSpPr>
          <p:nvPr>
            <p:ph type="ftr" idx="2"/>
          </p:nvPr>
        </p:nvSpPr>
        <p:spPr/>
        <p:txBody>
          <a:bodyPr/>
          <a:p>
            <a:r>
              <a:t>Project Ranger</a:t>
            </a:r>
          </a:p>
        </p:txBody>
      </p:sp>
      <p:sp>
        <p:nvSpPr>
          <p:cNvPr id="4" name="PlaceHolder 3"/>
          <p:cNvSpPr>
            <a:spLocks noGrp="1"/>
          </p:cNvSpPr>
          <p:nvPr>
            <p:ph type="sldNum" idx="3"/>
          </p:nvPr>
        </p:nvSpPr>
        <p:spPr/>
        <p:txBody>
          <a:bodyPr/>
          <a:p>
            <a:fld id="{4E538868-429A-48CE-8657-83D64F64C55D}" type="slidenum">
              <a:t>5</a:t>
            </a:fld>
          </a:p>
        </p:txBody>
      </p:sp>
      <p:sp>
        <p:nvSpPr>
          <p:cNvPr id="5" name="PlaceHolder 4"/>
          <p:cNvSpPr>
            <a:spLocks noGrp="1"/>
          </p:cNvSpPr>
          <p:nvPr>
            <p:ph type="dt" idx="1"/>
          </p:nvPr>
        </p:nvSpPr>
        <p:spPr/>
        <p:txBody>
          <a:bodyPr/>
          <a:p>
            <a:fld id="{C2165FE3-A2E5-417D-BF7C-9483F6508A61}" type="datetime1">
              <a:rPr lang="en-US"/>
              <a:t>09/27/25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06440" y="2282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What is Ranger </a:t>
            </a:r>
            <a:r>
              <a:rPr b="0" lang="en-US" sz="4000" strike="noStrike" u="sng">
                <a:solidFill>
                  <a:srgbClr val="000000"/>
                </a:solidFill>
                <a:effectLst/>
                <a:uFillTx/>
                <a:latin typeface="Tahoma"/>
              </a:rPr>
              <a:t>Not</a:t>
            </a:r>
            <a:r>
              <a:rPr b="0" lang="en-US" sz="4000" strike="noStrike" u="none">
                <a:solidFill>
                  <a:srgbClr val="000000"/>
                </a:solidFill>
                <a:effectLst/>
                <a:uFillTx/>
                <a:latin typeface="Tahoma"/>
              </a:rPr>
              <a:t>?</a:t>
            </a:r>
            <a:r>
              <a:rPr b="0" lang="en-US" sz="4500" strike="noStrike" u="none">
                <a:solidFill>
                  <a:srgbClr val="000000"/>
                </a:solidFill>
                <a:effectLst/>
                <a:uFillTx/>
                <a:latin typeface="Arial Black"/>
              </a:rPr>
              <a:t> </a:t>
            </a:r>
            <a:endParaRPr b="0" lang="en-US" sz="4500" strike="noStrike" u="none">
              <a:solidFill>
                <a:srgbClr val="000000"/>
              </a:solidFill>
              <a:effectLst/>
              <a:uFillTx/>
              <a:latin typeface="Arial Black"/>
            </a:endParaRPr>
          </a:p>
        </p:txBody>
      </p:sp>
      <p:sp>
        <p:nvSpPr>
          <p:cNvPr id="27" name="PlaceHolder 2"/>
          <p:cNvSpPr>
            <a:spLocks noGrp="1"/>
          </p:cNvSpPr>
          <p:nvPr>
            <p:ph/>
          </p:nvPr>
        </p:nvSpPr>
        <p:spPr>
          <a:xfrm>
            <a:off x="456840" y="1885680"/>
            <a:ext cx="8178840" cy="4172040"/>
          </a:xfrm>
          <a:prstGeom prst="rect">
            <a:avLst/>
          </a:prstGeom>
          <a:noFill/>
          <a:ln w="0">
            <a:noFill/>
          </a:ln>
        </p:spPr>
        <p:txBody>
          <a:bodyPr lIns="90000" rIns="90000" tIns="46800" bIns="46800" anchor="t">
            <a:normAutofit fontScale="92500" lnSpcReduction="9999"/>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a:t>
            </a:r>
            <a:r>
              <a:rPr b="0" lang="en-US" sz="2000" strike="noStrike" u="sng">
                <a:solidFill>
                  <a:srgbClr val="000000"/>
                </a:solidFill>
                <a:effectLst/>
                <a:uFillTx/>
                <a:latin typeface="Tahoma"/>
              </a:rPr>
              <a:t>not</a:t>
            </a:r>
            <a:r>
              <a:rPr b="0" lang="en-US" sz="2000" strike="noStrike" u="none">
                <a:solidFill>
                  <a:srgbClr val="000000"/>
                </a:solidFill>
                <a:effectLst/>
                <a:uFillTx/>
                <a:latin typeface="Tahoma"/>
              </a:rPr>
              <a:t> a repository of </a:t>
            </a:r>
            <a:r>
              <a:rPr b="0" lang="en-US" sz="2000" strike="noStrike" u="sng">
                <a:solidFill>
                  <a:srgbClr val="000000"/>
                </a:solidFill>
                <a:effectLst/>
                <a:uFillTx/>
                <a:latin typeface="Tahoma"/>
              </a:rPr>
              <a:t>every</a:t>
            </a:r>
            <a:r>
              <a:rPr b="0" lang="en-US" sz="2000" strike="noStrike" u="none">
                <a:solidFill>
                  <a:srgbClr val="000000"/>
                </a:solidFill>
                <a:effectLst/>
                <a:uFillTx/>
                <a:latin typeface="Tahoma"/>
              </a:rPr>
              <a:t> field stored in the billing systems.  The data elements loaded will only meet the requirements as defined by Operational Analysis for Power/GNO and Scheduling/Forecasting group for gas.  Does not incorporate metered usage, cash, and collection</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a:t>
            </a:r>
            <a:r>
              <a:rPr b="0" lang="en-US" sz="2000" strike="noStrike" u="sng">
                <a:solidFill>
                  <a:srgbClr val="000000"/>
                </a:solidFill>
                <a:effectLst/>
                <a:uFillTx/>
                <a:latin typeface="Tahoma"/>
              </a:rPr>
              <a:t>not</a:t>
            </a:r>
            <a:r>
              <a:rPr b="0" lang="en-US" sz="2000" strike="noStrike" u="none">
                <a:solidFill>
                  <a:srgbClr val="000000"/>
                </a:solidFill>
                <a:effectLst/>
                <a:uFillTx/>
                <a:latin typeface="Tahoma"/>
              </a:rPr>
              <a:t> a repository of every field from every system and spreadsheet across the company.  Ranger is specifically focused</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a:t>
            </a:r>
            <a:r>
              <a:rPr b="0" lang="en-US" sz="2000" strike="noStrike" u="sng">
                <a:solidFill>
                  <a:srgbClr val="000000"/>
                </a:solidFill>
                <a:effectLst/>
                <a:uFillTx/>
                <a:latin typeface="Tahoma"/>
              </a:rPr>
              <a:t>not</a:t>
            </a:r>
            <a:r>
              <a:rPr b="0" lang="en-US" sz="2000" strike="noStrike" u="none">
                <a:solidFill>
                  <a:srgbClr val="000000"/>
                </a:solidFill>
                <a:effectLst/>
                <a:uFillTx/>
                <a:latin typeface="Tahoma"/>
              </a:rPr>
              <a:t> a transactional system which normally originates data.  Ranger only extracts and loads data from a source system</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is </a:t>
            </a:r>
            <a:r>
              <a:rPr b="0" lang="en-US" sz="2000" strike="noStrike" u="sng">
                <a:solidFill>
                  <a:srgbClr val="000000"/>
                </a:solidFill>
                <a:effectLst/>
                <a:uFillTx/>
                <a:latin typeface="Tahoma"/>
              </a:rPr>
              <a:t>not</a:t>
            </a:r>
            <a:r>
              <a:rPr b="0" lang="en-US" sz="2000" strike="noStrike" u="none">
                <a:solidFill>
                  <a:srgbClr val="000000"/>
                </a:solidFill>
                <a:effectLst/>
                <a:uFillTx/>
                <a:latin typeface="Tahoma"/>
              </a:rPr>
              <a:t> a substitute for a transactional system which fulfills business operation functionality</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Ranger will </a:t>
            </a:r>
            <a:r>
              <a:rPr b="0" lang="en-US" sz="2000" strike="noStrike" u="sng">
                <a:solidFill>
                  <a:srgbClr val="000000"/>
                </a:solidFill>
                <a:effectLst/>
                <a:uFillTx/>
                <a:latin typeface="Tahoma"/>
              </a:rPr>
              <a:t>not</a:t>
            </a:r>
            <a:r>
              <a:rPr b="0" lang="en-US" sz="2000" strike="noStrike" u="none">
                <a:solidFill>
                  <a:srgbClr val="000000"/>
                </a:solidFill>
                <a:effectLst/>
                <a:uFillTx/>
                <a:latin typeface="Tahoma"/>
              </a:rPr>
              <a:t> fix problems with the source systems.  It will only highlight issues encountered</a:t>
            </a: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BB2B703A-08DB-43F3-91F5-655403BD6AB2}" type="slidenum">
              <a:t>6</a:t>
            </a:fld>
          </a:p>
        </p:txBody>
      </p:sp>
      <p:sp>
        <p:nvSpPr>
          <p:cNvPr id="6" name="PlaceHolder 5"/>
          <p:cNvSpPr>
            <a:spLocks noGrp="1"/>
          </p:cNvSpPr>
          <p:nvPr>
            <p:ph type="dt" idx="1"/>
          </p:nvPr>
        </p:nvSpPr>
        <p:spPr/>
        <p:txBody>
          <a:bodyPr/>
          <a:p>
            <a:fld id="{CB24FED5-E8A8-4150-8A8D-6681E697499B}" type="datetime1">
              <a:rPr lang="en-US"/>
              <a:t>09/27/25</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406440" y="228240"/>
            <a:ext cx="805176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issues is Ranger trying to solve?</a:t>
            </a:r>
            <a:endParaRPr b="0" lang="en-US" sz="3600" strike="noStrike" u="none">
              <a:solidFill>
                <a:srgbClr val="000000"/>
              </a:solidFill>
              <a:effectLst/>
              <a:uFillTx/>
              <a:latin typeface="Arial Black"/>
            </a:endParaRPr>
          </a:p>
        </p:txBody>
      </p:sp>
      <p:sp>
        <p:nvSpPr>
          <p:cNvPr id="29" name="PlaceHolder 2"/>
          <p:cNvSpPr>
            <a:spLocks noGrp="1"/>
          </p:cNvSpPr>
          <p:nvPr>
            <p:ph/>
          </p:nvPr>
        </p:nvSpPr>
        <p:spPr>
          <a:xfrm>
            <a:off x="456840" y="1752120"/>
            <a:ext cx="8178840" cy="4172040"/>
          </a:xfrm>
          <a:prstGeom prst="rect">
            <a:avLst/>
          </a:prstGeom>
          <a:noFill/>
          <a:ln w="0">
            <a:noFill/>
          </a:ln>
        </p:spPr>
        <p:txBody>
          <a:bodyPr lIns="90000" rIns="90000" tIns="46800" bIns="46800" anchor="t">
            <a:normAutofit fontScale="92500" lnSpcReduction="9999"/>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EES has no centralized repository of billing and invoicing information.  It is difficult to see a customer’s transactions across all systems.  GCP id’s are not tied to source id’s.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EES has no expertise in CSC’s systems.  Data needs pertaining to bills done in Dublin have to be special requests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There is no standardization of data storage so that information from all the systems can be retrieved without understanding each system separately.  It is difficult to determine the universe of customers and sites EES is currently serving</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Production month view of a billing cycle driven volumes and dollars for flash to actual comparison cannot be done</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Details behind the general ledger entries are not always supported or cannot be tied to the source systems</a:t>
            </a:r>
            <a:endParaRPr b="0" lang="en-US" sz="2000" strike="noStrike" u="none">
              <a:solidFill>
                <a:srgbClr val="000000"/>
              </a:solidFill>
              <a:effectLst/>
              <a:uFillTx/>
              <a:latin typeface="Tahoma"/>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86D057ED-4715-4904-A7E9-24A6A4A81CE2}" type="slidenum">
              <a:t>7</a:t>
            </a:fld>
          </a:p>
        </p:txBody>
      </p:sp>
      <p:sp>
        <p:nvSpPr>
          <p:cNvPr id="6" name="PlaceHolder 5"/>
          <p:cNvSpPr>
            <a:spLocks noGrp="1"/>
          </p:cNvSpPr>
          <p:nvPr>
            <p:ph type="dt" idx="1"/>
          </p:nvPr>
        </p:nvSpPr>
        <p:spPr/>
        <p:txBody>
          <a:bodyPr/>
          <a:p>
            <a:fld id="{8E0BC3AE-2129-470F-BB3C-2C263ECDB8B7}" type="datetime1">
              <a:rPr lang="en-US"/>
              <a:t>09/27/25</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406440" y="228240"/>
            <a:ext cx="805176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questions will Ranger answer?</a:t>
            </a:r>
            <a:endParaRPr b="0" lang="en-US" sz="3600" strike="noStrike" u="none">
              <a:solidFill>
                <a:srgbClr val="000000"/>
              </a:solidFill>
              <a:effectLst/>
              <a:uFillTx/>
              <a:latin typeface="Arial Black"/>
            </a:endParaRPr>
          </a:p>
        </p:txBody>
      </p:sp>
      <p:sp>
        <p:nvSpPr>
          <p:cNvPr id="31" name="PlaceHolder 2"/>
          <p:cNvSpPr>
            <a:spLocks noGrp="1"/>
          </p:cNvSpPr>
          <p:nvPr>
            <p:ph/>
          </p:nvPr>
        </p:nvSpPr>
        <p:spPr>
          <a:xfrm>
            <a:off x="456840" y="1752120"/>
            <a:ext cx="8178840" cy="4172040"/>
          </a:xfrm>
          <a:prstGeom prst="rect">
            <a:avLst/>
          </a:prstGeom>
          <a:noFill/>
          <a:ln w="0">
            <a:noFill/>
          </a:ln>
        </p:spPr>
        <p:txBody>
          <a:bodyPr lIns="90000" rIns="90000" tIns="46800" bIns="46800" anchor="t">
            <a:normAutofit/>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Who are our customers and what are the sites we are serving?</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When are we serving them?</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Where are we still invoicing but the sites are no longer active?</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How much total AR/AP $ and volumes got booked by GL month?</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offsetting accounts in AR/AP and its corresponding amounts?</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volumes associated with AR/AP?</a:t>
            </a:r>
            <a:r>
              <a:rPr b="0" lang="en-US" sz="2000" strike="noStrike" u="none">
                <a:solidFill>
                  <a:srgbClr val="000000"/>
                </a:solidFill>
                <a:effectLst/>
                <a:uFillTx/>
                <a:latin typeface="Tahoma"/>
              </a:rPr>
              <a:t>	</a:t>
            </a:r>
            <a:r>
              <a:rPr b="0"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production month breakup?</a:t>
            </a:r>
            <a:r>
              <a:rPr b="0" lang="en-US" sz="2000" strike="noStrike" u="none">
                <a:solidFill>
                  <a:srgbClr val="000000"/>
                </a:solidFill>
                <a:effectLst/>
                <a:uFillTx/>
                <a:latin typeface="Tahoma"/>
              </a:rPr>
              <a:t>	</a:t>
            </a:r>
            <a:r>
              <a:rPr b="0"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utilities and state?</a:t>
            </a:r>
            <a:r>
              <a:rPr b="0" lang="en-US" sz="2000" strike="noStrike" u="none">
                <a:solidFill>
                  <a:srgbClr val="000000"/>
                </a:solidFill>
                <a:effectLst/>
                <a:uFillTx/>
                <a:latin typeface="Tahoma"/>
              </a:rPr>
              <a:t>	</a:t>
            </a:r>
            <a:r>
              <a:rPr b="0"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customer types?</a:t>
            </a:r>
            <a:r>
              <a:rPr b="0" lang="en-US" sz="2000" strike="noStrike" u="none">
                <a:solidFill>
                  <a:srgbClr val="000000"/>
                </a:solidFill>
                <a:effectLst/>
                <a:uFillTx/>
                <a:latin typeface="Tahoma"/>
              </a:rPr>
              <a:t>	</a:t>
            </a:r>
            <a:r>
              <a:rPr b="0"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What are the different line item types?</a:t>
            </a:r>
            <a:r>
              <a:rPr b="0" lang="en-US" sz="2000" strike="noStrike" u="none">
                <a:solidFill>
                  <a:srgbClr val="000000"/>
                </a:solidFill>
                <a:effectLst/>
                <a:uFillTx/>
                <a:latin typeface="Tahoma"/>
              </a:rPr>
              <a:t>	</a:t>
            </a:r>
            <a:r>
              <a:rPr b="0" lang="en-US" sz="2000" strike="noStrike" u="none">
                <a:solidFill>
                  <a:srgbClr val="000000"/>
                </a:solidFill>
                <a:effectLst/>
                <a:uFillTx/>
                <a:latin typeface="Tahoma"/>
              </a:rPr>
              <a:t>	</a:t>
            </a: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FFA8F2ED-0C1A-4570-88CB-8803339B7F15}" type="slidenum">
              <a:t>8</a:t>
            </a:fld>
          </a:p>
        </p:txBody>
      </p:sp>
      <p:sp>
        <p:nvSpPr>
          <p:cNvPr id="6" name="PlaceHolder 5"/>
          <p:cNvSpPr>
            <a:spLocks noGrp="1"/>
          </p:cNvSpPr>
          <p:nvPr>
            <p:ph type="dt" idx="1"/>
          </p:nvPr>
        </p:nvSpPr>
        <p:spPr/>
        <p:txBody>
          <a:bodyPr/>
          <a:p>
            <a:fld id="{CD0EFA95-A895-4C3A-9087-AFA9CFF82CF0}" type="datetime1">
              <a:rPr lang="en-US"/>
              <a:t>09/27/25</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406440" y="228240"/>
            <a:ext cx="805176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ahoma"/>
              </a:rPr>
              <a:t>What questions will Ranger answer?</a:t>
            </a:r>
            <a:endParaRPr b="0" lang="en-US" sz="3600" strike="noStrike" u="none">
              <a:solidFill>
                <a:srgbClr val="000000"/>
              </a:solidFill>
              <a:effectLst/>
              <a:uFillTx/>
              <a:latin typeface="Arial Black"/>
            </a:endParaRPr>
          </a:p>
        </p:txBody>
      </p:sp>
      <p:sp>
        <p:nvSpPr>
          <p:cNvPr id="33" name="PlaceHolder 2"/>
          <p:cNvSpPr>
            <a:spLocks noGrp="1"/>
          </p:cNvSpPr>
          <p:nvPr>
            <p:ph/>
          </p:nvPr>
        </p:nvSpPr>
        <p:spPr>
          <a:xfrm>
            <a:off x="456840" y="1752120"/>
            <a:ext cx="8178840" cy="4172040"/>
          </a:xfrm>
          <a:prstGeom prst="rect">
            <a:avLst/>
          </a:prstGeom>
          <a:noFill/>
          <a:ln w="0">
            <a:noFill/>
          </a:ln>
        </p:spPr>
        <p:txBody>
          <a:bodyPr lIns="90000" rIns="90000" tIns="46800" bIns="46800" anchor="t">
            <a:normAutofit/>
          </a:bodyPr>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How much total AR/AP $ and volumes got booked by production month?</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Who are the top 25 customers in dollars and volumes for the year (production month and GL month)? By commodity type, product type, utility and state</a:t>
            </a:r>
            <a:endParaRPr b="0" lang="en-US" sz="2000" strike="noStrike" u="none">
              <a:solidFill>
                <a:srgbClr val="000000"/>
              </a:solidFill>
              <a:effectLst/>
              <a:uFillTx/>
              <a:latin typeface="Tahoma"/>
            </a:endParaRPr>
          </a:p>
          <a:p>
            <a:pPr marL="343080" indent="-343080">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Were all passthrus invoiced to the customers?</a:t>
            </a:r>
            <a:endParaRPr b="0" lang="en-US" sz="2000" strike="noStrike" u="none">
              <a:solidFill>
                <a:srgbClr val="000000"/>
              </a:solidFill>
              <a:effectLst/>
              <a:uFillTx/>
              <a:latin typeface="Tahoma"/>
            </a:endParaRPr>
          </a:p>
          <a:p>
            <a:pPr marL="343080" indent="-343080">
              <a:lnSpc>
                <a:spcPct val="100000"/>
              </a:lnSpc>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How much AP was passthru to the customers?  How much were not passthru to the customers?</a:t>
            </a:r>
            <a:endParaRPr b="0" lang="en-US" sz="2000" strike="noStrike" u="none">
              <a:solidFill>
                <a:srgbClr val="000000"/>
              </a:solidFill>
              <a:effectLst/>
              <a:uFillTx/>
              <a:latin typeface="Tahoma"/>
            </a:endParaRPr>
          </a:p>
          <a:p>
            <a:pPr marL="343080" indent="-343080">
              <a:lnSpc>
                <a:spcPct val="100000"/>
              </a:lnSpc>
              <a:spcBef>
                <a:spcPts val="499"/>
              </a:spcBef>
              <a:buClr>
                <a:srgbClr val="ffcc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Which active sites did not get invoiced for the month?</a:t>
            </a:r>
            <a:endParaRPr b="0" lang="en-US" sz="2000" strike="noStrike" u="none">
              <a:solidFill>
                <a:srgbClr val="000000"/>
              </a:solidFill>
              <a:effectLst/>
              <a:uFillTx/>
              <a:latin typeface="Tahoma"/>
            </a:endParaRPr>
          </a:p>
        </p:txBody>
      </p:sp>
      <p:sp>
        <p:nvSpPr>
          <p:cNvPr id="4" name="PlaceHolder 3"/>
          <p:cNvSpPr>
            <a:spLocks noGrp="1"/>
          </p:cNvSpPr>
          <p:nvPr>
            <p:ph type="ftr" idx="2"/>
          </p:nvPr>
        </p:nvSpPr>
        <p:spPr/>
        <p:txBody>
          <a:bodyPr/>
          <a:p>
            <a:r>
              <a:t>Project Ranger</a:t>
            </a:r>
          </a:p>
        </p:txBody>
      </p:sp>
      <p:sp>
        <p:nvSpPr>
          <p:cNvPr id="5" name="PlaceHolder 4"/>
          <p:cNvSpPr>
            <a:spLocks noGrp="1"/>
          </p:cNvSpPr>
          <p:nvPr>
            <p:ph type="sldNum" idx="3"/>
          </p:nvPr>
        </p:nvSpPr>
        <p:spPr/>
        <p:txBody>
          <a:bodyPr/>
          <a:p>
            <a:fld id="{9DEB716A-1B07-4BFB-A4D6-5D242D21769A}" type="slidenum">
              <a:t>9</a:t>
            </a:fld>
          </a:p>
        </p:txBody>
      </p:sp>
      <p:sp>
        <p:nvSpPr>
          <p:cNvPr id="6" name="PlaceHolder 5"/>
          <p:cNvSpPr>
            <a:spLocks noGrp="1"/>
          </p:cNvSpPr>
          <p:nvPr>
            <p:ph type="dt" idx="1"/>
          </p:nvPr>
        </p:nvSpPr>
        <p:spPr/>
        <p:txBody>
          <a:bodyPr/>
          <a:p>
            <a:fld id="{C70FB13D-F597-490B-8E71-4896B8C047B8}" type="datetime1">
              <a:rPr lang="en-US"/>
              <a:t>09/27/25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2001-09-09T23:55:10Z</dcterms:created>
  <dc:creator>vhart</dc:creator>
  <dc:description/>
  <dc:language>en-US</dc:language>
  <cp:lastModifiedBy>vhart</cp:lastModifiedBy>
  <cp:lastPrinted>2001-09-12T19:59:29Z</cp:lastPrinted>
  <dcterms:modified xsi:type="dcterms:W3CDTF">2001-09-25T19:15:53Z</dcterms:modified>
  <cp:revision>28</cp:revision>
  <dc:subject/>
  <dc:title>Project Ranger</dc:title>
</cp:coreProperties>
</file>