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601200" cy="73152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79880" y="291600"/>
            <a:ext cx="8640720" cy="122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4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79880" y="1711440"/>
            <a:ext cx="86407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850"/>
              </a:spcBef>
              <a:buNone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7C80B7B-7146-42C1-905C-8148210FB92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54F076-5BB8-46B3-9C6B-FE8E2AD55B4B}" type="slidenum">
              <a:t>&lt;#&gt;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package" Target="../embeddings/oleObject1.pptx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/>
          <p:nvPr/>
        </p:nvGraphicFramePr>
        <p:xfrm>
          <a:off x="0" y="0"/>
          <a:ext cx="9601200" cy="7313760"/>
        </p:xfrm>
        <a:graphic>
          <a:graphicData uri="http://schemas.openxmlformats.org/presentationml/2006/ole">
            <p:oleObj progId="PowerPoint.Show.12" r:id="rId2" spid="">
              <p:embed/>
              <p:pic>
                <p:nvPicPr>
                  <p:cNvPr id="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9601200" cy="731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dt" idx="1"/>
          </p:nvPr>
        </p:nvSpPr>
        <p:spPr>
          <a:xfrm>
            <a:off x="685440" y="7010280"/>
            <a:ext cx="2058840" cy="15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echnic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D56005C-7F51-4F30-84F2-99ADC265824A}" type="datetime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09/27/25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>
          <a:xfrm>
            <a:off x="6933960" y="7008480"/>
            <a:ext cx="20574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echnic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7CAE30-7F6F-4989-B872-03F4A0E767D6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title"/>
          </p:nvPr>
        </p:nvSpPr>
        <p:spPr>
          <a:xfrm>
            <a:off x="479880" y="291600"/>
            <a:ext cx="8640720" cy="122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4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479880" y="1711440"/>
            <a:ext cx="86407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61800" indent="-36180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08160" indent="-241200"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92360" indent="-243000"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174760" indent="-241200">
              <a:spcBef>
                <a:spcPts val="524"/>
              </a:spcBef>
              <a:buClr>
                <a:srgbClr val="000000"/>
              </a:buClr>
              <a:buFont typeface="Times New Roman"/>
              <a:buChar char="»"/>
              <a:tabLst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174760" indent="-241200">
              <a:spcBef>
                <a:spcPts val="524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174760" indent="-241200">
              <a:spcBef>
                <a:spcPts val="524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760320" y="685800"/>
            <a:ext cx="8155080" cy="5361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7162920" y="5867280"/>
            <a:ext cx="180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265480" y="1281240"/>
            <a:ext cx="5325840" cy="38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PJM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RESERVE STUDY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Committee Meeting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 Item # 5B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18,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A6DE33-2C8A-4C84-9FBE-EFAA48FDBBF9}" type="slidenum">
              <a:t>1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0B17564-40B5-4150-842E-C1F80F167C57}" type="datetime1">
              <a:rPr lang="en-US"/>
              <a:t>09/27/25</a:t>
            </a:fld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/>
          </p:nvPr>
        </p:nvSpPr>
        <p:spPr>
          <a:xfrm>
            <a:off x="685800" y="914400"/>
            <a:ext cx="7772400" cy="5562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txBody>
          <a:bodyPr lIns="96840" rIns="96840" tIns="48240" bIns="48240" anchor="t">
            <a:normAutofit/>
          </a:bodyPr>
          <a:p>
            <a:pPr marL="361800" indent="-361800">
              <a:spcBef>
                <a:spcPts val="700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Study Schedule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17,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Review of Study Scope and Procedure with PJM Planning Comm.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9,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Review of Study Scope and Procedure with RAA West Stakeholders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18,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Review of IRM/CBM Study Results with RAA Reliability Comm.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23,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Release of IRM/CBM Study Report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25,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Review of IRM/CBM Study Report with PJM Planning Comm.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08440" y="152280"/>
            <a:ext cx="5464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West Reserve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FD9D1D-276F-4EF9-A69D-858A76974D79}" type="slidenum">
              <a:t>10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D2B960E-A28F-4504-AB3C-7C301DB387AF}" type="datetime1">
              <a:rPr lang="en-US"/>
              <a:t>09/27/25</a:t>
            </a:fld>
          </a:p>
        </p:txBody>
      </p:sp>
    </p:spTree>
  </p:cSld>
  <p:transition>
    <p:blinds dir="vert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685800" y="914400"/>
            <a:ext cx="7772400" cy="5562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txBody>
          <a:bodyPr lIns="96840" rIns="96840" tIns="48240" bIns="48240" anchor="t">
            <a:normAutofit/>
          </a:bodyPr>
          <a:p>
            <a:pPr marL="361800" indent="-361800">
              <a:spcBef>
                <a:spcPts val="700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Study Schedule (cont’d)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31,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PJM Board Approval of Forecast Period IRM to be implemented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January 1, 2002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30,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Completion of ACAP Reserve Study and review of results by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Planning Comm., Reliability Comm. and PJM Board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Spring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IRM and ACAP Reserve Studies performed for 2002/2003 planning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- Current methods subject to modification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08160" indent="-2412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Re-architecture Project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08440" y="152280"/>
            <a:ext cx="5464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West Reserve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D520F6-9AED-4FE6-A6C6-442E592D0C5B}" type="slidenum">
              <a:t>11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9A0F8A5-CBA2-4538-8433-A4B0CBBA43F4}" type="datetime1">
              <a:rPr lang="en-US"/>
              <a:t>09/27/25</a:t>
            </a:fld>
          </a:p>
        </p:txBody>
      </p:sp>
    </p:spTree>
  </p:cSld>
  <p:transition>
    <p:blinds dir="vert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/>
          </p:nvPr>
        </p:nvSpPr>
        <p:spPr>
          <a:xfrm>
            <a:off x="685800" y="914400"/>
            <a:ext cx="7772400" cy="5562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txBody>
          <a:bodyPr lIns="96840" rIns="96840" tIns="48240" bIns="48240" anchor="t">
            <a:normAutofit fontScale="92500" lnSpcReduction="9999"/>
          </a:bodyPr>
          <a:p>
            <a:pPr marL="361800" indent="-361800">
              <a:spcBef>
                <a:spcPts val="700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RAA West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700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 Capacity Obligations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Obligation is mandatory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08160" indent="-2412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 to comply results in CDR charges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Obligation is equal to 106% of peak load forecast for next day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Obligation is met with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Installed Capacity Obligations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Obligation is NOT mandatory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08160" indent="-2412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serve as an insurance policy to limit the amount of CDR charges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NOT a substitute for satisfying ACAP Obligations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Obligation is based on Forecasted Period Peak Load (FPPL) and Installed Reserve Margin (IRM) of forecast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Obligation is met with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installed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capacity resources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08440" y="152280"/>
            <a:ext cx="5464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West Reserve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AD3982-9FFB-4B11-A2FE-75BFE5E065D8}" type="slidenum">
              <a:t>2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99D4A11-56F5-4E66-8B47-288F4D395A19}" type="datetime1">
              <a:rPr lang="en-US"/>
              <a:t>09/27/25</a:t>
            </a:fld>
          </a:p>
        </p:txBody>
      </p:sp>
    </p:spTree>
  </p:cSld>
  <p:transition>
    <p:blinds dir="vert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/>
          </p:nvPr>
        </p:nvSpPr>
        <p:spPr>
          <a:xfrm>
            <a:off x="685800" y="914400"/>
            <a:ext cx="7772400" cy="5562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txBody>
          <a:bodyPr lIns="96840" rIns="96840" tIns="48240" bIns="48240" anchor="t">
            <a:normAutofit/>
          </a:bodyPr>
          <a:p>
            <a:pPr marL="361800" indent="-361800">
              <a:spcBef>
                <a:spcPts val="700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West Reliability Study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601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Determination of Installed Reserve Margins (IRM)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Based on RAA East “R” Study Procedure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Single IRM calculated for PJM (East + West)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IRM will vary by forecast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0">
              <a:spcBef>
                <a:spcPts val="451"/>
              </a:spcBef>
              <a:buNone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Verification of 106% Available Reserve Margin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Demonstrate that 106% day-ahead Available Capacity (ACAP) margin provides reliability level consistent with PJM East standard of a loss of load event, on average, 1 day in 10 years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08440" y="152280"/>
            <a:ext cx="5464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West Reserve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F969F4-428D-4E9A-9E79-C9F1E0D11CF1}" type="slidenum">
              <a:t>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40DDD9F-C9F2-4D2E-9851-05DD507B0902}" type="datetime1">
              <a:rPr lang="en-US"/>
              <a:t>09/27/25</a:t>
            </a:fld>
          </a:p>
        </p:txBody>
      </p:sp>
    </p:spTree>
  </p:cSld>
  <p:transition>
    <p:blinds dir="vert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/>
          </p:nvPr>
        </p:nvSpPr>
        <p:spPr>
          <a:xfrm>
            <a:off x="685800" y="990360"/>
            <a:ext cx="7772400" cy="556236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txBody>
          <a:bodyPr lIns="96840" rIns="96840" tIns="48240" bIns="48240" anchor="t">
            <a:normAutofit/>
          </a:bodyPr>
          <a:p>
            <a:pPr marL="361800" indent="-361800">
              <a:spcBef>
                <a:spcPts val="700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IRM Study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601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Based on 2001 R Study Case with AP shifted from “World” into PJM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Study year is 2001/2002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 PJM West units modeled with actual rather than GADS class average performance data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East and West capacity models updated with new generation interconnection plans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West load forecast data supplied by 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CBM calculated to reflect expanded PJM boundaries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Single IRM determined for expanded PJM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West IRM converted from an annual 50/50 peak load basis to a forecast period 90/10 peak load basis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0">
              <a:spcBef>
                <a:spcPts val="499"/>
              </a:spcBef>
              <a:buNone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0">
              <a:spcBef>
                <a:spcPts val="499"/>
              </a:spcBef>
              <a:buNone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08440" y="152280"/>
            <a:ext cx="5464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West Reserve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F445010-445C-4D82-8D1E-6CFD03ECEC41}" type="slidenum">
              <a:t>4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D8EC57D-FBC1-4345-A4FC-FDCBB8093EF8}" type="datetime1">
              <a:rPr lang="en-US"/>
              <a:t>09/27/25</a:t>
            </a:fld>
          </a:p>
        </p:txBody>
      </p:sp>
    </p:spTree>
  </p:cSld>
  <p:transition>
    <p:blinds dir="ver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/>
          </p:nvPr>
        </p:nvSpPr>
        <p:spPr>
          <a:xfrm>
            <a:off x="685800" y="990360"/>
            <a:ext cx="7772400" cy="556236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txBody>
          <a:bodyPr lIns="96840" rIns="96840" tIns="48240" bIns="48240" anchor="t">
            <a:normAutofit/>
          </a:bodyPr>
          <a:p>
            <a:pPr marL="361800" indent="-361800">
              <a:spcBef>
                <a:spcPts val="700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CBM Study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601"/>
              </a:spcBef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benefit of 3500 MW CBM to PJM East will be preserved.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Based on PJM East CBM Calculation Procedure.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West merged with PJM East.  ATC paths redefined to reflect expanded PJM boundaries.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modeled at 90/10 summer peak load level.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 generation outage scenarios defined in PJM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5880" indent="-30312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Uniform, High East, High West, High South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imports increased in proportion to external regions’ ICAP reserves.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transmission limit, emergency import capability is sum of inbound ATC path flows less firm ICAP purchases.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-3618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Emergency Import Capability is arithmetic average of four outage scenario import capabilities.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0">
              <a:spcBef>
                <a:spcPts val="499"/>
              </a:spcBef>
              <a:buNone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61800" indent="0">
              <a:spcBef>
                <a:spcPts val="499"/>
              </a:spcBef>
              <a:buNone/>
              <a:tabLst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808440" y="152280"/>
            <a:ext cx="5464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West Reserve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A2EA72-FDC1-4B1A-8D4C-0F903ABE6C4D}" type="slidenum">
              <a:t>5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221B9CF-338C-4C4D-8D08-7D79793148FF}" type="datetime1">
              <a:rPr lang="en-US"/>
              <a:t>09/27/25</a:t>
            </a:fld>
          </a:p>
        </p:txBody>
      </p:sp>
    </p:spTree>
  </p:cSld>
  <p:transition>
    <p:blinds dir="vert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3808440" y="152280"/>
            <a:ext cx="5464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West Reserve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685800" y="1219320"/>
          <a:ext cx="8229600" cy="4952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219320"/>
                    <a:ext cx="8229600" cy="49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59D841-FEB4-4AB9-B214-F73BFF4A290B}" type="slidenum">
              <a:t>6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E71AA66-D622-4D28-866E-412AE630F0F3}" type="datetime1">
              <a:rPr lang="en-US"/>
              <a:t>09/27/25</a:t>
            </a:fld>
          </a:p>
        </p:txBody>
      </p:sp>
    </p:spTree>
  </p:cSld>
  <p:transition>
    <p:blinds dir="vert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3808440" y="152280"/>
            <a:ext cx="5464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West Reserve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609480" y="1143000"/>
          <a:ext cx="8382240" cy="5029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143000"/>
                    <a:ext cx="838224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F5BA396-9767-4FCA-B655-F8C5C8973F4D}" type="slidenum">
              <a:t>7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E9BD223-4390-4833-8471-95FD0D11BFE8}" type="datetime1">
              <a:rPr lang="en-US"/>
              <a:t>09/27/25</a:t>
            </a:fld>
          </a:p>
        </p:txBody>
      </p:sp>
    </p:spTree>
  </p:cSld>
  <p:transition>
    <p:blinds dir="vert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3808440" y="152280"/>
            <a:ext cx="5464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West Reserve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480960" y="700200"/>
          <a:ext cx="8640720" cy="5916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0960" y="700200"/>
                    <a:ext cx="8640720" cy="591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A95680-AE3F-433C-AEB1-66F888F106E3}" type="slidenum">
              <a:t>8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7E52601-4F0F-41AC-A999-07C31BCDDFBF}" type="datetime1">
              <a:rPr lang="en-US"/>
              <a:t>09/27/25</a:t>
            </a:fld>
          </a:p>
        </p:txBody>
      </p:sp>
    </p:spTree>
  </p:cSld>
  <p:transition>
    <p:blinds dir="vert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3808440" y="152280"/>
            <a:ext cx="5464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West Reserve Study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914400" y="1219320"/>
          <a:ext cx="7848720" cy="4952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219320"/>
                    <a:ext cx="7848720" cy="49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8EF4E42-004D-4BA6-B924-215D9F2AE5BD}" type="slidenum">
              <a:t>9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08E1C38-AAFD-444C-A5AF-522F149A3A6A}" type="datetime1">
              <a:rPr lang="en-US"/>
              <a:t>09/27/25</a:t>
            </a:fld>
          </a:p>
        </p:txBody>
      </p:sp>
    </p:spTree>
  </p:cSld>
  <p:transition>
    <p:blinds dir="ver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1998-05-04T22:50:18Z</dcterms:created>
  <dc:creator>Steve Walker</dc:creator>
  <dc:description/>
  <dc:language>en-US</dc:language>
  <cp:lastModifiedBy>falint</cp:lastModifiedBy>
  <cp:lastPrinted>2001-09-17T10:18:47Z</cp:lastPrinted>
  <dcterms:modified xsi:type="dcterms:W3CDTF">2001-10-17T11:38:16Z</dcterms:modified>
  <cp:revision>483</cp:revision>
  <dc:subject/>
  <dc:title>No Slide Title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ackColor">
    <vt:r8>15132390</vt:r8>
  </property>
  <property fmtid="{D5CDD505-2E9C-101B-9397-08002B2CF9AE}" pid="3" name="ButtonType">
    <vt:r8>3</vt:r8>
  </property>
  <property fmtid="{D5CDD505-2E9C-101B-9397-08002B2CF9AE}" pid="4" name="Compression">
    <vt:r8>100</vt:r8>
  </property>
  <property fmtid="{D5CDD505-2E9C-101B-9397-08002B2CF9AE}" pid="5" name="DownloadIEButton">
    <vt:bool>0</vt:bool>
  </property>
  <property fmtid="{D5CDD505-2E9C-101B-9397-08002B2CF9AE}" pid="6" name="DownloadOriginal">
    <vt:bool>1</vt:bool>
  </property>
  <property fmtid="{D5CDD505-2E9C-101B-9397-08002B2CF9AE}" pid="7" name="GraphicType">
    <vt:r8>1</vt:r8>
  </property>
  <property fmtid="{D5CDD505-2E9C-101B-9397-08002B2CF9AE}" pid="8" name="HomePage">
    <vt:lpwstr>www.pjm.com</vt:lpwstr>
  </property>
  <property fmtid="{D5CDD505-2E9C-101B-9397-08002B2CF9AE}" pid="9" name="LinkColor">
    <vt:r8>16711782</vt:r8>
  </property>
  <property fmtid="{D5CDD505-2E9C-101B-9397-08002B2CF9AE}" pid="10" name="MailAddress">
    <vt:lpwstr/>
  </property>
  <property fmtid="{D5CDD505-2E9C-101B-9397-08002B2CF9AE}" pid="11" name="NavBtnPos">
    <vt:r8>4</vt:r8>
  </property>
  <property fmtid="{D5CDD505-2E9C-101B-9397-08002B2CF9AE}" pid="12" name="Other">
    <vt:lpwstr/>
  </property>
  <property fmtid="{D5CDD505-2E9C-101B-9397-08002B2CF9AE}" pid="13" name="OutputDir">
    <vt:lpwstr>C:\carl\</vt:lpwstr>
  </property>
  <property fmtid="{D5CDD505-2E9C-101B-9397-08002B2CF9AE}" pid="14" name="ScreenSize">
    <vt:r8>2</vt:r8>
  </property>
  <property fmtid="{D5CDD505-2E9C-101B-9397-08002B2CF9AE}" pid="15" name="ScreenUsage">
    <vt:r8>3</vt:r8>
  </property>
  <property fmtid="{D5CDD505-2E9C-101B-9397-08002B2CF9AE}" pid="16" name="ShowNotes">
    <vt:bool>0</vt:bool>
  </property>
  <property fmtid="{D5CDD505-2E9C-101B-9397-08002B2CF9AE}" pid="17" name="TemplateType">
    <vt:r8>2</vt:r8>
  </property>
  <property fmtid="{D5CDD505-2E9C-101B-9397-08002B2CF9AE}" pid="18" name="TextColor">
    <vt:r8>0</vt:r8>
  </property>
  <property fmtid="{D5CDD505-2E9C-101B-9397-08002B2CF9AE}" pid="19" name="TransparentButton">
    <vt:r8>0</vt:r8>
  </property>
  <property fmtid="{D5CDD505-2E9C-101B-9397-08002B2CF9AE}" pid="20" name="UseBrowserColor">
    <vt:bool>1</vt:bool>
  </property>
  <property fmtid="{D5CDD505-2E9C-101B-9397-08002B2CF9AE}" pid="21" name="VisitedColor">
    <vt:r8>10040268</vt:r8>
  </property>
</Properties>
</file>