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08576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428840" indent="-22860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77156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77156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771560" indent="-22860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457200" y="270000"/>
            <a:ext cx="8153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17600" y="0"/>
            <a:ext cx="842148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r" pos="806292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Real-Time Pricing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57200" y="6611760"/>
            <a:ext cx="8153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88800" y="6575400"/>
            <a:ext cx="83217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ctr" pos="4114800"/>
                <a:tab algn="r" pos="811836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Christensen Associates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fld id="{07CCD43B-78E5-4CB7-A178-51487A936369}" type="slidenum"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98108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Pricing for California: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and Design Issues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04920" y="3809520"/>
            <a:ext cx="8610480" cy="25909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Michael O’Sheasy,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Christensen Associates</a:t>
            </a:r>
            <a:br>
              <a:rPr sz="2000"/>
            </a:br>
            <a:br>
              <a:rPr sz="20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21 – 22,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6174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Implicit Contract Under Two-Part RTP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One – Baseline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17400" y="1295280"/>
            <a:ext cx="7772400" cy="213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Payment for baseline load:</a:t>
            </a:r>
            <a:br>
              <a:rPr sz="2800"/>
            </a:br>
            <a:br>
              <a:rPr sz="10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Billed at standard tariff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54520" y="3875040"/>
            <a:ext cx="2011320" cy="21384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983200" y="4981680"/>
            <a:ext cx="56988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6483240" y="3881520"/>
          <a:ext cx="2221200" cy="226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83240" y="3881520"/>
                    <a:ext cx="2221200" cy="226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6824520" y="4130640"/>
            <a:ext cx="16304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125960" y="4532400"/>
            <a:ext cx="15447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333440" y="4361040"/>
            <a:ext cx="1365480" cy="1584000"/>
          </a:xfrm>
          <a:prstGeom prst="ellipse">
            <a:avLst/>
          </a:prstGeom>
          <a:solidFill>
            <a:srgbClr val="66ff33"/>
          </a:solidFill>
          <a:ln w="12600">
            <a:solidFill>
              <a:srgbClr val="66ff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0320" y="4832280"/>
            <a:ext cx="2449440" cy="1135080"/>
          </a:xfrm>
          <a:prstGeom prst="rect">
            <a:avLst/>
          </a:prstGeom>
          <a:solidFill>
            <a:srgbClr val="66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20340000">
            <a:off x="818640" y="4640400"/>
            <a:ext cx="1227240" cy="522000"/>
          </a:xfrm>
          <a:prstGeom prst="rect">
            <a:avLst/>
          </a:prstGeom>
          <a:solidFill>
            <a:srgbClr val="66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" name=""/>
          <p:cNvGrpSpPr/>
          <p:nvPr/>
        </p:nvGrpSpPr>
        <p:grpSpPr>
          <a:xfrm>
            <a:off x="724680" y="4422600"/>
            <a:ext cx="2485080" cy="857520"/>
            <a:chOff x="724680" y="4422600"/>
            <a:chExt cx="2485080" cy="857520"/>
          </a:xfrm>
        </p:grpSpPr>
        <p:sp>
          <p:nvSpPr>
            <p:cNvPr id="51" name=""/>
            <p:cNvSpPr/>
            <p:nvPr/>
          </p:nvSpPr>
          <p:spPr>
            <a:xfrm>
              <a:off x="1179360" y="4702320"/>
              <a:ext cx="30492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1047600" y="476712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1219320" y="4683240"/>
              <a:ext cx="3045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1373040" y="4832280"/>
              <a:ext cx="30492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1677960" y="513072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2674800" y="4683240"/>
              <a:ext cx="3063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2903400" y="4757760"/>
              <a:ext cx="3063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2220840" y="450360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149560" y="4494240"/>
              <a:ext cx="30780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2303640" y="454176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2405160" y="4608360"/>
              <a:ext cx="255600" cy="13968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2809800" y="472428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567160" y="4659480"/>
              <a:ext cx="3045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521080" y="4757760"/>
              <a:ext cx="30780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1373040" y="4608360"/>
              <a:ext cx="30492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1670040" y="4440240"/>
              <a:ext cx="30492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74720" y="478296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774720" y="4776840"/>
              <a:ext cx="3063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465200" y="4552920"/>
              <a:ext cx="30636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 rot="20160000">
              <a:off x="1481040" y="4478400"/>
              <a:ext cx="3063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 flipH="1" rot="780000">
              <a:off x="763560" y="4759200"/>
              <a:ext cx="206280" cy="370440"/>
            </a:xfrm>
            <a:prstGeom prst="parallelogram">
              <a:avLst>
                <a:gd name="adj" fmla="val 249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20160000">
              <a:off x="1433520" y="4522680"/>
              <a:ext cx="307800" cy="14940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335320" y="4578480"/>
              <a:ext cx="304560" cy="149040"/>
            </a:xfrm>
            <a:prstGeom prst="roundRect">
              <a:avLst>
                <a:gd name="adj" fmla="val 12495"/>
              </a:avLst>
            </a:pr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73280" y="4727520"/>
              <a:ext cx="79200" cy="225360"/>
            </a:xfrm>
            <a:custGeom>
              <a:avLst/>
              <a:gdLst/>
              <a:ahLst/>
              <a:rect l="l" t="t" r="r" b="b"/>
              <a:pathLst>
                <a:path w="50" h="142">
                  <a:moveTo>
                    <a:pt x="49" y="47"/>
                  </a:moveTo>
                  <a:lnTo>
                    <a:pt x="0" y="141"/>
                  </a:lnTo>
                  <a:lnTo>
                    <a:pt x="0" y="0"/>
                  </a:lnTo>
                  <a:lnTo>
                    <a:pt x="49" y="47"/>
                  </a:lnTo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" name=""/>
          <p:cNvSpPr/>
          <p:nvPr/>
        </p:nvSpPr>
        <p:spPr>
          <a:xfrm>
            <a:off x="784080" y="4356000"/>
            <a:ext cx="2405160" cy="411120"/>
          </a:xfrm>
          <a:custGeom>
            <a:avLst/>
            <a:gdLst/>
            <a:ahLst/>
            <a:rect l="l" t="t" r="r" b="b"/>
            <a:pathLst>
              <a:path w="1515" h="259">
                <a:moveTo>
                  <a:pt x="0" y="220"/>
                </a:moveTo>
                <a:lnTo>
                  <a:pt x="38" y="245"/>
                </a:lnTo>
                <a:lnTo>
                  <a:pt x="58" y="245"/>
                </a:lnTo>
                <a:lnTo>
                  <a:pt x="86" y="258"/>
                </a:lnTo>
                <a:lnTo>
                  <a:pt x="116" y="258"/>
                </a:lnTo>
                <a:lnTo>
                  <a:pt x="145" y="258"/>
                </a:lnTo>
                <a:lnTo>
                  <a:pt x="174" y="245"/>
                </a:lnTo>
                <a:lnTo>
                  <a:pt x="204" y="245"/>
                </a:lnTo>
                <a:lnTo>
                  <a:pt x="242" y="220"/>
                </a:lnTo>
                <a:lnTo>
                  <a:pt x="271" y="208"/>
                </a:lnTo>
                <a:lnTo>
                  <a:pt x="301" y="208"/>
                </a:lnTo>
                <a:lnTo>
                  <a:pt x="329" y="196"/>
                </a:lnTo>
                <a:lnTo>
                  <a:pt x="349" y="183"/>
                </a:lnTo>
                <a:lnTo>
                  <a:pt x="377" y="159"/>
                </a:lnTo>
                <a:lnTo>
                  <a:pt x="398" y="146"/>
                </a:lnTo>
                <a:lnTo>
                  <a:pt x="426" y="122"/>
                </a:lnTo>
                <a:lnTo>
                  <a:pt x="446" y="111"/>
                </a:lnTo>
                <a:lnTo>
                  <a:pt x="475" y="98"/>
                </a:lnTo>
                <a:lnTo>
                  <a:pt x="495" y="85"/>
                </a:lnTo>
                <a:lnTo>
                  <a:pt x="523" y="74"/>
                </a:lnTo>
                <a:lnTo>
                  <a:pt x="543" y="49"/>
                </a:lnTo>
                <a:lnTo>
                  <a:pt x="572" y="49"/>
                </a:lnTo>
                <a:lnTo>
                  <a:pt x="592" y="37"/>
                </a:lnTo>
                <a:lnTo>
                  <a:pt x="620" y="24"/>
                </a:lnTo>
                <a:lnTo>
                  <a:pt x="640" y="24"/>
                </a:lnTo>
                <a:lnTo>
                  <a:pt x="669" y="12"/>
                </a:lnTo>
                <a:lnTo>
                  <a:pt x="689" y="12"/>
                </a:lnTo>
                <a:lnTo>
                  <a:pt x="717" y="0"/>
                </a:lnTo>
                <a:lnTo>
                  <a:pt x="737" y="0"/>
                </a:lnTo>
                <a:lnTo>
                  <a:pt x="766" y="0"/>
                </a:lnTo>
                <a:lnTo>
                  <a:pt x="786" y="0"/>
                </a:lnTo>
                <a:lnTo>
                  <a:pt x="814" y="0"/>
                </a:lnTo>
                <a:lnTo>
                  <a:pt x="834" y="12"/>
                </a:lnTo>
                <a:lnTo>
                  <a:pt x="863" y="12"/>
                </a:lnTo>
                <a:lnTo>
                  <a:pt x="883" y="24"/>
                </a:lnTo>
                <a:lnTo>
                  <a:pt x="911" y="24"/>
                </a:lnTo>
                <a:lnTo>
                  <a:pt x="940" y="37"/>
                </a:lnTo>
                <a:lnTo>
                  <a:pt x="970" y="49"/>
                </a:lnTo>
                <a:lnTo>
                  <a:pt x="999" y="74"/>
                </a:lnTo>
                <a:lnTo>
                  <a:pt x="1037" y="85"/>
                </a:lnTo>
                <a:lnTo>
                  <a:pt x="1067" y="98"/>
                </a:lnTo>
                <a:lnTo>
                  <a:pt x="1096" y="111"/>
                </a:lnTo>
                <a:lnTo>
                  <a:pt x="1125" y="111"/>
                </a:lnTo>
                <a:lnTo>
                  <a:pt x="1154" y="146"/>
                </a:lnTo>
                <a:lnTo>
                  <a:pt x="1174" y="146"/>
                </a:lnTo>
                <a:lnTo>
                  <a:pt x="1183" y="172"/>
                </a:lnTo>
                <a:lnTo>
                  <a:pt x="1212" y="183"/>
                </a:lnTo>
                <a:lnTo>
                  <a:pt x="1242" y="183"/>
                </a:lnTo>
                <a:lnTo>
                  <a:pt x="1271" y="183"/>
                </a:lnTo>
                <a:lnTo>
                  <a:pt x="1299" y="196"/>
                </a:lnTo>
                <a:lnTo>
                  <a:pt x="1319" y="196"/>
                </a:lnTo>
                <a:lnTo>
                  <a:pt x="1348" y="208"/>
                </a:lnTo>
                <a:lnTo>
                  <a:pt x="1368" y="220"/>
                </a:lnTo>
                <a:lnTo>
                  <a:pt x="1396" y="220"/>
                </a:lnTo>
                <a:lnTo>
                  <a:pt x="1416" y="233"/>
                </a:lnTo>
                <a:lnTo>
                  <a:pt x="1445" y="233"/>
                </a:lnTo>
                <a:lnTo>
                  <a:pt x="1465" y="245"/>
                </a:lnTo>
                <a:lnTo>
                  <a:pt x="1493" y="245"/>
                </a:lnTo>
                <a:lnTo>
                  <a:pt x="1514" y="245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21000" y="4757760"/>
            <a:ext cx="53496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63480" y="6026040"/>
            <a:ext cx="2739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r" pos="2687760"/>
                <a:tab algn="r" pos="2803680"/>
                <a:tab algn="r" pos="29113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1                                             24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4920" y="3809880"/>
            <a:ext cx="18396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73280" y="3875040"/>
            <a:ext cx="2423880" cy="209412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7192080" y="4608360"/>
            <a:ext cx="10188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0480" y="3808440"/>
            <a:ext cx="612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Implicit Contract Under Two-Part RTP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Two – Incremental load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152388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Incremental energy charge: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Differences between baseline and actual usage are  billed at RTP prices that reflect wholesale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759120" y="3876840"/>
            <a:ext cx="2328840" cy="22032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126120" y="5018040"/>
            <a:ext cx="5508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" name=""/>
          <p:cNvGraphicFramePr/>
          <p:nvPr/>
        </p:nvGraphicFramePr>
        <p:xfrm>
          <a:off x="6418440" y="3882960"/>
          <a:ext cx="2149200" cy="23367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418440" y="3882960"/>
                    <a:ext cx="2149200" cy="2336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8" name=""/>
          <p:cNvSpPr/>
          <p:nvPr/>
        </p:nvSpPr>
        <p:spPr>
          <a:xfrm>
            <a:off x="6597720" y="4140360"/>
            <a:ext cx="157788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070520" y="4554360"/>
            <a:ext cx="17874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225960" y="4556160"/>
            <a:ext cx="52200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31000" y="4630680"/>
            <a:ext cx="162720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Charge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04880" y="6093000"/>
            <a:ext cx="2685960" cy="30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r" pos="2521080"/>
                <a:tab algn="r" pos="2803680"/>
                <a:tab algn="r" pos="291132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1                                            24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72960" y="3809880"/>
            <a:ext cx="184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21540000">
            <a:off x="1946160" y="4011120"/>
            <a:ext cx="141480" cy="142920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21540000">
            <a:off x="1913040" y="4008240"/>
            <a:ext cx="141120" cy="142560"/>
          </a:xfrm>
          <a:prstGeom prst="ellipse">
            <a:avLst/>
          </a:prstGeom>
          <a:solidFill>
            <a:srgbClr val="ff9900"/>
          </a:solidFill>
          <a:ln w="12600">
            <a:solidFill>
              <a:srgbClr val="ff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20160000">
            <a:off x="982800" y="4330440"/>
            <a:ext cx="844560" cy="26172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841320" y="4483080"/>
            <a:ext cx="345960" cy="227160"/>
          </a:xfrm>
          <a:prstGeom prst="roundRect">
            <a:avLst>
              <a:gd name="adj" fmla="val 124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flipH="1" rot="1440000">
            <a:off x="2137320" y="4249440"/>
            <a:ext cx="841320" cy="263520"/>
          </a:xfrm>
          <a:prstGeom prst="rect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770120" y="4017960"/>
            <a:ext cx="385560" cy="307800"/>
          </a:xfrm>
          <a:prstGeom prst="octagon">
            <a:avLst>
              <a:gd name="adj" fmla="val 29282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946080" y="4427640"/>
            <a:ext cx="127080" cy="1522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833400" y="4375080"/>
            <a:ext cx="238320" cy="258840"/>
          </a:xfrm>
          <a:custGeom>
            <a:avLst/>
            <a:gdLst/>
            <a:ahLst/>
            <a:rect l="l" t="t" r="r" b="b"/>
            <a:pathLst>
              <a:path w="150" h="163">
                <a:moveTo>
                  <a:pt x="149" y="54"/>
                </a:moveTo>
                <a:lnTo>
                  <a:pt x="0" y="162"/>
                </a:lnTo>
                <a:lnTo>
                  <a:pt x="0" y="0"/>
                </a:lnTo>
                <a:lnTo>
                  <a:pt x="149" y="54"/>
                </a:lnTo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027080" y="4417920"/>
            <a:ext cx="125280" cy="15264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085760" y="4398840"/>
            <a:ext cx="128520" cy="15264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154160" y="4375080"/>
            <a:ext cx="128520" cy="15264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216080" y="4346640"/>
            <a:ext cx="123840" cy="1522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733400" y="4048200"/>
            <a:ext cx="125640" cy="1522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959200" y="4411800"/>
            <a:ext cx="228600" cy="260280"/>
          </a:xfrm>
          <a:custGeom>
            <a:avLst/>
            <a:gdLst/>
            <a:ahLst/>
            <a:rect l="l" t="t" r="r" b="b"/>
            <a:pathLst>
              <a:path w="144" h="164">
                <a:moveTo>
                  <a:pt x="0" y="53"/>
                </a:moveTo>
                <a:lnTo>
                  <a:pt x="143" y="163"/>
                </a:lnTo>
                <a:lnTo>
                  <a:pt x="143" y="0"/>
                </a:lnTo>
                <a:lnTo>
                  <a:pt x="0" y="53"/>
                </a:lnTo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21540000">
            <a:off x="3026880" y="4387680"/>
            <a:ext cx="155520" cy="1558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21540000">
            <a:off x="2964960" y="4383000"/>
            <a:ext cx="158760" cy="1540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21540000">
            <a:off x="2869920" y="4348080"/>
            <a:ext cx="156960" cy="1540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21540000">
            <a:off x="2793600" y="4322880"/>
            <a:ext cx="157320" cy="1522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21540000">
            <a:off x="2711160" y="4305240"/>
            <a:ext cx="155520" cy="1540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rot="21540000">
            <a:off x="2157120" y="4033800"/>
            <a:ext cx="15696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21540000">
            <a:off x="2053800" y="4019400"/>
            <a:ext cx="150840" cy="1558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rot="21540000">
            <a:off x="1998360" y="4011480"/>
            <a:ext cx="154080" cy="1558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21540000">
            <a:off x="2920680" y="449424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21540000">
            <a:off x="2920680" y="453708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21540000">
            <a:off x="2920680" y="457992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21540000">
            <a:off x="3015720" y="4581360"/>
            <a:ext cx="155880" cy="15588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21540000">
            <a:off x="3042720" y="4583160"/>
            <a:ext cx="15588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rot="21540000">
            <a:off x="820440" y="461340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21540000">
            <a:off x="941040" y="4633920"/>
            <a:ext cx="15228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21540000">
            <a:off x="1190160" y="4578480"/>
            <a:ext cx="15264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21540000">
            <a:off x="1252080" y="4528800"/>
            <a:ext cx="177840" cy="1573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rot="21540000">
            <a:off x="1104480" y="4667040"/>
            <a:ext cx="128520" cy="74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6120" bIns="6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rot="21540000">
            <a:off x="3006360" y="459756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 rot="21540000">
            <a:off x="2857320" y="4540320"/>
            <a:ext cx="15696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978280" y="4613400"/>
            <a:ext cx="206280" cy="174600"/>
          </a:xfrm>
          <a:custGeom>
            <a:avLst/>
            <a:gdLst/>
            <a:ahLst/>
            <a:rect l="l" t="t" r="r" b="b"/>
            <a:pathLst>
              <a:path w="130" h="110">
                <a:moveTo>
                  <a:pt x="0" y="35"/>
                </a:moveTo>
                <a:lnTo>
                  <a:pt x="129" y="109"/>
                </a:lnTo>
                <a:lnTo>
                  <a:pt x="129" y="0"/>
                </a:lnTo>
                <a:lnTo>
                  <a:pt x="0" y="35"/>
                </a:lnTo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41320" y="4584600"/>
            <a:ext cx="217440" cy="174600"/>
          </a:xfrm>
          <a:custGeom>
            <a:avLst/>
            <a:gdLst/>
            <a:ahLst/>
            <a:rect l="l" t="t" r="r" b="b"/>
            <a:pathLst>
              <a:path w="137" h="110">
                <a:moveTo>
                  <a:pt x="136" y="36"/>
                </a:moveTo>
                <a:lnTo>
                  <a:pt x="0" y="109"/>
                </a:lnTo>
                <a:lnTo>
                  <a:pt x="0" y="0"/>
                </a:lnTo>
                <a:lnTo>
                  <a:pt x="136" y="36"/>
                </a:lnTo>
              </a:path>
            </a:pathLst>
          </a:cu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1540000">
            <a:off x="1069560" y="458964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1303200" y="4073760"/>
            <a:ext cx="1514160" cy="590040"/>
            <a:chOff x="1303200" y="4073760"/>
            <a:chExt cx="1514160" cy="590040"/>
          </a:xfrm>
        </p:grpSpPr>
        <p:sp>
          <p:nvSpPr>
            <p:cNvPr id="132" name=""/>
            <p:cNvSpPr/>
            <p:nvPr/>
          </p:nvSpPr>
          <p:spPr>
            <a:xfrm>
              <a:off x="1428840" y="4240080"/>
              <a:ext cx="127080" cy="1526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479600" y="4202280"/>
              <a:ext cx="127080" cy="1522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1700280" y="4084560"/>
              <a:ext cx="13176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1650960" y="4092480"/>
              <a:ext cx="127080" cy="1508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303200" y="4317840"/>
              <a:ext cx="127080" cy="1526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1376280" y="4280040"/>
              <a:ext cx="127080" cy="1508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1531800" y="4162320"/>
              <a:ext cx="12708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1584360" y="4125960"/>
              <a:ext cx="125280" cy="1522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1471680" y="4205160"/>
              <a:ext cx="125280" cy="1526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 rot="21540000">
              <a:off x="2257200" y="4075200"/>
              <a:ext cx="15552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 rot="21540000">
              <a:off x="2595240" y="4257720"/>
              <a:ext cx="156960" cy="1522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 rot="21540000">
              <a:off x="2403000" y="4145040"/>
              <a:ext cx="15552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 rot="21540000">
              <a:off x="2339640" y="4108320"/>
              <a:ext cx="155520" cy="15264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rot="21540000">
              <a:off x="2482560" y="4184640"/>
              <a:ext cx="15228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rot="21540000">
              <a:off x="2087280" y="4100400"/>
              <a:ext cx="15552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 rot="21540000">
              <a:off x="2087280" y="4219560"/>
              <a:ext cx="1555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 rot="21540000">
              <a:off x="1760040" y="4229280"/>
              <a:ext cx="1573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rot="21540000">
              <a:off x="1325160" y="4481640"/>
              <a:ext cx="155520" cy="1537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 rot="21540000">
              <a:off x="2022120" y="4219560"/>
              <a:ext cx="1555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 rot="21540000">
              <a:off x="1895040" y="4219560"/>
              <a:ext cx="15264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 rot="21540000">
              <a:off x="1788840" y="4235400"/>
              <a:ext cx="1555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 rot="21540000">
              <a:off x="2152440" y="4249800"/>
              <a:ext cx="1537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 rot="21540000">
              <a:off x="2266560" y="4286160"/>
              <a:ext cx="15552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 rot="21540000">
              <a:off x="2349000" y="4346640"/>
              <a:ext cx="15588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 rot="21540000">
              <a:off x="2626920" y="4484520"/>
              <a:ext cx="15408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 rot="21540000">
              <a:off x="2457000" y="4379760"/>
              <a:ext cx="157320" cy="1558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 rot="21540000">
              <a:off x="2611080" y="4454640"/>
              <a:ext cx="1555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 rot="21540000">
              <a:off x="2531880" y="4237200"/>
              <a:ext cx="15552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 rot="21540000">
              <a:off x="2661840" y="4506840"/>
              <a:ext cx="154080" cy="15552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 rot="21540000">
              <a:off x="1719000" y="4240080"/>
              <a:ext cx="153720" cy="1558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 rot="21540000">
              <a:off x="2246040" y="4276800"/>
              <a:ext cx="155520" cy="154080"/>
            </a:xfrm>
            <a:prstGeom prst="ellipse">
              <a:avLst/>
            </a:prstGeom>
            <a:solidFill>
              <a:srgbClr val="ff99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" name=""/>
          <p:cNvSpPr/>
          <p:nvPr/>
        </p:nvSpPr>
        <p:spPr>
          <a:xfrm rot="21540000">
            <a:off x="2006280" y="4008600"/>
            <a:ext cx="15552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 rot="21540000">
            <a:off x="1987200" y="4006800"/>
            <a:ext cx="154080" cy="155520"/>
          </a:xfrm>
          <a:prstGeom prst="ellipse">
            <a:avLst/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41320" y="4371840"/>
            <a:ext cx="2344680" cy="424080"/>
          </a:xfrm>
          <a:custGeom>
            <a:avLst/>
            <a:gdLst/>
            <a:ahLst/>
            <a:rect l="l" t="t" r="r" b="b"/>
            <a:pathLst>
              <a:path w="1477" h="267">
                <a:moveTo>
                  <a:pt x="0" y="227"/>
                </a:moveTo>
                <a:lnTo>
                  <a:pt x="37" y="252"/>
                </a:lnTo>
                <a:lnTo>
                  <a:pt x="57" y="252"/>
                </a:lnTo>
                <a:lnTo>
                  <a:pt x="84" y="266"/>
                </a:lnTo>
                <a:lnTo>
                  <a:pt x="113" y="266"/>
                </a:lnTo>
                <a:lnTo>
                  <a:pt x="141" y="266"/>
                </a:lnTo>
                <a:lnTo>
                  <a:pt x="170" y="252"/>
                </a:lnTo>
                <a:lnTo>
                  <a:pt x="199" y="252"/>
                </a:lnTo>
                <a:lnTo>
                  <a:pt x="236" y="227"/>
                </a:lnTo>
                <a:lnTo>
                  <a:pt x="265" y="214"/>
                </a:lnTo>
                <a:lnTo>
                  <a:pt x="293" y="214"/>
                </a:lnTo>
                <a:lnTo>
                  <a:pt x="321" y="202"/>
                </a:lnTo>
                <a:lnTo>
                  <a:pt x="340" y="189"/>
                </a:lnTo>
                <a:lnTo>
                  <a:pt x="368" y="164"/>
                </a:lnTo>
                <a:lnTo>
                  <a:pt x="388" y="151"/>
                </a:lnTo>
                <a:lnTo>
                  <a:pt x="415" y="126"/>
                </a:lnTo>
                <a:lnTo>
                  <a:pt x="435" y="114"/>
                </a:lnTo>
                <a:lnTo>
                  <a:pt x="463" y="101"/>
                </a:lnTo>
                <a:lnTo>
                  <a:pt x="482" y="88"/>
                </a:lnTo>
                <a:lnTo>
                  <a:pt x="510" y="76"/>
                </a:lnTo>
                <a:lnTo>
                  <a:pt x="530" y="51"/>
                </a:lnTo>
                <a:lnTo>
                  <a:pt x="557" y="51"/>
                </a:lnTo>
                <a:lnTo>
                  <a:pt x="577" y="38"/>
                </a:lnTo>
                <a:lnTo>
                  <a:pt x="604" y="25"/>
                </a:lnTo>
                <a:lnTo>
                  <a:pt x="624" y="25"/>
                </a:lnTo>
                <a:lnTo>
                  <a:pt x="652" y="13"/>
                </a:lnTo>
                <a:lnTo>
                  <a:pt x="671" y="13"/>
                </a:lnTo>
                <a:lnTo>
                  <a:pt x="699" y="0"/>
                </a:lnTo>
                <a:lnTo>
                  <a:pt x="719" y="0"/>
                </a:lnTo>
                <a:lnTo>
                  <a:pt x="746" y="0"/>
                </a:lnTo>
                <a:lnTo>
                  <a:pt x="766" y="0"/>
                </a:lnTo>
                <a:lnTo>
                  <a:pt x="794" y="0"/>
                </a:lnTo>
                <a:lnTo>
                  <a:pt x="813" y="13"/>
                </a:lnTo>
                <a:lnTo>
                  <a:pt x="841" y="13"/>
                </a:lnTo>
                <a:lnTo>
                  <a:pt x="861" y="25"/>
                </a:lnTo>
                <a:lnTo>
                  <a:pt x="888" y="25"/>
                </a:lnTo>
                <a:lnTo>
                  <a:pt x="917" y="38"/>
                </a:lnTo>
                <a:lnTo>
                  <a:pt x="945" y="51"/>
                </a:lnTo>
                <a:lnTo>
                  <a:pt x="974" y="76"/>
                </a:lnTo>
                <a:lnTo>
                  <a:pt x="1011" y="88"/>
                </a:lnTo>
                <a:lnTo>
                  <a:pt x="1040" y="101"/>
                </a:lnTo>
                <a:lnTo>
                  <a:pt x="1069" y="114"/>
                </a:lnTo>
                <a:lnTo>
                  <a:pt x="1097" y="114"/>
                </a:lnTo>
                <a:lnTo>
                  <a:pt x="1125" y="151"/>
                </a:lnTo>
                <a:lnTo>
                  <a:pt x="1144" y="151"/>
                </a:lnTo>
                <a:lnTo>
                  <a:pt x="1153" y="177"/>
                </a:lnTo>
                <a:lnTo>
                  <a:pt x="1182" y="189"/>
                </a:lnTo>
                <a:lnTo>
                  <a:pt x="1210" y="189"/>
                </a:lnTo>
                <a:lnTo>
                  <a:pt x="1239" y="189"/>
                </a:lnTo>
                <a:lnTo>
                  <a:pt x="1267" y="202"/>
                </a:lnTo>
                <a:lnTo>
                  <a:pt x="1286" y="202"/>
                </a:lnTo>
                <a:lnTo>
                  <a:pt x="1314" y="214"/>
                </a:lnTo>
                <a:lnTo>
                  <a:pt x="1334" y="227"/>
                </a:lnTo>
                <a:lnTo>
                  <a:pt x="1361" y="227"/>
                </a:lnTo>
                <a:lnTo>
                  <a:pt x="1381" y="240"/>
                </a:lnTo>
                <a:lnTo>
                  <a:pt x="1408" y="240"/>
                </a:lnTo>
                <a:lnTo>
                  <a:pt x="1428" y="252"/>
                </a:lnTo>
                <a:lnTo>
                  <a:pt x="1456" y="252"/>
                </a:lnTo>
                <a:lnTo>
                  <a:pt x="1476" y="252"/>
                </a:ln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41320" y="4371840"/>
            <a:ext cx="2324160" cy="424080"/>
          </a:xfrm>
          <a:custGeom>
            <a:avLst/>
            <a:gdLst/>
            <a:ahLst/>
            <a:rect l="l" t="t" r="r" b="b"/>
            <a:pathLst>
              <a:path w="1464" h="267">
                <a:moveTo>
                  <a:pt x="0" y="227"/>
                </a:moveTo>
                <a:lnTo>
                  <a:pt x="37" y="252"/>
                </a:lnTo>
                <a:lnTo>
                  <a:pt x="56" y="252"/>
                </a:lnTo>
                <a:lnTo>
                  <a:pt x="83" y="266"/>
                </a:lnTo>
                <a:lnTo>
                  <a:pt x="112" y="266"/>
                </a:lnTo>
                <a:lnTo>
                  <a:pt x="140" y="266"/>
                </a:lnTo>
                <a:lnTo>
                  <a:pt x="168" y="252"/>
                </a:lnTo>
                <a:lnTo>
                  <a:pt x="197" y="252"/>
                </a:lnTo>
                <a:lnTo>
                  <a:pt x="234" y="227"/>
                </a:lnTo>
                <a:lnTo>
                  <a:pt x="262" y="214"/>
                </a:lnTo>
                <a:lnTo>
                  <a:pt x="291" y="214"/>
                </a:lnTo>
                <a:lnTo>
                  <a:pt x="318" y="202"/>
                </a:lnTo>
                <a:lnTo>
                  <a:pt x="337" y="189"/>
                </a:lnTo>
                <a:lnTo>
                  <a:pt x="365" y="164"/>
                </a:lnTo>
                <a:lnTo>
                  <a:pt x="384" y="151"/>
                </a:lnTo>
                <a:lnTo>
                  <a:pt x="412" y="126"/>
                </a:lnTo>
                <a:lnTo>
                  <a:pt x="431" y="114"/>
                </a:lnTo>
                <a:lnTo>
                  <a:pt x="459" y="101"/>
                </a:lnTo>
                <a:lnTo>
                  <a:pt x="478" y="88"/>
                </a:lnTo>
                <a:lnTo>
                  <a:pt x="505" y="76"/>
                </a:lnTo>
                <a:lnTo>
                  <a:pt x="525" y="51"/>
                </a:lnTo>
                <a:lnTo>
                  <a:pt x="552" y="51"/>
                </a:lnTo>
                <a:lnTo>
                  <a:pt x="572" y="38"/>
                </a:lnTo>
                <a:lnTo>
                  <a:pt x="599" y="25"/>
                </a:lnTo>
                <a:lnTo>
                  <a:pt x="619" y="25"/>
                </a:lnTo>
                <a:lnTo>
                  <a:pt x="646" y="13"/>
                </a:lnTo>
                <a:lnTo>
                  <a:pt x="666" y="13"/>
                </a:lnTo>
                <a:lnTo>
                  <a:pt x="693" y="0"/>
                </a:lnTo>
                <a:lnTo>
                  <a:pt x="712" y="0"/>
                </a:lnTo>
                <a:lnTo>
                  <a:pt x="740" y="0"/>
                </a:lnTo>
                <a:lnTo>
                  <a:pt x="759" y="0"/>
                </a:lnTo>
                <a:lnTo>
                  <a:pt x="787" y="0"/>
                </a:lnTo>
                <a:lnTo>
                  <a:pt x="806" y="13"/>
                </a:lnTo>
                <a:lnTo>
                  <a:pt x="834" y="13"/>
                </a:lnTo>
                <a:lnTo>
                  <a:pt x="853" y="25"/>
                </a:lnTo>
                <a:lnTo>
                  <a:pt x="880" y="25"/>
                </a:lnTo>
                <a:lnTo>
                  <a:pt x="909" y="38"/>
                </a:lnTo>
                <a:lnTo>
                  <a:pt x="937" y="51"/>
                </a:lnTo>
                <a:lnTo>
                  <a:pt x="965" y="76"/>
                </a:lnTo>
                <a:lnTo>
                  <a:pt x="1003" y="88"/>
                </a:lnTo>
                <a:lnTo>
                  <a:pt x="1031" y="101"/>
                </a:lnTo>
                <a:lnTo>
                  <a:pt x="1059" y="114"/>
                </a:lnTo>
                <a:lnTo>
                  <a:pt x="1087" y="114"/>
                </a:lnTo>
                <a:lnTo>
                  <a:pt x="1115" y="151"/>
                </a:lnTo>
                <a:lnTo>
                  <a:pt x="1134" y="151"/>
                </a:lnTo>
                <a:lnTo>
                  <a:pt x="1143" y="177"/>
                </a:lnTo>
                <a:lnTo>
                  <a:pt x="1171" y="189"/>
                </a:lnTo>
                <a:lnTo>
                  <a:pt x="1200" y="189"/>
                </a:lnTo>
                <a:lnTo>
                  <a:pt x="1228" y="189"/>
                </a:lnTo>
                <a:lnTo>
                  <a:pt x="1255" y="202"/>
                </a:lnTo>
                <a:lnTo>
                  <a:pt x="1275" y="202"/>
                </a:lnTo>
                <a:lnTo>
                  <a:pt x="1302" y="214"/>
                </a:lnTo>
                <a:lnTo>
                  <a:pt x="1322" y="227"/>
                </a:lnTo>
                <a:lnTo>
                  <a:pt x="1349" y="227"/>
                </a:lnTo>
                <a:lnTo>
                  <a:pt x="1369" y="240"/>
                </a:lnTo>
                <a:lnTo>
                  <a:pt x="1396" y="240"/>
                </a:lnTo>
                <a:lnTo>
                  <a:pt x="1416" y="252"/>
                </a:lnTo>
                <a:lnTo>
                  <a:pt x="1443" y="252"/>
                </a:lnTo>
                <a:lnTo>
                  <a:pt x="1463" y="25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841320" y="3987720"/>
            <a:ext cx="2324160" cy="424080"/>
          </a:xfrm>
          <a:custGeom>
            <a:avLst/>
            <a:gdLst/>
            <a:ahLst/>
            <a:rect l="l" t="t" r="r" b="b"/>
            <a:pathLst>
              <a:path w="1464" h="267">
                <a:moveTo>
                  <a:pt x="0" y="227"/>
                </a:moveTo>
                <a:lnTo>
                  <a:pt x="37" y="252"/>
                </a:lnTo>
                <a:lnTo>
                  <a:pt x="56" y="252"/>
                </a:lnTo>
                <a:lnTo>
                  <a:pt x="83" y="266"/>
                </a:lnTo>
                <a:lnTo>
                  <a:pt x="112" y="266"/>
                </a:lnTo>
                <a:lnTo>
                  <a:pt x="140" y="266"/>
                </a:lnTo>
                <a:lnTo>
                  <a:pt x="168" y="252"/>
                </a:lnTo>
                <a:lnTo>
                  <a:pt x="197" y="252"/>
                </a:lnTo>
                <a:lnTo>
                  <a:pt x="234" y="227"/>
                </a:lnTo>
                <a:lnTo>
                  <a:pt x="262" y="214"/>
                </a:lnTo>
                <a:lnTo>
                  <a:pt x="291" y="214"/>
                </a:lnTo>
                <a:lnTo>
                  <a:pt x="318" y="202"/>
                </a:lnTo>
                <a:lnTo>
                  <a:pt x="337" y="189"/>
                </a:lnTo>
                <a:lnTo>
                  <a:pt x="365" y="164"/>
                </a:lnTo>
                <a:lnTo>
                  <a:pt x="384" y="151"/>
                </a:lnTo>
                <a:lnTo>
                  <a:pt x="412" y="126"/>
                </a:lnTo>
                <a:lnTo>
                  <a:pt x="431" y="114"/>
                </a:lnTo>
                <a:lnTo>
                  <a:pt x="459" y="101"/>
                </a:lnTo>
                <a:lnTo>
                  <a:pt x="478" y="88"/>
                </a:lnTo>
                <a:lnTo>
                  <a:pt x="505" y="76"/>
                </a:lnTo>
                <a:lnTo>
                  <a:pt x="525" y="51"/>
                </a:lnTo>
                <a:lnTo>
                  <a:pt x="552" y="51"/>
                </a:lnTo>
                <a:lnTo>
                  <a:pt x="572" y="38"/>
                </a:lnTo>
                <a:lnTo>
                  <a:pt x="599" y="25"/>
                </a:lnTo>
                <a:lnTo>
                  <a:pt x="619" y="25"/>
                </a:lnTo>
                <a:lnTo>
                  <a:pt x="646" y="13"/>
                </a:lnTo>
                <a:lnTo>
                  <a:pt x="666" y="13"/>
                </a:lnTo>
                <a:lnTo>
                  <a:pt x="693" y="0"/>
                </a:lnTo>
                <a:lnTo>
                  <a:pt x="712" y="0"/>
                </a:lnTo>
                <a:lnTo>
                  <a:pt x="740" y="0"/>
                </a:lnTo>
                <a:lnTo>
                  <a:pt x="759" y="0"/>
                </a:lnTo>
                <a:lnTo>
                  <a:pt x="787" y="0"/>
                </a:lnTo>
                <a:lnTo>
                  <a:pt x="806" y="13"/>
                </a:lnTo>
                <a:lnTo>
                  <a:pt x="834" y="13"/>
                </a:lnTo>
                <a:lnTo>
                  <a:pt x="853" y="25"/>
                </a:lnTo>
                <a:lnTo>
                  <a:pt x="880" y="25"/>
                </a:lnTo>
                <a:lnTo>
                  <a:pt x="909" y="38"/>
                </a:lnTo>
                <a:lnTo>
                  <a:pt x="937" y="51"/>
                </a:lnTo>
                <a:lnTo>
                  <a:pt x="965" y="76"/>
                </a:lnTo>
                <a:lnTo>
                  <a:pt x="1003" y="88"/>
                </a:lnTo>
                <a:lnTo>
                  <a:pt x="1031" y="101"/>
                </a:lnTo>
                <a:lnTo>
                  <a:pt x="1059" y="114"/>
                </a:lnTo>
                <a:lnTo>
                  <a:pt x="1087" y="114"/>
                </a:lnTo>
                <a:lnTo>
                  <a:pt x="1115" y="151"/>
                </a:lnTo>
                <a:lnTo>
                  <a:pt x="1134" y="151"/>
                </a:lnTo>
                <a:lnTo>
                  <a:pt x="1143" y="177"/>
                </a:lnTo>
                <a:lnTo>
                  <a:pt x="1171" y="189"/>
                </a:lnTo>
                <a:lnTo>
                  <a:pt x="1200" y="189"/>
                </a:lnTo>
                <a:lnTo>
                  <a:pt x="1228" y="189"/>
                </a:lnTo>
                <a:lnTo>
                  <a:pt x="1255" y="202"/>
                </a:lnTo>
                <a:lnTo>
                  <a:pt x="1275" y="202"/>
                </a:lnTo>
                <a:lnTo>
                  <a:pt x="1302" y="214"/>
                </a:lnTo>
                <a:lnTo>
                  <a:pt x="1322" y="227"/>
                </a:lnTo>
                <a:lnTo>
                  <a:pt x="1349" y="227"/>
                </a:lnTo>
                <a:lnTo>
                  <a:pt x="1369" y="240"/>
                </a:lnTo>
                <a:lnTo>
                  <a:pt x="1396" y="240"/>
                </a:lnTo>
                <a:lnTo>
                  <a:pt x="1416" y="252"/>
                </a:lnTo>
                <a:lnTo>
                  <a:pt x="1443" y="252"/>
                </a:lnTo>
                <a:lnTo>
                  <a:pt x="1463" y="252"/>
                </a:lnTo>
              </a:path>
            </a:pathLst>
          </a:custGeom>
          <a:noFill/>
          <a:ln cap="rnd" w="507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825480" y="3876840"/>
            <a:ext cx="2347920" cy="215712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36440" y="3960720"/>
            <a:ext cx="612720" cy="33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1676520" y="380880"/>
            <a:ext cx="60958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 of Incremental Energy Charges (Relative to Baseline)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1" name=""/>
          <p:cNvGrpSpPr/>
          <p:nvPr/>
        </p:nvGrpSpPr>
        <p:grpSpPr>
          <a:xfrm>
            <a:off x="1498680" y="1692360"/>
            <a:ext cx="5724360" cy="4010040"/>
            <a:chOff x="1498680" y="1692360"/>
            <a:chExt cx="5724360" cy="4010040"/>
          </a:xfrm>
        </p:grpSpPr>
        <p:sp>
          <p:nvSpPr>
            <p:cNvPr id="172" name=""/>
            <p:cNvSpPr/>
            <p:nvPr/>
          </p:nvSpPr>
          <p:spPr>
            <a:xfrm>
              <a:off x="1498680" y="1692360"/>
              <a:ext cx="0" cy="4010040"/>
            </a:xfrm>
            <a:prstGeom prst="line">
              <a:avLst/>
            </a:prstGeom>
            <a:ln w="507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1498680" y="5702400"/>
              <a:ext cx="5724360" cy="0"/>
            </a:xfrm>
            <a:prstGeom prst="line">
              <a:avLst/>
            </a:prstGeom>
            <a:ln w="507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4" name=""/>
          <p:cNvSpPr/>
          <p:nvPr/>
        </p:nvSpPr>
        <p:spPr>
          <a:xfrm>
            <a:off x="558720" y="2751120"/>
            <a:ext cx="10018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Univers (WN)"/>
              </a:rPr>
              <a:t>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641600" y="5778360"/>
            <a:ext cx="57312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(WN)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65920" y="5778360"/>
            <a:ext cx="5716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Univers (WN)"/>
              </a:rPr>
              <a:t>24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223040" y="3735360"/>
            <a:ext cx="10749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Univers (WN)"/>
              </a:rPr>
              <a:t>Actual 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065320" y="1539720"/>
            <a:ext cx="52164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“sells” load at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RTP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236680" y="3508200"/>
            <a:ext cx="396108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“buys” load at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RTP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156440" y="3124080"/>
            <a:ext cx="1001880" cy="64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712880" y="2297160"/>
            <a:ext cx="5470560" cy="1173240"/>
          </a:xfrm>
          <a:custGeom>
            <a:avLst/>
            <a:gdLst/>
            <a:ahLst/>
            <a:rect l="l" t="t" r="r" b="b"/>
            <a:pathLst>
              <a:path w="3446" h="739">
                <a:moveTo>
                  <a:pt x="0" y="738"/>
                </a:moveTo>
                <a:lnTo>
                  <a:pt x="49" y="726"/>
                </a:lnTo>
                <a:lnTo>
                  <a:pt x="91" y="726"/>
                </a:lnTo>
                <a:lnTo>
                  <a:pt x="132" y="726"/>
                </a:lnTo>
                <a:lnTo>
                  <a:pt x="173" y="726"/>
                </a:lnTo>
                <a:lnTo>
                  <a:pt x="229" y="709"/>
                </a:lnTo>
                <a:lnTo>
                  <a:pt x="283" y="709"/>
                </a:lnTo>
                <a:lnTo>
                  <a:pt x="324" y="694"/>
                </a:lnTo>
                <a:lnTo>
                  <a:pt x="434" y="677"/>
                </a:lnTo>
                <a:lnTo>
                  <a:pt x="490" y="645"/>
                </a:lnTo>
                <a:lnTo>
                  <a:pt x="544" y="612"/>
                </a:lnTo>
                <a:lnTo>
                  <a:pt x="600" y="565"/>
                </a:lnTo>
                <a:lnTo>
                  <a:pt x="641" y="532"/>
                </a:lnTo>
                <a:lnTo>
                  <a:pt x="668" y="483"/>
                </a:lnTo>
                <a:lnTo>
                  <a:pt x="710" y="451"/>
                </a:lnTo>
                <a:lnTo>
                  <a:pt x="751" y="419"/>
                </a:lnTo>
                <a:lnTo>
                  <a:pt x="778" y="371"/>
                </a:lnTo>
                <a:lnTo>
                  <a:pt x="819" y="339"/>
                </a:lnTo>
                <a:lnTo>
                  <a:pt x="861" y="290"/>
                </a:lnTo>
                <a:lnTo>
                  <a:pt x="915" y="257"/>
                </a:lnTo>
                <a:lnTo>
                  <a:pt x="957" y="225"/>
                </a:lnTo>
                <a:lnTo>
                  <a:pt x="998" y="177"/>
                </a:lnTo>
                <a:lnTo>
                  <a:pt x="1039" y="161"/>
                </a:lnTo>
                <a:lnTo>
                  <a:pt x="1081" y="145"/>
                </a:lnTo>
                <a:lnTo>
                  <a:pt x="1122" y="113"/>
                </a:lnTo>
                <a:lnTo>
                  <a:pt x="1163" y="96"/>
                </a:lnTo>
                <a:lnTo>
                  <a:pt x="1204" y="82"/>
                </a:lnTo>
                <a:lnTo>
                  <a:pt x="1259" y="48"/>
                </a:lnTo>
                <a:lnTo>
                  <a:pt x="1314" y="48"/>
                </a:lnTo>
                <a:lnTo>
                  <a:pt x="1356" y="33"/>
                </a:lnTo>
                <a:lnTo>
                  <a:pt x="1410" y="17"/>
                </a:lnTo>
                <a:lnTo>
                  <a:pt x="1452" y="0"/>
                </a:lnTo>
                <a:lnTo>
                  <a:pt x="1493" y="0"/>
                </a:lnTo>
                <a:lnTo>
                  <a:pt x="1547" y="0"/>
                </a:lnTo>
                <a:lnTo>
                  <a:pt x="1589" y="0"/>
                </a:lnTo>
                <a:lnTo>
                  <a:pt x="1630" y="0"/>
                </a:lnTo>
                <a:lnTo>
                  <a:pt x="1671" y="0"/>
                </a:lnTo>
                <a:lnTo>
                  <a:pt x="1713" y="17"/>
                </a:lnTo>
                <a:lnTo>
                  <a:pt x="1768" y="48"/>
                </a:lnTo>
                <a:lnTo>
                  <a:pt x="1822" y="64"/>
                </a:lnTo>
                <a:lnTo>
                  <a:pt x="1864" y="96"/>
                </a:lnTo>
                <a:lnTo>
                  <a:pt x="1905" y="113"/>
                </a:lnTo>
                <a:lnTo>
                  <a:pt x="1960" y="161"/>
                </a:lnTo>
                <a:lnTo>
                  <a:pt x="2001" y="177"/>
                </a:lnTo>
                <a:lnTo>
                  <a:pt x="2042" y="210"/>
                </a:lnTo>
                <a:lnTo>
                  <a:pt x="2098" y="242"/>
                </a:lnTo>
                <a:lnTo>
                  <a:pt x="2139" y="274"/>
                </a:lnTo>
                <a:lnTo>
                  <a:pt x="2180" y="290"/>
                </a:lnTo>
                <a:lnTo>
                  <a:pt x="2235" y="322"/>
                </a:lnTo>
                <a:lnTo>
                  <a:pt x="2290" y="354"/>
                </a:lnTo>
                <a:lnTo>
                  <a:pt x="2345" y="387"/>
                </a:lnTo>
                <a:lnTo>
                  <a:pt x="2400" y="419"/>
                </a:lnTo>
                <a:lnTo>
                  <a:pt x="2441" y="435"/>
                </a:lnTo>
                <a:lnTo>
                  <a:pt x="2483" y="451"/>
                </a:lnTo>
                <a:lnTo>
                  <a:pt x="2537" y="483"/>
                </a:lnTo>
                <a:lnTo>
                  <a:pt x="2620" y="483"/>
                </a:lnTo>
                <a:lnTo>
                  <a:pt x="2674" y="500"/>
                </a:lnTo>
                <a:lnTo>
                  <a:pt x="2716" y="516"/>
                </a:lnTo>
                <a:lnTo>
                  <a:pt x="2771" y="532"/>
                </a:lnTo>
                <a:lnTo>
                  <a:pt x="2812" y="548"/>
                </a:lnTo>
                <a:lnTo>
                  <a:pt x="2854" y="548"/>
                </a:lnTo>
                <a:lnTo>
                  <a:pt x="2895" y="565"/>
                </a:lnTo>
                <a:lnTo>
                  <a:pt x="2950" y="565"/>
                </a:lnTo>
                <a:lnTo>
                  <a:pt x="3005" y="565"/>
                </a:lnTo>
                <a:lnTo>
                  <a:pt x="3046" y="565"/>
                </a:lnTo>
                <a:lnTo>
                  <a:pt x="3101" y="565"/>
                </a:lnTo>
                <a:lnTo>
                  <a:pt x="3142" y="565"/>
                </a:lnTo>
                <a:lnTo>
                  <a:pt x="3183" y="565"/>
                </a:lnTo>
                <a:lnTo>
                  <a:pt x="3238" y="565"/>
                </a:lnTo>
                <a:lnTo>
                  <a:pt x="3321" y="565"/>
                </a:lnTo>
                <a:lnTo>
                  <a:pt x="3362" y="580"/>
                </a:lnTo>
                <a:lnTo>
                  <a:pt x="3403" y="580"/>
                </a:lnTo>
                <a:lnTo>
                  <a:pt x="3445" y="580"/>
                </a:lnTo>
              </a:path>
            </a:pathLst>
          </a:custGeom>
          <a:noFill/>
          <a:ln cap="rnd" w="50760">
            <a:solidFill>
              <a:srgbClr val="ff9900"/>
            </a:solidFill>
            <a:custDash>
              <a:ds d="499000" sp="20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712880" y="2448000"/>
            <a:ext cx="5381640" cy="1355760"/>
          </a:xfrm>
          <a:custGeom>
            <a:avLst/>
            <a:gdLst/>
            <a:ahLst/>
            <a:rect l="l" t="t" r="r" b="b"/>
            <a:pathLst>
              <a:path w="3390" h="854">
                <a:moveTo>
                  <a:pt x="0" y="780"/>
                </a:moveTo>
                <a:lnTo>
                  <a:pt x="46" y="754"/>
                </a:lnTo>
                <a:lnTo>
                  <a:pt x="102" y="736"/>
                </a:lnTo>
                <a:lnTo>
                  <a:pt x="157" y="703"/>
                </a:lnTo>
                <a:lnTo>
                  <a:pt x="200" y="668"/>
                </a:lnTo>
                <a:lnTo>
                  <a:pt x="241" y="619"/>
                </a:lnTo>
                <a:lnTo>
                  <a:pt x="283" y="585"/>
                </a:lnTo>
                <a:lnTo>
                  <a:pt x="325" y="534"/>
                </a:lnTo>
                <a:lnTo>
                  <a:pt x="353" y="484"/>
                </a:lnTo>
                <a:lnTo>
                  <a:pt x="395" y="451"/>
                </a:lnTo>
                <a:lnTo>
                  <a:pt x="422" y="401"/>
                </a:lnTo>
                <a:lnTo>
                  <a:pt x="464" y="350"/>
                </a:lnTo>
                <a:lnTo>
                  <a:pt x="506" y="301"/>
                </a:lnTo>
                <a:lnTo>
                  <a:pt x="548" y="284"/>
                </a:lnTo>
                <a:lnTo>
                  <a:pt x="589" y="251"/>
                </a:lnTo>
                <a:lnTo>
                  <a:pt x="631" y="216"/>
                </a:lnTo>
                <a:lnTo>
                  <a:pt x="674" y="201"/>
                </a:lnTo>
                <a:lnTo>
                  <a:pt x="728" y="150"/>
                </a:lnTo>
                <a:lnTo>
                  <a:pt x="770" y="133"/>
                </a:lnTo>
                <a:lnTo>
                  <a:pt x="813" y="101"/>
                </a:lnTo>
                <a:lnTo>
                  <a:pt x="854" y="83"/>
                </a:lnTo>
                <a:lnTo>
                  <a:pt x="896" y="83"/>
                </a:lnTo>
                <a:lnTo>
                  <a:pt x="938" y="83"/>
                </a:lnTo>
                <a:lnTo>
                  <a:pt x="980" y="83"/>
                </a:lnTo>
                <a:lnTo>
                  <a:pt x="1021" y="83"/>
                </a:lnTo>
                <a:lnTo>
                  <a:pt x="1077" y="101"/>
                </a:lnTo>
                <a:lnTo>
                  <a:pt x="1133" y="116"/>
                </a:lnTo>
                <a:lnTo>
                  <a:pt x="1188" y="116"/>
                </a:lnTo>
                <a:lnTo>
                  <a:pt x="1230" y="116"/>
                </a:lnTo>
                <a:lnTo>
                  <a:pt x="1272" y="116"/>
                </a:lnTo>
                <a:lnTo>
                  <a:pt x="1314" y="116"/>
                </a:lnTo>
                <a:lnTo>
                  <a:pt x="1355" y="116"/>
                </a:lnTo>
                <a:lnTo>
                  <a:pt x="1398" y="101"/>
                </a:lnTo>
                <a:lnTo>
                  <a:pt x="1439" y="101"/>
                </a:lnTo>
                <a:lnTo>
                  <a:pt x="1494" y="83"/>
                </a:lnTo>
                <a:lnTo>
                  <a:pt x="1606" y="67"/>
                </a:lnTo>
                <a:lnTo>
                  <a:pt x="1717" y="67"/>
                </a:lnTo>
                <a:lnTo>
                  <a:pt x="1802" y="67"/>
                </a:lnTo>
                <a:lnTo>
                  <a:pt x="1857" y="50"/>
                </a:lnTo>
                <a:lnTo>
                  <a:pt x="1899" y="32"/>
                </a:lnTo>
                <a:lnTo>
                  <a:pt x="1955" y="16"/>
                </a:lnTo>
                <a:lnTo>
                  <a:pt x="1996" y="0"/>
                </a:lnTo>
                <a:lnTo>
                  <a:pt x="2051" y="16"/>
                </a:lnTo>
                <a:lnTo>
                  <a:pt x="2094" y="16"/>
                </a:lnTo>
                <a:lnTo>
                  <a:pt x="2149" y="16"/>
                </a:lnTo>
                <a:lnTo>
                  <a:pt x="2204" y="32"/>
                </a:lnTo>
                <a:lnTo>
                  <a:pt x="2247" y="50"/>
                </a:lnTo>
                <a:lnTo>
                  <a:pt x="2288" y="67"/>
                </a:lnTo>
                <a:lnTo>
                  <a:pt x="2330" y="83"/>
                </a:lnTo>
                <a:lnTo>
                  <a:pt x="2372" y="101"/>
                </a:lnTo>
                <a:lnTo>
                  <a:pt x="2414" y="133"/>
                </a:lnTo>
                <a:lnTo>
                  <a:pt x="2456" y="150"/>
                </a:lnTo>
                <a:lnTo>
                  <a:pt x="2497" y="184"/>
                </a:lnTo>
                <a:lnTo>
                  <a:pt x="2540" y="216"/>
                </a:lnTo>
                <a:lnTo>
                  <a:pt x="2595" y="234"/>
                </a:lnTo>
                <a:lnTo>
                  <a:pt x="2636" y="267"/>
                </a:lnTo>
                <a:lnTo>
                  <a:pt x="2679" y="284"/>
                </a:lnTo>
                <a:lnTo>
                  <a:pt x="2721" y="334"/>
                </a:lnTo>
                <a:lnTo>
                  <a:pt x="2762" y="350"/>
                </a:lnTo>
                <a:lnTo>
                  <a:pt x="2818" y="418"/>
                </a:lnTo>
                <a:lnTo>
                  <a:pt x="2874" y="468"/>
                </a:lnTo>
                <a:lnTo>
                  <a:pt x="2915" y="484"/>
                </a:lnTo>
                <a:lnTo>
                  <a:pt x="2971" y="534"/>
                </a:lnTo>
                <a:lnTo>
                  <a:pt x="3013" y="585"/>
                </a:lnTo>
                <a:lnTo>
                  <a:pt x="3082" y="619"/>
                </a:lnTo>
                <a:lnTo>
                  <a:pt x="3153" y="668"/>
                </a:lnTo>
                <a:lnTo>
                  <a:pt x="3193" y="719"/>
                </a:lnTo>
                <a:lnTo>
                  <a:pt x="3235" y="736"/>
                </a:lnTo>
                <a:lnTo>
                  <a:pt x="3292" y="769"/>
                </a:lnTo>
                <a:lnTo>
                  <a:pt x="3346" y="820"/>
                </a:lnTo>
                <a:lnTo>
                  <a:pt x="3389" y="853"/>
                </a:lnTo>
              </a:path>
            </a:pathLst>
          </a:custGeom>
          <a:noFill/>
          <a:ln cap="rnd" w="50760">
            <a:solidFill>
              <a:srgbClr val="66ff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571840" y="5854680"/>
            <a:ext cx="35780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Univers (WN)"/>
              </a:rPr>
              <a:t>Hour of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 flipV="1">
            <a:off x="2535120" y="3003480"/>
            <a:ext cx="324000" cy="5047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flipV="1">
            <a:off x="5111640" y="2750760"/>
            <a:ext cx="466920" cy="7570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075200" y="1994040"/>
            <a:ext cx="0" cy="529920"/>
          </a:xfrm>
          <a:prstGeom prst="line">
            <a:avLst/>
          </a:prstGeom>
          <a:ln w="255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Two-Part RTP Structure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customer buys their CBL at standard tariff prices according to mutually agreed upon contract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customer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(relative to the CBL) to suit their needs in each hour at prices based on a forecast of the wholesale market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Elements Unique to California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/>
          </p:nvPr>
        </p:nvSpPr>
        <p:spPr>
          <a:xfrm>
            <a:off x="685800" y="213336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Immediate, critical need for demand reduction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Frequent high wholesale prices expected 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limit potential for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demand response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Incentive for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overall usage reductions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 customers whose value of power is low (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aluminum in NW)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market prices may exceed tariff prices even in off-peak periods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Issues in RTP Design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685800" y="2133360"/>
            <a:ext cx="7772400" cy="3429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533520" indent="-53352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determine and adjust baseline load?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Relationship between RTP prices and wholesale energy prices?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Degree of advance notice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day-ahead)?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 for RTP demand response?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buClr>
                <a:srgbClr val="000000"/>
              </a:buClr>
              <a:buFont typeface="Times New Roman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price protection products?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CBL Philosophy at GPC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 load shape prior to RTP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Adjustments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customers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protection products to manage risk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RTP and Wholesale Prices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3733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Lower of: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Stable RTP price 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price plus adders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Advance Notice of RTP Prices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Shorter notice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hour-ahead) lets price more accurately reflect system conditions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6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Longer notice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day-ahead) will miss extreme events that tend to result in the highest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6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Longer notice allows customers greater ability to respond to price signals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6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differ in flexibility to adjust electricity usage on short notice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1447920" y="343080"/>
            <a:ext cx="7162560" cy="64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b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Accounting for Load Response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0" name="" descr=""/>
          <p:cNvPicPr/>
          <p:nvPr/>
        </p:nvPicPr>
        <p:blipFill>
          <a:blip r:embed="rId1"/>
          <a:stretch/>
        </p:blipFill>
        <p:spPr>
          <a:xfrm>
            <a:off x="457200" y="1722600"/>
            <a:ext cx="7848720" cy="4754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1" name=""/>
          <p:cNvSpPr/>
          <p:nvPr/>
        </p:nvSpPr>
        <p:spPr>
          <a:xfrm>
            <a:off x="838080" y="951840"/>
            <a:ext cx="7620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Feed-Back Process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is Real-Time Pricing?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2209680"/>
            <a:ext cx="7772400" cy="396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spcBef>
                <a:spcPts val="700"/>
              </a:spcBef>
              <a:spcAft>
                <a:spcPts val="7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electricity rate structure in which retail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prices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Vary frequently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., hourly),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with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 notice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., hour-ahead or day-ahead),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spcAft>
                <a:spcPts val="700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reflect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wholesale market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Protection Products: 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Cap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829400" y="1905120"/>
            <a:ext cx="1044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lbertus (W1)"/>
              </a:rPr>
              <a:t>Cap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80880" y="1905120"/>
            <a:ext cx="342900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lbertus (W1)"/>
              </a:rPr>
              <a:t>A Price Cap is a ceiling price on GPC’s average RTP price over a specific time period.  You pay an upfront premium for the product.  You select the Cap Price, the Time Period, and the amount of load to contract.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5" name=""/>
          <p:cNvGrpSpPr/>
          <p:nvPr/>
        </p:nvGrpSpPr>
        <p:grpSpPr>
          <a:xfrm>
            <a:off x="3906720" y="2895480"/>
            <a:ext cx="4856040" cy="2133360"/>
            <a:chOff x="3906720" y="2895480"/>
            <a:chExt cx="4856040" cy="2133360"/>
          </a:xfrm>
        </p:grpSpPr>
        <p:sp>
          <p:nvSpPr>
            <p:cNvPr id="206" name=""/>
            <p:cNvSpPr/>
            <p:nvPr/>
          </p:nvSpPr>
          <p:spPr>
            <a:xfrm>
              <a:off x="4182840" y="3425760"/>
              <a:ext cx="1800" cy="141264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4108320" y="3236760"/>
              <a:ext cx="150840" cy="195120"/>
            </a:xfrm>
            <a:custGeom>
              <a:avLst/>
              <a:gdLst/>
              <a:ahLst/>
              <a:rect l="l" t="t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4106880" y="4832280"/>
              <a:ext cx="149040" cy="196560"/>
            </a:xfrm>
            <a:custGeom>
              <a:avLst/>
              <a:gdLst/>
              <a:ahLst/>
              <a:rect l="l" t="t" r="r" b="b"/>
              <a:pathLst>
                <a:path w="63" h="63">
                  <a:moveTo>
                    <a:pt x="0" y="0"/>
                  </a:moveTo>
                  <a:lnTo>
                    <a:pt x="32" y="63"/>
                  </a:lnTo>
                  <a:lnTo>
                    <a:pt x="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4182840" y="3904920"/>
              <a:ext cx="3557880" cy="57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7735680" y="3833640"/>
              <a:ext cx="147600" cy="195120"/>
            </a:xfrm>
            <a:custGeom>
              <a:avLst/>
              <a:gdLst/>
              <a:ahLst/>
              <a:rect l="l" t="t" r="r" b="b"/>
              <a:pathLst>
                <a:path w="62" h="63">
                  <a:moveTo>
                    <a:pt x="0" y="63"/>
                  </a:moveTo>
                  <a:lnTo>
                    <a:pt x="62" y="31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950240" y="3978000"/>
              <a:ext cx="741240" cy="306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972200" y="3825720"/>
              <a:ext cx="2880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13" name=""/>
            <p:cNvGrpSpPr/>
            <p:nvPr/>
          </p:nvGrpSpPr>
          <p:grpSpPr>
            <a:xfrm>
              <a:off x="4182840" y="3276360"/>
              <a:ext cx="3614400" cy="1143000"/>
              <a:chOff x="4182840" y="3276360"/>
              <a:chExt cx="3614400" cy="1143000"/>
            </a:xfrm>
          </p:grpSpPr>
          <p:sp>
            <p:nvSpPr>
              <p:cNvPr id="214" name=""/>
              <p:cNvSpPr/>
              <p:nvPr/>
            </p:nvSpPr>
            <p:spPr>
              <a:xfrm>
                <a:off x="4182840" y="3276360"/>
                <a:ext cx="3472920" cy="1143000"/>
              </a:xfrm>
              <a:custGeom>
                <a:avLst/>
                <a:gdLst/>
                <a:ahLst/>
                <a:rect l="l" t="t" r="r" b="b"/>
                <a:pathLst>
                  <a:path w="1422" h="369">
                    <a:moveTo>
                      <a:pt x="0" y="314"/>
                    </a:moveTo>
                    <a:lnTo>
                      <a:pt x="2" y="320"/>
                    </a:lnTo>
                    <a:lnTo>
                      <a:pt x="2" y="326"/>
                    </a:lnTo>
                    <a:lnTo>
                      <a:pt x="4" y="331"/>
                    </a:lnTo>
                    <a:lnTo>
                      <a:pt x="7" y="335"/>
                    </a:lnTo>
                    <a:lnTo>
                      <a:pt x="16" y="340"/>
                    </a:lnTo>
                    <a:lnTo>
                      <a:pt x="27" y="343"/>
                    </a:lnTo>
                    <a:lnTo>
                      <a:pt x="38" y="346"/>
                    </a:lnTo>
                    <a:lnTo>
                      <a:pt x="48" y="349"/>
                    </a:lnTo>
                    <a:lnTo>
                      <a:pt x="55" y="352"/>
                    </a:lnTo>
                    <a:lnTo>
                      <a:pt x="62" y="355"/>
                    </a:lnTo>
                    <a:lnTo>
                      <a:pt x="69" y="359"/>
                    </a:lnTo>
                    <a:lnTo>
                      <a:pt x="76" y="362"/>
                    </a:lnTo>
                    <a:lnTo>
                      <a:pt x="89" y="365"/>
                    </a:lnTo>
                    <a:lnTo>
                      <a:pt x="104" y="367"/>
                    </a:lnTo>
                    <a:lnTo>
                      <a:pt x="131" y="369"/>
                    </a:lnTo>
                    <a:lnTo>
                      <a:pt x="203" y="367"/>
                    </a:lnTo>
                    <a:lnTo>
                      <a:pt x="239" y="365"/>
                    </a:lnTo>
                    <a:lnTo>
                      <a:pt x="274" y="362"/>
                    </a:lnTo>
                    <a:lnTo>
                      <a:pt x="275" y="362"/>
                    </a:lnTo>
                    <a:lnTo>
                      <a:pt x="277" y="361"/>
                    </a:lnTo>
                    <a:lnTo>
                      <a:pt x="283" y="359"/>
                    </a:lnTo>
                    <a:lnTo>
                      <a:pt x="292" y="356"/>
                    </a:lnTo>
                    <a:lnTo>
                      <a:pt x="301" y="354"/>
                    </a:lnTo>
                    <a:lnTo>
                      <a:pt x="312" y="350"/>
                    </a:lnTo>
                    <a:lnTo>
                      <a:pt x="322" y="347"/>
                    </a:lnTo>
                    <a:lnTo>
                      <a:pt x="330" y="344"/>
                    </a:lnTo>
                    <a:lnTo>
                      <a:pt x="336" y="342"/>
                    </a:lnTo>
                    <a:lnTo>
                      <a:pt x="342" y="340"/>
                    </a:lnTo>
                    <a:lnTo>
                      <a:pt x="348" y="337"/>
                    </a:lnTo>
                    <a:lnTo>
                      <a:pt x="354" y="336"/>
                    </a:lnTo>
                    <a:lnTo>
                      <a:pt x="355" y="335"/>
                    </a:lnTo>
                    <a:lnTo>
                      <a:pt x="356" y="335"/>
                    </a:lnTo>
                    <a:lnTo>
                      <a:pt x="365" y="328"/>
                    </a:lnTo>
                    <a:lnTo>
                      <a:pt x="373" y="322"/>
                    </a:lnTo>
                    <a:lnTo>
                      <a:pt x="382" y="315"/>
                    </a:lnTo>
                    <a:lnTo>
                      <a:pt x="391" y="308"/>
                    </a:lnTo>
                    <a:lnTo>
                      <a:pt x="395" y="303"/>
                    </a:lnTo>
                    <a:lnTo>
                      <a:pt x="398" y="299"/>
                    </a:lnTo>
                    <a:lnTo>
                      <a:pt x="402" y="294"/>
                    </a:lnTo>
                    <a:lnTo>
                      <a:pt x="404" y="290"/>
                    </a:lnTo>
                    <a:lnTo>
                      <a:pt x="404" y="287"/>
                    </a:lnTo>
                    <a:lnTo>
                      <a:pt x="404" y="285"/>
                    </a:lnTo>
                    <a:lnTo>
                      <a:pt x="406" y="284"/>
                    </a:lnTo>
                    <a:lnTo>
                      <a:pt x="408" y="282"/>
                    </a:lnTo>
                    <a:lnTo>
                      <a:pt x="411" y="279"/>
                    </a:lnTo>
                    <a:lnTo>
                      <a:pt x="414" y="277"/>
                    </a:lnTo>
                    <a:lnTo>
                      <a:pt x="418" y="273"/>
                    </a:lnTo>
                    <a:lnTo>
                      <a:pt x="429" y="266"/>
                    </a:lnTo>
                    <a:lnTo>
                      <a:pt x="439" y="261"/>
                    </a:lnTo>
                    <a:lnTo>
                      <a:pt x="450" y="254"/>
                    </a:lnTo>
                    <a:lnTo>
                      <a:pt x="460" y="246"/>
                    </a:lnTo>
                    <a:lnTo>
                      <a:pt x="466" y="238"/>
                    </a:lnTo>
                    <a:lnTo>
                      <a:pt x="473" y="232"/>
                    </a:lnTo>
                    <a:lnTo>
                      <a:pt x="484" y="225"/>
                    </a:lnTo>
                    <a:lnTo>
                      <a:pt x="494" y="219"/>
                    </a:lnTo>
                    <a:lnTo>
                      <a:pt x="505" y="213"/>
                    </a:lnTo>
                    <a:lnTo>
                      <a:pt x="514" y="205"/>
                    </a:lnTo>
                    <a:lnTo>
                      <a:pt x="519" y="200"/>
                    </a:lnTo>
                    <a:lnTo>
                      <a:pt x="523" y="196"/>
                    </a:lnTo>
                    <a:lnTo>
                      <a:pt x="528" y="191"/>
                    </a:lnTo>
                    <a:lnTo>
                      <a:pt x="531" y="188"/>
                    </a:lnTo>
                    <a:lnTo>
                      <a:pt x="534" y="185"/>
                    </a:lnTo>
                    <a:lnTo>
                      <a:pt x="537" y="183"/>
                    </a:lnTo>
                    <a:lnTo>
                      <a:pt x="541" y="180"/>
                    </a:lnTo>
                    <a:lnTo>
                      <a:pt x="547" y="176"/>
                    </a:lnTo>
                    <a:lnTo>
                      <a:pt x="551" y="173"/>
                    </a:lnTo>
                    <a:lnTo>
                      <a:pt x="555" y="170"/>
                    </a:lnTo>
                    <a:lnTo>
                      <a:pt x="563" y="161"/>
                    </a:lnTo>
                    <a:lnTo>
                      <a:pt x="566" y="156"/>
                    </a:lnTo>
                    <a:lnTo>
                      <a:pt x="569" y="150"/>
                    </a:lnTo>
                    <a:lnTo>
                      <a:pt x="573" y="140"/>
                    </a:lnTo>
                    <a:lnTo>
                      <a:pt x="575" y="129"/>
                    </a:lnTo>
                    <a:lnTo>
                      <a:pt x="578" y="119"/>
                    </a:lnTo>
                    <a:lnTo>
                      <a:pt x="582" y="109"/>
                    </a:lnTo>
                    <a:lnTo>
                      <a:pt x="590" y="98"/>
                    </a:lnTo>
                    <a:lnTo>
                      <a:pt x="598" y="89"/>
                    </a:lnTo>
                    <a:lnTo>
                      <a:pt x="604" y="81"/>
                    </a:lnTo>
                    <a:lnTo>
                      <a:pt x="612" y="75"/>
                    </a:lnTo>
                    <a:lnTo>
                      <a:pt x="621" y="69"/>
                    </a:lnTo>
                    <a:lnTo>
                      <a:pt x="629" y="62"/>
                    </a:lnTo>
                    <a:lnTo>
                      <a:pt x="640" y="55"/>
                    </a:lnTo>
                    <a:lnTo>
                      <a:pt x="651" y="48"/>
                    </a:lnTo>
                    <a:lnTo>
                      <a:pt x="658" y="43"/>
                    </a:lnTo>
                    <a:lnTo>
                      <a:pt x="663" y="40"/>
                    </a:lnTo>
                    <a:lnTo>
                      <a:pt x="666" y="37"/>
                    </a:lnTo>
                    <a:lnTo>
                      <a:pt x="667" y="35"/>
                    </a:lnTo>
                    <a:lnTo>
                      <a:pt x="667" y="34"/>
                    </a:lnTo>
                    <a:lnTo>
                      <a:pt x="667" y="33"/>
                    </a:lnTo>
                    <a:lnTo>
                      <a:pt x="664" y="33"/>
                    </a:lnTo>
                    <a:lnTo>
                      <a:pt x="662" y="32"/>
                    </a:lnTo>
                    <a:lnTo>
                      <a:pt x="663" y="31"/>
                    </a:lnTo>
                    <a:lnTo>
                      <a:pt x="666" y="29"/>
                    </a:lnTo>
                    <a:lnTo>
                      <a:pt x="671" y="28"/>
                    </a:lnTo>
                    <a:lnTo>
                      <a:pt x="676" y="24"/>
                    </a:lnTo>
                    <a:lnTo>
                      <a:pt x="685" y="20"/>
                    </a:lnTo>
                    <a:lnTo>
                      <a:pt x="696" y="15"/>
                    </a:lnTo>
                    <a:lnTo>
                      <a:pt x="711" y="11"/>
                    </a:lnTo>
                    <a:lnTo>
                      <a:pt x="725" y="7"/>
                    </a:lnTo>
                    <a:lnTo>
                      <a:pt x="740" y="5"/>
                    </a:lnTo>
                    <a:lnTo>
                      <a:pt x="753" y="3"/>
                    </a:lnTo>
                    <a:lnTo>
                      <a:pt x="765" y="1"/>
                    </a:lnTo>
                    <a:lnTo>
                      <a:pt x="768" y="1"/>
                    </a:lnTo>
                    <a:lnTo>
                      <a:pt x="771" y="0"/>
                    </a:lnTo>
                    <a:lnTo>
                      <a:pt x="773" y="0"/>
                    </a:lnTo>
                    <a:lnTo>
                      <a:pt x="774" y="0"/>
                    </a:lnTo>
                    <a:lnTo>
                      <a:pt x="776" y="0"/>
                    </a:lnTo>
                    <a:lnTo>
                      <a:pt x="779" y="0"/>
                    </a:lnTo>
                    <a:lnTo>
                      <a:pt x="784" y="0"/>
                    </a:lnTo>
                    <a:lnTo>
                      <a:pt x="790" y="0"/>
                    </a:lnTo>
                    <a:lnTo>
                      <a:pt x="796" y="0"/>
                    </a:lnTo>
                    <a:lnTo>
                      <a:pt x="804" y="1"/>
                    </a:lnTo>
                    <a:lnTo>
                      <a:pt x="820" y="1"/>
                    </a:lnTo>
                    <a:lnTo>
                      <a:pt x="838" y="3"/>
                    </a:lnTo>
                    <a:lnTo>
                      <a:pt x="856" y="5"/>
                    </a:lnTo>
                    <a:lnTo>
                      <a:pt x="872" y="8"/>
                    </a:lnTo>
                    <a:lnTo>
                      <a:pt x="878" y="10"/>
                    </a:lnTo>
                    <a:lnTo>
                      <a:pt x="884" y="13"/>
                    </a:lnTo>
                    <a:lnTo>
                      <a:pt x="894" y="20"/>
                    </a:lnTo>
                    <a:lnTo>
                      <a:pt x="905" y="27"/>
                    </a:lnTo>
                    <a:lnTo>
                      <a:pt x="925" y="40"/>
                    </a:lnTo>
                    <a:lnTo>
                      <a:pt x="931" y="44"/>
                    </a:lnTo>
                    <a:lnTo>
                      <a:pt x="938" y="49"/>
                    </a:lnTo>
                    <a:lnTo>
                      <a:pt x="944" y="52"/>
                    </a:lnTo>
                    <a:lnTo>
                      <a:pt x="945" y="54"/>
                    </a:lnTo>
                    <a:lnTo>
                      <a:pt x="946" y="54"/>
                    </a:lnTo>
                    <a:lnTo>
                      <a:pt x="951" y="70"/>
                    </a:lnTo>
                    <a:lnTo>
                      <a:pt x="954" y="85"/>
                    </a:lnTo>
                    <a:lnTo>
                      <a:pt x="958" y="117"/>
                    </a:lnTo>
                    <a:lnTo>
                      <a:pt x="961" y="148"/>
                    </a:lnTo>
                    <a:lnTo>
                      <a:pt x="962" y="180"/>
                    </a:lnTo>
                    <a:lnTo>
                      <a:pt x="962" y="213"/>
                    </a:lnTo>
                    <a:lnTo>
                      <a:pt x="964" y="244"/>
                    </a:lnTo>
                    <a:lnTo>
                      <a:pt x="967" y="276"/>
                    </a:lnTo>
                    <a:lnTo>
                      <a:pt x="973" y="308"/>
                    </a:lnTo>
                    <a:lnTo>
                      <a:pt x="976" y="311"/>
                    </a:lnTo>
                    <a:lnTo>
                      <a:pt x="979" y="316"/>
                    </a:lnTo>
                    <a:lnTo>
                      <a:pt x="986" y="321"/>
                    </a:lnTo>
                    <a:lnTo>
                      <a:pt x="993" y="325"/>
                    </a:lnTo>
                    <a:lnTo>
                      <a:pt x="1000" y="329"/>
                    </a:lnTo>
                    <a:lnTo>
                      <a:pt x="1006" y="332"/>
                    </a:lnTo>
                    <a:lnTo>
                      <a:pt x="1011" y="334"/>
                    </a:lnTo>
                    <a:lnTo>
                      <a:pt x="1014" y="335"/>
                    </a:lnTo>
                    <a:lnTo>
                      <a:pt x="1020" y="337"/>
                    </a:lnTo>
                    <a:lnTo>
                      <a:pt x="1026" y="340"/>
                    </a:lnTo>
                    <a:lnTo>
                      <a:pt x="1040" y="344"/>
                    </a:lnTo>
                    <a:lnTo>
                      <a:pt x="1046" y="346"/>
                    </a:lnTo>
                    <a:lnTo>
                      <a:pt x="1050" y="348"/>
                    </a:lnTo>
                    <a:lnTo>
                      <a:pt x="1054" y="349"/>
                    </a:lnTo>
                    <a:lnTo>
                      <a:pt x="1055" y="349"/>
                    </a:lnTo>
                    <a:lnTo>
                      <a:pt x="1066" y="348"/>
                    </a:lnTo>
                    <a:lnTo>
                      <a:pt x="1076" y="347"/>
                    </a:lnTo>
                    <a:lnTo>
                      <a:pt x="1084" y="346"/>
                    </a:lnTo>
                    <a:lnTo>
                      <a:pt x="1092" y="346"/>
                    </a:lnTo>
                    <a:lnTo>
                      <a:pt x="1103" y="344"/>
                    </a:lnTo>
                    <a:lnTo>
                      <a:pt x="1113" y="342"/>
                    </a:lnTo>
                    <a:lnTo>
                      <a:pt x="1120" y="338"/>
                    </a:lnTo>
                    <a:lnTo>
                      <a:pt x="1127" y="332"/>
                    </a:lnTo>
                    <a:lnTo>
                      <a:pt x="1131" y="327"/>
                    </a:lnTo>
                    <a:lnTo>
                      <a:pt x="1135" y="322"/>
                    </a:lnTo>
                    <a:lnTo>
                      <a:pt x="1140" y="315"/>
                    </a:lnTo>
                    <a:lnTo>
                      <a:pt x="1144" y="308"/>
                    </a:lnTo>
                    <a:lnTo>
                      <a:pt x="1145" y="292"/>
                    </a:lnTo>
                    <a:lnTo>
                      <a:pt x="1145" y="276"/>
                    </a:lnTo>
                    <a:lnTo>
                      <a:pt x="1146" y="261"/>
                    </a:lnTo>
                    <a:lnTo>
                      <a:pt x="1148" y="253"/>
                    </a:lnTo>
                    <a:lnTo>
                      <a:pt x="1151" y="246"/>
                    </a:lnTo>
                    <a:lnTo>
                      <a:pt x="1158" y="237"/>
                    </a:lnTo>
                    <a:lnTo>
                      <a:pt x="1165" y="230"/>
                    </a:lnTo>
                    <a:lnTo>
                      <a:pt x="1172" y="225"/>
                    </a:lnTo>
                    <a:lnTo>
                      <a:pt x="1180" y="222"/>
                    </a:lnTo>
                    <a:lnTo>
                      <a:pt x="1196" y="217"/>
                    </a:lnTo>
                    <a:lnTo>
                      <a:pt x="1204" y="215"/>
                    </a:lnTo>
                    <a:lnTo>
                      <a:pt x="1212" y="212"/>
                    </a:lnTo>
                    <a:lnTo>
                      <a:pt x="1222" y="206"/>
                    </a:lnTo>
                    <a:lnTo>
                      <a:pt x="1232" y="199"/>
                    </a:lnTo>
                    <a:lnTo>
                      <a:pt x="1239" y="192"/>
                    </a:lnTo>
                    <a:lnTo>
                      <a:pt x="1246" y="184"/>
                    </a:lnTo>
                    <a:lnTo>
                      <a:pt x="1259" y="167"/>
                    </a:lnTo>
                    <a:lnTo>
                      <a:pt x="1267" y="158"/>
                    </a:lnTo>
                    <a:lnTo>
                      <a:pt x="1275" y="150"/>
                    </a:lnTo>
                    <a:lnTo>
                      <a:pt x="1278" y="140"/>
                    </a:lnTo>
                    <a:lnTo>
                      <a:pt x="1280" y="134"/>
                    </a:lnTo>
                    <a:lnTo>
                      <a:pt x="1282" y="129"/>
                    </a:lnTo>
                    <a:lnTo>
                      <a:pt x="1286" y="121"/>
                    </a:lnTo>
                    <a:lnTo>
                      <a:pt x="1290" y="113"/>
                    </a:lnTo>
                    <a:lnTo>
                      <a:pt x="1294" y="107"/>
                    </a:lnTo>
                    <a:lnTo>
                      <a:pt x="1297" y="101"/>
                    </a:lnTo>
                    <a:lnTo>
                      <a:pt x="1303" y="94"/>
                    </a:lnTo>
                    <a:lnTo>
                      <a:pt x="1307" y="89"/>
                    </a:lnTo>
                    <a:lnTo>
                      <a:pt x="1313" y="86"/>
                    </a:lnTo>
                    <a:lnTo>
                      <a:pt x="1322" y="83"/>
                    </a:lnTo>
                    <a:lnTo>
                      <a:pt x="1328" y="81"/>
                    </a:lnTo>
                    <a:lnTo>
                      <a:pt x="1333" y="79"/>
                    </a:lnTo>
                    <a:lnTo>
                      <a:pt x="1341" y="77"/>
                    </a:lnTo>
                    <a:lnTo>
                      <a:pt x="1350" y="75"/>
                    </a:lnTo>
                    <a:lnTo>
                      <a:pt x="1356" y="73"/>
                    </a:lnTo>
                    <a:lnTo>
                      <a:pt x="1362" y="71"/>
                    </a:lnTo>
                    <a:lnTo>
                      <a:pt x="1365" y="70"/>
                    </a:lnTo>
                    <a:lnTo>
                      <a:pt x="1368" y="69"/>
                    </a:lnTo>
                    <a:lnTo>
                      <a:pt x="1370" y="68"/>
                    </a:lnTo>
                    <a:lnTo>
                      <a:pt x="1371" y="68"/>
                    </a:lnTo>
                    <a:lnTo>
                      <a:pt x="1374" y="67"/>
                    </a:lnTo>
                    <a:lnTo>
                      <a:pt x="1376" y="66"/>
                    </a:lnTo>
                    <a:lnTo>
                      <a:pt x="1379" y="65"/>
                    </a:lnTo>
                    <a:lnTo>
                      <a:pt x="1384" y="63"/>
                    </a:lnTo>
                    <a:lnTo>
                      <a:pt x="1391" y="61"/>
                    </a:lnTo>
                    <a:lnTo>
                      <a:pt x="1397" y="59"/>
                    </a:lnTo>
                    <a:lnTo>
                      <a:pt x="1403" y="56"/>
                    </a:lnTo>
                    <a:lnTo>
                      <a:pt x="1409" y="55"/>
                    </a:lnTo>
                    <a:lnTo>
                      <a:pt x="1410" y="54"/>
                    </a:lnTo>
                    <a:lnTo>
                      <a:pt x="1411" y="54"/>
                    </a:lnTo>
                    <a:lnTo>
                      <a:pt x="1415" y="49"/>
                    </a:lnTo>
                    <a:lnTo>
                      <a:pt x="1419" y="44"/>
                    </a:lnTo>
                    <a:lnTo>
                      <a:pt x="1421" y="45"/>
                    </a:lnTo>
                    <a:lnTo>
                      <a:pt x="1422" y="45"/>
                    </a:lnTo>
                  </a:path>
                </a:pathLst>
              </a:custGeom>
              <a:noFill/>
              <a:ln cap="sq"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5" name=""/>
              <p:cNvSpPr/>
              <p:nvPr/>
            </p:nvSpPr>
            <p:spPr>
              <a:xfrm>
                <a:off x="7631280" y="3320640"/>
                <a:ext cx="165960" cy="186480"/>
              </a:xfrm>
              <a:custGeom>
                <a:avLst/>
                <a:gdLst/>
                <a:ahLst/>
                <a:rect l="l" t="t" r="r" b="b"/>
                <a:pathLst>
                  <a:path w="68" h="60">
                    <a:moveTo>
                      <a:pt x="17" y="60"/>
                    </a:moveTo>
                    <a:lnTo>
                      <a:pt x="68" y="12"/>
                    </a:lnTo>
                    <a:lnTo>
                      <a:pt x="0" y="0"/>
                    </a:lnTo>
                    <a:lnTo>
                      <a:pt x="17" y="60"/>
                    </a:lnTo>
                    <a:close/>
                  </a:path>
                </a:pathLst>
              </a:custGeom>
              <a:solidFill>
                <a:srgbClr val="000000"/>
              </a:solidFill>
              <a:ln cap="sq" w="9360">
                <a:solidFill>
                  <a:srgbClr val="ff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16" name=""/>
            <p:cNvSpPr/>
            <p:nvPr/>
          </p:nvSpPr>
          <p:spPr>
            <a:xfrm>
              <a:off x="7812000" y="3240000"/>
              <a:ext cx="950760" cy="30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4454280" y="2971440"/>
              <a:ext cx="3108600" cy="309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4212720" y="2895480"/>
              <a:ext cx="18676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GPC pays Customer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4592520" y="4582800"/>
              <a:ext cx="3403800" cy="309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 rot="16200000">
              <a:off x="3572280" y="3998160"/>
              <a:ext cx="912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Cents/kWh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7947360" y="3368520"/>
              <a:ext cx="7534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 Avg.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225680" y="3535200"/>
              <a:ext cx="354348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7769160" y="3535200"/>
              <a:ext cx="0" cy="44928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4682880" y="3236760"/>
              <a:ext cx="685800" cy="5968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4521240" y="4724280"/>
              <a:ext cx="4190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 Settlement Necessary for Low Average Price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Protection Products:  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for Differences (CfD)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4855680" y="1905120"/>
            <a:ext cx="993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lbertus (W1)"/>
              </a:rPr>
              <a:t>CfD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33520" y="1676520"/>
            <a:ext cx="34290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lbertus (W1)"/>
              </a:rPr>
              <a:t>A CfD is a fixed price on GPC’s average RTP price over a specific time period.  CfD is an acronym for Contract for Differences.  No upfront premium is required.  You select the Time Period and the amount of load to contract.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9" name=""/>
          <p:cNvGrpSpPr/>
          <p:nvPr/>
        </p:nvGrpSpPr>
        <p:grpSpPr>
          <a:xfrm>
            <a:off x="4040280" y="2895480"/>
            <a:ext cx="4722840" cy="2133360"/>
            <a:chOff x="4040280" y="2895480"/>
            <a:chExt cx="4722840" cy="2133360"/>
          </a:xfrm>
        </p:grpSpPr>
        <p:sp>
          <p:nvSpPr>
            <p:cNvPr id="230" name=""/>
            <p:cNvSpPr/>
            <p:nvPr/>
          </p:nvSpPr>
          <p:spPr>
            <a:xfrm>
              <a:off x="4322880" y="3425760"/>
              <a:ext cx="1440" cy="1412640"/>
            </a:xfrm>
            <a:prstGeom prst="line">
              <a:avLst/>
            </a:prstGeom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4251240" y="3236760"/>
              <a:ext cx="144720" cy="195120"/>
            </a:xfrm>
            <a:custGeom>
              <a:avLst/>
              <a:gdLst/>
              <a:ahLst/>
              <a:rect l="l" t="t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4248000" y="4832280"/>
              <a:ext cx="146160" cy="196560"/>
            </a:xfrm>
            <a:custGeom>
              <a:avLst/>
              <a:gdLst/>
              <a:ahLst/>
              <a:rect l="l" t="t" r="r" b="b"/>
              <a:pathLst>
                <a:path w="63" h="63">
                  <a:moveTo>
                    <a:pt x="0" y="0"/>
                  </a:moveTo>
                  <a:lnTo>
                    <a:pt x="32" y="63"/>
                  </a:lnTo>
                  <a:lnTo>
                    <a:pt x="6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322880" y="4105080"/>
              <a:ext cx="3449520" cy="5724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7767720" y="4036680"/>
              <a:ext cx="142920" cy="193680"/>
            </a:xfrm>
            <a:custGeom>
              <a:avLst/>
              <a:gdLst/>
              <a:ahLst/>
              <a:rect l="l" t="t" r="r" b="b"/>
              <a:pathLst>
                <a:path w="62" h="63">
                  <a:moveTo>
                    <a:pt x="0" y="63"/>
                  </a:moveTo>
                  <a:lnTo>
                    <a:pt x="62" y="31"/>
                  </a:lnTo>
                  <a:lnTo>
                    <a:pt x="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000000"/>
            </a:solidFill>
            <a:ln cap="sq"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7973640" y="3962160"/>
              <a:ext cx="2631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CfD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4322880" y="3354120"/>
              <a:ext cx="3282840" cy="1149480"/>
            </a:xfrm>
            <a:custGeom>
              <a:avLst/>
              <a:gdLst/>
              <a:ahLst/>
              <a:rect l="l" t="t" r="r" b="b"/>
              <a:pathLst>
                <a:path w="1422" h="369">
                  <a:moveTo>
                    <a:pt x="0" y="314"/>
                  </a:moveTo>
                  <a:lnTo>
                    <a:pt x="2" y="320"/>
                  </a:lnTo>
                  <a:lnTo>
                    <a:pt x="2" y="326"/>
                  </a:lnTo>
                  <a:lnTo>
                    <a:pt x="4" y="331"/>
                  </a:lnTo>
                  <a:lnTo>
                    <a:pt x="7" y="335"/>
                  </a:lnTo>
                  <a:lnTo>
                    <a:pt x="16" y="340"/>
                  </a:lnTo>
                  <a:lnTo>
                    <a:pt x="27" y="343"/>
                  </a:lnTo>
                  <a:lnTo>
                    <a:pt x="38" y="346"/>
                  </a:lnTo>
                  <a:lnTo>
                    <a:pt x="48" y="349"/>
                  </a:lnTo>
                  <a:lnTo>
                    <a:pt x="55" y="352"/>
                  </a:lnTo>
                  <a:lnTo>
                    <a:pt x="62" y="355"/>
                  </a:lnTo>
                  <a:lnTo>
                    <a:pt x="69" y="359"/>
                  </a:lnTo>
                  <a:lnTo>
                    <a:pt x="76" y="362"/>
                  </a:lnTo>
                  <a:lnTo>
                    <a:pt x="89" y="365"/>
                  </a:lnTo>
                  <a:lnTo>
                    <a:pt x="104" y="367"/>
                  </a:lnTo>
                  <a:lnTo>
                    <a:pt x="131" y="369"/>
                  </a:lnTo>
                  <a:lnTo>
                    <a:pt x="203" y="367"/>
                  </a:lnTo>
                  <a:lnTo>
                    <a:pt x="239" y="365"/>
                  </a:lnTo>
                  <a:lnTo>
                    <a:pt x="274" y="362"/>
                  </a:lnTo>
                  <a:lnTo>
                    <a:pt x="275" y="362"/>
                  </a:lnTo>
                  <a:lnTo>
                    <a:pt x="277" y="361"/>
                  </a:lnTo>
                  <a:lnTo>
                    <a:pt x="283" y="359"/>
                  </a:lnTo>
                  <a:lnTo>
                    <a:pt x="292" y="356"/>
                  </a:lnTo>
                  <a:lnTo>
                    <a:pt x="301" y="354"/>
                  </a:lnTo>
                  <a:lnTo>
                    <a:pt x="312" y="350"/>
                  </a:lnTo>
                  <a:lnTo>
                    <a:pt x="322" y="347"/>
                  </a:lnTo>
                  <a:lnTo>
                    <a:pt x="330" y="344"/>
                  </a:lnTo>
                  <a:lnTo>
                    <a:pt x="336" y="342"/>
                  </a:lnTo>
                  <a:lnTo>
                    <a:pt x="342" y="340"/>
                  </a:lnTo>
                  <a:lnTo>
                    <a:pt x="348" y="337"/>
                  </a:lnTo>
                  <a:lnTo>
                    <a:pt x="354" y="336"/>
                  </a:lnTo>
                  <a:lnTo>
                    <a:pt x="355" y="335"/>
                  </a:lnTo>
                  <a:lnTo>
                    <a:pt x="356" y="335"/>
                  </a:lnTo>
                  <a:lnTo>
                    <a:pt x="365" y="328"/>
                  </a:lnTo>
                  <a:lnTo>
                    <a:pt x="373" y="322"/>
                  </a:lnTo>
                  <a:lnTo>
                    <a:pt x="382" y="315"/>
                  </a:lnTo>
                  <a:lnTo>
                    <a:pt x="391" y="308"/>
                  </a:lnTo>
                  <a:lnTo>
                    <a:pt x="395" y="303"/>
                  </a:lnTo>
                  <a:lnTo>
                    <a:pt x="398" y="299"/>
                  </a:lnTo>
                  <a:lnTo>
                    <a:pt x="402" y="294"/>
                  </a:lnTo>
                  <a:lnTo>
                    <a:pt x="404" y="290"/>
                  </a:lnTo>
                  <a:lnTo>
                    <a:pt x="404" y="287"/>
                  </a:lnTo>
                  <a:lnTo>
                    <a:pt x="404" y="285"/>
                  </a:lnTo>
                  <a:lnTo>
                    <a:pt x="406" y="284"/>
                  </a:lnTo>
                  <a:lnTo>
                    <a:pt x="408" y="282"/>
                  </a:lnTo>
                  <a:lnTo>
                    <a:pt x="411" y="279"/>
                  </a:lnTo>
                  <a:lnTo>
                    <a:pt x="414" y="277"/>
                  </a:lnTo>
                  <a:lnTo>
                    <a:pt x="418" y="273"/>
                  </a:lnTo>
                  <a:lnTo>
                    <a:pt x="429" y="266"/>
                  </a:lnTo>
                  <a:lnTo>
                    <a:pt x="439" y="261"/>
                  </a:lnTo>
                  <a:lnTo>
                    <a:pt x="450" y="254"/>
                  </a:lnTo>
                  <a:lnTo>
                    <a:pt x="460" y="246"/>
                  </a:lnTo>
                  <a:lnTo>
                    <a:pt x="466" y="238"/>
                  </a:lnTo>
                  <a:lnTo>
                    <a:pt x="473" y="232"/>
                  </a:lnTo>
                  <a:lnTo>
                    <a:pt x="484" y="225"/>
                  </a:lnTo>
                  <a:lnTo>
                    <a:pt x="494" y="219"/>
                  </a:lnTo>
                  <a:lnTo>
                    <a:pt x="505" y="213"/>
                  </a:lnTo>
                  <a:lnTo>
                    <a:pt x="514" y="205"/>
                  </a:lnTo>
                  <a:lnTo>
                    <a:pt x="519" y="200"/>
                  </a:lnTo>
                  <a:lnTo>
                    <a:pt x="523" y="196"/>
                  </a:lnTo>
                  <a:lnTo>
                    <a:pt x="528" y="191"/>
                  </a:lnTo>
                  <a:lnTo>
                    <a:pt x="531" y="188"/>
                  </a:lnTo>
                  <a:lnTo>
                    <a:pt x="534" y="185"/>
                  </a:lnTo>
                  <a:lnTo>
                    <a:pt x="537" y="183"/>
                  </a:lnTo>
                  <a:lnTo>
                    <a:pt x="541" y="180"/>
                  </a:lnTo>
                  <a:lnTo>
                    <a:pt x="547" y="176"/>
                  </a:lnTo>
                  <a:lnTo>
                    <a:pt x="551" y="173"/>
                  </a:lnTo>
                  <a:lnTo>
                    <a:pt x="555" y="170"/>
                  </a:lnTo>
                  <a:lnTo>
                    <a:pt x="563" y="161"/>
                  </a:lnTo>
                  <a:lnTo>
                    <a:pt x="566" y="156"/>
                  </a:lnTo>
                  <a:lnTo>
                    <a:pt x="569" y="150"/>
                  </a:lnTo>
                  <a:lnTo>
                    <a:pt x="573" y="140"/>
                  </a:lnTo>
                  <a:lnTo>
                    <a:pt x="575" y="129"/>
                  </a:lnTo>
                  <a:lnTo>
                    <a:pt x="578" y="119"/>
                  </a:lnTo>
                  <a:lnTo>
                    <a:pt x="582" y="109"/>
                  </a:lnTo>
                  <a:lnTo>
                    <a:pt x="590" y="98"/>
                  </a:lnTo>
                  <a:lnTo>
                    <a:pt x="598" y="89"/>
                  </a:lnTo>
                  <a:lnTo>
                    <a:pt x="604" y="81"/>
                  </a:lnTo>
                  <a:lnTo>
                    <a:pt x="612" y="75"/>
                  </a:lnTo>
                  <a:lnTo>
                    <a:pt x="621" y="69"/>
                  </a:lnTo>
                  <a:lnTo>
                    <a:pt x="629" y="62"/>
                  </a:lnTo>
                  <a:lnTo>
                    <a:pt x="640" y="55"/>
                  </a:lnTo>
                  <a:lnTo>
                    <a:pt x="651" y="48"/>
                  </a:lnTo>
                  <a:lnTo>
                    <a:pt x="658" y="43"/>
                  </a:lnTo>
                  <a:lnTo>
                    <a:pt x="663" y="40"/>
                  </a:lnTo>
                  <a:lnTo>
                    <a:pt x="666" y="37"/>
                  </a:lnTo>
                  <a:lnTo>
                    <a:pt x="667" y="35"/>
                  </a:lnTo>
                  <a:lnTo>
                    <a:pt x="667" y="34"/>
                  </a:lnTo>
                  <a:lnTo>
                    <a:pt x="667" y="33"/>
                  </a:lnTo>
                  <a:lnTo>
                    <a:pt x="664" y="33"/>
                  </a:lnTo>
                  <a:lnTo>
                    <a:pt x="662" y="32"/>
                  </a:lnTo>
                  <a:lnTo>
                    <a:pt x="663" y="31"/>
                  </a:lnTo>
                  <a:lnTo>
                    <a:pt x="666" y="29"/>
                  </a:lnTo>
                  <a:lnTo>
                    <a:pt x="671" y="28"/>
                  </a:lnTo>
                  <a:lnTo>
                    <a:pt x="676" y="24"/>
                  </a:lnTo>
                  <a:lnTo>
                    <a:pt x="685" y="20"/>
                  </a:lnTo>
                  <a:lnTo>
                    <a:pt x="696" y="15"/>
                  </a:lnTo>
                  <a:lnTo>
                    <a:pt x="711" y="11"/>
                  </a:lnTo>
                  <a:lnTo>
                    <a:pt x="725" y="7"/>
                  </a:lnTo>
                  <a:lnTo>
                    <a:pt x="740" y="5"/>
                  </a:lnTo>
                  <a:lnTo>
                    <a:pt x="753" y="3"/>
                  </a:lnTo>
                  <a:lnTo>
                    <a:pt x="765" y="1"/>
                  </a:lnTo>
                  <a:lnTo>
                    <a:pt x="768" y="1"/>
                  </a:lnTo>
                  <a:lnTo>
                    <a:pt x="771" y="0"/>
                  </a:lnTo>
                  <a:lnTo>
                    <a:pt x="773" y="0"/>
                  </a:lnTo>
                  <a:lnTo>
                    <a:pt x="774" y="0"/>
                  </a:lnTo>
                  <a:lnTo>
                    <a:pt x="776" y="0"/>
                  </a:lnTo>
                  <a:lnTo>
                    <a:pt x="779" y="0"/>
                  </a:lnTo>
                  <a:lnTo>
                    <a:pt x="784" y="0"/>
                  </a:lnTo>
                  <a:lnTo>
                    <a:pt x="790" y="0"/>
                  </a:lnTo>
                  <a:lnTo>
                    <a:pt x="796" y="0"/>
                  </a:lnTo>
                  <a:lnTo>
                    <a:pt x="804" y="1"/>
                  </a:lnTo>
                  <a:lnTo>
                    <a:pt x="820" y="1"/>
                  </a:lnTo>
                  <a:lnTo>
                    <a:pt x="838" y="3"/>
                  </a:lnTo>
                  <a:lnTo>
                    <a:pt x="856" y="5"/>
                  </a:lnTo>
                  <a:lnTo>
                    <a:pt x="872" y="8"/>
                  </a:lnTo>
                  <a:lnTo>
                    <a:pt x="878" y="10"/>
                  </a:lnTo>
                  <a:lnTo>
                    <a:pt x="884" y="13"/>
                  </a:lnTo>
                  <a:lnTo>
                    <a:pt x="894" y="20"/>
                  </a:lnTo>
                  <a:lnTo>
                    <a:pt x="905" y="27"/>
                  </a:lnTo>
                  <a:lnTo>
                    <a:pt x="925" y="40"/>
                  </a:lnTo>
                  <a:lnTo>
                    <a:pt x="931" y="44"/>
                  </a:lnTo>
                  <a:lnTo>
                    <a:pt x="938" y="49"/>
                  </a:lnTo>
                  <a:lnTo>
                    <a:pt x="944" y="52"/>
                  </a:lnTo>
                  <a:lnTo>
                    <a:pt x="945" y="54"/>
                  </a:lnTo>
                  <a:lnTo>
                    <a:pt x="946" y="54"/>
                  </a:lnTo>
                  <a:lnTo>
                    <a:pt x="951" y="70"/>
                  </a:lnTo>
                  <a:lnTo>
                    <a:pt x="954" y="85"/>
                  </a:lnTo>
                  <a:lnTo>
                    <a:pt x="958" y="117"/>
                  </a:lnTo>
                  <a:lnTo>
                    <a:pt x="961" y="148"/>
                  </a:lnTo>
                  <a:lnTo>
                    <a:pt x="962" y="180"/>
                  </a:lnTo>
                  <a:lnTo>
                    <a:pt x="962" y="213"/>
                  </a:lnTo>
                  <a:lnTo>
                    <a:pt x="964" y="244"/>
                  </a:lnTo>
                  <a:lnTo>
                    <a:pt x="967" y="276"/>
                  </a:lnTo>
                  <a:lnTo>
                    <a:pt x="973" y="308"/>
                  </a:lnTo>
                  <a:lnTo>
                    <a:pt x="976" y="311"/>
                  </a:lnTo>
                  <a:lnTo>
                    <a:pt x="979" y="316"/>
                  </a:lnTo>
                  <a:lnTo>
                    <a:pt x="986" y="321"/>
                  </a:lnTo>
                  <a:lnTo>
                    <a:pt x="993" y="325"/>
                  </a:lnTo>
                  <a:lnTo>
                    <a:pt x="1000" y="329"/>
                  </a:lnTo>
                  <a:lnTo>
                    <a:pt x="1006" y="332"/>
                  </a:lnTo>
                  <a:lnTo>
                    <a:pt x="1011" y="334"/>
                  </a:lnTo>
                  <a:lnTo>
                    <a:pt x="1014" y="335"/>
                  </a:lnTo>
                  <a:lnTo>
                    <a:pt x="1020" y="337"/>
                  </a:lnTo>
                  <a:lnTo>
                    <a:pt x="1026" y="340"/>
                  </a:lnTo>
                  <a:lnTo>
                    <a:pt x="1040" y="344"/>
                  </a:lnTo>
                  <a:lnTo>
                    <a:pt x="1046" y="346"/>
                  </a:lnTo>
                  <a:lnTo>
                    <a:pt x="1050" y="348"/>
                  </a:lnTo>
                  <a:lnTo>
                    <a:pt x="1054" y="349"/>
                  </a:lnTo>
                  <a:lnTo>
                    <a:pt x="1055" y="349"/>
                  </a:lnTo>
                  <a:lnTo>
                    <a:pt x="1066" y="348"/>
                  </a:lnTo>
                  <a:lnTo>
                    <a:pt x="1076" y="347"/>
                  </a:lnTo>
                  <a:lnTo>
                    <a:pt x="1084" y="346"/>
                  </a:lnTo>
                  <a:lnTo>
                    <a:pt x="1092" y="346"/>
                  </a:lnTo>
                  <a:lnTo>
                    <a:pt x="1103" y="344"/>
                  </a:lnTo>
                  <a:lnTo>
                    <a:pt x="1113" y="342"/>
                  </a:lnTo>
                  <a:lnTo>
                    <a:pt x="1120" y="338"/>
                  </a:lnTo>
                  <a:lnTo>
                    <a:pt x="1127" y="332"/>
                  </a:lnTo>
                  <a:lnTo>
                    <a:pt x="1131" y="327"/>
                  </a:lnTo>
                  <a:lnTo>
                    <a:pt x="1135" y="322"/>
                  </a:lnTo>
                  <a:lnTo>
                    <a:pt x="1140" y="315"/>
                  </a:lnTo>
                  <a:lnTo>
                    <a:pt x="1144" y="308"/>
                  </a:lnTo>
                  <a:lnTo>
                    <a:pt x="1145" y="292"/>
                  </a:lnTo>
                  <a:lnTo>
                    <a:pt x="1145" y="276"/>
                  </a:lnTo>
                  <a:lnTo>
                    <a:pt x="1146" y="261"/>
                  </a:lnTo>
                  <a:lnTo>
                    <a:pt x="1148" y="253"/>
                  </a:lnTo>
                  <a:lnTo>
                    <a:pt x="1151" y="246"/>
                  </a:lnTo>
                  <a:lnTo>
                    <a:pt x="1158" y="237"/>
                  </a:lnTo>
                  <a:lnTo>
                    <a:pt x="1165" y="230"/>
                  </a:lnTo>
                  <a:lnTo>
                    <a:pt x="1172" y="225"/>
                  </a:lnTo>
                  <a:lnTo>
                    <a:pt x="1180" y="222"/>
                  </a:lnTo>
                  <a:lnTo>
                    <a:pt x="1196" y="217"/>
                  </a:lnTo>
                  <a:lnTo>
                    <a:pt x="1204" y="215"/>
                  </a:lnTo>
                  <a:lnTo>
                    <a:pt x="1212" y="212"/>
                  </a:lnTo>
                  <a:lnTo>
                    <a:pt x="1222" y="206"/>
                  </a:lnTo>
                  <a:lnTo>
                    <a:pt x="1232" y="199"/>
                  </a:lnTo>
                  <a:lnTo>
                    <a:pt x="1239" y="192"/>
                  </a:lnTo>
                  <a:lnTo>
                    <a:pt x="1246" y="184"/>
                  </a:lnTo>
                  <a:lnTo>
                    <a:pt x="1259" y="167"/>
                  </a:lnTo>
                  <a:lnTo>
                    <a:pt x="1267" y="158"/>
                  </a:lnTo>
                  <a:lnTo>
                    <a:pt x="1275" y="150"/>
                  </a:lnTo>
                  <a:lnTo>
                    <a:pt x="1278" y="140"/>
                  </a:lnTo>
                  <a:lnTo>
                    <a:pt x="1280" y="134"/>
                  </a:lnTo>
                  <a:lnTo>
                    <a:pt x="1282" y="129"/>
                  </a:lnTo>
                  <a:lnTo>
                    <a:pt x="1286" y="121"/>
                  </a:lnTo>
                  <a:lnTo>
                    <a:pt x="1290" y="113"/>
                  </a:lnTo>
                  <a:lnTo>
                    <a:pt x="1294" y="107"/>
                  </a:lnTo>
                  <a:lnTo>
                    <a:pt x="1297" y="101"/>
                  </a:lnTo>
                  <a:lnTo>
                    <a:pt x="1303" y="94"/>
                  </a:lnTo>
                  <a:lnTo>
                    <a:pt x="1307" y="89"/>
                  </a:lnTo>
                  <a:lnTo>
                    <a:pt x="1313" y="86"/>
                  </a:lnTo>
                  <a:lnTo>
                    <a:pt x="1322" y="83"/>
                  </a:lnTo>
                  <a:lnTo>
                    <a:pt x="1328" y="81"/>
                  </a:lnTo>
                  <a:lnTo>
                    <a:pt x="1333" y="79"/>
                  </a:lnTo>
                  <a:lnTo>
                    <a:pt x="1341" y="77"/>
                  </a:lnTo>
                  <a:lnTo>
                    <a:pt x="1350" y="75"/>
                  </a:lnTo>
                  <a:lnTo>
                    <a:pt x="1356" y="73"/>
                  </a:lnTo>
                  <a:lnTo>
                    <a:pt x="1362" y="71"/>
                  </a:lnTo>
                  <a:lnTo>
                    <a:pt x="1365" y="70"/>
                  </a:lnTo>
                  <a:lnTo>
                    <a:pt x="1368" y="69"/>
                  </a:lnTo>
                  <a:lnTo>
                    <a:pt x="1370" y="68"/>
                  </a:lnTo>
                  <a:lnTo>
                    <a:pt x="1371" y="68"/>
                  </a:lnTo>
                  <a:lnTo>
                    <a:pt x="1374" y="67"/>
                  </a:lnTo>
                  <a:lnTo>
                    <a:pt x="1376" y="66"/>
                  </a:lnTo>
                  <a:lnTo>
                    <a:pt x="1379" y="65"/>
                  </a:lnTo>
                  <a:lnTo>
                    <a:pt x="1384" y="63"/>
                  </a:lnTo>
                  <a:lnTo>
                    <a:pt x="1391" y="61"/>
                  </a:lnTo>
                  <a:lnTo>
                    <a:pt x="1397" y="59"/>
                  </a:lnTo>
                  <a:lnTo>
                    <a:pt x="1403" y="56"/>
                  </a:lnTo>
                  <a:lnTo>
                    <a:pt x="1409" y="55"/>
                  </a:lnTo>
                  <a:lnTo>
                    <a:pt x="1410" y="54"/>
                  </a:lnTo>
                  <a:lnTo>
                    <a:pt x="1411" y="54"/>
                  </a:lnTo>
                  <a:lnTo>
                    <a:pt x="1415" y="49"/>
                  </a:lnTo>
                  <a:lnTo>
                    <a:pt x="1419" y="44"/>
                  </a:lnTo>
                  <a:lnTo>
                    <a:pt x="1421" y="45"/>
                  </a:lnTo>
                  <a:lnTo>
                    <a:pt x="1422" y="45"/>
                  </a:lnTo>
                </a:path>
              </a:pathLst>
            </a:custGeom>
            <a:noFill/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7583400" y="3401640"/>
              <a:ext cx="157320" cy="185760"/>
            </a:xfrm>
            <a:custGeom>
              <a:avLst/>
              <a:gdLst/>
              <a:ahLst/>
              <a:rect l="l" t="t" r="r" b="b"/>
              <a:pathLst>
                <a:path w="68" h="60">
                  <a:moveTo>
                    <a:pt x="17" y="60"/>
                  </a:moveTo>
                  <a:lnTo>
                    <a:pt x="68" y="12"/>
                  </a:lnTo>
                  <a:lnTo>
                    <a:pt x="0" y="0"/>
                  </a:lnTo>
                  <a:lnTo>
                    <a:pt x="17" y="60"/>
                  </a:lnTo>
                  <a:close/>
                </a:path>
              </a:pathLst>
            </a:custGeom>
            <a:solidFill>
              <a:srgbClr val="000000"/>
            </a:solidFill>
            <a:ln cap="sq" w="93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7772400" y="4051080"/>
              <a:ext cx="11160" cy="90360"/>
            </a:xfrm>
            <a:custGeom>
              <a:avLst/>
              <a:gdLst/>
              <a:ahLst/>
              <a:rect l="l" t="t" r="r" b="b"/>
              <a:pathLst>
                <a:path w="5" h="29">
                  <a:moveTo>
                    <a:pt x="5" y="3"/>
                  </a:moveTo>
                  <a:lnTo>
                    <a:pt x="5" y="2"/>
                  </a:lnTo>
                  <a:lnTo>
                    <a:pt x="5" y="1"/>
                  </a:lnTo>
                  <a:lnTo>
                    <a:pt x="4" y="0"/>
                  </a:lnTo>
                  <a:lnTo>
                    <a:pt x="3" y="0"/>
                  </a:lnTo>
                  <a:lnTo>
                    <a:pt x="2" y="0"/>
                  </a:lnTo>
                  <a:lnTo>
                    <a:pt x="1" y="0"/>
                  </a:lnTo>
                  <a:lnTo>
                    <a:pt x="0" y="1"/>
                  </a:lnTo>
                  <a:lnTo>
                    <a:pt x="0" y="2"/>
                  </a:lnTo>
                  <a:lnTo>
                    <a:pt x="0" y="25"/>
                  </a:lnTo>
                  <a:lnTo>
                    <a:pt x="0" y="26"/>
                  </a:lnTo>
                  <a:lnTo>
                    <a:pt x="0" y="27"/>
                  </a:lnTo>
                  <a:lnTo>
                    <a:pt x="1" y="28"/>
                  </a:lnTo>
                  <a:lnTo>
                    <a:pt x="2" y="29"/>
                  </a:lnTo>
                  <a:lnTo>
                    <a:pt x="3" y="29"/>
                  </a:lnTo>
                  <a:lnTo>
                    <a:pt x="4" y="28"/>
                  </a:lnTo>
                  <a:lnTo>
                    <a:pt x="5" y="27"/>
                  </a:lnTo>
                  <a:lnTo>
                    <a:pt x="5" y="26"/>
                  </a:lnTo>
                  <a:lnTo>
                    <a:pt x="5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7842240" y="3238200"/>
              <a:ext cx="920880" cy="30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4586400" y="2971440"/>
              <a:ext cx="3012840" cy="308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4189680" y="2895480"/>
              <a:ext cx="1456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GPC pays Customer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719600" y="4584600"/>
              <a:ext cx="3300480" cy="307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 rot="16200000">
              <a:off x="3745440" y="4071240"/>
              <a:ext cx="8031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Cents/kWh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7973640" y="3533400"/>
              <a:ext cx="6440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 Avg.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4363920" y="4579560"/>
              <a:ext cx="343548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4363920" y="3684240"/>
              <a:ext cx="3435480" cy="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7799400" y="3684240"/>
              <a:ext cx="0" cy="44928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7799400" y="4133520"/>
              <a:ext cx="0" cy="446040"/>
            </a:xfrm>
            <a:prstGeom prst="line">
              <a:avLst/>
            </a:prstGeom>
            <a:ln w="1260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7973280" y="4412880"/>
              <a:ext cx="6188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Low Avg.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591600" y="4640040"/>
              <a:ext cx="1456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Customer pays GPC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 flipH="1" flipV="1">
              <a:off x="6137280" y="4282560"/>
              <a:ext cx="442800" cy="4460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4807080" y="3236760"/>
              <a:ext cx="554040" cy="7459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Protection Products:  </a:t>
            </a:r>
            <a:br>
              <a:rPr sz="32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CBL Adjustment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4" name="" descr=""/>
          <p:cNvPicPr/>
          <p:nvPr/>
        </p:nvPicPr>
        <p:blipFill>
          <a:blip r:embed="rId1"/>
          <a:stretch/>
        </p:blipFill>
        <p:spPr>
          <a:xfrm>
            <a:off x="914400" y="1504800"/>
            <a:ext cx="6937200" cy="4743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Customers Respond to RTP?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of Findings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865080" y="2057400"/>
            <a:ext cx="7516800" cy="43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Portion of customers found to respond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significantly to RTP prices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60-75%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Range of flexibility parameters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.01 - .40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(Approximately equal to negative of own-price elasticity)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short-period price spike of 10 to 20 times the typical price can yield load reductions of 10 to 20% (e.g., 150 MW from 1,000 MW of load)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Customers Like About RTP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Ability to choose how to schedule operations to take advantage of different price levels</a:t>
            </a:r>
            <a:br>
              <a:rPr sz="2800"/>
            </a:b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competitive market prices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Reliable and accurate communication of prices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 customer support network; education on RTP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on price risk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Offer RTP in California?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a connection between wholesale and retail energy markets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prices reflect wholesale costs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response to high prices provides needed capacity relief and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wholesale prices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Two-part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feature provides: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 stability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 baseline usage levels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Conservation incentive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on incremental usage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68580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RTP at Georgia Power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1752480"/>
            <a:ext cx="5783400" cy="449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spcAft>
                <a:spcPts val="81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1,650+ commercial and industrial customers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Aft>
                <a:spcPts val="81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Two-part, day-ahead and hour-ahead hourly pricing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Aft>
                <a:spcPts val="81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customer satisfaction; low turnover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Aft>
                <a:spcPts val="81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 to 1,000 MW of load response during critical high-price conditions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Aft>
                <a:spcPts val="814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Related risk management products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6556320" y="2657520"/>
          <a:ext cx="2011320" cy="2260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556320" y="2657520"/>
                    <a:ext cx="2011320" cy="2260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Real-Time Pricing for GPC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0000" lnSpcReduction="19999"/>
          </a:bodyPr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Two-part tariff design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Day-ahead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RTP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250 kW minimum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Hour-ahead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RTP 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Interruptible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 MW minimum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IRP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rate design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"/>
          <p:cNvGrpSpPr/>
          <p:nvPr/>
        </p:nvGrpSpPr>
        <p:grpSpPr>
          <a:xfrm>
            <a:off x="176040" y="1647720"/>
            <a:ext cx="8943840" cy="4753080"/>
            <a:chOff x="176040" y="1647720"/>
            <a:chExt cx="8943840" cy="4753080"/>
          </a:xfrm>
        </p:grpSpPr>
        <p:pic>
          <p:nvPicPr>
            <p:cNvPr id="22" name="" descr=""/>
            <p:cNvPicPr/>
            <p:nvPr/>
          </p:nvPicPr>
          <p:blipFill>
            <a:blip r:embed="rId1"/>
            <a:stretch/>
          </p:blipFill>
          <p:spPr>
            <a:xfrm>
              <a:off x="176040" y="1647720"/>
              <a:ext cx="8943840" cy="4753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</p:pic>
        <p:sp>
          <p:nvSpPr>
            <p:cNvPr id="23" name=""/>
            <p:cNvSpPr/>
            <p:nvPr/>
          </p:nvSpPr>
          <p:spPr>
            <a:xfrm>
              <a:off x="4201560" y="3825720"/>
              <a:ext cx="147852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Load on 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highest price day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 flipV="1">
              <a:off x="5333760" y="3795840"/>
              <a:ext cx="544680" cy="2556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505320" y="4545000"/>
              <a:ext cx="1577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Highest HA prices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732200" y="4834080"/>
              <a:ext cx="546120" cy="118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" name=""/>
          <p:cNvSpPr/>
          <p:nvPr/>
        </p:nvSpPr>
        <p:spPr>
          <a:xfrm>
            <a:off x="-228600" y="450720"/>
            <a:ext cx="96775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RTP Load Response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(HA)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Price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&gt; $2.00/kWh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"/>
          <p:cNvGrpSpPr/>
          <p:nvPr/>
        </p:nvGrpSpPr>
        <p:grpSpPr>
          <a:xfrm>
            <a:off x="152280" y="1676520"/>
            <a:ext cx="8839440" cy="4697280"/>
            <a:chOff x="152280" y="1676520"/>
            <a:chExt cx="8839440" cy="4697280"/>
          </a:xfrm>
        </p:grpSpPr>
        <p:pic>
          <p:nvPicPr>
            <p:cNvPr id="29" name="" descr=""/>
            <p:cNvPicPr/>
            <p:nvPr/>
          </p:nvPicPr>
          <p:blipFill>
            <a:blip r:embed="rId1"/>
            <a:stretch/>
          </p:blipFill>
          <p:spPr>
            <a:xfrm>
              <a:off x="152280" y="1676520"/>
              <a:ext cx="8839440" cy="4697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</p:pic>
        <p:sp>
          <p:nvSpPr>
            <p:cNvPr id="30" name=""/>
            <p:cNvSpPr/>
            <p:nvPr/>
          </p:nvSpPr>
          <p:spPr>
            <a:xfrm>
              <a:off x="3459600" y="3978360"/>
              <a:ext cx="11120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Highest DA 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238640" y="4265640"/>
              <a:ext cx="295200" cy="2095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3301560" y="2905200"/>
              <a:ext cx="149328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Load on</a:t>
              </a:r>
              <a:br>
                <a:rPr sz="1400"/>
              </a:b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highest-price day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flipV="1">
              <a:off x="4424400" y="2819520"/>
              <a:ext cx="376200" cy="218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-228600" y="450720"/>
            <a:ext cx="96775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GP RTP Load Response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(DA)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</a:t>
            </a: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&gt; $1.50/kWh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Insights about RTP at Georgia Power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Dispatchers initially noticed load “disappearing”  from expected level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Dispatchers now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anticipate load response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resulting in lower RTP prices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dampening effect on cost of Southern Company’s wholesale purchases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RTP and Interruptible comprise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half of reserves</a:t>
            </a:r>
            <a:br>
              <a:rPr sz="28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satisfied with access to market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Features of “Two-Part” RTP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pays for a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baseline level of usage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, recent historical usage) at standard tariff prices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Differences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usage from the baseline (increases or decreases) are billed at RTP prices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neutral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baseline usage</a:t>
            </a:r>
            <a:br>
              <a:rPr sz="28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response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benefits the RTP customer, the utility, and all other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1997-02-07T13:38:41Z</dcterms:created>
  <dc:creator>Charlene Malueg</dc:creator>
  <dc:description/>
  <dc:language>en-US</dc:language>
  <cp:lastModifiedBy>steve</cp:lastModifiedBy>
  <cp:lastPrinted>1998-11-02T18:17:49Z</cp:lastPrinted>
  <dcterms:modified xsi:type="dcterms:W3CDTF">2001-05-18T17:45:14Z</dcterms:modified>
  <cp:revision>89</cp:revision>
  <dc:subject/>
  <dc:title>Real Time Pricing Being Competitive Before Competition</dc:title>
</cp:coreProperties>
</file>