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0A7BABE-CBBB-4185-A17C-BB2C75C26F0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F263B26-CC2F-422A-B755-CF344EBA74E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401760" y="3570120"/>
            <a:ext cx="9313920" cy="506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727200">
              <a:lnSpc>
                <a:spcPct val="100000"/>
              </a:lnSpc>
              <a:tabLst>
                <a:tab algn="l" pos="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63600"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331000" y="1646280"/>
            <a:ext cx="1671480" cy="77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0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RTO Fundamentals Team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i="1" lang="en-US" sz="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Team Lead:</a:t>
            </a:r>
            <a:r>
              <a:rPr b="1" i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Janel Guerrero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Briggs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Susan Scott Lindberg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Amr Ibrahim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Bryan Gottfredson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Elizabeth Linnell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181760" y="1479600"/>
            <a:ext cx="1601280" cy="56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0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Gubernatorial Oversight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i="1" lang="en-US" sz="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Team Lead:</a:t>
            </a:r>
            <a:r>
              <a:rPr b="1" i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Sue Landwehr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Barbara Hueter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44600" y="3029040"/>
            <a:ext cx="146160" cy="31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25880" y="3406680"/>
            <a:ext cx="1661400" cy="92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RTO Team Lead:</a:t>
            </a:r>
            <a:r>
              <a:rPr b="0" lang="en-US" sz="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Sarah Novosel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RTO Team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Dan Allegretti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Howard Fromer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Hoatson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Sarah Novosel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Dan Staines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42080" y="4214880"/>
            <a:ext cx="89532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FERC Coverage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Sarah Novosel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37040" y="4635360"/>
            <a:ext cx="1610640" cy="10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State Legislative/PUC Coverage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Montovano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Howard Fromer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Kathleen Sullivan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Dan Staines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Hoatson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Daniel Allegretti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39560" y="5770440"/>
            <a:ext cx="87840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Public Relations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Palmer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Quinn Gillespie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49280" y="6248520"/>
            <a:ext cx="1122480" cy="31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Commercial Liaison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Susan Scott Lindberg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296440" y="3402000"/>
            <a:ext cx="1400400" cy="80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Team Lead:</a:t>
            </a:r>
            <a:r>
              <a:rPr b="0" lang="en-US" sz="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Christi Nicolay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RTO Team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Christi Nicolay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Donna Fulton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Luiz Maurer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 Connor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286720" y="4206960"/>
            <a:ext cx="89532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FERC Coverage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Christi Nicolay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310120" y="4773600"/>
            <a:ext cx="1610640" cy="80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State Legislative/PUC Coverage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Montovano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Janine Migden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Dan Staines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Marchris Robinson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Donald Lassere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309760" y="5748480"/>
            <a:ext cx="87840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Public Relations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Palmer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Quinn Gillespie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305080" y="6245280"/>
            <a:ext cx="1122480" cy="31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Commercial Liaison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Susan Scott Lindberg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296240" y="2889360"/>
            <a:ext cx="1450080" cy="43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MISO/ARTO Team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305240" y="3408480"/>
            <a:ext cx="1236240" cy="80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Team Lead:</a:t>
            </a:r>
            <a:r>
              <a:rPr b="0" lang="en-US" sz="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Mike Roan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RTO Team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Roan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Christi Nicolay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Donna Fulton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Kerry Stroup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279320" y="4157640"/>
            <a:ext cx="895320" cy="55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FERC Coverage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Christi Nicolay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Donna Fulton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318200" y="4824360"/>
            <a:ext cx="1610640" cy="80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State Legislative/PUC Coverage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Janine Migden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Barbara Hueter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Roy Boston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Donald Lassere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Kerry Stroup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297320" y="5468760"/>
            <a:ext cx="878400" cy="68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Public Relations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Palmer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Quinn Gillespie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316400" y="6207120"/>
            <a:ext cx="1122480" cy="31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Commercial Liaison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Susan Scott Lindberg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992920" y="2706840"/>
            <a:ext cx="1314360" cy="80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WRTO Team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WA, OR, CA, UT, NV, MT, NM, ID, AZ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985720" y="4187880"/>
            <a:ext cx="89532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FERC Coverage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Ray Alvarez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984280" y="3403440"/>
            <a:ext cx="1355400" cy="116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Team Lead:</a:t>
            </a:r>
            <a:r>
              <a:rPr b="0" lang="en-US" sz="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Steve Walton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RTO Team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Walton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Dave Perrino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Sue Mara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Alan Comnes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985360" y="4835520"/>
            <a:ext cx="1610640" cy="55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State Legislative/PUC Coverage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Paul Kaufman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Sue Mara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Dasovich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982840" y="5681520"/>
            <a:ext cx="136620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Public Relations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Karen Denne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Marathon Communications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985000" y="6064200"/>
            <a:ext cx="104292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Commercial Liaison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Alan Comnes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613280" y="2765520"/>
            <a:ext cx="1170720" cy="56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CA RTO Team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627320" y="3395520"/>
            <a:ext cx="1355400" cy="68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Team Lead:</a:t>
            </a:r>
            <a:r>
              <a:rPr b="0" lang="en-US" sz="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Steve Walton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RTO Team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Walton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Sue Mara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Dasovich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606440" y="4282920"/>
            <a:ext cx="895320" cy="31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FERC Coverage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Walton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610400" y="4805280"/>
            <a:ext cx="1483920" cy="25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ERCOT RTO Team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604640" y="5021280"/>
            <a:ext cx="119628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Team Lead:</a:t>
            </a:r>
            <a:r>
              <a:rPr b="0" lang="en-US" sz="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Jean Ryall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Thane Twiggs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621200" y="5511960"/>
            <a:ext cx="1018080" cy="43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Ontario IMO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606440" y="5913360"/>
            <a:ext cx="134964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sng">
                <a:solidFill>
                  <a:srgbClr val="095ba6"/>
                </a:solidFill>
                <a:effectLst/>
                <a:uFillTx/>
                <a:latin typeface="Arial"/>
              </a:rPr>
              <a:t>Team Lead:</a:t>
            </a:r>
            <a:r>
              <a:rPr b="0" lang="en-US" sz="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Aleck Dadson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 Herstock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" name=""/>
          <p:cNvGrpSpPr/>
          <p:nvPr/>
        </p:nvGrpSpPr>
        <p:grpSpPr>
          <a:xfrm>
            <a:off x="3290760" y="57240"/>
            <a:ext cx="2603520" cy="1258560"/>
            <a:chOff x="3290760" y="57240"/>
            <a:chExt cx="2603520" cy="1258560"/>
          </a:xfrm>
        </p:grpSpPr>
        <p:grpSp>
          <p:nvGrpSpPr>
            <p:cNvPr id="39" name=""/>
            <p:cNvGrpSpPr/>
            <p:nvPr/>
          </p:nvGrpSpPr>
          <p:grpSpPr>
            <a:xfrm>
              <a:off x="3290760" y="198720"/>
              <a:ext cx="2603520" cy="1117080"/>
              <a:chOff x="3290760" y="198720"/>
              <a:chExt cx="2603520" cy="1117080"/>
            </a:xfrm>
          </p:grpSpPr>
          <p:sp>
            <p:nvSpPr>
              <p:cNvPr id="40" name=""/>
              <p:cNvSpPr/>
              <p:nvPr/>
            </p:nvSpPr>
            <p:spPr>
              <a:xfrm>
                <a:off x="3290760" y="331920"/>
                <a:ext cx="2603520" cy="983880"/>
              </a:xfrm>
              <a:prstGeom prst="downArrow">
                <a:avLst>
                  <a:gd name="adj1" fmla="val 50000"/>
                  <a:gd name="adj2" fmla="val 25000"/>
                </a:avLst>
              </a:prstGeom>
              <a:solidFill>
                <a:srgbClr val="ffffcc"/>
              </a:solidFill>
              <a:ln w="9360">
                <a:solidFill>
                  <a:srgbClr val="ffffc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ctr">
                <a:noAutofit/>
              </a:bodyPr>
              <a:p>
                <a:pPr algn="ctr"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4113360" y="198720"/>
                <a:ext cx="957240" cy="1046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72720" rIns="72720" tIns="36360" bIns="3636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Rick Shapiro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Jim Steffes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Mark Palmer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Christi Nicolay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Linda Robertson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Sarah Novosel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727200"/>
                    <a:tab algn="l" pos="1454040"/>
                    <a:tab algn="l" pos="2181240"/>
                    <a:tab algn="l" pos="2908440"/>
                    <a:tab algn="l" pos="3635280"/>
                    <a:tab algn="l" pos="4362480"/>
                    <a:tab algn="l" pos="5089680"/>
                    <a:tab algn="l" pos="5816520"/>
                    <a:tab algn="l" pos="6543720"/>
                    <a:tab algn="l" pos="7270920"/>
                    <a:tab algn="l" pos="7997760"/>
                    <a:tab algn="l" pos="8724960"/>
                    <a:tab algn="l" pos="9451800"/>
                    <a:tab algn="l" pos="10179000"/>
                    <a:tab algn="l" pos="109062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Janel Guerrero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2" name=""/>
            <p:cNvSpPr/>
            <p:nvPr/>
          </p:nvSpPr>
          <p:spPr>
            <a:xfrm>
              <a:off x="3484800" y="57240"/>
              <a:ext cx="2258640" cy="271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2720" rIns="72720" tIns="36360" bIns="3636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27200"/>
                  <a:tab algn="l" pos="1454040"/>
                  <a:tab algn="l" pos="2181240"/>
                  <a:tab algn="l" pos="2908440"/>
                  <a:tab algn="l" pos="3635280"/>
                  <a:tab algn="l" pos="4362480"/>
                  <a:tab algn="l" pos="5089680"/>
                  <a:tab algn="l" pos="5816520"/>
                  <a:tab algn="l" pos="6543720"/>
                  <a:tab algn="l" pos="7270920"/>
                  <a:tab algn="l" pos="7997760"/>
                  <a:tab algn="l" pos="8724960"/>
                  <a:tab algn="l" pos="9451800"/>
                  <a:tab algn="l" pos="10179000"/>
                  <a:tab algn="l" pos="10906200"/>
                </a:tabLst>
              </a:pPr>
              <a:r>
                <a:rPr b="1" lang="en-US" sz="1300" strike="noStrike" u="none">
                  <a:solidFill>
                    <a:srgbClr val="fe000c"/>
                  </a:solidFill>
                  <a:effectLst/>
                  <a:uFillTx/>
                  <a:latin typeface="Arial"/>
                </a:rPr>
                <a:t>RTO Campaign Leadership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" name=""/>
          <p:cNvSpPr/>
          <p:nvPr/>
        </p:nvSpPr>
        <p:spPr>
          <a:xfrm>
            <a:off x="5952240" y="1611360"/>
            <a:ext cx="1130040" cy="50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0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NERC Oversight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Charles Yeung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Rodriquez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 Bestard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87800" y="1646280"/>
            <a:ext cx="1748520" cy="59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0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Washington, DC Oversight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i="1" lang="en-US" sz="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Team Lead:</a:t>
            </a:r>
            <a:r>
              <a:rPr b="1" i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Linda Robertson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Sarah Novosel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Briggs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Shelk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361640" y="1620720"/>
            <a:ext cx="1195920" cy="50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2720" rIns="7272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lang="en-US" sz="10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FMA’s Agencies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TVA, SEPA, SWPA, BPA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1" i="1" lang="en-US" sz="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Team Lead:</a:t>
            </a:r>
            <a:r>
              <a:rPr b="1" i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Linda Robertson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27200"/>
                <a:tab algn="l" pos="1454040"/>
                <a:tab algn="l" pos="2181240"/>
                <a:tab algn="l" pos="2908440"/>
                <a:tab algn="l" pos="3635280"/>
                <a:tab algn="l" pos="4362480"/>
                <a:tab algn="l" pos="5089680"/>
                <a:tab algn="l" pos="5816520"/>
                <a:tab algn="l" pos="6543720"/>
                <a:tab algn="l" pos="7270920"/>
                <a:tab algn="l" pos="7997760"/>
                <a:tab algn="l" pos="8724960"/>
                <a:tab algn="l" pos="9451800"/>
                <a:tab algn="l" pos="10179000"/>
                <a:tab algn="l" pos="109062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Shelk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17600" y="2881440"/>
            <a:ext cx="134928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NERTO Team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ME, NH, VT, MA, RI, CT,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NY, PA, NJ, DE, MD, DC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311560" y="2857680"/>
            <a:ext cx="1638000" cy="39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SERTO Team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VA, NC, SC, GA, AL, MS, TN,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" name=""/>
          <p:cNvGrpSpPr/>
          <p:nvPr/>
        </p:nvGrpSpPr>
        <p:grpSpPr>
          <a:xfrm>
            <a:off x="577800" y="2452680"/>
            <a:ext cx="8283600" cy="101520"/>
            <a:chOff x="577800" y="2452680"/>
            <a:chExt cx="8283600" cy="101520"/>
          </a:xfrm>
        </p:grpSpPr>
        <p:sp>
          <p:nvSpPr>
            <p:cNvPr id="49" name=""/>
            <p:cNvSpPr/>
            <p:nvPr/>
          </p:nvSpPr>
          <p:spPr>
            <a:xfrm>
              <a:off x="577800" y="2511360"/>
              <a:ext cx="8283600" cy="0"/>
            </a:xfrm>
            <a:prstGeom prst="line">
              <a:avLst/>
            </a:prstGeom>
            <a:ln w="28440">
              <a:solidFill>
                <a:srgbClr val="095ba6"/>
              </a:solidFill>
              <a:prstDash val="sysDot"/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89388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139860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194796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245268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297324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354960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405288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457524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565632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512280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614520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664992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724068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778824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8437680" y="245268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5" name=""/>
          <p:cNvGrpSpPr/>
          <p:nvPr/>
        </p:nvGrpSpPr>
        <p:grpSpPr>
          <a:xfrm>
            <a:off x="504720" y="1398600"/>
            <a:ext cx="8283600" cy="101520"/>
            <a:chOff x="504720" y="1398600"/>
            <a:chExt cx="8283600" cy="101520"/>
          </a:xfrm>
        </p:grpSpPr>
        <p:sp>
          <p:nvSpPr>
            <p:cNvPr id="66" name=""/>
            <p:cNvSpPr/>
            <p:nvPr/>
          </p:nvSpPr>
          <p:spPr>
            <a:xfrm>
              <a:off x="504720" y="1457280"/>
              <a:ext cx="8283600" cy="0"/>
            </a:xfrm>
            <a:prstGeom prst="line">
              <a:avLst/>
            </a:prstGeom>
            <a:ln w="28440">
              <a:solidFill>
                <a:srgbClr val="095ba6"/>
              </a:solidFill>
              <a:prstDash val="sysDot"/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82080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132552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187488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237960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290016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347652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397980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450216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558324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504972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607212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657684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716760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771516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8364600" y="1398600"/>
              <a:ext cx="115920" cy="1015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2001-08-23T14:18:16Z</dcterms:created>
  <dc:creator>KBurton</dc:creator>
  <dc:description/>
  <dc:language>en-US</dc:language>
  <cp:lastModifiedBy>KBurton</cp:lastModifiedBy>
  <cp:lastPrinted>2001-08-23T15:23:58Z</cp:lastPrinted>
  <dcterms:modified xsi:type="dcterms:W3CDTF">2001-08-23T19:11:15Z</dcterms:modified>
  <cp:revision>9</cp:revision>
  <dc:subject/>
  <dc:title>No Slide Title</dc:title>
</cp:coreProperties>
</file>