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10440" y="64483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F94C9E8-7B7F-45AF-B783-CE05FD438795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7210440" y="64483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BE1D27-A42E-4C52-986F-567CE0050C54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"/>
          <p:cNvGrpSpPr/>
          <p:nvPr/>
        </p:nvGrpSpPr>
        <p:grpSpPr>
          <a:xfrm>
            <a:off x="457200" y="2363760"/>
            <a:ext cx="8152920" cy="1599840"/>
            <a:chOff x="457200" y="2363760"/>
            <a:chExt cx="8152920" cy="1599840"/>
          </a:xfrm>
        </p:grpSpPr>
        <p:sp>
          <p:nvSpPr>
            <p:cNvPr id="11" name=""/>
            <p:cNvSpPr/>
            <p:nvPr/>
          </p:nvSpPr>
          <p:spPr>
            <a:xfrm>
              <a:off x="2886480" y="23637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811960" y="25290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771280" y="27496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57200" y="30798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8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9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5F15798-FFC6-4A1E-8368-22587BB525F8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800" strike="noStrike" u="none">
                <a:solidFill>
                  <a:srgbClr val="cc0066"/>
                </a:solidFill>
                <a:effectLst/>
                <a:uFillTx/>
                <a:latin typeface="Arial"/>
              </a:rPr>
              <a:t>RTO 2002</a:t>
            </a:r>
            <a:r>
              <a:rPr b="0" i="1" lang="en-US" sz="48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endParaRPr b="0" i="1" lang="en-US" sz="4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4190760"/>
            <a:ext cx="6477120" cy="2971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Enron’s Campaign to Garner Political Support for Implementation of RTOs in Wholesale Power Markets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August 23, 2001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E628ED-DE6B-4334-8EC0-CA3A0657B59C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49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Immediate Deliverables (cont.)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6858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Federal PMA Team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Analysis of communications between federal power authorities and DOE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Initiate strategy for addressing PMAs on the RTO issue</a:t>
            </a: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Gubernatorial Team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Political/PR strategy development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Preparation and participation at upcoming Governors’ conferences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AF93BA-65CC-435C-B659-E222398FDECB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56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Conclusion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6858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cc0066"/>
                </a:solidFill>
                <a:effectLst/>
                <a:uFillTx/>
                <a:latin typeface="Arial"/>
              </a:rPr>
              <a:t>RTO Implementation</a:t>
            </a:r>
            <a:r>
              <a:rPr b="0" i="1" lang="en-US" sz="4800" strike="noStrike" u="none">
                <a:solidFill>
                  <a:srgbClr val="cc0066"/>
                </a:solidFill>
                <a:effectLst/>
                <a:uFillTx/>
                <a:latin typeface="Arial"/>
              </a:rPr>
              <a:t>…..</a:t>
            </a:r>
            <a:endParaRPr b="0" lang="en-US" sz="4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800" strike="noStrike" u="none">
                <a:solidFill>
                  <a:srgbClr val="cc0066"/>
                </a:solidFill>
                <a:effectLst/>
                <a:uFillTx/>
                <a:latin typeface="Arial"/>
              </a:rPr>
              <a:t>The Time to Act is Now</a:t>
            </a:r>
            <a:endParaRPr b="0" lang="en-US" sz="4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D32717-3A7F-454F-95B2-706611EF759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23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Overview</a:t>
            </a:r>
            <a:r>
              <a:rPr b="0" i="1" lang="en-US" sz="4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endParaRPr b="0" i="1" lang="en-US" sz="40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2286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Campaign Objectives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Evaluating Success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0066"/>
                </a:solidFill>
                <a:effectLst/>
                <a:uFillTx/>
                <a:latin typeface="Arial"/>
              </a:rPr>
              <a:t>RTO Teams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Next Steps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Immediate Deliverables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ECB683-4CFF-4CB7-8DEE-E1F09FD1293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30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Campaign Objectives</a:t>
            </a: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Strategically support Enron’s RTO efforts: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Participation at FERC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Political Support 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Federal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State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Other Stakeholders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Public Relations Issues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Aggressively advocate the need for effective, competitive power markets outside of the FERC mediation process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293486-8D8A-428E-84EA-9F6BBEA7A69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37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Evaluating Success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Public statements from state and federal policymakers supporting expedited implementation of RTOs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Adequate levels of coverage for FERC throughout decision making process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Implementation of RTOs by December 2002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89D39A-77E5-486A-9579-8C4537B0F62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2330640" y="1646280"/>
            <a:ext cx="1369080" cy="68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Fundamentals Team</a:t>
            </a:r>
            <a:endParaRPr b="0" lang="en-US" sz="1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Janel Guerrero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Susan Lindberg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Amr Ibrahim 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Bryan Gottfredson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Elizabeth Linnell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181400" y="1479600"/>
            <a:ext cx="1341000" cy="56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Gubernatorial Team</a:t>
            </a:r>
            <a:endParaRPr b="0" lang="en-US" sz="1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Sue Landwehr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Barbara Hueter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90760" y="303120"/>
            <a:ext cx="2603520" cy="108612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cc"/>
          </a:solidFill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ctr">
            <a:noAutofit/>
          </a:bodyPr>
          <a:p>
            <a:pPr algn="ctr"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098960" y="155520"/>
            <a:ext cx="985680" cy="11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Shapiro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Steffes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Linda Robertson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Sarah Novose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Palmer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Nord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Janel Guerrero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484800" y="0"/>
            <a:ext cx="225864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3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RTO Campaign Leadership</a:t>
            </a:r>
            <a:endParaRPr b="0" lang="en-US" sz="13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951520" y="1611360"/>
            <a:ext cx="112428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NERC Team</a:t>
            </a:r>
            <a:endParaRPr b="0" lang="en-US" sz="1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Charles Yeung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Andy Rodriquez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Jose Bestard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87800" y="1646280"/>
            <a:ext cx="148824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Washington, DC Team</a:t>
            </a:r>
            <a:endParaRPr b="0" lang="en-US" sz="1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Linda Robertson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Sarah Novosel-FERC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John Shelk-DC Legislative Team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362720" y="1620720"/>
            <a:ext cx="127800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Federal PMA Team</a:t>
            </a:r>
            <a:endParaRPr b="0" lang="en-US" sz="1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TVA, SEPA, SWPA, BPA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Linda Robertson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John Shelk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577800" y="2452680"/>
            <a:ext cx="8283600" cy="101520"/>
            <a:chOff x="577800" y="2452680"/>
            <a:chExt cx="8283600" cy="101520"/>
          </a:xfrm>
        </p:grpSpPr>
        <p:sp>
          <p:nvSpPr>
            <p:cNvPr id="52" name=""/>
            <p:cNvSpPr/>
            <p:nvPr/>
          </p:nvSpPr>
          <p:spPr>
            <a:xfrm>
              <a:off x="577800" y="2511360"/>
              <a:ext cx="8283600" cy="0"/>
            </a:xfrm>
            <a:prstGeom prst="line">
              <a:avLst/>
            </a:prstGeom>
            <a:ln w="28440">
              <a:solidFill>
                <a:srgbClr val="095ba6"/>
              </a:solidFill>
              <a:prstDash val="sysDot"/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8938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39860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94796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4526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297324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54960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0528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457524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565632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12280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614520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64992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72406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778824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84376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8" name=""/>
          <p:cNvGrpSpPr/>
          <p:nvPr/>
        </p:nvGrpSpPr>
        <p:grpSpPr>
          <a:xfrm>
            <a:off x="504720" y="1398600"/>
            <a:ext cx="8283600" cy="101520"/>
            <a:chOff x="504720" y="1398600"/>
            <a:chExt cx="8283600" cy="101520"/>
          </a:xfrm>
        </p:grpSpPr>
        <p:sp>
          <p:nvSpPr>
            <p:cNvPr id="69" name=""/>
            <p:cNvSpPr/>
            <p:nvPr/>
          </p:nvSpPr>
          <p:spPr>
            <a:xfrm>
              <a:off x="504720" y="1457280"/>
              <a:ext cx="8283600" cy="0"/>
            </a:xfrm>
            <a:prstGeom prst="line">
              <a:avLst/>
            </a:prstGeom>
            <a:ln w="28440">
              <a:solidFill>
                <a:srgbClr val="095ba6"/>
              </a:solidFill>
              <a:prstDash val="sysDot"/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8208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132552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187488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3796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290016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347652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9798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450216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58324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04972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07212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657684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71676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771516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83646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5" name=""/>
          <p:cNvSpPr/>
          <p:nvPr/>
        </p:nvSpPr>
        <p:spPr>
          <a:xfrm>
            <a:off x="5992920" y="2535120"/>
            <a:ext cx="1314360" cy="80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WRTO Team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WA, OR, CA, UT, NV, MT, NM, ID, AZ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613280" y="2593800"/>
            <a:ext cx="1170720" cy="5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CA RTO Team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01760" y="3398760"/>
            <a:ext cx="9313920" cy="506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727200">
              <a:lnSpc>
                <a:spcPct val="100000"/>
              </a:lnSpc>
              <a:tabLst>
                <a:tab algn="l" pos="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363600"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44600" y="2857680"/>
            <a:ext cx="14616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25880" y="3235320"/>
            <a:ext cx="1661400" cy="92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RTO 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Sarah Novosel</a:t>
            </a: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Dan Allegretti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Howard Fromer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Tom Hoatson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Sarah Novosel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Dan Staines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42080" y="4043520"/>
            <a:ext cx="8953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Sarah Novosel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37040" y="4464000"/>
            <a:ext cx="1610640" cy="10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State Legislative/PUC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Steve Montovano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Howard Fromer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Kathleen Sullivan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Dan Staines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Tom Hoatson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Daniel Allegretti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39560" y="5599080"/>
            <a:ext cx="878400" cy="55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Public Relations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Mark Palmer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Meredith Philip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Pat Shortridge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46400" y="6292800"/>
            <a:ext cx="104292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Commercial Liaison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Susan Lindberg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296440" y="3230640"/>
            <a:ext cx="140040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Christi Nicolay</a:t>
            </a: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Donna Fulton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Luiz Maurer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Joe Connor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286720" y="4035600"/>
            <a:ext cx="8953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310120" y="4602240"/>
            <a:ext cx="161064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State Legislative/PUC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Steve Montovano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Janine Migden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Dan Staines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Marchris Robinson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Donald Lassere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309760" y="5576760"/>
            <a:ext cx="878400" cy="6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Public Relations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Mark Palmer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Meredith Philip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Pat Shortridge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302200" y="6289560"/>
            <a:ext cx="104292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Commercial Liaison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Susan Lindberg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296240" y="2717640"/>
            <a:ext cx="1450080" cy="49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MISO/ARTO Team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WI, IA, MN, IL, MT, IN, MI,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OH, KY, VA, WV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305240" y="3236760"/>
            <a:ext cx="123624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Mike Roan</a:t>
            </a: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Mike Roan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Donna Fulton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Kerry Stroup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279320" y="3986280"/>
            <a:ext cx="895320" cy="55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Donna Fulton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318200" y="4653000"/>
            <a:ext cx="161064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State Legislative/PUC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Janine Migden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Barbara Hueter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Roy Boston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Donald Lassere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Kerry Stroup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297320" y="5297400"/>
            <a:ext cx="878400" cy="92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Public Relations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Mark Palmer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Meredith Philip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Pat Shortridge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313520" y="6251400"/>
            <a:ext cx="104292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Commercial Liaison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Susan Lindberg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985720" y="4016520"/>
            <a:ext cx="8953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Ray Alvarez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984280" y="3232080"/>
            <a:ext cx="1355400" cy="11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Steve Walton</a:t>
            </a: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Steve Walton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Dave Perrino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Sue Mara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Alan Comnes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985360" y="4664160"/>
            <a:ext cx="1610640" cy="55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State Legislative/PUC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Paul Kaufman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Sue Mara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Jeff Dasovich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983200" y="5510160"/>
            <a:ext cx="878400" cy="6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Public Relations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Mark Palmer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Meredith Philip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Pat Shortridge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985000" y="6108840"/>
            <a:ext cx="10429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Commercial Liaison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Alan Comnes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627320" y="3224160"/>
            <a:ext cx="1355400" cy="6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Steve Walton</a:t>
            </a: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Steve Walton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Sue Mara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Jeff Dasovich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606440" y="4111560"/>
            <a:ext cx="89532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Steve Walton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603920" y="4491000"/>
            <a:ext cx="1119960" cy="25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ERCOT Team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604640" y="4554360"/>
            <a:ext cx="119628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Jean Ryall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Thane Twiggs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4" name=""/>
          <p:cNvGrpSpPr/>
          <p:nvPr/>
        </p:nvGrpSpPr>
        <p:grpSpPr>
          <a:xfrm>
            <a:off x="7606440" y="4930920"/>
            <a:ext cx="1349640" cy="705960"/>
            <a:chOff x="7606440" y="4930920"/>
            <a:chExt cx="1349640" cy="705960"/>
          </a:xfrm>
        </p:grpSpPr>
        <p:sp>
          <p:nvSpPr>
            <p:cNvPr id="115" name=""/>
            <p:cNvSpPr/>
            <p:nvPr/>
          </p:nvSpPr>
          <p:spPr>
            <a:xfrm>
              <a:off x="7621200" y="4930920"/>
              <a:ext cx="1018080" cy="438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2720" rIns="7272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1" lang="en-US" sz="1200" strike="noStrike" u="none">
                  <a:solidFill>
                    <a:srgbClr val="fe000c"/>
                  </a:solidFill>
                  <a:effectLst/>
                  <a:uFillTx/>
                  <a:latin typeface="Arial"/>
                </a:rPr>
                <a:t>Ontario IMO</a:t>
              </a:r>
              <a:endPara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7606440" y="5198760"/>
              <a:ext cx="1349640" cy="43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2720" rIns="7272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0" lang="en-US" sz="800" strike="noStrike" u="sng">
                  <a:solidFill>
                    <a:srgbClr val="095ba6"/>
                  </a:solidFill>
                  <a:effectLst/>
                  <a:uFillTx/>
                  <a:latin typeface="Arial"/>
                </a:rPr>
                <a:t>Team Lead:</a:t>
              </a:r>
              <a:r>
                <a:rPr b="0" lang="en-US" sz="800" strike="noStrike" u="none">
                  <a:solidFill>
                    <a:srgbClr val="095ba6"/>
                  </a:solidFill>
                  <a:effectLst/>
                  <a:uFillTx/>
                  <a:latin typeface="Arial"/>
                </a:rPr>
                <a:t> Aleck Dadson</a:t>
              </a: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0" lang="en-US" sz="800" strike="noStrike" u="none">
                  <a:solidFill>
                    <a:srgbClr val="ffffcc"/>
                  </a:solidFill>
                  <a:effectLst/>
                  <a:uFillTx/>
                  <a:latin typeface="Arial"/>
                </a:rPr>
                <a:t>Rob Hemstock</a:t>
              </a: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7" name=""/>
          <p:cNvSpPr/>
          <p:nvPr/>
        </p:nvSpPr>
        <p:spPr>
          <a:xfrm>
            <a:off x="417600" y="2709720"/>
            <a:ext cx="13492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NERTO Team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ME, NH, VT, MA, RI, CT,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NY, PA, NJ, DE, MD, DC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311560" y="2685960"/>
            <a:ext cx="1638000" cy="39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SERTO Team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VA, NC, SC, GA, AL, MS, TN,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589880" y="5715000"/>
            <a:ext cx="1242360" cy="94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SPP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NE, KS, AR, OK,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LA, MS, ND, SD, MS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Mike Roan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69EFB1-55C4-428F-8CC7-853B9CF6D64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21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Next Steps</a:t>
            </a:r>
            <a:endParaRPr b="0" i="1" lang="en-US" sz="40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Announce campaign strategy to affected Enron employees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Team Org Charts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Updated email distribution lists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Prioritize RTO Messages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Identification of individuals to be influenced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Development of educational materials/message points through RTO fundamentals team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Expand internal use of RTO intranet site for access to information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3AC3AE-E6F4-435F-A19F-EB43516DBCC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28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Immediate Deliverables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Washington, DC RTO Team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Development of alternative language to anti-RTO legislation (Sawyer/Burr)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Coordinate coalition building with EPSA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Updates on federal RTO working group and mediation process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Political/PR strategy for pro-RTO efforts in Washington, DC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Analysis of re-hearings filed at FERC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D3351F-1F1C-430C-8069-B94CD24D570E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35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Immediate Deliverables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RTO Fundamentals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Development of power point presentations and other written materials for strategic meetings with policymakers and other stakeholders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Creation of Enron RTO Calendar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Coordination with CERA and/or TC regarding market study on RTOs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Management of RTO intranet site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Oversight of comprehensive strategic efforts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925AC4-25D6-4FEC-8045-50FEB9A2AF8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42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Immediate Deliverables (cont.)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6858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NERTO Team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Analysis of requests for re-hearing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Preparation for meetings with NY ISO Board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Political/PR strategy for follow up with anti-RTO policymakers in NE and NY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SERTO Team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Follow-up to anti-RTO letter by North Carolina and South Carolina PUCs to FERC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Update on NC efforts to stay FERC Order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Political/PR strategy for addressing anti-RTO sentiment among Arkansas Legislature and Florida PUC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59913C-16DE-4B11-9FE6-1CACF504E86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2001-08-09T14:27:46Z</dcterms:created>
  <dc:creator>jguerre</dc:creator>
  <dc:description/>
  <dc:language>en-US</dc:language>
  <cp:lastModifiedBy>KBurton</cp:lastModifiedBy>
  <dcterms:modified xsi:type="dcterms:W3CDTF">2001-09-06T12:50:03Z</dcterms:modified>
  <cp:revision>73</cp:revision>
  <dc:subject/>
  <dc:title>RTO 2002 </dc:title>
</cp:coreProperties>
</file>