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73080" y="0"/>
            <a:ext cx="1521000" cy="690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73080" y="1447920"/>
            <a:ext cx="1521000" cy="5486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3d6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52280" y="3006720"/>
            <a:ext cx="130320" cy="38498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3449520"/>
            <a:ext cx="152280" cy="34070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62120" y="4275000"/>
            <a:ext cx="131760" cy="258156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066680" y="3879720"/>
            <a:ext cx="152640" cy="29768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47920" y="609120"/>
            <a:ext cx="7619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Click to edit the title text format</a:t>
            </a:r>
            <a:endParaRPr b="0" i="1" lang="en-US" sz="44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447560" y="1980720"/>
            <a:ext cx="746748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4" marL="20574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1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2"/>
          </p:nvPr>
        </p:nvSpPr>
        <p:spPr>
          <a:xfrm>
            <a:off x="225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ketel1kl" descr=""/>
          <p:cNvPicPr/>
          <p:nvPr/>
        </p:nvPicPr>
        <p:blipFill>
          <a:blip r:embed="rId2"/>
          <a:stretch/>
        </p:blipFill>
        <p:spPr>
          <a:xfrm>
            <a:off x="27000" y="76320"/>
            <a:ext cx="1496880" cy="21333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" name=""/>
          <p:cNvGrpSpPr/>
          <p:nvPr/>
        </p:nvGrpSpPr>
        <p:grpSpPr>
          <a:xfrm>
            <a:off x="1523880" y="1752480"/>
            <a:ext cx="7620120" cy="152280"/>
            <a:chOff x="1523880" y="1752480"/>
            <a:chExt cx="7620120" cy="152280"/>
          </a:xfrm>
        </p:grpSpPr>
        <p:sp>
          <p:nvSpPr>
            <p:cNvPr id="12" name=""/>
            <p:cNvSpPr/>
            <p:nvPr/>
          </p:nvSpPr>
          <p:spPr>
            <a:xfrm>
              <a:off x="1756080" y="1752480"/>
              <a:ext cx="7387560" cy="152280"/>
            </a:xfrm>
            <a:prstGeom prst="rect">
              <a:avLst/>
            </a:prstGeom>
            <a:gradFill rotWithShape="0">
              <a:gsLst>
                <a:gs pos="0">
                  <a:srgbClr val="c3d6dd"/>
                </a:gs>
                <a:gs pos="100000">
                  <a:srgbClr val="c9606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523880" y="1752480"/>
              <a:ext cx="7620120" cy="0"/>
            </a:xfrm>
            <a:prstGeom prst="line">
              <a:avLst/>
            </a:prstGeom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73080" y="0"/>
            <a:ext cx="1521000" cy="690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73080" y="1447920"/>
            <a:ext cx="1521000" cy="5486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3d6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52280" y="3006720"/>
            <a:ext cx="130320" cy="38498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3449520"/>
            <a:ext cx="152280" cy="34070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62120" y="4275000"/>
            <a:ext cx="131760" cy="258156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066680" y="3879720"/>
            <a:ext cx="152640" cy="2976840"/>
          </a:xfrm>
          <a:prstGeom prst="rect">
            <a:avLst/>
          </a:prstGeom>
          <a:solidFill>
            <a:srgbClr val="c3d6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447920" y="609120"/>
            <a:ext cx="7619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Click to edit the title text format</a:t>
            </a:r>
            <a:endParaRPr b="0" i="1" lang="en-US" sz="44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447560" y="1980720"/>
            <a:ext cx="746748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4" marL="2057400" indent="-22860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3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4"/>
          </p:nvPr>
        </p:nvSpPr>
        <p:spPr>
          <a:xfrm>
            <a:off x="225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ketel1kl" descr=""/>
          <p:cNvPicPr/>
          <p:nvPr/>
        </p:nvPicPr>
        <p:blipFill>
          <a:blip r:embed="rId2"/>
          <a:stretch/>
        </p:blipFill>
        <p:spPr>
          <a:xfrm>
            <a:off x="27000" y="76320"/>
            <a:ext cx="1496880" cy="21333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9" name=""/>
          <p:cNvGrpSpPr/>
          <p:nvPr/>
        </p:nvGrpSpPr>
        <p:grpSpPr>
          <a:xfrm>
            <a:off x="1523880" y="1752480"/>
            <a:ext cx="7620120" cy="152280"/>
            <a:chOff x="1523880" y="1752480"/>
            <a:chExt cx="7620120" cy="152280"/>
          </a:xfrm>
        </p:grpSpPr>
        <p:sp>
          <p:nvSpPr>
            <p:cNvPr id="12" name=""/>
            <p:cNvSpPr/>
            <p:nvPr/>
          </p:nvSpPr>
          <p:spPr>
            <a:xfrm>
              <a:off x="1756080" y="1752480"/>
              <a:ext cx="7387560" cy="152280"/>
            </a:xfrm>
            <a:prstGeom prst="rect">
              <a:avLst/>
            </a:prstGeom>
            <a:gradFill rotWithShape="0">
              <a:gsLst>
                <a:gs pos="0">
                  <a:srgbClr val="c3d6dd"/>
                </a:gs>
                <a:gs pos="100000">
                  <a:srgbClr val="c9606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523880" y="1752480"/>
              <a:ext cx="7620120" cy="0"/>
            </a:xfrm>
            <a:prstGeom prst="line">
              <a:avLst/>
            </a:prstGeom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676160" y="2057040"/>
            <a:ext cx="720252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Pricing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Problems with Stage 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Possible Solutions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Use Access Fee Details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Use Access Fee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Grid Management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Loss Methodology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Overview of Stage 2 Pricing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Affiliate Merchant Transactions (under discussion)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Would pay Access Fee on applicable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If the schedule uses only the Affiliate’s PTO System there would be a special allocation of the fee directly to the Affiliate’s PTO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If a schedule uses any part of other PTOs systems no special allocation would be used.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Revenues allocated back to the transmission owners prorata based 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Historical short-term revenues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Expiring long-term contracts (under discussion)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Available capacity of new transmission facilities built during the transition to the RTO and [excludes pre-purchased long-term and FTOs]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Rate Pancaking Eliminated.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Cost Shifts Minimized.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Transaction costs reduced from today.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All customers using RTO service pay some portion of the system’s embedded costs.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not dissimilar to the present model.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owner bear risk that the fee may or may not make owners whole.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Revenue based on actual use of the RTO West system.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not dissimilar to the present model.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Grid Management Charge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Charge will be calculated to recover all the RTO West start up and operation costs.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GMC will be paid on a $/Mwh basis for all schedules and is applied at the Point of Injection on the RTO West Transmission System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13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RTO West Losses Methodology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For non-converted contracts will be charged loss factors of the existing participating transmission owners.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For converted service and new service the filing utilities will not develop a specific losses methodology prior to selection of the independent RTO West Board.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14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RTO West Losses Methodology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Guiding principles for RTO West: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Recover actual losses.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Avoid Costs Shifts.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Allow the customer to choose between providing losses and buying losses at the imbalance price.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Eliminate pancaking.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 Send appropriate price signals about resource/load location and operation.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Loss factors should not be computed after the fact.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loss methodology proposed by RTO West will be subject to review and approval by FERC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15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Overview of Stage 2 Pricing (Who pays What?)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Non-converted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Company Rate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Grid Management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Existing Pancaked Losses or equivalent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16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Overview of Stage 2 Pricing (Who pays What?)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Converted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Company Rate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Grid Management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RTO Loss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FTOs granted upon conversion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Overview of Stage 2 Pricing (Who pays What?)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Use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Use Access Fee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Grid Management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RTO Loss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700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FTOs or Congestion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18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447920" y="609120"/>
            <a:ext cx="7619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44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58" name=""/>
          <p:cNvSpPr/>
          <p:nvPr/>
        </p:nvSpPr>
        <p:spPr>
          <a:xfrm>
            <a:off x="-4038480" y="22860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523880" y="2362320"/>
            <a:ext cx="7182000" cy="350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lvl="1" marL="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Questions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19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676160" y="2362320"/>
            <a:ext cx="720252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The Original Goals of Pricing: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Avoid cost shifts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Eliminate rate pancakes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Increase economic efficiency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Continue to Recover Fixed Cost from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676160" y="2362320"/>
            <a:ext cx="720252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1 Short-Term Transfer Payment Problem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Increased Short-term System 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1999 Short-term use $155M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5c90a2"/>
              </a:buClr>
              <a:buFont typeface="Book Antiqu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Lost Revenue $12M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2000 Short-term use $287M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5c90a2"/>
              </a:buClr>
              <a:buFont typeface="Book Antiqu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Lost Revenue $43M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Produces discrimination between users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No value and no obligation for 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Transfer Payment many times the posted price for transmission because of the continuing transfer charges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3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46748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Various Short-Term Pricing Solutions Evaluated: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1: charge historical purchasers a transfer and access 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499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included looking for ways to provide value for 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PTO recovers in its Company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Uplifted to be recovered over all schedules or loads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Use FTR Revenue to cover short-term revenue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Charge future users on a “pay as you go” basis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4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Work in Progress Short-Term Proposal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Transmission Use Access Fee replaces the Stage 1 proposals for short term transfer charges, NWPP access charges and lost revenue recovery charges.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601"/>
              </a:spcBef>
              <a:buClr>
                <a:srgbClr val="5c90a2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 “pay as you go”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5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Any transmission service not covered by existing long-term transmission agreements or existing load service obligations will pay an access fee for the right to schedule on the grid.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6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636560" y="1980720"/>
            <a:ext cx="750744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RTO West Transmission Use Access (the right to schedule) Postage Stamp Rate Calculation: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Sum of All PTOs’ Annual Transmission Revenue Requirement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Total 12 CP Loads plus Exports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676160" y="1980720"/>
            <a:ext cx="72025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700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Transmission Use Access Charge provides flexible access to the grid with the right to schedule megawatts between any pairs of injection and withdrawal points.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8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3d6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23520" y="4568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6699"/>
                </a:solidFill>
                <a:effectLst/>
                <a:uFillTx/>
                <a:latin typeface="Book Antiqua"/>
              </a:rPr>
              <a:t>RTO WEST Pricing Proposal</a:t>
            </a:r>
            <a:endParaRPr b="0" i="1" lang="en-US" sz="2800" strike="noStrike" u="none">
              <a:solidFill>
                <a:srgbClr val="336699"/>
              </a:solidFill>
              <a:effectLst/>
              <a:uFillTx/>
              <a:latin typeface="Book Antiqu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636560" y="1980720"/>
            <a:ext cx="750744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Stage 2 Short-Term Proposal Details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Transmission Use Access Charge does not provide an FTO.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If the actual schedule incurs congestion costs, the access charge will offset the congestion-clearing charge up to access charge amount.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-343080">
              <a:spcBef>
                <a:spcPts val="601"/>
              </a:spcBef>
              <a:buClr>
                <a:srgbClr val="5c90a2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  <a:ea typeface="Times New Roman"/>
              </a:rPr>
              <a:t>The Scheduling Coordinator would be responsible for all congestion costs each hour that exceed the Transmission Use hourly access charge.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9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2001-01-10T14:42:03Z</dcterms:created>
  <dc:creator>Sandy Kowallis</dc:creator>
  <dc:description/>
  <dc:language>en-US</dc:language>
  <cp:lastModifiedBy>RTO11</cp:lastModifiedBy>
  <dcterms:modified xsi:type="dcterms:W3CDTF">2001-12-19T22:22:37Z</dcterms:modified>
  <cp:revision>35</cp:revision>
  <dc:subject/>
  <dc:title>PowerPoint Presentation</dc:title>
</cp:coreProperties>
</file>