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 name=""/>
          <p:cNvSpPr/>
          <p:nvPr/>
        </p:nvSpPr>
        <p:spPr>
          <a:xfrm>
            <a:off x="0" y="0"/>
            <a:ext cx="6858000" cy="9198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1" name="PlaceHolder 1"/>
          <p:cNvSpPr>
            <a:spLocks noGrp="1"/>
          </p:cNvSpPr>
          <p:nvPr>
            <p:ph type="hdr"/>
          </p:nvPr>
        </p:nvSpPr>
        <p:spPr>
          <a:xfrm>
            <a:off x="-360" y="-360"/>
            <a:ext cx="2971800" cy="46044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2" name="PlaceHolder 2"/>
          <p:cNvSpPr>
            <a:spLocks noGrp="1"/>
          </p:cNvSpPr>
          <p:nvPr>
            <p:ph type="dt" idx="4"/>
          </p:nvPr>
        </p:nvSpPr>
        <p:spPr>
          <a:xfrm>
            <a:off x="3885840" y="-360"/>
            <a:ext cx="2971800" cy="46044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3" name="PlaceHolder 3"/>
          <p:cNvSpPr>
            <a:spLocks noGrp="1"/>
          </p:cNvSpPr>
          <p:nvPr>
            <p:ph type="sldImg"/>
          </p:nvPr>
        </p:nvSpPr>
        <p:spPr>
          <a:xfrm>
            <a:off x="1130040" y="690120"/>
            <a:ext cx="4599000" cy="344988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ff"/>
                </a:solidFill>
                <a:effectLst/>
                <a:uFillTx/>
                <a:latin typeface="Times New Roman"/>
              </a:rPr>
              <a:t>Click to move the slide</a:t>
            </a:r>
            <a:endParaRPr b="0" lang="en-US" sz="4400" strike="noStrike" u="none">
              <a:solidFill>
                <a:srgbClr val="ffffff"/>
              </a:solidFill>
              <a:effectLst/>
              <a:uFillTx/>
              <a:latin typeface="Times New Roman"/>
            </a:endParaRPr>
          </a:p>
        </p:txBody>
      </p:sp>
      <p:sp>
        <p:nvSpPr>
          <p:cNvPr id="14" name="PlaceHolder 4"/>
          <p:cNvSpPr>
            <a:spLocks noGrp="1"/>
          </p:cNvSpPr>
          <p:nvPr>
            <p:ph type="body"/>
          </p:nvPr>
        </p:nvSpPr>
        <p:spPr>
          <a:xfrm>
            <a:off x="914400" y="4370400"/>
            <a:ext cx="5029200" cy="413856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5" name="PlaceHolder 5"/>
          <p:cNvSpPr>
            <a:spLocks noGrp="1"/>
          </p:cNvSpPr>
          <p:nvPr>
            <p:ph type="ftr" idx="5"/>
          </p:nvPr>
        </p:nvSpPr>
        <p:spPr>
          <a:xfrm>
            <a:off x="-360" y="8739360"/>
            <a:ext cx="2971800" cy="46008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6" name="PlaceHolder 6"/>
          <p:cNvSpPr>
            <a:spLocks noGrp="1"/>
          </p:cNvSpPr>
          <p:nvPr>
            <p:ph type="sldNum" idx="6"/>
          </p:nvPr>
        </p:nvSpPr>
        <p:spPr>
          <a:xfrm>
            <a:off x="3885840" y="8739360"/>
            <a:ext cx="2971800" cy="46008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8BB3F91-CC9C-4940-922C-7C6B82C6B049}"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PlaceHolder 1"/>
          <p:cNvSpPr>
            <a:spLocks noGrp="1"/>
          </p:cNvSpPr>
          <p:nvPr>
            <p:ph type="sldImg"/>
          </p:nvPr>
        </p:nvSpPr>
        <p:spPr>
          <a:xfrm>
            <a:off x="1130400" y="690480"/>
            <a:ext cx="4599000" cy="3449880"/>
          </a:xfrm>
          <a:prstGeom prst="rect">
            <a:avLst/>
          </a:prstGeom>
          <a:ln w="0">
            <a:noFill/>
          </a:ln>
        </p:spPr>
      </p:sp>
      <p:sp>
        <p:nvSpPr>
          <p:cNvPr id="51" name="PlaceHolder 2"/>
          <p:cNvSpPr>
            <a:spLocks noGrp="1"/>
          </p:cNvSpPr>
          <p:nvPr>
            <p:ph type="body"/>
          </p:nvPr>
        </p:nvSpPr>
        <p:spPr>
          <a:xfrm>
            <a:off x="914400" y="4370400"/>
            <a:ext cx="5029200" cy="413856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CDB4509-91C2-4607-A9B9-90212A32DD75}"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205704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fffff"/>
              </a:solidFill>
              <a:effectLst/>
              <a:uFillTx/>
              <a:latin typeface="Times New Roman"/>
            </a:endParaRPr>
          </a:p>
        </p:txBody>
      </p:sp>
      <p:sp>
        <p:nvSpPr>
          <p:cNvPr id="9" name="PlaceHolder 2"/>
          <p:cNvSpPr>
            <a:spLocks noGrp="1"/>
          </p:cNvSpPr>
          <p:nvPr>
            <p:ph/>
          </p:nvPr>
        </p:nvSpPr>
        <p:spPr>
          <a:xfrm>
            <a:off x="685800" y="3429000"/>
            <a:ext cx="7848720" cy="266688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B0308AE-436B-4747-B383-BEADA146E016}"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0570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ff"/>
                </a:solidFill>
                <a:effectLst/>
                <a:uFillTx/>
                <a:latin typeface="Times New Roman"/>
              </a:rPr>
              <a:t>Click to edit the title text format</a:t>
            </a:r>
            <a:endParaRPr b="0" lang="en-US" sz="4400" strike="noStrike" u="none">
              <a:solidFill>
                <a:srgbClr val="ffffff"/>
              </a:solidFill>
              <a:effectLst/>
              <a:uFillTx/>
              <a:latin typeface="Times New Roman"/>
            </a:endParaRPr>
          </a:p>
        </p:txBody>
      </p:sp>
      <p:sp>
        <p:nvSpPr>
          <p:cNvPr id="1" name="PlaceHolder 2"/>
          <p:cNvSpPr>
            <a:spLocks noGrp="1"/>
          </p:cNvSpPr>
          <p:nvPr>
            <p:ph type="body"/>
          </p:nvPr>
        </p:nvSpPr>
        <p:spPr>
          <a:xfrm>
            <a:off x="685800" y="3429000"/>
            <a:ext cx="7848720" cy="2666880"/>
          </a:xfrm>
          <a:prstGeom prst="rect">
            <a:avLst/>
          </a:prstGeom>
          <a:noFill/>
          <a:ln w="0">
            <a:noFill/>
          </a:ln>
        </p:spPr>
        <p:txBody>
          <a:bodyPr lIns="90000" rIns="90000" tIns="46800" bIns="46800" anchor="t">
            <a:normAutofit fontScale="55000" lnSpcReduction="19999"/>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Click to edit the outline text format</a:t>
            </a:r>
            <a:endParaRPr b="0" lang="en-US" sz="3200" strike="noStrike" u="none">
              <a:solidFill>
                <a:srgbClr val="ffffff"/>
              </a:solidFill>
              <a:effectLst/>
              <a:uFillTx/>
              <a:latin typeface="Times New Roman"/>
            </a:endParaRPr>
          </a:p>
          <a:p>
            <a:pPr lvl="1" marL="743040" indent="-28584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Second Outline Level</a:t>
            </a:r>
            <a:endParaRPr b="0" lang="en-US" sz="3200" strike="noStrike" u="none">
              <a:solidFill>
                <a:srgbClr val="ffffff"/>
              </a:solidFill>
              <a:effectLst/>
              <a:uFillTx/>
              <a:latin typeface="Times New Roman"/>
            </a:endParaRPr>
          </a:p>
          <a:p>
            <a:pPr lvl="2" marL="11430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Third Outline Level</a:t>
            </a:r>
            <a:endParaRPr b="0" lang="en-US" sz="3200" strike="noStrike" u="none">
              <a:solidFill>
                <a:srgbClr val="ffffff"/>
              </a:solidFill>
              <a:effectLst/>
              <a:uFillTx/>
              <a:latin typeface="Times New Roman"/>
            </a:endParaRPr>
          </a:p>
          <a:p>
            <a:pPr lvl="3" marL="16002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Fourth Outline Level</a:t>
            </a:r>
            <a:endParaRPr b="0" lang="en-US" sz="3200" strike="noStrike" u="none">
              <a:solidFill>
                <a:srgbClr val="ffffff"/>
              </a:solidFill>
              <a:effectLst/>
              <a:uFillTx/>
              <a:latin typeface="Times New Roman"/>
            </a:endParaRPr>
          </a:p>
          <a:p>
            <a:pPr lvl="4" marL="2057400" indent="-22860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Fifth Outline Level</a:t>
            </a:r>
            <a:endParaRPr b="0" lang="en-US" sz="3200" strike="noStrike" u="none">
              <a:solidFill>
                <a:srgbClr val="ffffff"/>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Sixth Outline Level</a:t>
            </a:r>
            <a:endParaRPr b="0" lang="en-US" sz="3200" strike="noStrike" u="none">
              <a:solidFill>
                <a:srgbClr val="ffffff"/>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Seventh Outline Level</a:t>
            </a:r>
            <a:endParaRPr b="0" lang="en-US" sz="3200" strike="noStrike" u="none">
              <a:solidFill>
                <a:srgbClr val="ffffff"/>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281D54E-6B42-4618-BC03-30AEEDBD5DAF}" type="slidenum">
              <a:rPr b="0" lang="en-US" sz="1400" strike="noStrike" u="none">
                <a:solidFill>
                  <a:srgbClr val="ffffff"/>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0" y="762120"/>
            <a:ext cx="9144000" cy="457200"/>
          </a:xfrm>
          <a:prstGeom prst="rect">
            <a:avLst/>
          </a:prstGeom>
          <a:solidFill>
            <a:srgbClr val="cc9900"/>
          </a:solidFill>
          <a:ln w="9360">
            <a:solidFill>
              <a:srgbClr val="000000"/>
            </a:solidFill>
            <a:miter/>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2895840" y="1447920"/>
            <a:ext cx="5115960" cy="459720"/>
          </a:xfrm>
          <a:prstGeom prst="rect">
            <a:avLst/>
          </a:prstGeom>
          <a:noFill/>
          <a:ln w="0">
            <a:noFill/>
          </a:ln>
        </p:spPr>
        <p:style>
          <a:lnRef idx="0"/>
          <a:fillRef idx="0"/>
          <a:effectRef idx="0"/>
          <a:fontRef idx="minor"/>
        </p:style>
        <p:txBody>
          <a:bodyPr wrap="none" lIns="90000" rIns="90000" tIns="46800" bIns="46800" anchor="t">
            <a:spAutoFit/>
          </a:bodyPr>
          <a:p>
            <a:pPr indent="0">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cc9900"/>
                </a:solidFill>
                <a:effectLst/>
                <a:uFillTx/>
                <a:latin typeface="Times New Roman"/>
              </a:rPr>
              <a:t>Federal Energy Regulatory Commission</a:t>
            </a:r>
            <a:endParaRPr b="0" lang="en-US" sz="2400" strike="noStrike" u="none">
              <a:solidFill>
                <a:srgbClr val="000000"/>
              </a:solidFill>
              <a:effectLst/>
              <a:uFillTx/>
              <a:latin typeface="Times New Roman"/>
            </a:endParaRPr>
          </a:p>
        </p:txBody>
      </p:sp>
      <p:pic>
        <p:nvPicPr>
          <p:cNvPr id="7" name="200logocropped" descr=""/>
          <p:cNvPicPr/>
          <p:nvPr/>
        </p:nvPicPr>
        <p:blipFill>
          <a:blip r:embed="rId2"/>
          <a:stretch/>
        </p:blipFill>
        <p:spPr>
          <a:xfrm>
            <a:off x="914400" y="152280"/>
            <a:ext cx="1735200" cy="175284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76212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MISO/Alliance Companies’ RTO Status Reports</a:t>
            </a:r>
            <a:br>
              <a:rPr sz="4000"/>
            </a:br>
            <a:endParaRPr b="0" lang="en-US" sz="4000" strike="noStrike" u="none">
              <a:solidFill>
                <a:srgbClr val="ffffff"/>
              </a:solidFill>
              <a:effectLst/>
              <a:uFillTx/>
              <a:latin typeface="Times New Roman"/>
            </a:endParaRPr>
          </a:p>
        </p:txBody>
      </p:sp>
      <p:sp>
        <p:nvSpPr>
          <p:cNvPr id="18" name="PlaceHolder 2"/>
          <p:cNvSpPr>
            <a:spLocks noGrp="1"/>
          </p:cNvSpPr>
          <p:nvPr>
            <p:ph/>
          </p:nvPr>
        </p:nvSpPr>
        <p:spPr>
          <a:xfrm>
            <a:off x="685800" y="3429000"/>
            <a:ext cx="7848720" cy="2666880"/>
          </a:xfrm>
          <a:prstGeom prst="rect">
            <a:avLst/>
          </a:prstGeom>
          <a:noFill/>
          <a:ln w="0">
            <a:noFill/>
          </a:ln>
        </p:spPr>
        <p:txBody>
          <a:bodyPr lIns="90000" rIns="90000" tIns="46800" bIns="46800" anchor="t">
            <a:normAutofit/>
          </a:bodyPr>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	</a:t>
            </a:r>
            <a:r>
              <a:rPr b="0" lang="en-US" sz="2800" strike="noStrike" u="none">
                <a:solidFill>
                  <a:srgbClr val="ffffff"/>
                </a:solidFill>
                <a:effectLst/>
                <a:uFillTx/>
                <a:latin typeface="Times New Roman"/>
              </a:rPr>
              <a:t>Presented by:</a:t>
            </a:r>
            <a:endParaRPr b="0" lang="en-US" sz="2800" strike="noStrike" u="none">
              <a:solidFill>
                <a:srgbClr val="ffffff"/>
              </a:solidFill>
              <a:effectLst/>
              <a:uFillTx/>
              <a:latin typeface="Times New Roman"/>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Joseph Power</a:t>
            </a:r>
            <a:endParaRPr b="0" lang="en-US" sz="2800" strike="noStrike" u="none">
              <a:solidFill>
                <a:srgbClr val="ffffff"/>
              </a:solidFill>
              <a:effectLst/>
              <a:uFillTx/>
              <a:latin typeface="Times New Roman"/>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Tony Ingram</a:t>
            </a:r>
            <a:endParaRPr b="0" lang="en-US" sz="2800" strike="noStrike" u="none">
              <a:solidFill>
                <a:srgbClr val="ffffff"/>
              </a:solidFill>
              <a:effectLst/>
              <a:uFillTx/>
              <a:latin typeface="Times New Roman"/>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Rahim Amerkhail</a:t>
            </a:r>
            <a:endParaRPr b="0" lang="en-US" sz="2800" strike="noStrike" u="none">
              <a:solidFill>
                <a:srgbClr val="ffffff"/>
              </a:solidFill>
              <a:effectLst/>
              <a:uFillTx/>
              <a:latin typeface="Times New Roman"/>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Patrick Clarey</a:t>
            </a: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1905120"/>
            <a:ext cx="7772400" cy="7617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Imbalance Markets</a:t>
            </a:r>
            <a:endParaRPr b="0" lang="en-US" sz="4000" strike="noStrike" u="none">
              <a:solidFill>
                <a:srgbClr val="ffffff"/>
              </a:solidFill>
              <a:effectLst/>
              <a:uFillTx/>
              <a:latin typeface="Times New Roman"/>
            </a:endParaRPr>
          </a:p>
        </p:txBody>
      </p:sp>
      <p:sp>
        <p:nvSpPr>
          <p:cNvPr id="35" name="PlaceHolder 2"/>
          <p:cNvSpPr>
            <a:spLocks noGrp="1"/>
          </p:cNvSpPr>
          <p:nvPr>
            <p:ph/>
          </p:nvPr>
        </p:nvSpPr>
        <p:spPr>
          <a:xfrm>
            <a:off x="685800" y="2590560"/>
            <a:ext cx="7848720" cy="4267080"/>
          </a:xfrm>
          <a:prstGeom prst="rect">
            <a:avLst/>
          </a:prstGeom>
          <a:noFill/>
          <a:ln w="0">
            <a:noFill/>
          </a:ln>
        </p:spPr>
        <p:txBody>
          <a:bodyPr lIns="90000" rIns="90000" tIns="46800" bIns="4680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Requires the proposed RTOs to cooperate in developing their imbalance markets to ensure compatibility for multi-RTO transactions </a:t>
            </a:r>
            <a:endParaRPr b="0" lang="en-US" sz="3200" strike="noStrike" u="none">
              <a:solidFill>
                <a:srgbClr val="ffffff"/>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MISO and Alliance did not develop a common energy imbalance market, they maintain that they are compatible</a:t>
            </a:r>
            <a:endParaRPr b="0" lang="en-US" sz="3200" strike="noStrike" u="none">
              <a:solidFill>
                <a:srgbClr val="ffffff"/>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190476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Transmission Planning</a:t>
            </a:r>
            <a:endParaRPr b="0" lang="en-US" sz="4000" strike="noStrike" u="none">
              <a:solidFill>
                <a:srgbClr val="ffffff"/>
              </a:solidFill>
              <a:effectLst/>
              <a:uFillTx/>
              <a:latin typeface="Times New Roman"/>
            </a:endParaRPr>
          </a:p>
        </p:txBody>
      </p:sp>
      <p:sp>
        <p:nvSpPr>
          <p:cNvPr id="37" name="PlaceHolder 2"/>
          <p:cNvSpPr>
            <a:spLocks noGrp="1"/>
          </p:cNvSpPr>
          <p:nvPr>
            <p:ph/>
          </p:nvPr>
        </p:nvSpPr>
        <p:spPr>
          <a:xfrm>
            <a:off x="685800" y="2666520"/>
            <a:ext cx="7848720" cy="3429000"/>
          </a:xfrm>
          <a:prstGeom prst="rect">
            <a:avLst/>
          </a:prstGeom>
          <a:noFill/>
          <a:ln w="0">
            <a:noFill/>
          </a:ln>
        </p:spPr>
        <p:txBody>
          <a:bodyPr lIns="90000" rIns="90000" tIns="46800" bIns="46800" anchor="t">
            <a:normAutofit/>
          </a:bodyPr>
          <a:p>
            <a:pPr marL="343080" indent="-34308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Requires coordination of long-term transmission planning to ensure compatibility of planning across the region</a:t>
            </a:r>
            <a:endParaRPr b="0" lang="en-US" sz="2800" strike="noStrike" u="none">
              <a:solidFill>
                <a:srgbClr val="ffffff"/>
              </a:solidFill>
              <a:effectLst/>
              <a:uFillTx/>
              <a:latin typeface="Times New Roman"/>
            </a:endParaRPr>
          </a:p>
          <a:p>
            <a:pPr marL="343080" indent="-34308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RTO transmission planning committee formed </a:t>
            </a:r>
            <a:endParaRPr b="0" lang="en-US" sz="2800" strike="noStrike" u="none">
              <a:solidFill>
                <a:srgbClr val="ffffff"/>
              </a:solidFill>
              <a:effectLst/>
              <a:uFillTx/>
              <a:latin typeface="Times New Roman"/>
            </a:endParaRPr>
          </a:p>
          <a:p>
            <a:pPr marL="343080" indent="-34308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Two planning sub-committees will be formed once operational to coordinate long-term planning activities</a:t>
            </a: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85800" y="20574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Planning (cont.)</a:t>
            </a:r>
            <a:endParaRPr b="0" lang="en-US" sz="4000" strike="noStrike" u="none">
              <a:solidFill>
                <a:srgbClr val="ffffff"/>
              </a:solidFill>
              <a:effectLst/>
              <a:uFillTx/>
              <a:latin typeface="Times New Roman"/>
            </a:endParaRPr>
          </a:p>
        </p:txBody>
      </p:sp>
      <p:sp>
        <p:nvSpPr>
          <p:cNvPr id="39" name="PlaceHolder 2"/>
          <p:cNvSpPr>
            <a:spLocks noGrp="1"/>
          </p:cNvSpPr>
          <p:nvPr>
            <p:ph/>
          </p:nvPr>
        </p:nvSpPr>
        <p:spPr>
          <a:xfrm>
            <a:off x="685800" y="3048120"/>
            <a:ext cx="7848720" cy="3047760"/>
          </a:xfrm>
          <a:prstGeom prst="rect">
            <a:avLst/>
          </a:prstGeom>
          <a:noFill/>
          <a:ln w="0">
            <a:noFill/>
          </a:ln>
        </p:spPr>
        <p:txBody>
          <a:bodyPr lIns="90000" rIns="90000" tIns="46800" bIns="4680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Final procedures for these committees will be developed by early December and the committees are expected to be functional early next year </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20574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Market Monitoring</a:t>
            </a:r>
            <a:endParaRPr b="0" lang="en-US" sz="4000" strike="noStrike" u="none">
              <a:solidFill>
                <a:srgbClr val="ffffff"/>
              </a:solidFill>
              <a:effectLst/>
              <a:uFillTx/>
              <a:latin typeface="Times New Roman"/>
            </a:endParaRPr>
          </a:p>
        </p:txBody>
      </p:sp>
      <p:sp>
        <p:nvSpPr>
          <p:cNvPr id="41" name="PlaceHolder 2"/>
          <p:cNvSpPr>
            <a:spLocks noGrp="1"/>
          </p:cNvSpPr>
          <p:nvPr>
            <p:ph/>
          </p:nvPr>
        </p:nvSpPr>
        <p:spPr>
          <a:xfrm>
            <a:off x="685800" y="2971800"/>
            <a:ext cx="7848720" cy="3124080"/>
          </a:xfrm>
          <a:prstGeom prst="rect">
            <a:avLst/>
          </a:prstGeom>
          <a:noFill/>
          <a:ln w="0">
            <a:noFill/>
          </a:ln>
        </p:spPr>
        <p:txBody>
          <a:bodyPr lIns="90000" rIns="90000" tIns="46800" bIns="4680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Requires joint market monitoring</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Has been expanded to include SPP and a single entity to provide joint market monitoring for the three has been appointed</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Final monitoring plan due to be filed soon</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20574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Super-Region Rate</a:t>
            </a:r>
            <a:endParaRPr b="0" lang="en-US" sz="4000" strike="noStrike" u="none">
              <a:solidFill>
                <a:srgbClr val="ffffff"/>
              </a:solidFill>
              <a:effectLst/>
              <a:uFillTx/>
              <a:latin typeface="Times New Roman"/>
            </a:endParaRPr>
          </a:p>
        </p:txBody>
      </p:sp>
      <p:sp>
        <p:nvSpPr>
          <p:cNvPr id="43" name="PlaceHolder 2"/>
          <p:cNvSpPr>
            <a:spLocks noGrp="1"/>
          </p:cNvSpPr>
          <p:nvPr>
            <p:ph/>
          </p:nvPr>
        </p:nvSpPr>
        <p:spPr>
          <a:xfrm>
            <a:off x="685800" y="2971800"/>
            <a:ext cx="7848720" cy="3124080"/>
          </a:xfrm>
          <a:prstGeom prst="rect">
            <a:avLst/>
          </a:prstGeom>
          <a:noFill/>
          <a:ln w="0">
            <a:noFill/>
          </a:ln>
        </p:spPr>
        <p:txBody>
          <a:bodyPr lIns="90000" rIns="90000" tIns="46800" bIns="4680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Illinois Power Settlement calls for elimination of multiple access charges within the region -  Each entity has filed a super-region rate proposal in their respective pending “RT” dockets </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1828440"/>
            <a:ext cx="77724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MISO Systems</a:t>
            </a:r>
            <a:endParaRPr b="0" lang="en-US" sz="4000" strike="noStrike" u="none">
              <a:solidFill>
                <a:srgbClr val="ffffff"/>
              </a:solidFill>
              <a:effectLst/>
              <a:uFillTx/>
              <a:latin typeface="Times New Roman"/>
            </a:endParaRPr>
          </a:p>
        </p:txBody>
      </p:sp>
      <p:sp>
        <p:nvSpPr>
          <p:cNvPr id="45" name="PlaceHolder 2"/>
          <p:cNvSpPr>
            <a:spLocks noGrp="1"/>
          </p:cNvSpPr>
          <p:nvPr>
            <p:ph/>
          </p:nvPr>
        </p:nvSpPr>
        <p:spPr>
          <a:xfrm>
            <a:off x="685800" y="2743200"/>
            <a:ext cx="7848720" cy="3657600"/>
          </a:xfrm>
          <a:prstGeom prst="rect">
            <a:avLst/>
          </a:prstGeom>
          <a:noFill/>
          <a:ln w="0">
            <a:noFill/>
          </a:ln>
        </p:spPr>
        <p:txBody>
          <a:bodyPr lIns="90000" rIns="90000" tIns="46800" bIns="46800" anchor="t">
            <a:normAutofit lnSpcReduction="9999"/>
          </a:bodyPr>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Approximately $160 million spent to become operational</a:t>
            </a:r>
            <a:endParaRPr b="0" lang="en-US" sz="3200" strike="noStrike" u="none">
              <a:solidFill>
                <a:srgbClr val="ffffff"/>
              </a:solidFill>
              <a:effectLst/>
              <a:uFillTx/>
              <a:latin typeface="Times New Roman"/>
            </a:endParaRPr>
          </a:p>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Staff assembled that is capable of assuming operational control of transmission facilities by 12/15</a:t>
            </a:r>
            <a:endParaRPr b="0" lang="en-US" sz="3200" strike="noStrike" u="none">
              <a:solidFill>
                <a:srgbClr val="ffffff"/>
              </a:solidFill>
              <a:effectLst/>
              <a:uFillTx/>
              <a:latin typeface="Times New Roman"/>
            </a:endParaRPr>
          </a:p>
          <a:p>
            <a:pPr marL="343080" indent="-34308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Physical infrastructure in place and market trials of its integrated systems have been completed</a:t>
            </a:r>
            <a:r>
              <a:rPr b="0" lang="en-US" sz="3200" strike="noStrike" u="none">
                <a:solidFill>
                  <a:srgbClr val="ffffff"/>
                </a:solidFill>
                <a:effectLst/>
                <a:uFillTx/>
                <a:latin typeface="Times New Roman"/>
              </a:rPr>
              <a:t>	</a:t>
            </a:r>
            <a:r>
              <a:rPr b="0" lang="en-US" sz="2800" strike="noStrike" u="none">
                <a:solidFill>
                  <a:srgbClr val="ffffff"/>
                </a:solidFill>
                <a:effectLst/>
                <a:uFillTx/>
                <a:latin typeface="Times New Roman"/>
              </a:rPr>
              <a:t>	</a:t>
            </a:r>
            <a:r>
              <a:rPr b="0" lang="en-US" sz="2800" strike="noStrike" u="none">
                <a:solidFill>
                  <a:srgbClr val="ffffff"/>
                </a:solidFill>
                <a:effectLst/>
                <a:uFillTx/>
                <a:latin typeface="Times New Roman"/>
              </a:rPr>
              <a:t>	</a:t>
            </a: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2057040"/>
            <a:ext cx="77724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Alliance Systems</a:t>
            </a:r>
            <a:endParaRPr b="0" lang="en-US" sz="4000" strike="noStrike" u="none">
              <a:solidFill>
                <a:srgbClr val="ffffff"/>
              </a:solidFill>
              <a:effectLst/>
              <a:uFillTx/>
              <a:latin typeface="Times New Roman"/>
            </a:endParaRPr>
          </a:p>
        </p:txBody>
      </p:sp>
      <p:sp>
        <p:nvSpPr>
          <p:cNvPr id="47" name="PlaceHolder 2"/>
          <p:cNvSpPr>
            <a:spLocks noGrp="1"/>
          </p:cNvSpPr>
          <p:nvPr>
            <p:ph/>
          </p:nvPr>
        </p:nvSpPr>
        <p:spPr>
          <a:xfrm>
            <a:off x="685800" y="2971440"/>
            <a:ext cx="7848720" cy="3352680"/>
          </a:xfrm>
          <a:prstGeom prst="rect">
            <a:avLst/>
          </a:prstGeom>
          <a:noFill/>
          <a:ln w="0">
            <a:noFill/>
          </a:ln>
        </p:spPr>
        <p:txBody>
          <a:bodyPr lIns="90000" rIns="90000" tIns="46800" bIns="4680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Will not be operational by December 15</a:t>
            </a:r>
            <a:r>
              <a:rPr b="0" lang="en-US" sz="3200" strike="noStrike" u="none" baseline="30000">
                <a:solidFill>
                  <a:srgbClr val="ffffff"/>
                </a:solidFill>
                <a:effectLst/>
                <a:uFillTx/>
                <a:latin typeface="Times New Roman"/>
              </a:rPr>
              <a:t>th</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Can be operational 90-120 days upon final approval of their proposed RTO</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Various systems (billing, ATC and loss calculations) in place and being tested</a:t>
            </a:r>
            <a:endParaRPr b="0" lang="en-US" sz="3200" strike="noStrike" u="none">
              <a:solidFill>
                <a:srgbClr val="ffffff"/>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1904760"/>
            <a:ext cx="7772400" cy="9903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Alliance Systems (cont.)</a:t>
            </a:r>
            <a:endParaRPr b="0" lang="en-US" sz="4000" strike="noStrike" u="none">
              <a:solidFill>
                <a:srgbClr val="ffffff"/>
              </a:solidFill>
              <a:effectLst/>
              <a:uFillTx/>
              <a:latin typeface="Times New Roman"/>
            </a:endParaRPr>
          </a:p>
        </p:txBody>
      </p:sp>
      <p:sp>
        <p:nvSpPr>
          <p:cNvPr id="49" name="PlaceHolder 2"/>
          <p:cNvSpPr>
            <a:spLocks noGrp="1"/>
          </p:cNvSpPr>
          <p:nvPr>
            <p:ph/>
          </p:nvPr>
        </p:nvSpPr>
        <p:spPr>
          <a:xfrm>
            <a:off x="685800" y="3429000"/>
            <a:ext cx="7848720" cy="2666880"/>
          </a:xfrm>
          <a:prstGeom prst="rect">
            <a:avLst/>
          </a:prstGeom>
          <a:noFill/>
          <a:ln w="0">
            <a:noFill/>
          </a:ln>
        </p:spPr>
        <p:txBody>
          <a:bodyPr lIns="90000" rIns="90000" tIns="46800" bIns="4680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Other systems on hold until National Grid and business plan are approved and market design decisions can resume</a:t>
            </a:r>
            <a:endParaRPr b="0" lang="en-US" sz="3200" strike="noStrike" u="none">
              <a:solidFill>
                <a:srgbClr val="ffffff"/>
              </a:solidFill>
              <a:effectLst/>
              <a:uFillTx/>
              <a:latin typeface="Times New Roman"/>
            </a:endParaRPr>
          </a:p>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Staffing incomplete</a:t>
            </a:r>
            <a:endParaRPr b="0" lang="en-US" sz="3200" strike="noStrike" u="none">
              <a:solidFill>
                <a:srgbClr val="ffffff"/>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20570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Illinois Power Settlement</a:t>
            </a:r>
            <a:endParaRPr b="0" lang="en-US" sz="4000" strike="noStrike" u="none">
              <a:solidFill>
                <a:srgbClr val="ffffff"/>
              </a:solidFill>
              <a:effectLst/>
              <a:uFillTx/>
              <a:latin typeface="Times New Roman"/>
            </a:endParaRPr>
          </a:p>
        </p:txBody>
      </p:sp>
      <p:sp>
        <p:nvSpPr>
          <p:cNvPr id="20" name="PlaceHolder 2"/>
          <p:cNvSpPr>
            <a:spLocks noGrp="1"/>
          </p:cNvSpPr>
          <p:nvPr>
            <p:ph/>
          </p:nvPr>
        </p:nvSpPr>
        <p:spPr>
          <a:xfrm>
            <a:off x="685800" y="3124080"/>
            <a:ext cx="7848720" cy="2819520"/>
          </a:xfrm>
          <a:prstGeom prst="rect">
            <a:avLst/>
          </a:prstGeom>
          <a:noFill/>
          <a:ln w="0">
            <a:noFill/>
          </a:ln>
        </p:spPr>
        <p:txBody>
          <a:bodyPr lIns="90000" rIns="90000" tIns="46800" bIns="46800" anchor="t">
            <a:normAutofit lnSpcReduction="9999"/>
          </a:bodyPr>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a:p>
            <a:pPr lvl="1" marL="743040" indent="-28584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Maintain financial viability of MISO</a:t>
            </a:r>
            <a:endParaRPr b="0" lang="en-US" sz="3200" strike="noStrike" u="none">
              <a:solidFill>
                <a:srgbClr val="ffffff"/>
              </a:solidFill>
              <a:effectLst/>
              <a:uFillTx/>
              <a:latin typeface="Times New Roman"/>
            </a:endParaRPr>
          </a:p>
          <a:p>
            <a:pPr lvl="1" marL="743040" indent="-28584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Preserve Alliance business model</a:t>
            </a:r>
            <a:endParaRPr b="0" lang="en-US" sz="3200" strike="noStrike" u="none">
              <a:solidFill>
                <a:srgbClr val="ffffff"/>
              </a:solidFill>
              <a:effectLst/>
              <a:uFillTx/>
              <a:latin typeface="Times New Roman"/>
            </a:endParaRPr>
          </a:p>
          <a:p>
            <a:pPr lvl="1" marL="743040" indent="-28584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Foster seamless market between both entities</a:t>
            </a:r>
            <a:endParaRPr b="0" lang="en-US" sz="3200" strike="noStrike" u="none">
              <a:solidFill>
                <a:srgbClr val="ffffff"/>
              </a:solidFill>
              <a:effectLst/>
              <a:uFillTx/>
              <a:latin typeface="Times New Roman"/>
            </a:endParaRPr>
          </a:p>
          <a:p>
            <a:pPr lvl="1" marL="74304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pic>
        <p:nvPicPr>
          <p:cNvPr id="21" name="RTO%20map4" descr=""/>
          <p:cNvPicPr/>
          <p:nvPr/>
        </p:nvPicPr>
        <p:blipFill>
          <a:blip r:embed="rId1"/>
          <a:stretch/>
        </p:blipFill>
        <p:spPr>
          <a:xfrm>
            <a:off x="0" y="0"/>
            <a:ext cx="9448920" cy="690732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190476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ATC Coordination</a:t>
            </a:r>
            <a:endParaRPr b="0" lang="en-US" sz="4000" strike="noStrike" u="none">
              <a:solidFill>
                <a:srgbClr val="ffffff"/>
              </a:solidFill>
              <a:effectLst/>
              <a:uFillTx/>
              <a:latin typeface="Times New Roman"/>
            </a:endParaRPr>
          </a:p>
        </p:txBody>
      </p:sp>
      <p:sp>
        <p:nvSpPr>
          <p:cNvPr id="23" name="PlaceHolder 2"/>
          <p:cNvSpPr>
            <a:spLocks noGrp="1"/>
          </p:cNvSpPr>
          <p:nvPr>
            <p:ph/>
          </p:nvPr>
        </p:nvSpPr>
        <p:spPr>
          <a:xfrm>
            <a:off x="685800" y="2590920"/>
            <a:ext cx="7848720" cy="3504960"/>
          </a:xfrm>
          <a:prstGeom prst="rect">
            <a:avLst/>
          </a:prstGeom>
          <a:noFill/>
          <a:ln w="0">
            <a:noFill/>
          </a:ln>
        </p:spPr>
        <p:txBody>
          <a:bodyPr lIns="90000" rIns="90000" tIns="46800" bIns="46800" anchor="t">
            <a:normAutofit/>
          </a:bodyPr>
          <a:p>
            <a:pPr lvl="1" marL="743040" indent="-28584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Requires development of a standardized process to determine ATC within the region  </a:t>
            </a:r>
            <a:endParaRPr b="0" lang="en-US" sz="2800" strike="noStrike" u="none">
              <a:solidFill>
                <a:srgbClr val="ffffff"/>
              </a:solidFill>
              <a:effectLst/>
              <a:uFillTx/>
              <a:latin typeface="Times New Roman"/>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a:p>
            <a:pPr lvl="1" marL="743040" indent="-285840">
              <a:lnSpc>
                <a:spcPct val="90000"/>
              </a:lnSpc>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MISO, Alliance and SPP will calculate ATC and TTC using similar (not identical) methods.  Each will exchange information on an hourly basis to be used by each entity for determination of ATC</a:t>
            </a:r>
            <a:endParaRPr b="0" lang="en-US" sz="2800" strike="noStrike" u="none">
              <a:solidFill>
                <a:srgbClr val="ffffff"/>
              </a:solidFill>
              <a:effectLst/>
              <a:uFillTx/>
              <a:latin typeface="Times New Roman"/>
            </a:endParaRPr>
          </a:p>
          <a:p>
            <a:pPr lvl="1" marL="743040" indent="-28584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190512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fffff"/>
                </a:solidFill>
                <a:effectLst/>
                <a:uFillTx/>
                <a:latin typeface="Times New Roman"/>
              </a:rPr>
              <a:t>Security Coordination</a:t>
            </a:r>
            <a:endParaRPr b="0" lang="en-US" sz="4400" strike="noStrike" u="none">
              <a:solidFill>
                <a:srgbClr val="ffffff"/>
              </a:solidFill>
              <a:effectLst/>
              <a:uFillTx/>
              <a:latin typeface="Times New Roman"/>
            </a:endParaRPr>
          </a:p>
        </p:txBody>
      </p:sp>
      <p:sp>
        <p:nvSpPr>
          <p:cNvPr id="25" name="PlaceHolder 2"/>
          <p:cNvSpPr>
            <a:spLocks noGrp="1"/>
          </p:cNvSpPr>
          <p:nvPr>
            <p:ph/>
          </p:nvPr>
        </p:nvSpPr>
        <p:spPr>
          <a:xfrm>
            <a:off x="685800" y="2742840"/>
            <a:ext cx="7848720" cy="3886200"/>
          </a:xfrm>
          <a:prstGeom prst="rect">
            <a:avLst/>
          </a:prstGeom>
          <a:noFill/>
          <a:ln w="0">
            <a:noFill/>
          </a:ln>
        </p:spPr>
        <p:txBody>
          <a:bodyPr lIns="90000" rIns="90000" tIns="46800" bIns="46800" anchor="t">
            <a:normAutofit/>
          </a:bodyPr>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Requires implementation of mechanisms to share security information and to work toward an agreement for reliability redispatch</a:t>
            </a:r>
            <a:endParaRPr b="0" lang="en-US" sz="3200" strike="noStrike" u="none">
              <a:solidFill>
                <a:srgbClr val="ffffff"/>
              </a:solidFill>
              <a:effectLst/>
              <a:uFillTx/>
              <a:latin typeface="Times New Roman"/>
            </a:endParaRPr>
          </a:p>
          <a:p>
            <a:pPr marL="343080" indent="-343080">
              <a:lnSpc>
                <a:spcPct val="9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       </a:t>
            </a:r>
            <a:endParaRPr b="0" lang="en-US" sz="3200" strike="noStrike" u="none">
              <a:solidFill>
                <a:srgbClr val="ffffff"/>
              </a:solidFill>
              <a:effectLst/>
              <a:uFillTx/>
              <a:latin typeface="Times New Roman"/>
            </a:endParaRPr>
          </a:p>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Framework established whereby security information will flow over existing infrastructures </a:t>
            </a:r>
            <a:endParaRPr b="0" lang="en-US" sz="3200" strike="noStrike" u="none">
              <a:solidFill>
                <a:srgbClr val="ffffff"/>
              </a:solidFill>
              <a:effectLst/>
              <a:uFillTx/>
              <a:latin typeface="Times New Roman"/>
            </a:endParaRPr>
          </a:p>
          <a:p>
            <a:pPr marL="343080" indent="-343080">
              <a:lnSpc>
                <a:spcPct val="9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a:p>
            <a:pPr marL="343080" indent="-343080">
              <a:lnSpc>
                <a:spcPct val="9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19807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One-Stop Shopping</a:t>
            </a:r>
            <a:endParaRPr b="0" lang="en-US" sz="4000" strike="noStrike" u="none">
              <a:solidFill>
                <a:srgbClr val="ffffff"/>
              </a:solidFill>
              <a:effectLst/>
              <a:uFillTx/>
              <a:latin typeface="Times New Roman"/>
            </a:endParaRPr>
          </a:p>
        </p:txBody>
      </p:sp>
      <p:sp>
        <p:nvSpPr>
          <p:cNvPr id="27" name="PlaceHolder 2"/>
          <p:cNvSpPr>
            <a:spLocks noGrp="1"/>
          </p:cNvSpPr>
          <p:nvPr>
            <p:ph/>
          </p:nvPr>
        </p:nvSpPr>
        <p:spPr>
          <a:xfrm>
            <a:off x="685800" y="2819160"/>
            <a:ext cx="7848720" cy="3276360"/>
          </a:xfrm>
          <a:prstGeom prst="rect">
            <a:avLst/>
          </a:prstGeom>
          <a:noFill/>
          <a:ln w="0">
            <a:noFill/>
          </a:ln>
        </p:spPr>
        <p:txBody>
          <a:bodyPr lIns="90000" rIns="90000" tIns="46800" bIns="46800" anchor="t">
            <a:normAutofit/>
          </a:bodyPr>
          <a:p>
            <a:pPr marL="343080" indent="-34308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Calls for facilitation of one-stop shopping for transmission service </a:t>
            </a:r>
            <a:endParaRPr b="0" lang="en-US" sz="2800" strike="noStrike" u="none">
              <a:solidFill>
                <a:srgbClr val="ffffff"/>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a:p>
            <a:pPr marL="343080" indent="-343080">
              <a:spcBef>
                <a:spcPts val="7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MISO, Alliance, GridSouth, PJM, SPP and TVA agree on a common approach to electronically coordinate schedules between RTOs</a:t>
            </a:r>
            <a:endParaRPr b="0" lang="en-US" sz="2800" strike="noStrike" u="none">
              <a:solidFill>
                <a:srgbClr val="ffffff"/>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a:p>
            <a:pPr lvl="3" marL="1600200" indent="0">
              <a:spcBef>
                <a:spcPts val="7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18288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One-Stop Shopping (cont.)</a:t>
            </a:r>
            <a:endParaRPr b="0" lang="en-US" sz="4000" strike="noStrike" u="none">
              <a:solidFill>
                <a:srgbClr val="ffffff"/>
              </a:solidFill>
              <a:effectLst/>
              <a:uFillTx/>
              <a:latin typeface="Times New Roman"/>
            </a:endParaRPr>
          </a:p>
        </p:txBody>
      </p:sp>
      <p:sp>
        <p:nvSpPr>
          <p:cNvPr id="29" name="PlaceHolder 2"/>
          <p:cNvSpPr>
            <a:spLocks noGrp="1"/>
          </p:cNvSpPr>
          <p:nvPr>
            <p:ph/>
          </p:nvPr>
        </p:nvSpPr>
        <p:spPr>
          <a:xfrm>
            <a:off x="685800" y="3048120"/>
            <a:ext cx="7848720" cy="3581280"/>
          </a:xfrm>
          <a:prstGeom prst="rect">
            <a:avLst/>
          </a:prstGeom>
          <a:noFill/>
          <a:ln w="0">
            <a:noFill/>
          </a:ln>
        </p:spPr>
        <p:txBody>
          <a:bodyPr lIns="90000" rIns="90000" tIns="46800" bIns="4680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Detailed protocols still need to be developed and agreed upon, initially one-stop shopping will only be available for hourly and daily non-firm service</a:t>
            </a:r>
            <a:endParaRPr b="0" lang="en-US" sz="3200" strike="noStrike" u="none">
              <a:solidFill>
                <a:srgbClr val="ffffff"/>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18288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Congestion Management</a:t>
            </a:r>
            <a:endParaRPr b="0" lang="en-US" sz="4000" strike="noStrike" u="none">
              <a:solidFill>
                <a:srgbClr val="ffffff"/>
              </a:solidFill>
              <a:effectLst/>
              <a:uFillTx/>
              <a:latin typeface="Times New Roman"/>
            </a:endParaRPr>
          </a:p>
        </p:txBody>
      </p:sp>
      <p:sp>
        <p:nvSpPr>
          <p:cNvPr id="31" name="PlaceHolder 2"/>
          <p:cNvSpPr>
            <a:spLocks noGrp="1"/>
          </p:cNvSpPr>
          <p:nvPr>
            <p:ph/>
          </p:nvPr>
        </p:nvSpPr>
        <p:spPr>
          <a:xfrm>
            <a:off x="685800" y="2743200"/>
            <a:ext cx="784872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Requires development of an open and accessible electronic bulletin board system for posting congestion management information</a:t>
            </a:r>
            <a:endParaRPr b="0" lang="en-US" sz="3200" strike="noStrike" u="none">
              <a:solidFill>
                <a:srgbClr val="ffffff"/>
              </a:solidFill>
              <a:effectLst/>
              <a:uFillTx/>
              <a:latin typeface="Times New Roman"/>
            </a:endParaRPr>
          </a:p>
          <a:p>
            <a:pPr marL="343080" indent="-343080">
              <a:lnSpc>
                <a:spcPct val="9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a:p>
            <a:pPr marL="343080" indent="-343080">
              <a:lnSpc>
                <a:spcPct val="90000"/>
              </a:lnSpc>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Have agreed on Day one to use MISO's bulletin board for posting congestion information </a:t>
            </a: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333cc"/>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1905120"/>
            <a:ext cx="7772400" cy="7617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fffff"/>
                </a:solidFill>
                <a:effectLst/>
                <a:uFillTx/>
                <a:latin typeface="Times New Roman"/>
              </a:rPr>
              <a:t>Congestion (cont.)</a:t>
            </a:r>
            <a:endParaRPr b="0" lang="en-US" sz="4000" strike="noStrike" u="none">
              <a:solidFill>
                <a:srgbClr val="ffffff"/>
              </a:solidFill>
              <a:effectLst/>
              <a:uFillTx/>
              <a:latin typeface="Times New Roman"/>
            </a:endParaRPr>
          </a:p>
        </p:txBody>
      </p:sp>
      <p:sp>
        <p:nvSpPr>
          <p:cNvPr id="33" name="PlaceHolder 2"/>
          <p:cNvSpPr>
            <a:spLocks noGrp="1"/>
          </p:cNvSpPr>
          <p:nvPr>
            <p:ph/>
          </p:nvPr>
        </p:nvSpPr>
        <p:spPr>
          <a:xfrm>
            <a:off x="685800" y="2895480"/>
            <a:ext cx="7848720" cy="3200400"/>
          </a:xfrm>
          <a:prstGeom prst="rect">
            <a:avLst/>
          </a:prstGeom>
          <a:noFill/>
          <a:ln w="0">
            <a:noFill/>
          </a:ln>
        </p:spPr>
        <p:txBody>
          <a:bodyPr lIns="90000" rIns="90000" tIns="46800" bIns="46800" anchor="t">
            <a:normAutofit/>
          </a:bodyPr>
          <a:p>
            <a:pPr marL="343080" indent="-343080">
              <a:spcBef>
                <a:spcPts val="799"/>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Times New Roman"/>
              </a:rPr>
              <a:t>MISO continues to develop its Day one congestion management procedures and will complete these soon - Both parties continue to discuss Day 2 congestion management procedures</a:t>
            </a:r>
            <a:endParaRPr b="0" lang="en-US" sz="3200" strike="noStrike" u="none">
              <a:solidFill>
                <a:srgbClr val="ffffff"/>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1312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2001-10-17T09:45:43Z</dcterms:created>
  <dc:creator>ferc</dc:creator>
  <dc:description/>
  <dc:language>en-US</dc:language>
  <cp:lastModifiedBy>FERC</cp:lastModifiedBy>
  <dcterms:modified xsi:type="dcterms:W3CDTF">2001-10-25T12:13:34Z</dcterms:modified>
  <cp:revision>42</cp:revision>
  <dc:subject/>
  <dc:title>PowerPoint Presentation</dc:title>
</cp:coreProperties>
</file>