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10440" y="64483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152E1CF-C7D3-43DA-B150-3AFB82BEE87A}" type="slidenum"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"/>
          <p:cNvGrpSpPr/>
          <p:nvPr/>
        </p:nvGrpSpPr>
        <p:grpSpPr>
          <a:xfrm>
            <a:off x="0" y="81000"/>
            <a:ext cx="9715680" cy="8366400"/>
            <a:chOff x="0" y="81000"/>
            <a:chExt cx="9715680" cy="8366400"/>
          </a:xfrm>
        </p:grpSpPr>
        <p:sp>
          <p:nvSpPr>
            <p:cNvPr id="6" name=""/>
            <p:cNvSpPr/>
            <p:nvPr/>
          </p:nvSpPr>
          <p:spPr>
            <a:xfrm>
              <a:off x="4572000" y="1505520"/>
              <a:ext cx="0" cy="14940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7" name=""/>
            <p:cNvGrpSpPr/>
            <p:nvPr/>
          </p:nvGrpSpPr>
          <p:grpSpPr>
            <a:xfrm>
              <a:off x="0" y="7248960"/>
              <a:ext cx="8283600" cy="99720"/>
              <a:chOff x="0" y="7248960"/>
              <a:chExt cx="8283600" cy="99720"/>
            </a:xfrm>
          </p:grpSpPr>
          <p:sp>
            <p:nvSpPr>
              <p:cNvPr id="8" name=""/>
              <p:cNvSpPr/>
              <p:nvPr/>
            </p:nvSpPr>
            <p:spPr>
              <a:xfrm>
                <a:off x="0" y="7306560"/>
                <a:ext cx="8283600" cy="0"/>
              </a:xfrm>
              <a:prstGeom prst="line">
                <a:avLst/>
              </a:prstGeom>
              <a:ln w="28440">
                <a:solidFill>
                  <a:srgbClr val="095ba6"/>
                </a:solidFill>
                <a:prstDash val="sysDot"/>
                <a:miter/>
                <a:headEnd len="med" type="triangle" w="med"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316080" y="7248960"/>
                <a:ext cx="115920" cy="99720"/>
              </a:xfrm>
              <a:prstGeom prst="ellipse">
                <a:avLst/>
              </a:prstGeom>
              <a:solidFill>
                <a:srgbClr val="fe000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4120" bIns="24120" anchor="ctr">
                <a:noAutofit/>
              </a:bodyPr>
              <a:p>
                <a:endParaRPr b="0" lang="en-US" sz="24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20800" y="7248960"/>
                <a:ext cx="115920" cy="99720"/>
              </a:xfrm>
              <a:prstGeom prst="ellipse">
                <a:avLst/>
              </a:prstGeom>
              <a:solidFill>
                <a:srgbClr val="fe000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4120" bIns="24120" anchor="ctr">
                <a:noAutofit/>
              </a:bodyPr>
              <a:p>
                <a:endParaRPr b="0" lang="en-US" sz="24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1370160" y="7248960"/>
                <a:ext cx="115920" cy="99720"/>
              </a:xfrm>
              <a:prstGeom prst="ellipse">
                <a:avLst/>
              </a:prstGeom>
              <a:solidFill>
                <a:srgbClr val="fe000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4120" bIns="24120" anchor="ctr">
                <a:noAutofit/>
              </a:bodyPr>
              <a:p>
                <a:endParaRPr b="0" lang="en-US" sz="24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1874880" y="7248960"/>
                <a:ext cx="115920" cy="99720"/>
              </a:xfrm>
              <a:prstGeom prst="ellipse">
                <a:avLst/>
              </a:prstGeom>
              <a:solidFill>
                <a:srgbClr val="fe000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4120" bIns="24120" anchor="ctr">
                <a:noAutofit/>
              </a:bodyPr>
              <a:p>
                <a:endParaRPr b="0" lang="en-US" sz="24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2395440" y="7248960"/>
                <a:ext cx="115920" cy="99720"/>
              </a:xfrm>
              <a:prstGeom prst="ellipse">
                <a:avLst/>
              </a:prstGeom>
              <a:solidFill>
                <a:srgbClr val="fe000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4120" bIns="24120" anchor="ctr">
                <a:noAutofit/>
              </a:bodyPr>
              <a:p>
                <a:endParaRPr b="0" lang="en-US" sz="24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2971800" y="7248960"/>
                <a:ext cx="115920" cy="99720"/>
              </a:xfrm>
              <a:prstGeom prst="ellipse">
                <a:avLst/>
              </a:prstGeom>
              <a:solidFill>
                <a:srgbClr val="fe000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4120" bIns="24120" anchor="ctr">
                <a:noAutofit/>
              </a:bodyPr>
              <a:p>
                <a:endParaRPr b="0" lang="en-US" sz="24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3475080" y="7248960"/>
                <a:ext cx="115920" cy="99720"/>
              </a:xfrm>
              <a:prstGeom prst="ellipse">
                <a:avLst/>
              </a:prstGeom>
              <a:solidFill>
                <a:srgbClr val="fe000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4120" bIns="24120" anchor="ctr">
                <a:noAutofit/>
              </a:bodyPr>
              <a:p>
                <a:endParaRPr b="0" lang="en-US" sz="24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3997440" y="7248960"/>
                <a:ext cx="115920" cy="99720"/>
              </a:xfrm>
              <a:prstGeom prst="ellipse">
                <a:avLst/>
              </a:prstGeom>
              <a:solidFill>
                <a:srgbClr val="fe000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4120" bIns="24120" anchor="ctr">
                <a:noAutofit/>
              </a:bodyPr>
              <a:p>
                <a:endParaRPr b="0" lang="en-US" sz="24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5078520" y="7248960"/>
                <a:ext cx="115920" cy="99720"/>
              </a:xfrm>
              <a:prstGeom prst="ellipse">
                <a:avLst/>
              </a:prstGeom>
              <a:solidFill>
                <a:srgbClr val="fe000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4120" bIns="24120" anchor="ctr">
                <a:noAutofit/>
              </a:bodyPr>
              <a:p>
                <a:endParaRPr b="0" lang="en-US" sz="24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4545000" y="7248960"/>
                <a:ext cx="115920" cy="99720"/>
              </a:xfrm>
              <a:prstGeom prst="ellipse">
                <a:avLst/>
              </a:prstGeom>
              <a:solidFill>
                <a:srgbClr val="fe000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4120" bIns="24120" anchor="ctr">
                <a:noAutofit/>
              </a:bodyPr>
              <a:p>
                <a:endParaRPr b="0" lang="en-US" sz="24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5567400" y="7248960"/>
                <a:ext cx="115920" cy="99720"/>
              </a:xfrm>
              <a:prstGeom prst="ellipse">
                <a:avLst/>
              </a:prstGeom>
              <a:solidFill>
                <a:srgbClr val="fe000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4120" bIns="24120" anchor="ctr">
                <a:noAutofit/>
              </a:bodyPr>
              <a:p>
                <a:endParaRPr b="0" lang="en-US" sz="24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6072120" y="7248960"/>
                <a:ext cx="115920" cy="99720"/>
              </a:xfrm>
              <a:prstGeom prst="ellipse">
                <a:avLst/>
              </a:prstGeom>
              <a:solidFill>
                <a:srgbClr val="fe000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4120" bIns="24120" anchor="ctr">
                <a:noAutofit/>
              </a:bodyPr>
              <a:p>
                <a:endParaRPr b="0" lang="en-US" sz="24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6662880" y="7248960"/>
                <a:ext cx="115920" cy="99720"/>
              </a:xfrm>
              <a:prstGeom prst="ellipse">
                <a:avLst/>
              </a:prstGeom>
              <a:solidFill>
                <a:srgbClr val="fe000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4120" bIns="24120" anchor="ctr">
                <a:noAutofit/>
              </a:bodyPr>
              <a:p>
                <a:endParaRPr b="0" lang="en-US" sz="24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7210440" y="7248960"/>
                <a:ext cx="115920" cy="99720"/>
              </a:xfrm>
              <a:prstGeom prst="ellipse">
                <a:avLst/>
              </a:prstGeom>
              <a:solidFill>
                <a:srgbClr val="fe000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4120" bIns="24120" anchor="ctr">
                <a:noAutofit/>
              </a:bodyPr>
              <a:p>
                <a:endParaRPr b="0" lang="en-US" sz="24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7859880" y="7248960"/>
                <a:ext cx="115920" cy="99720"/>
              </a:xfrm>
              <a:prstGeom prst="ellipse">
                <a:avLst/>
              </a:prstGeom>
              <a:solidFill>
                <a:srgbClr val="fe000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4120" bIns="24120" anchor="ctr">
                <a:noAutofit/>
              </a:bodyPr>
              <a:p>
                <a:endParaRPr b="0" lang="en-US" sz="24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4" name=""/>
            <p:cNvSpPr/>
            <p:nvPr/>
          </p:nvSpPr>
          <p:spPr>
            <a:xfrm>
              <a:off x="401760" y="3385440"/>
              <a:ext cx="9313920" cy="5061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72720" rIns="72720" tIns="36360" bIns="3636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 lvl="2" marL="727200">
                <a:lnSpc>
                  <a:spcPct val="100000"/>
                </a:lnSpc>
                <a:tabLst>
                  <a:tab algn="l" pos="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 lvl="1" marL="363600"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5" name=""/>
            <p:cNvGrpSpPr/>
            <p:nvPr/>
          </p:nvGrpSpPr>
          <p:grpSpPr>
            <a:xfrm>
              <a:off x="182880" y="3351240"/>
              <a:ext cx="8799840" cy="3558600"/>
              <a:chOff x="182880" y="3351240"/>
              <a:chExt cx="8799840" cy="3558600"/>
            </a:xfrm>
          </p:grpSpPr>
          <p:sp>
            <p:nvSpPr>
              <p:cNvPr id="26" name=""/>
              <p:cNvSpPr/>
              <p:nvPr/>
            </p:nvSpPr>
            <p:spPr>
              <a:xfrm>
                <a:off x="182880" y="3351240"/>
                <a:ext cx="1661400" cy="924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72720" rIns="72720" tIns="36360" bIns="3636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sng">
                    <a:solidFill>
                      <a:srgbClr val="095ba6"/>
                    </a:solidFill>
                    <a:effectLst/>
                    <a:uFillTx/>
                    <a:latin typeface="Arial"/>
                  </a:rPr>
                  <a:t>RTO Team Lead:</a:t>
                </a:r>
                <a:r>
                  <a:rPr b="0" lang="en-US" sz="800" strike="noStrike" u="none">
                    <a:solidFill>
                      <a:srgbClr val="095ba6"/>
                    </a:solidFill>
                    <a:effectLst/>
                    <a:uFillTx/>
                    <a:latin typeface="Arial"/>
                  </a:rPr>
                  <a:t> Sarah Novosel</a:t>
                </a:r>
                <a:r>
                  <a:rPr b="0" lang="en-US" sz="800" strike="noStrike" u="sng">
                    <a:solidFill>
                      <a:srgbClr val="095ba6"/>
                    </a:solidFill>
                    <a:effectLst/>
                    <a:uFillTx/>
                    <a:latin typeface="Arial"/>
                  </a:rPr>
                  <a:t> 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sng">
                    <a:solidFill>
                      <a:srgbClr val="095ba6"/>
                    </a:solidFill>
                    <a:effectLst/>
                    <a:uFillTx/>
                    <a:latin typeface="Arial"/>
                  </a:rPr>
                  <a:t>RTO Team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Dan Allegretti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Howard Fromer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Tom Hoatson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Sarah Novosel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Dan Staines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199440" y="4201560"/>
                <a:ext cx="895320" cy="438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72720" rIns="72720" tIns="36360" bIns="3636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sng">
                    <a:solidFill>
                      <a:srgbClr val="095ba6"/>
                    </a:solidFill>
                    <a:effectLst/>
                    <a:uFillTx/>
                    <a:latin typeface="Arial"/>
                  </a:rPr>
                  <a:t>FERC Coverage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Sarah Novosel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194040" y="4614840"/>
                <a:ext cx="1610640" cy="1046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72720" rIns="72720" tIns="36360" bIns="3636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sng">
                    <a:solidFill>
                      <a:srgbClr val="095ba6"/>
                    </a:solidFill>
                    <a:effectLst/>
                    <a:uFillTx/>
                    <a:latin typeface="Arial"/>
                  </a:rPr>
                  <a:t>State Legislative/PUC Coverage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Steve Montovano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Howard Fromer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Kathleen Sullivan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Dan Staines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Tom Hoatson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Daniel Allegretti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" name=""/>
              <p:cNvSpPr/>
              <p:nvPr/>
            </p:nvSpPr>
            <p:spPr>
              <a:xfrm>
                <a:off x="196560" y="5730480"/>
                <a:ext cx="878400" cy="559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72720" rIns="72720" tIns="36360" bIns="3636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sng">
                    <a:solidFill>
                      <a:srgbClr val="095ba6"/>
                    </a:solidFill>
                    <a:effectLst/>
                    <a:uFillTx/>
                    <a:latin typeface="Arial"/>
                  </a:rPr>
                  <a:t>Public Relations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Mark Palmer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Meredith Philip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Pat Shortridge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" name=""/>
              <p:cNvSpPr/>
              <p:nvPr/>
            </p:nvSpPr>
            <p:spPr>
              <a:xfrm>
                <a:off x="203400" y="6401160"/>
                <a:ext cx="1042920" cy="316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72720" rIns="72720" tIns="36360" bIns="3636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sng">
                    <a:solidFill>
                      <a:srgbClr val="095ba6"/>
                    </a:solidFill>
                    <a:effectLst/>
                    <a:uFillTx/>
                    <a:latin typeface="Arial"/>
                  </a:rPr>
                  <a:t>Commercial Liaison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Susan Lindberg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2296440" y="3396240"/>
                <a:ext cx="1400400" cy="8031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72720" rIns="72720" tIns="36360" bIns="3636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sng">
                    <a:solidFill>
                      <a:srgbClr val="095ba6"/>
                    </a:solidFill>
                    <a:effectLst/>
                    <a:uFillTx/>
                    <a:latin typeface="Arial"/>
                  </a:rPr>
                  <a:t>Team Lead:</a:t>
                </a:r>
                <a:r>
                  <a:rPr b="0" lang="en-US" sz="800" strike="noStrike" u="none">
                    <a:solidFill>
                      <a:srgbClr val="095ba6"/>
                    </a:solidFill>
                    <a:effectLst/>
                    <a:uFillTx/>
                    <a:latin typeface="Arial"/>
                  </a:rPr>
                  <a:t> Christi Nicolay</a:t>
                </a:r>
                <a:r>
                  <a:rPr b="0" lang="en-US" sz="800" strike="noStrike" u="sng">
                    <a:solidFill>
                      <a:srgbClr val="095ba6"/>
                    </a:solidFill>
                    <a:effectLst/>
                    <a:uFillTx/>
                    <a:latin typeface="Arial"/>
                  </a:rPr>
                  <a:t> 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sng">
                    <a:solidFill>
                      <a:srgbClr val="095ba6"/>
                    </a:solidFill>
                    <a:effectLst/>
                    <a:uFillTx/>
                    <a:latin typeface="Arial"/>
                  </a:rPr>
                  <a:t>RTO Team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Christi Nicolay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Donna Fulton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Luiz Maurer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Joe Connor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" name=""/>
              <p:cNvSpPr/>
              <p:nvPr/>
            </p:nvSpPr>
            <p:spPr>
              <a:xfrm>
                <a:off x="2286720" y="4193640"/>
                <a:ext cx="895320" cy="438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72720" rIns="72720" tIns="36360" bIns="3636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sng">
                    <a:solidFill>
                      <a:srgbClr val="095ba6"/>
                    </a:solidFill>
                    <a:effectLst/>
                    <a:uFillTx/>
                    <a:latin typeface="Arial"/>
                  </a:rPr>
                  <a:t>FERC Coverage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Christi Nicolay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2310120" y="4750560"/>
                <a:ext cx="1610640" cy="8031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72720" rIns="72720" tIns="36360" bIns="3636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sng">
                    <a:solidFill>
                      <a:srgbClr val="095ba6"/>
                    </a:solidFill>
                    <a:effectLst/>
                    <a:uFillTx/>
                    <a:latin typeface="Arial"/>
                  </a:rPr>
                  <a:t>State Legislative/PUC Coverage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Steve Montovano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Janine Migden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Dan Staines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Marchris Robinson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Donald Lassere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2309760" y="5708520"/>
                <a:ext cx="878400" cy="6814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72720" rIns="72720" tIns="36360" bIns="3636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sng">
                    <a:solidFill>
                      <a:srgbClr val="095ba6"/>
                    </a:solidFill>
                    <a:effectLst/>
                    <a:uFillTx/>
                    <a:latin typeface="Arial"/>
                  </a:rPr>
                  <a:t>Public Relations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Mark Palmer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Meredith Philip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Pat Shortridge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2302200" y="6397920"/>
                <a:ext cx="1042920" cy="316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72720" rIns="72720" tIns="36360" bIns="3636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sng">
                    <a:solidFill>
                      <a:srgbClr val="095ba6"/>
                    </a:solidFill>
                    <a:effectLst/>
                    <a:uFillTx/>
                    <a:latin typeface="Arial"/>
                  </a:rPr>
                  <a:t>Commercial Liaison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Susan Lindberg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" name=""/>
              <p:cNvSpPr/>
              <p:nvPr/>
            </p:nvSpPr>
            <p:spPr>
              <a:xfrm>
                <a:off x="4305240" y="3407400"/>
                <a:ext cx="1236240" cy="8031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72720" rIns="72720" tIns="36360" bIns="3636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sng">
                    <a:solidFill>
                      <a:srgbClr val="095ba6"/>
                    </a:solidFill>
                    <a:effectLst/>
                    <a:uFillTx/>
                    <a:latin typeface="Arial"/>
                  </a:rPr>
                  <a:t>Team Lead:</a:t>
                </a:r>
                <a:r>
                  <a:rPr b="0" lang="en-US" sz="800" strike="noStrike" u="none">
                    <a:solidFill>
                      <a:srgbClr val="095ba6"/>
                    </a:solidFill>
                    <a:effectLst/>
                    <a:uFillTx/>
                    <a:latin typeface="Arial"/>
                  </a:rPr>
                  <a:t> Mike Roan</a:t>
                </a:r>
                <a:r>
                  <a:rPr b="0" lang="en-US" sz="800" strike="noStrike" u="sng">
                    <a:solidFill>
                      <a:srgbClr val="095ba6"/>
                    </a:solidFill>
                    <a:effectLst/>
                    <a:uFillTx/>
                    <a:latin typeface="Arial"/>
                  </a:rPr>
                  <a:t> 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sng">
                    <a:solidFill>
                      <a:srgbClr val="095ba6"/>
                    </a:solidFill>
                    <a:effectLst/>
                    <a:uFillTx/>
                    <a:latin typeface="Arial"/>
                  </a:rPr>
                  <a:t>RTO Team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Mike Roan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Christi Nicolay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Donna Fulton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Kerry Stroup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" name=""/>
              <p:cNvSpPr/>
              <p:nvPr/>
            </p:nvSpPr>
            <p:spPr>
              <a:xfrm>
                <a:off x="4279320" y="4145400"/>
                <a:ext cx="895320" cy="559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72720" rIns="72720" tIns="36360" bIns="3636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sng">
                    <a:solidFill>
                      <a:srgbClr val="095ba6"/>
                    </a:solidFill>
                    <a:effectLst/>
                    <a:uFillTx/>
                    <a:latin typeface="Arial"/>
                  </a:rPr>
                  <a:t>FERC Coverage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Christi Nicolay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Donna Fulton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" name=""/>
              <p:cNvSpPr/>
              <p:nvPr/>
            </p:nvSpPr>
            <p:spPr>
              <a:xfrm>
                <a:off x="4318200" y="4800600"/>
                <a:ext cx="1610640" cy="8031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72720" rIns="72720" tIns="36360" bIns="3636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sng">
                    <a:solidFill>
                      <a:srgbClr val="095ba6"/>
                    </a:solidFill>
                    <a:effectLst/>
                    <a:uFillTx/>
                    <a:latin typeface="Arial"/>
                  </a:rPr>
                  <a:t>State Legislative/PUC Coverage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Janine Migden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Barbara Hueter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Roy Boston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Donald Lassere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Kerry Stroup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" name=""/>
              <p:cNvSpPr/>
              <p:nvPr/>
            </p:nvSpPr>
            <p:spPr>
              <a:xfrm>
                <a:off x="4297320" y="5433840"/>
                <a:ext cx="878400" cy="924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72720" rIns="72720" tIns="36360" bIns="3636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sng">
                    <a:solidFill>
                      <a:srgbClr val="095ba6"/>
                    </a:solidFill>
                    <a:effectLst/>
                    <a:uFillTx/>
                    <a:latin typeface="Arial"/>
                  </a:rPr>
                  <a:t>Public Relations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Mark Palmer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Meredith Philip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Pat Shortridge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" name=""/>
              <p:cNvSpPr/>
              <p:nvPr/>
            </p:nvSpPr>
            <p:spPr>
              <a:xfrm>
                <a:off x="4313520" y="6371280"/>
                <a:ext cx="1042920" cy="316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72720" rIns="72720" tIns="36360" bIns="3636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sng">
                    <a:solidFill>
                      <a:srgbClr val="095ba6"/>
                    </a:solidFill>
                    <a:effectLst/>
                    <a:uFillTx/>
                    <a:latin typeface="Arial"/>
                  </a:rPr>
                  <a:t>Commercial Liaison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Susan Lindberg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" name=""/>
              <p:cNvSpPr/>
              <p:nvPr/>
            </p:nvSpPr>
            <p:spPr>
              <a:xfrm>
                <a:off x="5985720" y="4174920"/>
                <a:ext cx="895320" cy="438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72720" rIns="72720" tIns="36360" bIns="3636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sng">
                    <a:solidFill>
                      <a:srgbClr val="095ba6"/>
                    </a:solidFill>
                    <a:effectLst/>
                    <a:uFillTx/>
                    <a:latin typeface="Arial"/>
                  </a:rPr>
                  <a:t>FERC Coverage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Ray Alvarez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" name=""/>
              <p:cNvSpPr/>
              <p:nvPr/>
            </p:nvSpPr>
            <p:spPr>
              <a:xfrm>
                <a:off x="5983200" y="3396240"/>
                <a:ext cx="1357560" cy="8031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72720" rIns="72720" tIns="36360" bIns="3636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sng">
                    <a:solidFill>
                      <a:srgbClr val="095ba6"/>
                    </a:solidFill>
                    <a:effectLst/>
                    <a:uFillTx/>
                    <a:latin typeface="Arial"/>
                  </a:rPr>
                  <a:t>Team Lead:</a:t>
                </a:r>
                <a:r>
                  <a:rPr b="0" lang="en-US" sz="800" strike="noStrike" u="none">
                    <a:solidFill>
                      <a:srgbClr val="095ba6"/>
                    </a:solidFill>
                    <a:effectLst/>
                    <a:uFillTx/>
                    <a:latin typeface="Arial"/>
                  </a:rPr>
                  <a:t> Steve Walton</a:t>
                </a:r>
                <a:r>
                  <a:rPr b="0" lang="en-US" sz="800" strike="noStrike" u="sng">
                    <a:solidFill>
                      <a:srgbClr val="095ba6"/>
                    </a:solidFill>
                    <a:effectLst/>
                    <a:uFillTx/>
                    <a:latin typeface="Arial"/>
                  </a:rPr>
                  <a:t> 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sng">
                    <a:solidFill>
                      <a:srgbClr val="095ba6"/>
                    </a:solidFill>
                    <a:effectLst/>
                    <a:uFillTx/>
                    <a:latin typeface="Arial"/>
                  </a:rPr>
                  <a:t>RTO Team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Steve Walton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Dave Perrino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Sue Mara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Alan Comnes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" name=""/>
              <p:cNvSpPr/>
              <p:nvPr/>
            </p:nvSpPr>
            <p:spPr>
              <a:xfrm>
                <a:off x="5985360" y="4811400"/>
                <a:ext cx="1610640" cy="559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72720" rIns="72720" tIns="36360" bIns="3636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sng">
                    <a:solidFill>
                      <a:srgbClr val="095ba6"/>
                    </a:solidFill>
                    <a:effectLst/>
                    <a:uFillTx/>
                    <a:latin typeface="Arial"/>
                  </a:rPr>
                  <a:t>State Legislative/PUC Coverage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Paul Kaufman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Sue Mara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Jeff Dasovich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" name=""/>
              <p:cNvSpPr/>
              <p:nvPr/>
            </p:nvSpPr>
            <p:spPr>
              <a:xfrm>
                <a:off x="5983200" y="5643000"/>
                <a:ext cx="878400" cy="6814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72720" rIns="72720" tIns="36360" bIns="3636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sng">
                    <a:solidFill>
                      <a:srgbClr val="095ba6"/>
                    </a:solidFill>
                    <a:effectLst/>
                    <a:uFillTx/>
                    <a:latin typeface="Arial"/>
                  </a:rPr>
                  <a:t>Public Relations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Mark Palmer 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Meredith Philip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Pat Shortridge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" name=""/>
              <p:cNvSpPr/>
              <p:nvPr/>
            </p:nvSpPr>
            <p:spPr>
              <a:xfrm>
                <a:off x="5985000" y="6231240"/>
                <a:ext cx="1042920" cy="438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72720" rIns="72720" tIns="36360" bIns="3636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sng">
                    <a:solidFill>
                      <a:srgbClr val="095ba6"/>
                    </a:solidFill>
                    <a:effectLst/>
                    <a:uFillTx/>
                    <a:latin typeface="Arial"/>
                  </a:rPr>
                  <a:t>Commercial Liaison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Alan Comnes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" name=""/>
              <p:cNvSpPr/>
              <p:nvPr/>
            </p:nvSpPr>
            <p:spPr>
              <a:xfrm>
                <a:off x="7627320" y="3396240"/>
                <a:ext cx="1355400" cy="6814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72720" rIns="72720" tIns="36360" bIns="3636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sng">
                    <a:solidFill>
                      <a:srgbClr val="095ba6"/>
                    </a:solidFill>
                    <a:effectLst/>
                    <a:uFillTx/>
                    <a:latin typeface="Arial"/>
                  </a:rPr>
                  <a:t>Team Lead:</a:t>
                </a:r>
                <a:r>
                  <a:rPr b="0" lang="en-US" sz="800" strike="noStrike" u="none">
                    <a:solidFill>
                      <a:srgbClr val="095ba6"/>
                    </a:solidFill>
                    <a:effectLst/>
                    <a:uFillTx/>
                    <a:latin typeface="Arial"/>
                  </a:rPr>
                  <a:t> Steve Walton</a:t>
                </a:r>
                <a:r>
                  <a:rPr b="0" lang="en-US" sz="800" strike="noStrike" u="sng">
                    <a:solidFill>
                      <a:srgbClr val="095ba6"/>
                    </a:solidFill>
                    <a:effectLst/>
                    <a:uFillTx/>
                    <a:latin typeface="Arial"/>
                  </a:rPr>
                  <a:t> 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sng">
                    <a:solidFill>
                      <a:srgbClr val="095ba6"/>
                    </a:solidFill>
                    <a:effectLst/>
                    <a:uFillTx/>
                    <a:latin typeface="Arial"/>
                  </a:rPr>
                  <a:t>RTO Team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Steve Walton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Sue Mara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Jeff Dasovich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" name=""/>
              <p:cNvSpPr/>
              <p:nvPr/>
            </p:nvSpPr>
            <p:spPr>
              <a:xfrm>
                <a:off x="7606440" y="4268520"/>
                <a:ext cx="895320" cy="316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72720" rIns="72720" tIns="36360" bIns="3636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sng">
                    <a:solidFill>
                      <a:srgbClr val="095ba6"/>
                    </a:solidFill>
                    <a:effectLst/>
                    <a:uFillTx/>
                    <a:latin typeface="Arial"/>
                  </a:rPr>
                  <a:t>FERC Coverage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Steve Walton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" name=""/>
              <p:cNvSpPr/>
              <p:nvPr/>
            </p:nvSpPr>
            <p:spPr>
              <a:xfrm>
                <a:off x="7603920" y="4641480"/>
                <a:ext cx="1119960" cy="2559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72720" rIns="72720" tIns="36360" bIns="3636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1" lang="en-US" sz="1200" strike="noStrike" u="none">
                    <a:solidFill>
                      <a:srgbClr val="fe000c"/>
                    </a:solidFill>
                    <a:effectLst/>
                    <a:uFillTx/>
                    <a:latin typeface="Arial"/>
                  </a:rPr>
                  <a:t>ERCOT Team</a:t>
                </a:r>
                <a:endParaRPr b="0" lang="en-US" sz="12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" name=""/>
              <p:cNvSpPr/>
              <p:nvPr/>
            </p:nvSpPr>
            <p:spPr>
              <a:xfrm>
                <a:off x="7604640" y="4703760"/>
                <a:ext cx="1196280" cy="438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72720" rIns="72720" tIns="36360" bIns="3636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sng">
                    <a:solidFill>
                      <a:srgbClr val="095ba6"/>
                    </a:solidFill>
                    <a:effectLst/>
                    <a:uFillTx/>
                    <a:latin typeface="Arial"/>
                  </a:rPr>
                  <a:t>Team Lead:</a:t>
                </a:r>
                <a:r>
                  <a:rPr b="0" lang="en-US" sz="800" strike="noStrike" u="none">
                    <a:solidFill>
                      <a:srgbClr val="095ba6"/>
                    </a:solidFill>
                    <a:effectLst/>
                    <a:uFillTx/>
                    <a:latin typeface="Arial"/>
                  </a:rPr>
                  <a:t> Jean Ryall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Thane Twiggs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50" name=""/>
              <p:cNvGrpSpPr/>
              <p:nvPr/>
            </p:nvGrpSpPr>
            <p:grpSpPr>
              <a:xfrm>
                <a:off x="7606440" y="5073840"/>
                <a:ext cx="1349640" cy="701280"/>
                <a:chOff x="7606440" y="5073840"/>
                <a:chExt cx="1349640" cy="701280"/>
              </a:xfrm>
            </p:grpSpPr>
            <p:sp>
              <p:nvSpPr>
                <p:cNvPr id="51" name=""/>
                <p:cNvSpPr/>
                <p:nvPr/>
              </p:nvSpPr>
              <p:spPr>
                <a:xfrm>
                  <a:off x="7621200" y="5073840"/>
                  <a:ext cx="1018080" cy="43884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72720" rIns="72720" tIns="36360" bIns="36360" anchor="t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727200"/>
                      <a:tab algn="l" pos="1454040"/>
                      <a:tab algn="l" pos="2181240"/>
                      <a:tab algn="l" pos="2908440"/>
                      <a:tab algn="l" pos="3635280"/>
                      <a:tab algn="l" pos="4362480"/>
                      <a:tab algn="l" pos="5089680"/>
                      <a:tab algn="l" pos="5816520"/>
                      <a:tab algn="l" pos="6543720"/>
                      <a:tab algn="l" pos="7270920"/>
                      <a:tab algn="l" pos="7997760"/>
                      <a:tab algn="l" pos="8724960"/>
                      <a:tab algn="l" pos="9451800"/>
                      <a:tab algn="l" pos="10179000"/>
                      <a:tab algn="l" pos="10906200"/>
                    </a:tabLst>
                  </a:pPr>
                  <a:endParaRPr b="0" lang="en-US" sz="1200" strike="noStrike" u="none">
                    <a:solidFill>
                      <a:srgbClr val="ffffcc"/>
                    </a:solidFill>
                    <a:effectLst/>
                    <a:uFillTx/>
                    <a:latin typeface="Times New Roman"/>
                  </a:endParaRPr>
                </a:p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727200"/>
                      <a:tab algn="l" pos="1454040"/>
                      <a:tab algn="l" pos="2181240"/>
                      <a:tab algn="l" pos="2908440"/>
                      <a:tab algn="l" pos="3635280"/>
                      <a:tab algn="l" pos="4362480"/>
                      <a:tab algn="l" pos="5089680"/>
                      <a:tab algn="l" pos="5816520"/>
                      <a:tab algn="l" pos="6543720"/>
                      <a:tab algn="l" pos="7270920"/>
                      <a:tab algn="l" pos="7997760"/>
                      <a:tab algn="l" pos="8724960"/>
                      <a:tab algn="l" pos="9451800"/>
                      <a:tab algn="l" pos="10179000"/>
                      <a:tab algn="l" pos="10906200"/>
                    </a:tabLst>
                  </a:pPr>
                  <a:r>
                    <a:rPr b="1" lang="en-US" sz="1200" strike="noStrike" u="none">
                      <a:solidFill>
                        <a:srgbClr val="fe000c"/>
                      </a:solidFill>
                      <a:effectLst/>
                      <a:uFillTx/>
                      <a:latin typeface="Arial"/>
                    </a:rPr>
                    <a:t>Ontario IMO</a:t>
                  </a:r>
                  <a:endParaRPr b="0" lang="en-US" sz="1200" strike="noStrike" u="none">
                    <a:solidFill>
                      <a:srgbClr val="ffffc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2" name=""/>
                <p:cNvSpPr/>
                <p:nvPr/>
              </p:nvSpPr>
              <p:spPr>
                <a:xfrm>
                  <a:off x="7606440" y="5337000"/>
                  <a:ext cx="1349640" cy="43812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72720" rIns="72720" tIns="36360" bIns="36360" anchor="t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727200"/>
                      <a:tab algn="l" pos="1454040"/>
                      <a:tab algn="l" pos="2181240"/>
                      <a:tab algn="l" pos="2908440"/>
                      <a:tab algn="l" pos="3635280"/>
                      <a:tab algn="l" pos="4362480"/>
                      <a:tab algn="l" pos="5089680"/>
                      <a:tab algn="l" pos="5816520"/>
                      <a:tab algn="l" pos="6543720"/>
                      <a:tab algn="l" pos="7270920"/>
                      <a:tab algn="l" pos="7997760"/>
                      <a:tab algn="l" pos="8724960"/>
                      <a:tab algn="l" pos="9451800"/>
                      <a:tab algn="l" pos="10179000"/>
                      <a:tab algn="l" pos="10906200"/>
                    </a:tabLst>
                  </a:pPr>
                  <a:endParaRPr b="0" lang="en-US" sz="800" strike="noStrike" u="none">
                    <a:solidFill>
                      <a:srgbClr val="ffffcc"/>
                    </a:solidFill>
                    <a:effectLst/>
                    <a:uFillTx/>
                    <a:latin typeface="Times New Roman"/>
                  </a:endParaRPr>
                </a:p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727200"/>
                      <a:tab algn="l" pos="1454040"/>
                      <a:tab algn="l" pos="2181240"/>
                      <a:tab algn="l" pos="2908440"/>
                      <a:tab algn="l" pos="3635280"/>
                      <a:tab algn="l" pos="4362480"/>
                      <a:tab algn="l" pos="5089680"/>
                      <a:tab algn="l" pos="5816520"/>
                      <a:tab algn="l" pos="6543720"/>
                      <a:tab algn="l" pos="7270920"/>
                      <a:tab algn="l" pos="7997760"/>
                      <a:tab algn="l" pos="8724960"/>
                      <a:tab algn="l" pos="9451800"/>
                      <a:tab algn="l" pos="10179000"/>
                      <a:tab algn="l" pos="10906200"/>
                    </a:tabLst>
                  </a:pPr>
                  <a:r>
                    <a:rPr b="0" lang="en-US" sz="800" strike="noStrike" u="sng">
                      <a:solidFill>
                        <a:srgbClr val="095ba6"/>
                      </a:solidFill>
                      <a:effectLst/>
                      <a:uFillTx/>
                      <a:latin typeface="Arial"/>
                    </a:rPr>
                    <a:t>Team Lead:</a:t>
                  </a:r>
                  <a:r>
                    <a:rPr b="0" lang="en-US" sz="800" strike="noStrike" u="none">
                      <a:solidFill>
                        <a:srgbClr val="095ba6"/>
                      </a:solidFill>
                      <a:effectLst/>
                      <a:uFillTx/>
                      <a:latin typeface="Arial"/>
                    </a:rPr>
                    <a:t> Aleck Dadson</a:t>
                  </a:r>
                  <a:endParaRPr b="0" lang="en-US" sz="800" strike="noStrike" u="none">
                    <a:solidFill>
                      <a:srgbClr val="ffffcc"/>
                    </a:solidFill>
                    <a:effectLst/>
                    <a:uFillTx/>
                    <a:latin typeface="Times New Roman"/>
                  </a:endParaRPr>
                </a:p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727200"/>
                      <a:tab algn="l" pos="1454040"/>
                      <a:tab algn="l" pos="2181240"/>
                      <a:tab algn="l" pos="2908440"/>
                      <a:tab algn="l" pos="3635280"/>
                      <a:tab algn="l" pos="4362480"/>
                      <a:tab algn="l" pos="5089680"/>
                      <a:tab algn="l" pos="5816520"/>
                      <a:tab algn="l" pos="6543720"/>
                      <a:tab algn="l" pos="7270920"/>
                      <a:tab algn="l" pos="7997760"/>
                      <a:tab algn="l" pos="8724960"/>
                      <a:tab algn="l" pos="9451800"/>
                      <a:tab algn="l" pos="10179000"/>
                      <a:tab algn="l" pos="10906200"/>
                    </a:tabLst>
                  </a:pPr>
                  <a:r>
                    <a:rPr b="0" lang="en-US" sz="8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Rob Hemstock</a:t>
                  </a:r>
                  <a:endParaRPr b="0" lang="en-US" sz="800" strike="noStrike" u="none">
                    <a:solidFill>
                      <a:srgbClr val="ffffcc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53" name=""/>
              <p:cNvSpPr/>
              <p:nvPr/>
            </p:nvSpPr>
            <p:spPr>
              <a:xfrm>
                <a:off x="7589880" y="5839560"/>
                <a:ext cx="1242360" cy="1070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e000c"/>
                    </a:solidFill>
                    <a:effectLst/>
                    <a:uFillTx/>
                    <a:latin typeface="Arial"/>
                  </a:rPr>
                  <a:t>SPP</a:t>
                </a:r>
                <a:endParaRPr b="0" lang="en-US" sz="12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NE, KS, AR, OK, 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LA, MS, ND, SD, MS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800" strike="noStrike" u="sng">
                    <a:solidFill>
                      <a:srgbClr val="095ba6"/>
                    </a:solidFill>
                    <a:effectLst/>
                    <a:uFillTx/>
                    <a:latin typeface="Arial"/>
                  </a:rPr>
                  <a:t>Team Lead:</a:t>
                </a:r>
                <a:r>
                  <a:rPr b="0" lang="en-US" sz="800" strike="noStrike" u="none">
                    <a:solidFill>
                      <a:srgbClr val="095ba6"/>
                    </a:solidFill>
                    <a:effectLst/>
                    <a:uFillTx/>
                    <a:latin typeface="Arial"/>
                  </a:rPr>
                  <a:t> Mike Roan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Donald Lassere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spcBef>
                    <a:spcPts val="49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54" name=""/>
            <p:cNvSpPr/>
            <p:nvPr/>
          </p:nvSpPr>
          <p:spPr>
            <a:xfrm>
              <a:off x="3665520" y="385200"/>
              <a:ext cx="1789200" cy="1064160"/>
            </a:xfrm>
            <a:prstGeom prst="roundRect">
              <a:avLst>
                <a:gd name="adj" fmla="val 16667"/>
              </a:avLst>
            </a:prstGeom>
            <a:solidFill>
              <a:srgbClr val="ffffcc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4098960" y="282240"/>
              <a:ext cx="985680" cy="1168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2720" rIns="72720" tIns="36360" bIns="363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Rick Shapiro</a:t>
              </a: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Jim Steffes</a:t>
              </a: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Linda Robertson </a:t>
              </a: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Christi Nicolay</a:t>
              </a: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Sarah Novosel</a:t>
              </a: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Mark Palmer </a:t>
              </a: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Sue Nord</a:t>
              </a: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Janel Guerrero</a:t>
              </a: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3090960" y="81000"/>
              <a:ext cx="2923920" cy="33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2720" rIns="72720" tIns="36360" bIns="3636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r>
                <a:rPr b="1" lang="en-US" sz="1700" strike="noStrike" u="none">
                  <a:solidFill>
                    <a:srgbClr val="095ba6"/>
                  </a:solidFill>
                  <a:effectLst/>
                  <a:uFillTx/>
                  <a:latin typeface="Arial"/>
                </a:rPr>
                <a:t>RTO Campaign Leadership</a:t>
              </a:r>
              <a:endParaRPr b="0" lang="en-US" sz="17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7" name=""/>
            <p:cNvGrpSpPr/>
            <p:nvPr/>
          </p:nvGrpSpPr>
          <p:grpSpPr>
            <a:xfrm>
              <a:off x="208080" y="1597680"/>
              <a:ext cx="8732880" cy="746640"/>
              <a:chOff x="208080" y="1597680"/>
              <a:chExt cx="8732880" cy="746640"/>
            </a:xfrm>
          </p:grpSpPr>
          <p:sp>
            <p:nvSpPr>
              <p:cNvPr id="58" name=""/>
              <p:cNvSpPr/>
              <p:nvPr/>
            </p:nvSpPr>
            <p:spPr>
              <a:xfrm>
                <a:off x="7483320" y="1639440"/>
                <a:ext cx="1457640" cy="681480"/>
              </a:xfrm>
              <a:prstGeom prst="roundRect">
                <a:avLst>
                  <a:gd name="adj" fmla="val 16667"/>
                </a:avLst>
              </a:prstGeom>
              <a:solidFill>
                <a:srgbClr val="ffffcc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" name=""/>
              <p:cNvSpPr/>
              <p:nvPr/>
            </p:nvSpPr>
            <p:spPr>
              <a:xfrm>
                <a:off x="5653080" y="1653480"/>
                <a:ext cx="1457280" cy="681480"/>
              </a:xfrm>
              <a:prstGeom prst="roundRect">
                <a:avLst>
                  <a:gd name="adj" fmla="val 16667"/>
                </a:avLst>
              </a:prstGeom>
              <a:solidFill>
                <a:srgbClr val="ffffcc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" name=""/>
              <p:cNvSpPr/>
              <p:nvPr/>
            </p:nvSpPr>
            <p:spPr>
              <a:xfrm>
                <a:off x="3821040" y="1652040"/>
                <a:ext cx="1457280" cy="681480"/>
              </a:xfrm>
              <a:prstGeom prst="roundRect">
                <a:avLst>
                  <a:gd name="adj" fmla="val 16667"/>
                </a:avLst>
              </a:prstGeom>
              <a:solidFill>
                <a:srgbClr val="ffffcc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" name=""/>
              <p:cNvSpPr/>
              <p:nvPr/>
            </p:nvSpPr>
            <p:spPr>
              <a:xfrm>
                <a:off x="208080" y="1661040"/>
                <a:ext cx="1457280" cy="681840"/>
              </a:xfrm>
              <a:prstGeom prst="roundRect">
                <a:avLst>
                  <a:gd name="adj" fmla="val 16667"/>
                </a:avLst>
              </a:prstGeom>
              <a:solidFill>
                <a:srgbClr val="ffffcc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" name=""/>
              <p:cNvSpPr/>
              <p:nvPr/>
            </p:nvSpPr>
            <p:spPr>
              <a:xfrm>
                <a:off x="1989000" y="1653480"/>
                <a:ext cx="1457640" cy="681480"/>
              </a:xfrm>
              <a:prstGeom prst="roundRect">
                <a:avLst>
                  <a:gd name="adj" fmla="val 16667"/>
                </a:avLst>
              </a:prstGeom>
              <a:solidFill>
                <a:srgbClr val="ffffcc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" name=""/>
              <p:cNvSpPr/>
              <p:nvPr/>
            </p:nvSpPr>
            <p:spPr>
              <a:xfrm>
                <a:off x="2073600" y="1662840"/>
                <a:ext cx="1369080" cy="6814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72720" rIns="72720" tIns="36360" bIns="3636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1" lang="en-US" sz="1000" strike="noStrike" u="none">
                    <a:solidFill>
                      <a:srgbClr val="fe000c"/>
                    </a:solidFill>
                    <a:effectLst/>
                    <a:uFillTx/>
                    <a:latin typeface="Arial"/>
                  </a:rPr>
                  <a:t>Fundamentals Team</a:t>
                </a:r>
                <a:endParaRPr b="0" lang="en-US" sz="10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1" i="1" lang="en-US" sz="500" strike="noStrike" u="sng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Team Lead:</a:t>
                </a:r>
                <a:r>
                  <a:rPr b="1" i="1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 Janel Guerrero</a:t>
                </a:r>
                <a:endParaRPr b="0" lang="en-US" sz="5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Susan Lindberg</a:t>
                </a:r>
                <a:endParaRPr b="0" lang="en-US" sz="5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Amr Ibrahim </a:t>
                </a:r>
                <a:endParaRPr b="0" lang="en-US" sz="5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Bryan Gottfredson</a:t>
                </a:r>
                <a:endParaRPr b="0" lang="en-US" sz="5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Elizabeth Linnell</a:t>
                </a:r>
                <a:endParaRPr b="0" lang="en-US" sz="5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Jennifer Thome</a:t>
                </a:r>
                <a:endParaRPr b="0" lang="en-US" sz="5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" name=""/>
              <p:cNvSpPr/>
              <p:nvPr/>
            </p:nvSpPr>
            <p:spPr>
              <a:xfrm>
                <a:off x="3908880" y="1597680"/>
                <a:ext cx="1467360" cy="744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72720" rIns="72720" tIns="36360" bIns="3636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endParaRPr b="0" lang="en-US" sz="10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1" lang="en-US" sz="1000" strike="noStrike" u="none">
                    <a:solidFill>
                      <a:srgbClr val="fe000c"/>
                    </a:solidFill>
                    <a:effectLst/>
                    <a:uFillTx/>
                    <a:latin typeface="Arial"/>
                  </a:rPr>
                  <a:t>Gubernatorial Team</a:t>
                </a:r>
                <a:endParaRPr b="0" lang="en-US" sz="10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1" i="1" lang="en-US" sz="600" strike="noStrike" u="sng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Team Lead:</a:t>
                </a:r>
                <a:r>
                  <a:rPr b="1" i="1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 Sue Landwehr (WRTO, </a:t>
                </a:r>
                <a:endParaRPr b="0" lang="en-US" sz="6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1" i="1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NERTO)</a:t>
                </a:r>
                <a:endParaRPr b="0" lang="en-US" sz="6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Barbara Hueter (SERTO, MISO/ARTO/</a:t>
                </a:r>
                <a:endParaRPr b="0" lang="en-US" sz="6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SPP)</a:t>
                </a:r>
                <a:endParaRPr b="0" lang="en-US" sz="6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" name=""/>
              <p:cNvSpPr/>
              <p:nvPr/>
            </p:nvSpPr>
            <p:spPr>
              <a:xfrm>
                <a:off x="5851440" y="1726920"/>
                <a:ext cx="1124280" cy="500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72720" rIns="72720" tIns="36360" bIns="3636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1" lang="en-US" sz="1000" strike="noStrike" u="none">
                    <a:solidFill>
                      <a:srgbClr val="fe000c"/>
                    </a:solidFill>
                    <a:effectLst/>
                    <a:uFillTx/>
                    <a:latin typeface="Arial"/>
                  </a:rPr>
                  <a:t>NERC Team</a:t>
                </a:r>
                <a:endParaRPr b="0" lang="en-US" sz="10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1" i="1" lang="en-US" sz="600" strike="noStrike" u="sng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Team Lead:</a:t>
                </a:r>
                <a:r>
                  <a:rPr b="1" i="1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 Charles Yeung</a:t>
                </a:r>
                <a:endParaRPr b="0" lang="en-US" sz="6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Andy Rodriquez</a:t>
                </a:r>
                <a:endParaRPr b="0" lang="en-US" sz="6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Jose Bestard</a:t>
                </a:r>
                <a:endParaRPr b="0" lang="en-US" sz="6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" name=""/>
              <p:cNvSpPr/>
              <p:nvPr/>
            </p:nvSpPr>
            <p:spPr>
              <a:xfrm>
                <a:off x="230400" y="1775160"/>
                <a:ext cx="1488240" cy="500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72720" rIns="72720" tIns="36360" bIns="3636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1" lang="en-US" sz="1000" strike="noStrike" u="none">
                    <a:solidFill>
                      <a:srgbClr val="fe000c"/>
                    </a:solidFill>
                    <a:effectLst/>
                    <a:uFillTx/>
                    <a:latin typeface="Arial"/>
                  </a:rPr>
                  <a:t>Washington, DC Team</a:t>
                </a:r>
                <a:endParaRPr b="0" lang="en-US" sz="10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1" i="1" lang="en-US" sz="600" strike="noStrike" u="sng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Team Lead:</a:t>
                </a:r>
                <a:r>
                  <a:rPr b="1" i="1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 Linda Robertson</a:t>
                </a:r>
                <a:endParaRPr b="0" lang="en-US" sz="6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Sarah Novosel-FERC</a:t>
                </a:r>
                <a:endParaRPr b="0" lang="en-US" sz="6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John Shelk-DC Legislative Team</a:t>
                </a:r>
                <a:endParaRPr b="0" lang="en-US" sz="6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" name=""/>
              <p:cNvSpPr/>
              <p:nvPr/>
            </p:nvSpPr>
            <p:spPr>
              <a:xfrm>
                <a:off x="7562880" y="1736280"/>
                <a:ext cx="1278000" cy="500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72720" rIns="72720" tIns="36360" bIns="3636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1" lang="en-US" sz="1000" strike="noStrike" u="none">
                    <a:solidFill>
                      <a:srgbClr val="fe000c"/>
                    </a:solidFill>
                    <a:effectLst/>
                    <a:uFillTx/>
                    <a:latin typeface="Arial"/>
                  </a:rPr>
                  <a:t>Federal PMA Team</a:t>
                </a:r>
                <a:endParaRPr b="0" lang="en-US" sz="10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TVA, SEPA, SWPA, BPA</a:t>
                </a:r>
                <a:endParaRPr b="0" lang="en-US" sz="6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1" i="1" lang="en-US" sz="600" strike="noStrike" u="sng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Team Lead:</a:t>
                </a:r>
                <a:r>
                  <a:rPr b="1" i="1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 Linda Robertson</a:t>
                </a:r>
                <a:endParaRPr b="0" lang="en-US" sz="6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0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John Shelk</a:t>
                </a:r>
                <a:endParaRPr b="0" lang="en-US" sz="6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68" name=""/>
            <p:cNvGrpSpPr/>
            <p:nvPr/>
          </p:nvGrpSpPr>
          <p:grpSpPr>
            <a:xfrm>
              <a:off x="5667480" y="2372760"/>
              <a:ext cx="1457280" cy="803880"/>
              <a:chOff x="5667480" y="2372760"/>
              <a:chExt cx="1457280" cy="803880"/>
            </a:xfrm>
          </p:grpSpPr>
          <p:sp>
            <p:nvSpPr>
              <p:cNvPr id="69" name=""/>
              <p:cNvSpPr/>
              <p:nvPr/>
            </p:nvSpPr>
            <p:spPr>
              <a:xfrm>
                <a:off x="5667480" y="2485080"/>
                <a:ext cx="1457280" cy="567360"/>
              </a:xfrm>
              <a:prstGeom prst="roundRect">
                <a:avLst>
                  <a:gd name="adj" fmla="val 16667"/>
                </a:avLst>
              </a:prstGeom>
              <a:solidFill>
                <a:srgbClr val="ffffcc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" name=""/>
              <p:cNvSpPr/>
              <p:nvPr/>
            </p:nvSpPr>
            <p:spPr>
              <a:xfrm>
                <a:off x="5807160" y="2372760"/>
                <a:ext cx="1314360" cy="803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72720" rIns="72720" tIns="36360" bIns="3636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endParaRPr b="0" lang="en-US" sz="12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1" lang="en-US" sz="1200" strike="noStrike" u="none">
                    <a:solidFill>
                      <a:srgbClr val="fe000c"/>
                    </a:solidFill>
                    <a:effectLst/>
                    <a:uFillTx/>
                    <a:latin typeface="Arial"/>
                  </a:rPr>
                  <a:t>WRTO Team</a:t>
                </a:r>
                <a:endParaRPr b="0" lang="en-US" sz="12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WA, OR, CA, UT, NV, MT, NM, ID, AZ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71" name=""/>
            <p:cNvGrpSpPr/>
            <p:nvPr/>
          </p:nvGrpSpPr>
          <p:grpSpPr>
            <a:xfrm>
              <a:off x="7497720" y="2475720"/>
              <a:ext cx="1457280" cy="618120"/>
              <a:chOff x="7497720" y="2475720"/>
              <a:chExt cx="1457280" cy="618120"/>
            </a:xfrm>
          </p:grpSpPr>
          <p:sp>
            <p:nvSpPr>
              <p:cNvPr id="72" name=""/>
              <p:cNvSpPr/>
              <p:nvPr/>
            </p:nvSpPr>
            <p:spPr>
              <a:xfrm>
                <a:off x="7497720" y="2475720"/>
                <a:ext cx="1457280" cy="567720"/>
              </a:xfrm>
              <a:prstGeom prst="roundRect">
                <a:avLst>
                  <a:gd name="adj" fmla="val 16667"/>
                </a:avLst>
              </a:prstGeom>
              <a:solidFill>
                <a:srgbClr val="ffffcc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" name=""/>
              <p:cNvSpPr/>
              <p:nvPr/>
            </p:nvSpPr>
            <p:spPr>
              <a:xfrm>
                <a:off x="7617960" y="2533320"/>
                <a:ext cx="1170720" cy="560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72720" rIns="72720" tIns="36360" bIns="3636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1" lang="en-US" sz="1200" strike="noStrike" u="none">
                    <a:solidFill>
                      <a:srgbClr val="fe000c"/>
                    </a:solidFill>
                    <a:effectLst/>
                    <a:uFillTx/>
                    <a:latin typeface="Arial"/>
                  </a:rPr>
                  <a:t>CA RTO Team</a:t>
                </a:r>
                <a:endParaRPr b="0" lang="en-US" sz="12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endParaRPr b="0" lang="en-US" sz="12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74" name=""/>
            <p:cNvSpPr/>
            <p:nvPr/>
          </p:nvSpPr>
          <p:spPr>
            <a:xfrm>
              <a:off x="415800" y="2867400"/>
              <a:ext cx="146160" cy="316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2720" rIns="72720" tIns="36360" bIns="3636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endParaRPr b="0" lang="en-US" sz="8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75" name=""/>
            <p:cNvGrpSpPr/>
            <p:nvPr/>
          </p:nvGrpSpPr>
          <p:grpSpPr>
            <a:xfrm>
              <a:off x="3816360" y="2486880"/>
              <a:ext cx="1482120" cy="567720"/>
              <a:chOff x="3816360" y="2486880"/>
              <a:chExt cx="1482120" cy="567720"/>
            </a:xfrm>
          </p:grpSpPr>
          <p:sp>
            <p:nvSpPr>
              <p:cNvPr id="76" name=""/>
              <p:cNvSpPr/>
              <p:nvPr/>
            </p:nvSpPr>
            <p:spPr>
              <a:xfrm>
                <a:off x="3816360" y="2486880"/>
                <a:ext cx="1457280" cy="567720"/>
              </a:xfrm>
              <a:prstGeom prst="roundRect">
                <a:avLst>
                  <a:gd name="adj" fmla="val 16667"/>
                </a:avLst>
              </a:prstGeom>
              <a:solidFill>
                <a:srgbClr val="ffffcc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" name=""/>
              <p:cNvSpPr/>
              <p:nvPr/>
            </p:nvSpPr>
            <p:spPr>
              <a:xfrm>
                <a:off x="3848400" y="2539800"/>
                <a:ext cx="1450080" cy="499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72720" rIns="72720" tIns="36360" bIns="3636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1" lang="en-US" sz="1200" strike="noStrike" u="none">
                    <a:solidFill>
                      <a:srgbClr val="fe000c"/>
                    </a:solidFill>
                    <a:effectLst/>
                    <a:uFillTx/>
                    <a:latin typeface="Arial"/>
                  </a:rPr>
                  <a:t>MISO/ARTO Team</a:t>
                </a:r>
                <a:endParaRPr b="0" lang="en-US" sz="12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WI, IA, MN, IL, MT, IN, MI, 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OH, KY, VA, WV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78" name=""/>
            <p:cNvGrpSpPr/>
            <p:nvPr/>
          </p:nvGrpSpPr>
          <p:grpSpPr>
            <a:xfrm>
              <a:off x="217440" y="2486880"/>
              <a:ext cx="1444680" cy="679320"/>
              <a:chOff x="217440" y="2486880"/>
              <a:chExt cx="1444680" cy="679320"/>
            </a:xfrm>
          </p:grpSpPr>
          <p:sp>
            <p:nvSpPr>
              <p:cNvPr id="79" name=""/>
              <p:cNvSpPr/>
              <p:nvPr/>
            </p:nvSpPr>
            <p:spPr>
              <a:xfrm>
                <a:off x="217440" y="2486880"/>
                <a:ext cx="1414440" cy="567360"/>
              </a:xfrm>
              <a:prstGeom prst="roundRect">
                <a:avLst>
                  <a:gd name="adj" fmla="val 16667"/>
                </a:avLst>
              </a:prstGeom>
              <a:solidFill>
                <a:srgbClr val="ffffcc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" name=""/>
              <p:cNvSpPr/>
              <p:nvPr/>
            </p:nvSpPr>
            <p:spPr>
              <a:xfrm>
                <a:off x="312840" y="2524320"/>
                <a:ext cx="1349280" cy="641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e000c"/>
                    </a:solidFill>
                    <a:effectLst/>
                    <a:uFillTx/>
                    <a:latin typeface="Arial"/>
                  </a:rPr>
                  <a:t>NERTO Team</a:t>
                </a:r>
                <a:endParaRPr b="0" lang="en-US" sz="12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ME, NH, VT, MA, RI, CT, 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NY, PA, NJ, DE, MD, DC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1" name=""/>
            <p:cNvGrpSpPr/>
            <p:nvPr/>
          </p:nvGrpSpPr>
          <p:grpSpPr>
            <a:xfrm>
              <a:off x="1952640" y="2491560"/>
              <a:ext cx="1638360" cy="568080"/>
              <a:chOff x="1952640" y="2491560"/>
              <a:chExt cx="1638360" cy="568080"/>
            </a:xfrm>
          </p:grpSpPr>
          <p:sp>
            <p:nvSpPr>
              <p:cNvPr id="82" name=""/>
              <p:cNvSpPr/>
              <p:nvPr/>
            </p:nvSpPr>
            <p:spPr>
              <a:xfrm>
                <a:off x="2000160" y="2491560"/>
                <a:ext cx="1414440" cy="568080"/>
              </a:xfrm>
              <a:prstGeom prst="roundRect">
                <a:avLst>
                  <a:gd name="adj" fmla="val 16667"/>
                </a:avLst>
              </a:prstGeom>
              <a:solidFill>
                <a:srgbClr val="ffffcc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" name=""/>
              <p:cNvSpPr/>
              <p:nvPr/>
            </p:nvSpPr>
            <p:spPr>
              <a:xfrm>
                <a:off x="1952640" y="2522520"/>
                <a:ext cx="1638360" cy="398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e000c"/>
                    </a:solidFill>
                    <a:effectLst/>
                    <a:uFillTx/>
                    <a:latin typeface="Arial"/>
                  </a:rPr>
                  <a:t>SERTO Team</a:t>
                </a:r>
                <a:endParaRPr b="0" lang="en-US" sz="12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VA, NC, SC, GA, AL, MS, TN, </a:t>
                </a:r>
                <a:endParaRPr b="0" lang="en-US" sz="800" strike="noStrike" u="none">
                  <a:solidFill>
                    <a:srgbClr val="ffffcc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84" name=""/>
            <p:cNvSpPr/>
            <p:nvPr/>
          </p:nvSpPr>
          <p:spPr>
            <a:xfrm>
              <a:off x="4572000" y="1335600"/>
              <a:ext cx="0" cy="1699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942840" y="1514880"/>
              <a:ext cx="725832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942840" y="1514880"/>
              <a:ext cx="0" cy="14940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2714760" y="1514880"/>
              <a:ext cx="0" cy="14940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6353280" y="1514880"/>
              <a:ext cx="0" cy="14940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8191440" y="1523880"/>
              <a:ext cx="0" cy="12168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857160" y="2348280"/>
              <a:ext cx="0" cy="14940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2629080" y="2348280"/>
              <a:ext cx="0" cy="14940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6267600" y="2348280"/>
              <a:ext cx="0" cy="14940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4581360" y="2329200"/>
              <a:ext cx="0" cy="14940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8163000" y="2329200"/>
              <a:ext cx="0" cy="14940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749160" y="3117240"/>
              <a:ext cx="347760" cy="213480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2517840" y="3117240"/>
              <a:ext cx="347760" cy="213480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289080" y="3137400"/>
              <a:ext cx="8354880" cy="0"/>
            </a:xfrm>
            <a:prstGeom prst="line">
              <a:avLst/>
            </a:prstGeom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4395960" y="3131280"/>
              <a:ext cx="347400" cy="213840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6224760" y="3131280"/>
              <a:ext cx="347400" cy="213840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8001000" y="3131280"/>
              <a:ext cx="347760" cy="213840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AE17A2F-5D9A-4256-A2CD-C2502D523DE7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2001-09-06T18:53:51Z</dcterms:created>
  <dc:creator>KBurton</dc:creator>
  <dc:description/>
  <dc:language>en-US</dc:language>
  <cp:lastModifiedBy>jguerre</cp:lastModifiedBy>
  <cp:lastPrinted>2001-09-18T12:51:43Z</cp:lastPrinted>
  <dcterms:modified xsi:type="dcterms:W3CDTF">2001-09-21T17:30:48Z</dcterms:modified>
  <cp:revision>8</cp:revision>
  <dc:subject/>
  <dc:title>RTO 2002 </dc:title>
</cp:coreProperties>
</file>