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457200" y="992160"/>
            <a:ext cx="8152920" cy="1599840"/>
            <a:chOff x="457200" y="992160"/>
            <a:chExt cx="8152920" cy="1599840"/>
          </a:xfrm>
        </p:grpSpPr>
        <p:sp>
          <p:nvSpPr>
            <p:cNvPr id="1" name=""/>
            <p:cNvSpPr/>
            <p:nvPr/>
          </p:nvSpPr>
          <p:spPr>
            <a:xfrm>
              <a:off x="2886480" y="992160"/>
              <a:ext cx="5723640" cy="159984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157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1576"/>
                </a:path>
              </a:pathLst>
            </a:custGeom>
            <a:gradFill rotWithShape="0">
              <a:gsLst>
                <a:gs pos="0">
                  <a:srgbClr val="6633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2811960" y="1157400"/>
              <a:ext cx="5726880" cy="1269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6" swAng="10853497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6" swAng="10853497"/>
                </a:path>
              </a:pathLst>
            </a:custGeom>
            <a:gradFill rotWithShape="0">
              <a:gsLst>
                <a:gs pos="0">
                  <a:srgbClr val="8944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" name=""/>
            <p:cNvSpPr/>
            <p:nvPr/>
          </p:nvSpPr>
          <p:spPr>
            <a:xfrm>
              <a:off x="2771280" y="1378080"/>
              <a:ext cx="5722920" cy="828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359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3596"/>
                </a:path>
              </a:pathLst>
            </a:custGeom>
            <a:gradFill rotWithShape="0">
              <a:gsLst>
                <a:gs pos="0">
                  <a:srgbClr val="b75b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" name=""/>
            <p:cNvSpPr/>
            <p:nvPr/>
          </p:nvSpPr>
          <p:spPr>
            <a:xfrm>
              <a:off x="457200" y="1708200"/>
              <a:ext cx="7918560" cy="164880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ffbf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85800" y="2057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1"/>
          </p:nvPr>
        </p:nvSpPr>
        <p:spPr>
          <a:xfrm>
            <a:off x="6858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ftr" idx="2"/>
          </p:nvPr>
        </p:nvSpPr>
        <p:spPr>
          <a:xfrm>
            <a:off x="31240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sldNum" idx="3"/>
          </p:nvPr>
        </p:nvSpPr>
        <p:spPr>
          <a:xfrm>
            <a:off x="65530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610C3D8-21A9-4AE1-AB17-5C31CC9A6739}" type="slidenum"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"/>
          <p:cNvGrpSpPr/>
          <p:nvPr/>
        </p:nvGrpSpPr>
        <p:grpSpPr>
          <a:xfrm>
            <a:off x="457200" y="2363760"/>
            <a:ext cx="8152920" cy="1599840"/>
            <a:chOff x="457200" y="2363760"/>
            <a:chExt cx="8152920" cy="1599840"/>
          </a:xfrm>
        </p:grpSpPr>
        <p:sp>
          <p:nvSpPr>
            <p:cNvPr id="11" name=""/>
            <p:cNvSpPr/>
            <p:nvPr/>
          </p:nvSpPr>
          <p:spPr>
            <a:xfrm>
              <a:off x="2886480" y="2363760"/>
              <a:ext cx="5723640" cy="159984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157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1576"/>
                </a:path>
              </a:pathLst>
            </a:custGeom>
            <a:gradFill rotWithShape="0">
              <a:gsLst>
                <a:gs pos="0">
                  <a:srgbClr val="6633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2811960" y="2529000"/>
              <a:ext cx="5726880" cy="1269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6" swAng="10853497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6" swAng="10853497"/>
                </a:path>
              </a:pathLst>
            </a:custGeom>
            <a:gradFill rotWithShape="0">
              <a:gsLst>
                <a:gs pos="0">
                  <a:srgbClr val="8944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2771280" y="2749680"/>
              <a:ext cx="5722920" cy="828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359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3596"/>
                </a:path>
              </a:pathLst>
            </a:custGeom>
            <a:gradFill rotWithShape="0">
              <a:gsLst>
                <a:gs pos="0">
                  <a:srgbClr val="b75b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457200" y="3079800"/>
              <a:ext cx="7918560" cy="164880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ffbf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1447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dt" idx="4"/>
          </p:nvPr>
        </p:nvSpPr>
        <p:spPr>
          <a:xfrm>
            <a:off x="6858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ftr" idx="5"/>
          </p:nvPr>
        </p:nvSpPr>
        <p:spPr>
          <a:xfrm>
            <a:off x="31240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sldNum" idx="6"/>
          </p:nvPr>
        </p:nvSpPr>
        <p:spPr>
          <a:xfrm>
            <a:off x="65530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F457FB3-5640-4CF1-BE3E-FD2C07BAC7FF}" type="slidenum"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601"/>
              </a:spcBef>
              <a:buClr>
                <a:srgbClr val="ffcc66"/>
              </a:buClr>
              <a:buFont typeface="Times New Roman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499"/>
              </a:spcBef>
              <a:buClr>
                <a:srgbClr val="ffcc66"/>
              </a:buClr>
              <a:buFont typeface="Times New Roman"/>
              <a:buChar char="•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499"/>
              </a:spcBef>
              <a:buClr>
                <a:srgbClr val="ffff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499"/>
              </a:spcBef>
              <a:buClr>
                <a:srgbClr val="ffff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1447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6000" strike="noStrike" u="none">
                <a:solidFill>
                  <a:srgbClr val="cc0066"/>
                </a:solidFill>
                <a:effectLst/>
                <a:uFillTx/>
                <a:latin typeface="Times New Roman"/>
              </a:rPr>
              <a:t>RTO 2002</a:t>
            </a:r>
            <a:r>
              <a:rPr b="0" i="1" lang="en-US" sz="60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	</a:t>
            </a:r>
            <a:endParaRPr b="0" i="1" lang="en-US" sz="60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subTitle"/>
          </p:nvPr>
        </p:nvSpPr>
        <p:spPr>
          <a:xfrm>
            <a:off x="1371600" y="3885840"/>
            <a:ext cx="6477120" cy="2971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Enron’s Campaign to Garner Political Support for Implementation of RTOs in Wholesale Power Markets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August 22, 2001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CB976D4-1270-44A2-A23F-99FABD8D85B8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Immediate Deliverables (cont.)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685800" y="2057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Federal Power Authority Team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Update on communications between federal power authorities and DOE</a:t>
            </a: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Gubernatorial Team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Political/PR strategy development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0932A2D-FF59-48E1-9A10-16AE17953FD5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Conclusion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685800" y="2057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cc0066"/>
                </a:solidFill>
                <a:effectLst/>
                <a:uFillTx/>
                <a:latin typeface="Times New Roman"/>
              </a:rPr>
              <a:t>RTO Implementation</a:t>
            </a:r>
            <a:r>
              <a:rPr b="0" i="1" lang="en-US" sz="6000" strike="noStrike" u="none">
                <a:solidFill>
                  <a:srgbClr val="cc0066"/>
                </a:solidFill>
                <a:effectLst/>
                <a:uFillTx/>
                <a:latin typeface="Times New Roman"/>
              </a:rPr>
              <a:t>…..</a:t>
            </a:r>
            <a:endParaRPr b="0" lang="en-US" sz="6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6000" strike="noStrike" u="none">
                <a:solidFill>
                  <a:srgbClr val="cc0066"/>
                </a:solidFill>
                <a:effectLst/>
                <a:uFillTx/>
                <a:latin typeface="Times New Roman"/>
              </a:rPr>
              <a:t>The Time to Act is Now</a:t>
            </a:r>
            <a:endParaRPr b="0" lang="en-US" sz="6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0F2D12D-4E29-44A3-A249-75E47A591F34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Overview</a:t>
            </a: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	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85800" y="2057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Campaign Objectives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Evaluating Success 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c0066"/>
                </a:solidFill>
                <a:effectLst/>
                <a:uFillTx/>
                <a:latin typeface="Times New Roman"/>
              </a:rPr>
              <a:t>RTO Teams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Next Steps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Immediate Deliverables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Conclusion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E65BBB4-CA0A-4754-B74D-E29FD3D668AC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Campaign Objectives</a:t>
            </a: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	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85800" y="2057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Strategically support Enron’s RTO efforts: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Participation at FERC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Political Support 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Federal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State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Other Stakeholders 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Public Relations Issues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Aggressively advocate the need for effective, competitive power markets outside of the FERC mediation process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C59BA71-C192-4A36-8ECC-489AA97511E9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Evaluating Success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85800" y="2057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Public statements from state and federal policymakers supporting expedited implementation of RTOs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Adequate levels of coverage for FERC throughout decision making process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Implementation of RTOs by December 2002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043013F-26AF-43E9-842B-AE7B0A809EB9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RTO Teams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85800" y="2057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See attachment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2043DBF-4B58-4EDA-9A74-21F750AB3329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Next Steps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685800" y="182844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Announce campaign strategy to affected Enron employees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Team Org Charts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Updated email distribution lists 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Prioritize RTO Messages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Identification of individuals to be influenced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Development of educational materials/message points through RTO fundamentals team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Expand internal awareness of RTO internet site for access to information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E128669-21EF-42FA-BBC1-F87929A7C02E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Immediate Deliverables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85800" y="2057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Washington, DC RTO Team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Development of alternative language to anti-RTO legislation (Sawyer/Burr)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Update on federal RTO working group and filings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Political/PR strategy for pro-RTO efforts in Washington, DC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Review of rehearings filed at FERC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A6840CA-87CF-486A-A028-905038E74B16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Immediate Deliverables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85800" y="2057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RTO Fundamentals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Development of power point presentation and other written materials for meetings with policymakers and other stakeholders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Manage RTO Calendar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Outreach to CERA and/or TC regarding market study on RTOs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List of key influencers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Update of RTO internet site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3352E7A-A651-473E-B811-97C9B7AA1FB9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Immediate Deliverables (cont.)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685800" y="2057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NERTO Team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Preparation for meetings with NY ISO Board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Political/PR strategy for follow up with anti-RTO policymakers in NE and NY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SERTO Team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Follow-up to anti-RTO letter by North Carolina and South Carolina PUCs to FERC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Update on NC efforts to stay FERC Order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Political/PR strategy for addressing anti-RTO sentiment among Arkansas Legislature and Florida PUC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BA24550-71D9-48F6-934D-59C046843EB9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2001-08-09T14:27:46Z</dcterms:created>
  <dc:creator>jguerre</dc:creator>
  <dc:description/>
  <dc:language>en-US</dc:language>
  <cp:lastModifiedBy>jguerre</cp:lastModifiedBy>
  <dcterms:modified xsi:type="dcterms:W3CDTF">2001-08-21T13:27:37Z</dcterms:modified>
  <cp:revision>50</cp:revision>
  <dc:subject/>
  <dc:title>RTO 2002 </dc:title>
</cp:coreProperties>
</file>