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20574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ffff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ffff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C8738DA-2057-4C2B-999B-92AE36DC4633}" type="slidenum"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685800" y="20574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ffff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ffff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dt" idx="4"/>
          </p:nvPr>
        </p:nvSpPr>
        <p:spPr>
          <a:xfrm>
            <a:off x="6858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ftr" idx="5"/>
          </p:nvPr>
        </p:nvSpPr>
        <p:spPr>
          <a:xfrm>
            <a:off x="31240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sldNum" idx="6"/>
          </p:nvPr>
        </p:nvSpPr>
        <p:spPr>
          <a:xfrm>
            <a:off x="65530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78D1D11-F954-475E-A369-C5306115D482}" type="slidenum"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"/>
          <p:cNvGrpSpPr/>
          <p:nvPr/>
        </p:nvGrpSpPr>
        <p:grpSpPr>
          <a:xfrm>
            <a:off x="457200" y="2363760"/>
            <a:ext cx="8152920" cy="1599840"/>
            <a:chOff x="457200" y="2363760"/>
            <a:chExt cx="8152920" cy="1599840"/>
          </a:xfrm>
        </p:grpSpPr>
        <p:sp>
          <p:nvSpPr>
            <p:cNvPr id="11" name=""/>
            <p:cNvSpPr/>
            <p:nvPr/>
          </p:nvSpPr>
          <p:spPr>
            <a:xfrm>
              <a:off x="2886480" y="2363760"/>
              <a:ext cx="5723640" cy="159984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7" swAng="10851576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7" swAng="10851576"/>
                </a:path>
              </a:pathLst>
            </a:custGeom>
            <a:gradFill rotWithShape="0">
              <a:gsLst>
                <a:gs pos="0">
                  <a:srgbClr val="6633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2811960" y="2529000"/>
              <a:ext cx="5726880" cy="12693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6" swAng="10853497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6" swAng="10853497"/>
                </a:path>
              </a:pathLst>
            </a:custGeom>
            <a:gradFill rotWithShape="0">
              <a:gsLst>
                <a:gs pos="0">
                  <a:srgbClr val="8944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2771280" y="2749680"/>
              <a:ext cx="5722920" cy="8283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7" swAng="10853596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7" swAng="10853596"/>
                </a:path>
              </a:pathLst>
            </a:custGeom>
            <a:gradFill rotWithShape="0">
              <a:gsLst>
                <a:gs pos="0">
                  <a:srgbClr val="b75b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457200" y="3079800"/>
              <a:ext cx="7918560" cy="164880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ffbf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1447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dt" idx="7"/>
          </p:nvPr>
        </p:nvSpPr>
        <p:spPr>
          <a:xfrm>
            <a:off x="6858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ftr" idx="8"/>
          </p:nvPr>
        </p:nvSpPr>
        <p:spPr>
          <a:xfrm>
            <a:off x="31240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sldNum" idx="9"/>
          </p:nvPr>
        </p:nvSpPr>
        <p:spPr>
          <a:xfrm>
            <a:off x="65530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BD17336-B9D6-4FDD-90A1-F68E1C781E8D}" type="slidenum"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601"/>
              </a:spcBef>
              <a:buClr>
                <a:srgbClr val="ffcc66"/>
              </a:buClr>
              <a:buFont typeface="Times New Roman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499"/>
              </a:spcBef>
              <a:buClr>
                <a:srgbClr val="ffcc66"/>
              </a:buClr>
              <a:buFont typeface="Times New Roman"/>
              <a:buChar char="•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499"/>
              </a:spcBef>
              <a:buClr>
                <a:srgbClr val="ffff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499"/>
              </a:spcBef>
              <a:buClr>
                <a:srgbClr val="ffff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1447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800" strike="noStrike" u="none">
                <a:solidFill>
                  <a:srgbClr val="cc0066"/>
                </a:solidFill>
                <a:effectLst/>
                <a:uFillTx/>
                <a:latin typeface="Arial"/>
              </a:rPr>
              <a:t>RTO 2002</a:t>
            </a:r>
            <a:r>
              <a:rPr b="0" i="1" lang="en-US" sz="48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	</a:t>
            </a:r>
            <a:endParaRPr b="0" i="1" lang="en-US" sz="48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subTitle"/>
          </p:nvPr>
        </p:nvSpPr>
        <p:spPr>
          <a:xfrm>
            <a:off x="1371600" y="4190760"/>
            <a:ext cx="6477120" cy="2971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Enron’s Campaign to Garner Political Support for Implementation of RTOs in Wholesale Power Markets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August 23, 2001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6D1B5DF-A071-4D2D-B999-C0B0EC5B6673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8" name=""/>
          <p:cNvGrpSpPr/>
          <p:nvPr/>
        </p:nvGrpSpPr>
        <p:grpSpPr>
          <a:xfrm>
            <a:off x="457200" y="992160"/>
            <a:ext cx="8152920" cy="1599840"/>
            <a:chOff x="457200" y="992160"/>
            <a:chExt cx="8152920" cy="1599840"/>
          </a:xfrm>
        </p:grpSpPr>
        <p:sp>
          <p:nvSpPr>
            <p:cNvPr id="149" name=""/>
            <p:cNvSpPr/>
            <p:nvPr/>
          </p:nvSpPr>
          <p:spPr>
            <a:xfrm>
              <a:off x="2886480" y="992160"/>
              <a:ext cx="5723640" cy="159984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7" swAng="10851576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7" swAng="10851576"/>
                </a:path>
              </a:pathLst>
            </a:custGeom>
            <a:gradFill rotWithShape="0">
              <a:gsLst>
                <a:gs pos="0">
                  <a:srgbClr val="6633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2811960" y="1157400"/>
              <a:ext cx="5726880" cy="12693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6" swAng="10853497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6" swAng="10853497"/>
                </a:path>
              </a:pathLst>
            </a:custGeom>
            <a:gradFill rotWithShape="0">
              <a:gsLst>
                <a:gs pos="0">
                  <a:srgbClr val="8944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" name=""/>
            <p:cNvSpPr/>
            <p:nvPr/>
          </p:nvSpPr>
          <p:spPr>
            <a:xfrm>
              <a:off x="2771280" y="1378080"/>
              <a:ext cx="5722920" cy="8283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7" swAng="10853596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7" swAng="10853596"/>
                </a:path>
              </a:pathLst>
            </a:custGeom>
            <a:gradFill rotWithShape="0">
              <a:gsLst>
                <a:gs pos="0">
                  <a:srgbClr val="b75b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" name=""/>
            <p:cNvSpPr/>
            <p:nvPr/>
          </p:nvSpPr>
          <p:spPr>
            <a:xfrm>
              <a:off x="457200" y="1708200"/>
              <a:ext cx="7918560" cy="164880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ffbf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Immediate Deliverables (cont.)</a:t>
            </a:r>
            <a:endParaRPr b="0" i="1" lang="en-US" sz="36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/>
          </p:nvPr>
        </p:nvSpPr>
        <p:spPr>
          <a:xfrm>
            <a:off x="685800" y="22096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ffcc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Federal PMA Team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ffcc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Analysis of communications between federal power authorities and DOE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ffcc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Initiate strategy for addressing PMAs on the RTO issue</a:t>
            </a: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 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ffcc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Gubernatorial Team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ffcc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Political/PR strategy development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ffcc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Preparation and participation at upcoming Governors’ conferences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3BAA979-4C15-45C8-8AC1-3CF2DD8792E3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5" name=""/>
          <p:cNvGrpSpPr/>
          <p:nvPr/>
        </p:nvGrpSpPr>
        <p:grpSpPr>
          <a:xfrm>
            <a:off x="457200" y="992160"/>
            <a:ext cx="8152920" cy="1599840"/>
            <a:chOff x="457200" y="992160"/>
            <a:chExt cx="8152920" cy="1599840"/>
          </a:xfrm>
        </p:grpSpPr>
        <p:sp>
          <p:nvSpPr>
            <p:cNvPr id="156" name=""/>
            <p:cNvSpPr/>
            <p:nvPr/>
          </p:nvSpPr>
          <p:spPr>
            <a:xfrm>
              <a:off x="2886480" y="992160"/>
              <a:ext cx="5723640" cy="159984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7" swAng="10851576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7" swAng="10851576"/>
                </a:path>
              </a:pathLst>
            </a:custGeom>
            <a:gradFill rotWithShape="0">
              <a:gsLst>
                <a:gs pos="0">
                  <a:srgbClr val="6633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" name=""/>
            <p:cNvSpPr/>
            <p:nvPr/>
          </p:nvSpPr>
          <p:spPr>
            <a:xfrm>
              <a:off x="2811960" y="1157400"/>
              <a:ext cx="5726880" cy="12693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6" swAng="10853497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6" swAng="10853497"/>
                </a:path>
              </a:pathLst>
            </a:custGeom>
            <a:gradFill rotWithShape="0">
              <a:gsLst>
                <a:gs pos="0">
                  <a:srgbClr val="8944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2771280" y="1378080"/>
              <a:ext cx="5722920" cy="8283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7" swAng="10853596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7" swAng="10853596"/>
                </a:path>
              </a:pathLst>
            </a:custGeom>
            <a:gradFill rotWithShape="0">
              <a:gsLst>
                <a:gs pos="0">
                  <a:srgbClr val="b75b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457200" y="1708200"/>
              <a:ext cx="7918560" cy="164880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ffbf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6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Conclusion</a:t>
            </a:r>
            <a:endParaRPr b="0" i="1" lang="en-US" sz="36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PlaceHolder 2"/>
          <p:cNvSpPr>
            <a:spLocks noGrp="1"/>
          </p:cNvSpPr>
          <p:nvPr>
            <p:ph/>
          </p:nvPr>
        </p:nvSpPr>
        <p:spPr>
          <a:xfrm>
            <a:off x="685800" y="22096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cc0066"/>
                </a:solidFill>
                <a:effectLst/>
                <a:uFillTx/>
                <a:latin typeface="Arial"/>
              </a:rPr>
              <a:t>RTO Implementation</a:t>
            </a:r>
            <a:r>
              <a:rPr b="0" i="1" lang="en-US" sz="4800" strike="noStrike" u="none">
                <a:solidFill>
                  <a:srgbClr val="cc0066"/>
                </a:solidFill>
                <a:effectLst/>
                <a:uFillTx/>
                <a:latin typeface="Arial"/>
              </a:rPr>
              <a:t>…..</a:t>
            </a:r>
            <a:endParaRPr b="0" lang="en-US" sz="4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800" strike="noStrike" u="none">
                <a:solidFill>
                  <a:srgbClr val="cc0066"/>
                </a:solidFill>
                <a:effectLst/>
                <a:uFillTx/>
                <a:latin typeface="Arial"/>
              </a:rPr>
              <a:t>The Time to Act is Now</a:t>
            </a:r>
            <a:endParaRPr b="0" lang="en-US" sz="4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E2C6ED9-7EA6-437D-82D6-FC24F6FED59D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"/>
          <p:cNvGrpSpPr/>
          <p:nvPr/>
        </p:nvGrpSpPr>
        <p:grpSpPr>
          <a:xfrm>
            <a:off x="457200" y="992160"/>
            <a:ext cx="8152920" cy="1599840"/>
            <a:chOff x="457200" y="992160"/>
            <a:chExt cx="8152920" cy="1599840"/>
          </a:xfrm>
        </p:grpSpPr>
        <p:sp>
          <p:nvSpPr>
            <p:cNvPr id="23" name=""/>
            <p:cNvSpPr/>
            <p:nvPr/>
          </p:nvSpPr>
          <p:spPr>
            <a:xfrm>
              <a:off x="2886480" y="992160"/>
              <a:ext cx="5723640" cy="159984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7" swAng="10851576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7" swAng="10851576"/>
                </a:path>
              </a:pathLst>
            </a:custGeom>
            <a:gradFill rotWithShape="0">
              <a:gsLst>
                <a:gs pos="0">
                  <a:srgbClr val="6633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2811960" y="1157400"/>
              <a:ext cx="5726880" cy="12693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6" swAng="10853497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6" swAng="10853497"/>
                </a:path>
              </a:pathLst>
            </a:custGeom>
            <a:gradFill rotWithShape="0">
              <a:gsLst>
                <a:gs pos="0">
                  <a:srgbClr val="8944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2771280" y="1378080"/>
              <a:ext cx="5722920" cy="8283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7" swAng="10853596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7" swAng="10853596"/>
                </a:path>
              </a:pathLst>
            </a:custGeom>
            <a:gradFill rotWithShape="0">
              <a:gsLst>
                <a:gs pos="0">
                  <a:srgbClr val="b75b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457200" y="1708200"/>
              <a:ext cx="7918560" cy="164880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ffbf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0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Overview</a:t>
            </a:r>
            <a:r>
              <a:rPr b="0" i="1" lang="en-US" sz="40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	</a:t>
            </a:r>
            <a:endParaRPr b="0" i="1" lang="en-US" sz="40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85800" y="22860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ffcc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Campaign Objectives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ffcc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Evaluating Success 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ffcc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c0066"/>
                </a:solidFill>
                <a:effectLst/>
                <a:uFillTx/>
                <a:latin typeface="Arial"/>
              </a:rPr>
              <a:t>RTO Teams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ffcc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Next Steps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ffcc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Immediate Deliverables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ffcc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Conclusion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4E9595D-A42D-4099-A124-A89A7C7BDCAA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"/>
          <p:cNvGrpSpPr/>
          <p:nvPr/>
        </p:nvGrpSpPr>
        <p:grpSpPr>
          <a:xfrm>
            <a:off x="457200" y="992160"/>
            <a:ext cx="8152920" cy="1599840"/>
            <a:chOff x="457200" y="992160"/>
            <a:chExt cx="8152920" cy="1599840"/>
          </a:xfrm>
        </p:grpSpPr>
        <p:sp>
          <p:nvSpPr>
            <p:cNvPr id="30" name=""/>
            <p:cNvSpPr/>
            <p:nvPr/>
          </p:nvSpPr>
          <p:spPr>
            <a:xfrm>
              <a:off x="2886480" y="992160"/>
              <a:ext cx="5723640" cy="159984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7" swAng="10851576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7" swAng="10851576"/>
                </a:path>
              </a:pathLst>
            </a:custGeom>
            <a:gradFill rotWithShape="0">
              <a:gsLst>
                <a:gs pos="0">
                  <a:srgbClr val="6633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2811960" y="1157400"/>
              <a:ext cx="5726880" cy="12693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6" swAng="10853497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6" swAng="10853497"/>
                </a:path>
              </a:pathLst>
            </a:custGeom>
            <a:gradFill rotWithShape="0">
              <a:gsLst>
                <a:gs pos="0">
                  <a:srgbClr val="8944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2771280" y="1378080"/>
              <a:ext cx="5722920" cy="8283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7" swAng="10853596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7" swAng="10853596"/>
                </a:path>
              </a:pathLst>
            </a:custGeom>
            <a:gradFill rotWithShape="0">
              <a:gsLst>
                <a:gs pos="0">
                  <a:srgbClr val="b75b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457200" y="1708200"/>
              <a:ext cx="7918560" cy="164880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ffbf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Campaign Objectives</a:t>
            </a:r>
            <a:r>
              <a:rPr b="0" i="1" lang="en-US" sz="36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	</a:t>
            </a:r>
            <a:endParaRPr b="0" i="1" lang="en-US" sz="36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85800" y="24382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Strategically support Enron’s RTO efforts: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Participation at FERC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Political Support 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Federal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State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Other Stakeholders 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Public Relations Issues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Aggressively advocate the need for effective, competitive power markets outside of the FERC mediation process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F0B9FC8-1460-4430-A9A9-0AE518FABDE2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"/>
          <p:cNvGrpSpPr/>
          <p:nvPr/>
        </p:nvGrpSpPr>
        <p:grpSpPr>
          <a:xfrm>
            <a:off x="457200" y="992160"/>
            <a:ext cx="8152920" cy="1599840"/>
            <a:chOff x="457200" y="992160"/>
            <a:chExt cx="8152920" cy="1599840"/>
          </a:xfrm>
        </p:grpSpPr>
        <p:sp>
          <p:nvSpPr>
            <p:cNvPr id="37" name=""/>
            <p:cNvSpPr/>
            <p:nvPr/>
          </p:nvSpPr>
          <p:spPr>
            <a:xfrm>
              <a:off x="2886480" y="992160"/>
              <a:ext cx="5723640" cy="159984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7" swAng="10851576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7" swAng="10851576"/>
                </a:path>
              </a:pathLst>
            </a:custGeom>
            <a:gradFill rotWithShape="0">
              <a:gsLst>
                <a:gs pos="0">
                  <a:srgbClr val="6633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2811960" y="1157400"/>
              <a:ext cx="5726880" cy="12693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6" swAng="10853497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6" swAng="10853497"/>
                </a:path>
              </a:pathLst>
            </a:custGeom>
            <a:gradFill rotWithShape="0">
              <a:gsLst>
                <a:gs pos="0">
                  <a:srgbClr val="8944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2771280" y="1378080"/>
              <a:ext cx="5722920" cy="8283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7" swAng="10853596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7" swAng="10853596"/>
                </a:path>
              </a:pathLst>
            </a:custGeom>
            <a:gradFill rotWithShape="0">
              <a:gsLst>
                <a:gs pos="0">
                  <a:srgbClr val="b75b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457200" y="1708200"/>
              <a:ext cx="7918560" cy="164880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ffbf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Evaluating Success</a:t>
            </a:r>
            <a:endParaRPr b="0" i="1" lang="en-US" sz="36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685800" y="24382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ffcc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Public statements from state and federal policymakers supporting expedited implementation of RTOs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ffcc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Adequate levels of coverage for FERC throughout decision making process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ffcc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Implementation of RTOs by December 2002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6A67665-90A6-4C40-AFA9-C7E0773C701B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"/>
          <p:cNvSpPr/>
          <p:nvPr/>
        </p:nvSpPr>
        <p:spPr>
          <a:xfrm>
            <a:off x="401760" y="3570120"/>
            <a:ext cx="9313920" cy="506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727200">
              <a:lnSpc>
                <a:spcPct val="100000"/>
              </a:lnSpc>
              <a:tabLst>
                <a:tab algn="l" pos="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363600"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2331000" y="1646280"/>
            <a:ext cx="1671480" cy="77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1" lang="en-US" sz="10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RTO Fundamentals Team</a:t>
            </a:r>
            <a:endParaRPr b="0" lang="en-US" sz="1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1" i="1" lang="en-US" sz="600" strike="noStrike" u="sng">
                <a:solidFill>
                  <a:srgbClr val="ffffcc"/>
                </a:solidFill>
                <a:effectLst/>
                <a:uFillTx/>
                <a:latin typeface="Arial"/>
              </a:rPr>
              <a:t>Team Lead:</a:t>
            </a:r>
            <a:r>
              <a:rPr b="1" i="1" lang="en-US" sz="6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 Janel Guerrero</a:t>
            </a:r>
            <a:endParaRPr b="0" lang="en-US" sz="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6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Tom Briggs</a:t>
            </a:r>
            <a:endParaRPr b="0" lang="en-US" sz="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6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Susan Scott Lindberg</a:t>
            </a:r>
            <a:endParaRPr b="0" lang="en-US" sz="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6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Amr Ibrahim </a:t>
            </a:r>
            <a:endParaRPr b="0" lang="en-US" sz="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6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Bryan Gottfredson</a:t>
            </a:r>
            <a:endParaRPr b="0" lang="en-US" sz="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6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Elizabeth Linnell</a:t>
            </a:r>
            <a:endParaRPr b="0" lang="en-US" sz="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4181760" y="1479600"/>
            <a:ext cx="1601280" cy="56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1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1" lang="en-US" sz="10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Gubernatorial Oversight</a:t>
            </a:r>
            <a:endParaRPr b="0" lang="en-US" sz="1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1" i="1" lang="en-US" sz="600" strike="noStrike" u="sng">
                <a:solidFill>
                  <a:srgbClr val="ffffcc"/>
                </a:solidFill>
                <a:effectLst/>
                <a:uFillTx/>
                <a:latin typeface="Arial"/>
              </a:rPr>
              <a:t>Team Lead:</a:t>
            </a:r>
            <a:r>
              <a:rPr b="1" i="1" lang="en-US" sz="6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 Sue Landwehr</a:t>
            </a:r>
            <a:endParaRPr b="0" lang="en-US" sz="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6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Barbara Hueter</a:t>
            </a:r>
            <a:endParaRPr b="0" lang="en-US" sz="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44600" y="3029040"/>
            <a:ext cx="146160" cy="31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425880" y="3406680"/>
            <a:ext cx="1661400" cy="92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RTO Team Lead:</a:t>
            </a:r>
            <a:r>
              <a:rPr b="0" lang="en-US" sz="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 Sarah Novosel</a:t>
            </a:r>
            <a:r>
              <a:rPr b="0" lang="en-US" sz="800" strike="noStrike" u="sng">
                <a:solidFill>
                  <a:srgbClr val="ffffcc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ffffcc"/>
                </a:solidFill>
                <a:effectLst/>
                <a:uFillTx/>
                <a:latin typeface="Arial"/>
              </a:rPr>
              <a:t>RTO Team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Dan Allegretti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Howard Fromer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Tom Hoatson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Sarah Novosel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Dan Staines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42080" y="4214880"/>
            <a:ext cx="895320" cy="43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FERC Coverage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Sarah Novosel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437040" y="4635360"/>
            <a:ext cx="1610640" cy="104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State Legislative/PUC Coverage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Steve Montovano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Howard Fromer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Kathleen Sullivan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Dan Staines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Tom Hoatson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Daniel Allegretti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439560" y="5770440"/>
            <a:ext cx="878400" cy="43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Public Relations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Mark Palmer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Quinn Gillespie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449280" y="6248520"/>
            <a:ext cx="1122480" cy="31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Commercial Liaison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Susan Scott Lindberg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2296440" y="3402000"/>
            <a:ext cx="1400400" cy="80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Team Lead:</a:t>
            </a:r>
            <a:r>
              <a:rPr b="0" lang="en-US" sz="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 Christi Nicolay</a:t>
            </a:r>
            <a:r>
              <a:rPr b="0" lang="en-US" sz="800" strike="noStrike" u="sng">
                <a:solidFill>
                  <a:srgbClr val="ffffcc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ffffcc"/>
                </a:solidFill>
                <a:effectLst/>
                <a:uFillTx/>
                <a:latin typeface="Arial"/>
              </a:rPr>
              <a:t>RTO Team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Christi Nicolay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Donna Fulton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Luiz Maurer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Joe Connor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2286720" y="4206960"/>
            <a:ext cx="895320" cy="43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FERC Coverage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Christi Nicolay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2310120" y="4773600"/>
            <a:ext cx="1610640" cy="80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State Legislative/PUC Coverage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Steve Montovano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Janine Migden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Dan Staines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Marchris Robinson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Donald Lassere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2309760" y="5748480"/>
            <a:ext cx="878400" cy="43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Public Relations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Mark Palmer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Quinn Gillespie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305080" y="6245280"/>
            <a:ext cx="1122480" cy="31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Commercial Liaison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Susan Scott Lindberg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4296240" y="2889360"/>
            <a:ext cx="1450080" cy="43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1" lang="en-US" sz="12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MISO/ARTO Team</a:t>
            </a:r>
            <a:endParaRPr b="0" lang="en-US" sz="1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1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4305240" y="3408480"/>
            <a:ext cx="1236240" cy="80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Team Lead:</a:t>
            </a:r>
            <a:r>
              <a:rPr b="0" lang="en-US" sz="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 Mike Roan</a:t>
            </a:r>
            <a:r>
              <a:rPr b="0" lang="en-US" sz="800" strike="noStrike" u="sng">
                <a:solidFill>
                  <a:srgbClr val="ffffcc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ffffcc"/>
                </a:solidFill>
                <a:effectLst/>
                <a:uFillTx/>
                <a:latin typeface="Arial"/>
              </a:rPr>
              <a:t>RTO Team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Mike Roan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Christi Nicolay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Donna Fulton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Kerry Stroup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4279320" y="4157640"/>
            <a:ext cx="895320" cy="55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FERC Coverage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Christi Nicolay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Donna Fulton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4318200" y="4824360"/>
            <a:ext cx="1610640" cy="80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State Legislative/PUC Coverage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Janine Migden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Barbara Hueter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Roy Boston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Donald Lassere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Kerry Stroup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297320" y="5468760"/>
            <a:ext cx="878400" cy="68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Public Relations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Mark Palmer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Quinn Gillespie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4316400" y="6207120"/>
            <a:ext cx="1122480" cy="31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Commercial Liaison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Susan Scott Lindberg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5992920" y="2706840"/>
            <a:ext cx="1314360" cy="803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1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1" lang="en-US" sz="12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WRTO Team</a:t>
            </a:r>
            <a:endParaRPr b="0" lang="en-US" sz="1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1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WA, OR, CA, UT, NV, MT, NM, ID, AZ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5985720" y="4187880"/>
            <a:ext cx="895320" cy="43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FERC Coverage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Ray Alvarez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5984280" y="3403440"/>
            <a:ext cx="1355400" cy="116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Team Lead:</a:t>
            </a:r>
            <a:r>
              <a:rPr b="0" lang="en-US" sz="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 Steve Walton</a:t>
            </a:r>
            <a:r>
              <a:rPr b="0" lang="en-US" sz="800" strike="noStrike" u="sng">
                <a:solidFill>
                  <a:srgbClr val="ffffcc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ffffcc"/>
                </a:solidFill>
                <a:effectLst/>
                <a:uFillTx/>
                <a:latin typeface="Arial"/>
              </a:rPr>
              <a:t>RTO Team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Steve Walton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Dave Perrino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Sue Mara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Alan Comnes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5985360" y="4835520"/>
            <a:ext cx="1610640" cy="55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State Legislative/PUC Coverage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Paul Kaufman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Sue Mara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Jeff Dasovich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982840" y="5681520"/>
            <a:ext cx="1366200" cy="43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Public Relations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Karen Denne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Marathon Communications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5985000" y="6064200"/>
            <a:ext cx="1042920" cy="43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Commercial Liaison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Alan Comnes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7613280" y="2765520"/>
            <a:ext cx="1170720" cy="56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1" lang="en-US" sz="12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CA RTO Team</a:t>
            </a:r>
            <a:endParaRPr b="0" lang="en-US" sz="1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1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7627320" y="3395520"/>
            <a:ext cx="1355400" cy="68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Team Lead:</a:t>
            </a:r>
            <a:r>
              <a:rPr b="0" lang="en-US" sz="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 Steve Walton</a:t>
            </a:r>
            <a:r>
              <a:rPr b="0" lang="en-US" sz="800" strike="noStrike" u="sng">
                <a:solidFill>
                  <a:srgbClr val="ffffcc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ffffcc"/>
                </a:solidFill>
                <a:effectLst/>
                <a:uFillTx/>
                <a:latin typeface="Arial"/>
              </a:rPr>
              <a:t>RTO Team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Steve Walton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Sue Mara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Jeff Dasovich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7606440" y="4282920"/>
            <a:ext cx="895320" cy="31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FERC Coverage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Steve Walton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7610400" y="4805280"/>
            <a:ext cx="1483920" cy="255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1" lang="en-US" sz="12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ERCOT RTO Team</a:t>
            </a:r>
            <a:endParaRPr b="0" lang="en-US" sz="1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7604640" y="5021280"/>
            <a:ext cx="1196280" cy="43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Team Lead:</a:t>
            </a:r>
            <a:r>
              <a:rPr b="0" lang="en-US" sz="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 Jean Ryall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Thane Twiggs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7621200" y="5511960"/>
            <a:ext cx="1018080" cy="43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1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1" lang="en-US" sz="12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Ontario IMO</a:t>
            </a:r>
            <a:endParaRPr b="0" lang="en-US" sz="1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7606440" y="5913360"/>
            <a:ext cx="1349640" cy="43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Team Lead:</a:t>
            </a:r>
            <a:r>
              <a:rPr b="0" lang="en-US" sz="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 Aleck Dadson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Rob Herstock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6" name=""/>
          <p:cNvGrpSpPr/>
          <p:nvPr/>
        </p:nvGrpSpPr>
        <p:grpSpPr>
          <a:xfrm>
            <a:off x="3290760" y="57240"/>
            <a:ext cx="2603520" cy="1258560"/>
            <a:chOff x="3290760" y="57240"/>
            <a:chExt cx="2603520" cy="1258560"/>
          </a:xfrm>
        </p:grpSpPr>
        <p:grpSp>
          <p:nvGrpSpPr>
            <p:cNvPr id="77" name=""/>
            <p:cNvGrpSpPr/>
            <p:nvPr/>
          </p:nvGrpSpPr>
          <p:grpSpPr>
            <a:xfrm>
              <a:off x="3290760" y="198720"/>
              <a:ext cx="2603520" cy="1117080"/>
              <a:chOff x="3290760" y="198720"/>
              <a:chExt cx="2603520" cy="1117080"/>
            </a:xfrm>
          </p:grpSpPr>
          <p:sp>
            <p:nvSpPr>
              <p:cNvPr id="78" name=""/>
              <p:cNvSpPr/>
              <p:nvPr/>
            </p:nvSpPr>
            <p:spPr>
              <a:xfrm>
                <a:off x="3290760" y="331920"/>
                <a:ext cx="2603520" cy="983880"/>
              </a:xfrm>
              <a:prstGeom prst="downArrow">
                <a:avLst>
                  <a:gd name="adj1" fmla="val 50000"/>
                  <a:gd name="adj2" fmla="val 25000"/>
                </a:avLst>
              </a:prstGeom>
              <a:solidFill>
                <a:srgbClr val="ffffcc"/>
              </a:solidFill>
              <a:ln w="9360">
                <a:solidFill>
                  <a:srgbClr val="ffffcc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72720" rIns="72720" tIns="36360" bIns="36360" anchor="ctr">
                <a:noAutofit/>
              </a:bodyPr>
              <a:p>
                <a:pPr algn="ctr"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endParaRPr b="0" lang="en-US" sz="24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" name=""/>
              <p:cNvSpPr/>
              <p:nvPr/>
            </p:nvSpPr>
            <p:spPr>
              <a:xfrm>
                <a:off x="4113360" y="198720"/>
                <a:ext cx="957240" cy="10465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72720" rIns="72720" tIns="36360" bIns="3636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1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Rick Shapiro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1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Jim Steffes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1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Mark Palmer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1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Christi Nicolay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1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Linda Robertson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1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Sarah Novosel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1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Janel Guerrero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80" name=""/>
            <p:cNvSpPr/>
            <p:nvPr/>
          </p:nvSpPr>
          <p:spPr>
            <a:xfrm>
              <a:off x="3484800" y="57240"/>
              <a:ext cx="2258640" cy="271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2720" rIns="72720" tIns="36360" bIns="3636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27200"/>
                  <a:tab algn="l" pos="1454040"/>
                  <a:tab algn="l" pos="2181240"/>
                  <a:tab algn="l" pos="2908440"/>
                  <a:tab algn="l" pos="3635280"/>
                  <a:tab algn="l" pos="4362480"/>
                  <a:tab algn="l" pos="5089680"/>
                  <a:tab algn="l" pos="5816520"/>
                  <a:tab algn="l" pos="6543720"/>
                  <a:tab algn="l" pos="7270920"/>
                  <a:tab algn="l" pos="7997760"/>
                  <a:tab algn="l" pos="8724960"/>
                  <a:tab algn="l" pos="9451800"/>
                  <a:tab algn="l" pos="10179000"/>
                  <a:tab algn="l" pos="10906200"/>
                </a:tabLst>
              </a:pPr>
              <a:r>
                <a:rPr b="1" lang="en-US" sz="1300" strike="noStrike" u="none">
                  <a:solidFill>
                    <a:srgbClr val="fe000c"/>
                  </a:solidFill>
                  <a:effectLst/>
                  <a:uFillTx/>
                  <a:latin typeface="Arial"/>
                </a:rPr>
                <a:t>RTO Campaign Leadership</a:t>
              </a:r>
              <a:endParaRPr b="0" lang="en-US" sz="13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1" name=""/>
          <p:cNvSpPr/>
          <p:nvPr/>
        </p:nvSpPr>
        <p:spPr>
          <a:xfrm>
            <a:off x="5952240" y="1611360"/>
            <a:ext cx="1130040" cy="50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1" lang="en-US" sz="10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NERC Oversight</a:t>
            </a:r>
            <a:endParaRPr b="0" lang="en-US" sz="1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6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Charles Yeung</a:t>
            </a:r>
            <a:endParaRPr b="0" lang="en-US" sz="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6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Andy Rodriquez</a:t>
            </a:r>
            <a:endParaRPr b="0" lang="en-US" sz="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6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Jose Bestard</a:t>
            </a:r>
            <a:endParaRPr b="0" lang="en-US" sz="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487800" y="1646280"/>
            <a:ext cx="1748520" cy="59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1" lang="en-US" sz="10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Washington, DC Oversight</a:t>
            </a:r>
            <a:endParaRPr b="0" lang="en-US" sz="1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1" i="1" lang="en-US" sz="600" strike="noStrike" u="sng">
                <a:solidFill>
                  <a:srgbClr val="ffffcc"/>
                </a:solidFill>
                <a:effectLst/>
                <a:uFillTx/>
                <a:latin typeface="Arial"/>
              </a:rPr>
              <a:t>Team Lead:</a:t>
            </a:r>
            <a:r>
              <a:rPr b="1" i="1" lang="en-US" sz="6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 Linda Robertson</a:t>
            </a:r>
            <a:endParaRPr b="0" lang="en-US" sz="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6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Sarah Novosel</a:t>
            </a:r>
            <a:endParaRPr b="0" lang="en-US" sz="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6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Tom Briggs </a:t>
            </a:r>
            <a:endParaRPr b="0" lang="en-US" sz="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6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John Shelk</a:t>
            </a:r>
            <a:endParaRPr b="0" lang="en-US" sz="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7361640" y="1620720"/>
            <a:ext cx="1195920" cy="50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1" lang="en-US" sz="10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Federal PMA’s </a:t>
            </a:r>
            <a:endParaRPr b="0" lang="en-US" sz="1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6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TVA, SEPA, SWPA, BPA</a:t>
            </a:r>
            <a:endParaRPr b="0" lang="en-US" sz="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1" i="1" lang="en-US" sz="600" strike="noStrike" u="sng">
                <a:solidFill>
                  <a:srgbClr val="ffffcc"/>
                </a:solidFill>
                <a:effectLst/>
                <a:uFillTx/>
                <a:latin typeface="Arial"/>
              </a:rPr>
              <a:t>Team Lead:</a:t>
            </a:r>
            <a:r>
              <a:rPr b="1" i="1" lang="en-US" sz="6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 Linda Robertson</a:t>
            </a:r>
            <a:endParaRPr b="0" lang="en-US" sz="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6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John Shelk</a:t>
            </a:r>
            <a:endParaRPr b="0" lang="en-US" sz="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417600" y="2881440"/>
            <a:ext cx="134928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NERTO Team</a:t>
            </a:r>
            <a:endParaRPr b="0" lang="en-US" sz="1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ME, NH, VT, MA, RI, CT, 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NY, PA, NJ, DE, MD, DC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2311560" y="2857680"/>
            <a:ext cx="1638000" cy="39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SERTO Team</a:t>
            </a:r>
            <a:endParaRPr b="0" lang="en-US" sz="1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VA, NC, SC, GA, AL, MS, TN, </a:t>
            </a:r>
            <a:endParaRPr b="0" lang="en-US" sz="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6" name=""/>
          <p:cNvGrpSpPr/>
          <p:nvPr/>
        </p:nvGrpSpPr>
        <p:grpSpPr>
          <a:xfrm>
            <a:off x="577800" y="2452680"/>
            <a:ext cx="8283600" cy="101520"/>
            <a:chOff x="577800" y="2452680"/>
            <a:chExt cx="8283600" cy="101520"/>
          </a:xfrm>
        </p:grpSpPr>
        <p:sp>
          <p:nvSpPr>
            <p:cNvPr id="87" name=""/>
            <p:cNvSpPr/>
            <p:nvPr/>
          </p:nvSpPr>
          <p:spPr>
            <a:xfrm>
              <a:off x="577800" y="2511360"/>
              <a:ext cx="8283600" cy="0"/>
            </a:xfrm>
            <a:prstGeom prst="line">
              <a:avLst/>
            </a:prstGeom>
            <a:ln w="28440">
              <a:solidFill>
                <a:srgbClr val="095ba6"/>
              </a:solidFill>
              <a:prstDash val="sysDot"/>
              <a:miter/>
              <a:headEnd len="med" type="triangle" w="med"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893880" y="245268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1398600" y="245268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1947960" y="245268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2452680" y="245268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2973240" y="245268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3549600" y="245268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4052880" y="245268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4575240" y="245268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5656320" y="245268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5122800" y="245268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6145200" y="245268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6649920" y="245268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7240680" y="245268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7788240" y="245268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8437680" y="245268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3" name=""/>
          <p:cNvGrpSpPr/>
          <p:nvPr/>
        </p:nvGrpSpPr>
        <p:grpSpPr>
          <a:xfrm>
            <a:off x="504720" y="1398600"/>
            <a:ext cx="8283600" cy="101520"/>
            <a:chOff x="504720" y="1398600"/>
            <a:chExt cx="8283600" cy="101520"/>
          </a:xfrm>
        </p:grpSpPr>
        <p:sp>
          <p:nvSpPr>
            <p:cNvPr id="104" name=""/>
            <p:cNvSpPr/>
            <p:nvPr/>
          </p:nvSpPr>
          <p:spPr>
            <a:xfrm>
              <a:off x="504720" y="1457280"/>
              <a:ext cx="8283600" cy="0"/>
            </a:xfrm>
            <a:prstGeom prst="line">
              <a:avLst/>
            </a:prstGeom>
            <a:ln w="28440">
              <a:solidFill>
                <a:srgbClr val="095ba6"/>
              </a:solidFill>
              <a:prstDash val="sysDot"/>
              <a:miter/>
              <a:headEnd len="med" type="triangle" w="med"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820800" y="139860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1325520" y="139860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1874880" y="139860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2379600" y="139860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2900160" y="139860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3476520" y="139860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3979800" y="139860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4502160" y="139860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5583240" y="139860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5049720" y="139860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6072120" y="139860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6576840" y="139860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7167600" y="139860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7715160" y="139860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8364600" y="139860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672261E-AC4A-4833-AE7F-65D7FD290A72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0" name=""/>
          <p:cNvGrpSpPr/>
          <p:nvPr/>
        </p:nvGrpSpPr>
        <p:grpSpPr>
          <a:xfrm>
            <a:off x="457200" y="992160"/>
            <a:ext cx="8152920" cy="1599840"/>
            <a:chOff x="457200" y="992160"/>
            <a:chExt cx="8152920" cy="1599840"/>
          </a:xfrm>
        </p:grpSpPr>
        <p:sp>
          <p:nvSpPr>
            <p:cNvPr id="121" name=""/>
            <p:cNvSpPr/>
            <p:nvPr/>
          </p:nvSpPr>
          <p:spPr>
            <a:xfrm>
              <a:off x="2886480" y="992160"/>
              <a:ext cx="5723640" cy="159984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7" swAng="10851576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7" swAng="10851576"/>
                </a:path>
              </a:pathLst>
            </a:custGeom>
            <a:gradFill rotWithShape="0">
              <a:gsLst>
                <a:gs pos="0">
                  <a:srgbClr val="6633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2811960" y="1157400"/>
              <a:ext cx="5726880" cy="12693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6" swAng="10853497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6" swAng="10853497"/>
                </a:path>
              </a:pathLst>
            </a:custGeom>
            <a:gradFill rotWithShape="0">
              <a:gsLst>
                <a:gs pos="0">
                  <a:srgbClr val="8944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2771280" y="1378080"/>
              <a:ext cx="5722920" cy="8283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7" swAng="10853596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7" swAng="10853596"/>
                </a:path>
              </a:pathLst>
            </a:custGeom>
            <a:gradFill rotWithShape="0">
              <a:gsLst>
                <a:gs pos="0">
                  <a:srgbClr val="b75b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457200" y="1708200"/>
              <a:ext cx="7918560" cy="164880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ffbf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0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Next Steps</a:t>
            </a:r>
            <a:endParaRPr b="0" i="1" lang="en-US" sz="40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/>
          </p:nvPr>
        </p:nvSpPr>
        <p:spPr>
          <a:xfrm>
            <a:off x="685800" y="182844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Announce campaign strategy to affected Enron employees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Team Org Charts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Updated email distribution lists 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Prioritize RTO Messages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Identification of individuals to be influenced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Development of educational materials/message points through RTO fundamentals team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Expand internal use of RTO intranet site for access to information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18E7ACD-3BCC-4BA1-96FF-7431BE33352C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7" name=""/>
          <p:cNvGrpSpPr/>
          <p:nvPr/>
        </p:nvGrpSpPr>
        <p:grpSpPr>
          <a:xfrm>
            <a:off x="457200" y="992160"/>
            <a:ext cx="8152920" cy="1599840"/>
            <a:chOff x="457200" y="992160"/>
            <a:chExt cx="8152920" cy="1599840"/>
          </a:xfrm>
        </p:grpSpPr>
        <p:sp>
          <p:nvSpPr>
            <p:cNvPr id="128" name=""/>
            <p:cNvSpPr/>
            <p:nvPr/>
          </p:nvSpPr>
          <p:spPr>
            <a:xfrm>
              <a:off x="2886480" y="992160"/>
              <a:ext cx="5723640" cy="159984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7" swAng="10851576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7" swAng="10851576"/>
                </a:path>
              </a:pathLst>
            </a:custGeom>
            <a:gradFill rotWithShape="0">
              <a:gsLst>
                <a:gs pos="0">
                  <a:srgbClr val="6633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2811960" y="1157400"/>
              <a:ext cx="5726880" cy="12693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6" swAng="10853497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6" swAng="10853497"/>
                </a:path>
              </a:pathLst>
            </a:custGeom>
            <a:gradFill rotWithShape="0">
              <a:gsLst>
                <a:gs pos="0">
                  <a:srgbClr val="8944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" name=""/>
            <p:cNvSpPr/>
            <p:nvPr/>
          </p:nvSpPr>
          <p:spPr>
            <a:xfrm>
              <a:off x="2771280" y="1378080"/>
              <a:ext cx="5722920" cy="8283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7" swAng="10853596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7" swAng="10853596"/>
                </a:path>
              </a:pathLst>
            </a:custGeom>
            <a:gradFill rotWithShape="0">
              <a:gsLst>
                <a:gs pos="0">
                  <a:srgbClr val="b75b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" name=""/>
            <p:cNvSpPr/>
            <p:nvPr/>
          </p:nvSpPr>
          <p:spPr>
            <a:xfrm>
              <a:off x="457200" y="1708200"/>
              <a:ext cx="7918560" cy="164880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ffbf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Immediate Deliverables</a:t>
            </a:r>
            <a:endParaRPr b="0" i="1" lang="en-US" sz="36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PlaceHolder 2"/>
          <p:cNvSpPr>
            <a:spLocks noGrp="1"/>
          </p:cNvSpPr>
          <p:nvPr>
            <p:ph/>
          </p:nvPr>
        </p:nvSpPr>
        <p:spPr>
          <a:xfrm>
            <a:off x="685800" y="24382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ffcc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Washington, DC RTO Team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ffcc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Development of alternative language to anti-RTO legislation (Sawyer/Burr)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ffcc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Coordinate coalition building with EPSA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ffcc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Updates on federal RTO working group and mediation process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ffcc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Political/PR strategy for pro-RTO efforts in Washington, DC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ffcc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Analysis of re-hearings filed at FERC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A80646C-32BA-44F6-93A2-E3F4B77B2D1C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4" name=""/>
          <p:cNvGrpSpPr/>
          <p:nvPr/>
        </p:nvGrpSpPr>
        <p:grpSpPr>
          <a:xfrm>
            <a:off x="457200" y="992160"/>
            <a:ext cx="8152920" cy="1599840"/>
            <a:chOff x="457200" y="992160"/>
            <a:chExt cx="8152920" cy="1599840"/>
          </a:xfrm>
        </p:grpSpPr>
        <p:sp>
          <p:nvSpPr>
            <p:cNvPr id="135" name=""/>
            <p:cNvSpPr/>
            <p:nvPr/>
          </p:nvSpPr>
          <p:spPr>
            <a:xfrm>
              <a:off x="2886480" y="992160"/>
              <a:ext cx="5723640" cy="159984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7" swAng="10851576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7" swAng="10851576"/>
                </a:path>
              </a:pathLst>
            </a:custGeom>
            <a:gradFill rotWithShape="0">
              <a:gsLst>
                <a:gs pos="0">
                  <a:srgbClr val="6633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2811960" y="1157400"/>
              <a:ext cx="5726880" cy="12693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6" swAng="10853497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6" swAng="10853497"/>
                </a:path>
              </a:pathLst>
            </a:custGeom>
            <a:gradFill rotWithShape="0">
              <a:gsLst>
                <a:gs pos="0">
                  <a:srgbClr val="8944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" name=""/>
            <p:cNvSpPr/>
            <p:nvPr/>
          </p:nvSpPr>
          <p:spPr>
            <a:xfrm>
              <a:off x="2771280" y="1378080"/>
              <a:ext cx="5722920" cy="8283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7" swAng="10853596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7" swAng="10853596"/>
                </a:path>
              </a:pathLst>
            </a:custGeom>
            <a:gradFill rotWithShape="0">
              <a:gsLst>
                <a:gs pos="0">
                  <a:srgbClr val="b75b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" name=""/>
            <p:cNvSpPr/>
            <p:nvPr/>
          </p:nvSpPr>
          <p:spPr>
            <a:xfrm>
              <a:off x="457200" y="1708200"/>
              <a:ext cx="7918560" cy="164880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ffbf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Immediate Deliverables</a:t>
            </a:r>
            <a:endParaRPr b="0" i="1" lang="en-US" sz="36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/>
          </p:nvPr>
        </p:nvSpPr>
        <p:spPr>
          <a:xfrm>
            <a:off x="685800" y="24382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RTO Fundamentals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Development of power point presentations and other written materials for strategic meetings with policymakers and other stakeholders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Creation of Enron RTO Calendar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Coordination with CERA and/or TC regarding market study on RTOs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Management of RTO intranet site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Oversight of comprehensive strategic efforts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1D6E4F3-8862-4D4A-86A5-E7E783EB1C51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1" name=""/>
          <p:cNvGrpSpPr/>
          <p:nvPr/>
        </p:nvGrpSpPr>
        <p:grpSpPr>
          <a:xfrm>
            <a:off x="457200" y="992160"/>
            <a:ext cx="8152920" cy="1599840"/>
            <a:chOff x="457200" y="992160"/>
            <a:chExt cx="8152920" cy="1599840"/>
          </a:xfrm>
        </p:grpSpPr>
        <p:sp>
          <p:nvSpPr>
            <p:cNvPr id="142" name=""/>
            <p:cNvSpPr/>
            <p:nvPr/>
          </p:nvSpPr>
          <p:spPr>
            <a:xfrm>
              <a:off x="2886480" y="992160"/>
              <a:ext cx="5723640" cy="159984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7" swAng="10851576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7" swAng="10851576"/>
                </a:path>
              </a:pathLst>
            </a:custGeom>
            <a:gradFill rotWithShape="0">
              <a:gsLst>
                <a:gs pos="0">
                  <a:srgbClr val="6633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2811960" y="1157400"/>
              <a:ext cx="5726880" cy="12693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6" swAng="10853497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6" swAng="10853497"/>
                </a:path>
              </a:pathLst>
            </a:custGeom>
            <a:gradFill rotWithShape="0">
              <a:gsLst>
                <a:gs pos="0">
                  <a:srgbClr val="8944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" name=""/>
            <p:cNvSpPr/>
            <p:nvPr/>
          </p:nvSpPr>
          <p:spPr>
            <a:xfrm>
              <a:off x="2771280" y="1378080"/>
              <a:ext cx="5722920" cy="8283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7" swAng="10853596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7" swAng="10853596"/>
                </a:path>
              </a:pathLst>
            </a:custGeom>
            <a:gradFill rotWithShape="0">
              <a:gsLst>
                <a:gs pos="0">
                  <a:srgbClr val="b75b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" name=""/>
            <p:cNvSpPr/>
            <p:nvPr/>
          </p:nvSpPr>
          <p:spPr>
            <a:xfrm>
              <a:off x="457200" y="1708200"/>
              <a:ext cx="7918560" cy="164880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ffbf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Immediate Deliverables (cont.)</a:t>
            </a:r>
            <a:endParaRPr b="0" i="1" lang="en-US" sz="36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/>
          </p:nvPr>
        </p:nvSpPr>
        <p:spPr>
          <a:xfrm>
            <a:off x="685800" y="22096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NERTO Team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Analysis of requests for re-hearing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Preparation for meetings with NY ISO Board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Political/PR strategy for follow up with anti-RTO policymakers in NE and NY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SERTO Team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Follow-up to anti-RTO letter by North Carolina and South Carolina PUCs to FERC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Update on NC efforts to stay FERC Order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Political/PR strategy for addressing anti-RTO sentiment among Arkansas Legislature and Florida PUC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537FF94-47B4-4454-8FE5-32250AEBB80F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2001-08-09T14:27:46Z</dcterms:created>
  <dc:creator>jguerre</dc:creator>
  <dc:description/>
  <dc:language>en-US</dc:language>
  <cp:lastModifiedBy>jguerre</cp:lastModifiedBy>
  <dcterms:modified xsi:type="dcterms:W3CDTF">2001-08-23T20:02:12Z</dcterms:modified>
  <cp:revision>67</cp:revision>
  <dc:subject/>
  <dc:title>RTO 2002 </dc:title>
</cp:coreProperties>
</file>