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wmf" ContentType="image/x-wmf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10.wmf" ContentType="image/x-wmf"/>
  <Override PartName="/ppt/media/image7.wmf" ContentType="image/x-wmf"/>
  <Override PartName="/ppt/media/image8.wmf" ContentType="image/x-wmf"/>
  <Override PartName="/ppt/media/image9.wmf" ContentType="image/x-wmf"/>
  <Override PartName="/ppt/embeddings/oleObject1.pptx" ContentType="application/vnd.openxmlformats-officedocument.presentationml.presentation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1.docx" ContentType="application/vnd.openxmlformats-officedocument.wordprocessingml.documen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52592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8829720" y="6477120"/>
            <a:ext cx="1251000" cy="26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371600" y="6629400"/>
            <a:ext cx="19717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 RS-California-0301-</a:t>
            </a:r>
            <a:fld id="{F8A00E1F-152A-4C24-8674-FB8F3E577D7A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5.wmf"/><Relationship Id="rId5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222120" y="528480"/>
            <a:ext cx="9684000" cy="78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Status Report: 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What Went Wrong, Why and How to Fix It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Rick Shapiro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Managing Director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Government Affairs - The Americas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" name=""/>
          <p:cNvGrpSpPr/>
          <p:nvPr/>
        </p:nvGrpSpPr>
        <p:grpSpPr>
          <a:xfrm>
            <a:off x="4075200" y="2436840"/>
            <a:ext cx="1788840" cy="1523880"/>
            <a:chOff x="4075200" y="2436840"/>
            <a:chExt cx="1788840" cy="1523880"/>
          </a:xfrm>
        </p:grpSpPr>
        <p:pic>
          <p:nvPicPr>
            <p:cNvPr id="12" name="WC-Elogo-N" descr=""/>
            <p:cNvPicPr/>
            <p:nvPr/>
          </p:nvPicPr>
          <p:blipFill>
            <a:blip r:embed="rId1"/>
            <a:stretch/>
          </p:blipFill>
          <p:spPr>
            <a:xfrm>
              <a:off x="4075200" y="2436840"/>
              <a:ext cx="1787040" cy="1523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" name=""/>
            <p:cNvSpPr/>
            <p:nvPr/>
          </p:nvSpPr>
          <p:spPr>
            <a:xfrm>
              <a:off x="5730120" y="3404880"/>
              <a:ext cx="1339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1028880" y="981000"/>
            <a:ext cx="8932680" cy="3733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Resist rate increases….until now…. reality beginning to set 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Re-price QFs and IOU plants; demand wholesale caps in West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Take over electricity procurement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Appoint obscure agency (CDWR) with little expertise to procurement role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Assume CDWR can purchase power to fit under rate freeze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Tap State’s general fund as bridge to bond financing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Take over transmission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Quid pro quo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for keeping utilities solvent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Rescind consumer choice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Fear that choice threatens recovery of DWR costs and bond repayment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Establish “California First” energy policy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Confine trade to California’s borders; dictate plant operations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99760" y="200160"/>
            <a:ext cx="8744040" cy="823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California’s Proposal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Nationalize, Re-regulate and Hope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3938760" y="5622840"/>
            <a:ext cx="4665600" cy="95904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State viewed as on the wrong track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Contradicts national/international trends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Creates “country risk” on par with Indonesia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Prompts businesses to consider re-locating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766800" y="5667480"/>
            <a:ext cx="3043080" cy="838080"/>
          </a:xfrm>
          <a:prstGeom prst="rightArrow">
            <a:avLst>
              <a:gd name="adj1" fmla="val 50000"/>
              <a:gd name="adj2" fmla="val 90775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1251000" y="5894280"/>
            <a:ext cx="1714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Result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"/>
          <p:cNvSpPr/>
          <p:nvPr/>
        </p:nvSpPr>
        <p:spPr>
          <a:xfrm>
            <a:off x="942840" y="1666800"/>
            <a:ext cx="8085240" cy="453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Any proposal must be better than bankruptcy or the 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utilities will reject 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The Bush administration opposes price caps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Finding price that QFs and utilities can agree to is difficult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QFs sue successfully to sell elsewhere (out-of-state; higher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prices?)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PG&amp;E announces it sues not to pay QFs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18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Utilities demands in return for transmission sale are steep</a:t>
            </a: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Price PG&amp;E demands for TX is unacceptable to consumer groups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173160"/>
                <a:tab algn="l" pos="689040"/>
                <a:tab algn="l" pos="787320"/>
                <a:tab algn="l" pos="984240"/>
                <a:tab algn="l" pos="1181160"/>
                <a:tab algn="l" pos="1378080"/>
                <a:tab algn="l" pos="1574640"/>
                <a:tab algn="l" pos="1771560"/>
                <a:tab algn="l" pos="1968480"/>
                <a:tab algn="l" pos="2165400"/>
                <a:tab algn="l" pos="2362320"/>
                <a:tab algn="l" pos="2558880"/>
                <a:tab algn="l" pos="2755800"/>
                <a:tab algn="l" pos="2952720"/>
                <a:tab algn="l" pos="3149640"/>
                <a:tab algn="l" pos="3346560"/>
                <a:tab algn="l" pos="3543480"/>
                <a:tab algn="l" pos="3740040"/>
                <a:tab algn="l" pos="3936960"/>
                <a:tab algn="l" pos="4133880"/>
                <a:tab algn="l" pos="4330800"/>
                <a:tab algn="l" pos="45277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Consumer groups resist end of rate freeze; rate de-regulation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53800" y="380880"/>
            <a:ext cx="9783720" cy="91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California’s Proposal Faces an Uphill Battle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Both the Math and the Politics Present Problems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"/>
          <p:cNvSpPr/>
          <p:nvPr/>
        </p:nvSpPr>
        <p:spPr>
          <a:xfrm>
            <a:off x="942840" y="1486080"/>
            <a:ext cx="8294760" cy="4574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330120"/>
                <a:tab algn="l" pos="495360"/>
                <a:tab algn="l" pos="660240"/>
                <a:tab algn="l" pos="825480"/>
                <a:tab algn="l" pos="990720"/>
                <a:tab algn="l" pos="1155600"/>
                <a:tab algn="l" pos="1320840"/>
                <a:tab algn="l" pos="1486080"/>
                <a:tab algn="l" pos="1650960"/>
                <a:tab algn="l" pos="1816200"/>
                <a:tab algn="l" pos="1981080"/>
                <a:tab algn="l" pos="2146320"/>
                <a:tab algn="l" pos="2311560"/>
                <a:tab algn="l" pos="2476440"/>
                <a:tab algn="l" pos="2641680"/>
                <a:tab algn="l" pos="2806560"/>
                <a:tab algn="l" pos="2971800"/>
                <a:tab algn="l" pos="3137040"/>
                <a:tab algn="l" pos="3301920"/>
                <a:tab algn="l" pos="346716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Not surprisingly, CDWR ill-equipped to fill role as energy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portfolio manager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495360"/>
                <a:tab algn="l" pos="660240"/>
                <a:tab algn="l" pos="825480"/>
                <a:tab algn="l" pos="990720"/>
                <a:tab algn="l" pos="1155600"/>
                <a:tab algn="l" pos="1320840"/>
                <a:tab algn="l" pos="1486080"/>
                <a:tab algn="l" pos="1650960"/>
                <a:tab algn="l" pos="1816200"/>
                <a:tab algn="l" pos="1981080"/>
                <a:tab algn="l" pos="2146320"/>
                <a:tab algn="l" pos="2311560"/>
                <a:tab algn="l" pos="2476440"/>
                <a:tab algn="l" pos="2641680"/>
                <a:tab algn="l" pos="2806560"/>
                <a:tab algn="l" pos="2971800"/>
                <a:tab algn="l" pos="3137040"/>
                <a:tab algn="l" pos="3301920"/>
                <a:tab algn="l" pos="3467160"/>
                <a:tab algn="l" pos="363204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Press reports that DWR is buying at above-market prices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495360"/>
                <a:tab algn="l" pos="660240"/>
                <a:tab algn="l" pos="825480"/>
                <a:tab algn="l" pos="990720"/>
                <a:tab algn="l" pos="1155600"/>
                <a:tab algn="l" pos="1320840"/>
                <a:tab algn="l" pos="1486080"/>
                <a:tab algn="l" pos="1650960"/>
                <a:tab algn="l" pos="1816200"/>
                <a:tab algn="l" pos="1981080"/>
                <a:tab algn="l" pos="2146320"/>
                <a:tab algn="l" pos="2311560"/>
                <a:tab algn="l" pos="2476440"/>
                <a:tab algn="l" pos="2641680"/>
                <a:tab algn="l" pos="2806560"/>
                <a:tab algn="l" pos="2971800"/>
                <a:tab algn="l" pos="3137040"/>
                <a:tab algn="l" pos="3301920"/>
                <a:tab algn="l" pos="3467160"/>
                <a:tab algn="l" pos="363204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Power purchase costs skyrocketing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495360"/>
                <a:tab algn="l" pos="660240"/>
                <a:tab algn="l" pos="825480"/>
                <a:tab algn="l" pos="990720"/>
                <a:tab algn="l" pos="1155600"/>
                <a:tab algn="l" pos="1320840"/>
                <a:tab algn="l" pos="1486080"/>
                <a:tab algn="l" pos="1650960"/>
                <a:tab algn="l" pos="1816200"/>
                <a:tab algn="l" pos="1981080"/>
                <a:tab algn="l" pos="2146320"/>
                <a:tab algn="l" pos="2311560"/>
                <a:tab algn="l" pos="2476440"/>
                <a:tab algn="l" pos="2641680"/>
                <a:tab algn="l" pos="2806560"/>
                <a:tab algn="l" pos="2971800"/>
                <a:tab algn="l" pos="3137040"/>
                <a:tab algn="l" pos="3301920"/>
                <a:tab algn="l" pos="3467160"/>
                <a:tab algn="l" pos="363204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Significant rate increases…more to come?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27160"/>
                <a:tab algn="l" pos="330120"/>
                <a:tab algn="l" pos="495360"/>
                <a:tab algn="l" pos="660240"/>
                <a:tab algn="l" pos="825480"/>
                <a:tab algn="l" pos="990720"/>
                <a:tab algn="l" pos="1155600"/>
                <a:tab algn="l" pos="1320840"/>
                <a:tab algn="l" pos="1486080"/>
                <a:tab algn="l" pos="1650960"/>
                <a:tab algn="l" pos="1816200"/>
                <a:tab algn="l" pos="1981080"/>
                <a:tab algn="l" pos="2146320"/>
                <a:tab algn="l" pos="2311560"/>
                <a:tab algn="l" pos="2476440"/>
                <a:tab algn="l" pos="2641680"/>
                <a:tab algn="l" pos="2806560"/>
                <a:tab algn="l" pos="2971800"/>
                <a:tab algn="l" pos="3137040"/>
                <a:tab algn="l" pos="3301920"/>
                <a:tab algn="l" pos="346716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330120"/>
                <a:tab algn="l" pos="495360"/>
                <a:tab algn="l" pos="660240"/>
                <a:tab algn="l" pos="825480"/>
                <a:tab algn="l" pos="990720"/>
                <a:tab algn="l" pos="1155600"/>
                <a:tab algn="l" pos="1320840"/>
                <a:tab algn="l" pos="1486080"/>
                <a:tab algn="l" pos="1650960"/>
                <a:tab algn="l" pos="1816200"/>
                <a:tab algn="l" pos="1981080"/>
                <a:tab algn="l" pos="2146320"/>
                <a:tab algn="l" pos="2311560"/>
                <a:tab algn="l" pos="2476440"/>
                <a:tab algn="l" pos="2641680"/>
                <a:tab algn="l" pos="2806560"/>
                <a:tab algn="l" pos="2971800"/>
                <a:tab algn="l" pos="3137040"/>
                <a:tab algn="l" pos="3301920"/>
                <a:tab algn="l" pos="346716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Legislature becomes increasingly concerned over budget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and bond rating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495360"/>
                <a:tab algn="l" pos="660240"/>
                <a:tab algn="l" pos="825480"/>
                <a:tab algn="l" pos="990720"/>
                <a:tab algn="l" pos="1155600"/>
                <a:tab algn="l" pos="1320840"/>
                <a:tab algn="l" pos="1486080"/>
                <a:tab algn="l" pos="1650960"/>
                <a:tab algn="l" pos="1816200"/>
                <a:tab algn="l" pos="1981080"/>
                <a:tab algn="l" pos="2146320"/>
                <a:tab algn="l" pos="2311560"/>
                <a:tab algn="l" pos="2476440"/>
                <a:tab algn="l" pos="2641680"/>
                <a:tab algn="l" pos="2806560"/>
                <a:tab algn="l" pos="2971800"/>
                <a:tab algn="l" pos="3137040"/>
                <a:tab algn="l" pos="3301920"/>
                <a:tab algn="l" pos="3467160"/>
                <a:tab algn="l" pos="363204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State budget surplus is evaporating and the economy is faltering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495360"/>
                <a:tab algn="l" pos="660240"/>
                <a:tab algn="l" pos="825480"/>
                <a:tab algn="l" pos="990720"/>
                <a:tab algn="l" pos="1155600"/>
                <a:tab algn="l" pos="1320840"/>
                <a:tab algn="l" pos="1486080"/>
                <a:tab algn="l" pos="1650960"/>
                <a:tab algn="l" pos="1816200"/>
                <a:tab algn="l" pos="1981080"/>
                <a:tab algn="l" pos="2146320"/>
                <a:tab algn="l" pos="2311560"/>
                <a:tab algn="l" pos="2476440"/>
                <a:tab algn="l" pos="2641680"/>
                <a:tab algn="l" pos="2806560"/>
                <a:tab algn="l" pos="2971800"/>
                <a:tab algn="l" pos="3137040"/>
                <a:tab algn="l" pos="3301920"/>
                <a:tab algn="l" pos="3467160"/>
                <a:tab algn="l" pos="363204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Concerns over bonds prompts rating agencies to put California on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“credit watch”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227160"/>
                <a:tab algn="l" pos="495360"/>
                <a:tab algn="l" pos="660240"/>
                <a:tab algn="l" pos="825480"/>
                <a:tab algn="l" pos="990720"/>
                <a:tab algn="l" pos="1155600"/>
                <a:tab algn="l" pos="1320840"/>
                <a:tab algn="l" pos="1486080"/>
                <a:tab algn="l" pos="1650960"/>
                <a:tab algn="l" pos="1816200"/>
                <a:tab algn="l" pos="1981080"/>
                <a:tab algn="l" pos="2146320"/>
                <a:tab algn="l" pos="2311560"/>
                <a:tab algn="l" pos="2476440"/>
                <a:tab algn="l" pos="2641680"/>
                <a:tab algn="l" pos="2806560"/>
                <a:tab algn="l" pos="2971800"/>
                <a:tab algn="l" pos="3137040"/>
                <a:tab algn="l" pos="3301920"/>
                <a:tab algn="l" pos="3467160"/>
                <a:tab algn="l" pos="363204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Governor’s staff reveals that bond issuance may exceed $20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-360" y="380880"/>
            <a:ext cx="10287000" cy="91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California’s Proposal Faces an Uphill Battle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Both the Math and the Politics Present Problems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55680" y="324000"/>
            <a:ext cx="9570960" cy="846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Alternative Is Preferable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Create the Market that California Was Promised But Never Got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85440" y="1342800"/>
            <a:ext cx="8744040" cy="4267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Decrease Demand—May Be Too Late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Give Consumers and Businesses Price Signals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Give Consumers Financial Incentives Needed to Respond to Those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Mine Large Amounts of Reductions Now in Anticipation of Summer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Increase Supply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Maximize existing sources—Re-balance power and environmental goals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Overhaul Plant Siting Laws to Create a Stream-lined, One-stop Shop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Remove Road Blocks to On-site Generation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Get the Utilities Back on Their Financial Feet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Further increase may be needed; rate shock can be avoided?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8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Create a Real Retail Market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The Market Is the Best Portfolio Manager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Direct Access can save the State’s budget and its bond rating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buClr>
                <a:srgbClr val="ffb310"/>
              </a:buClr>
              <a:buFont typeface="Frutiger 45 Light"/>
              <a:buChar char="•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Fix the Gas Market Before It’s Too Late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71120" y="324000"/>
            <a:ext cx="8744040" cy="91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What Won’t Work?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Search for “Good Old Days” Is Futile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771120" y="1409760"/>
            <a:ext cx="8744040" cy="4191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25000"/>
              </a:lnSpc>
              <a:spcBef>
                <a:spcPts val="414"/>
              </a:spcBef>
              <a:buClr>
                <a:srgbClr val="ffb310"/>
              </a:buClr>
              <a:buFont typeface="Frutiger 45 Light"/>
              <a:buChar char="•"/>
              <a:tabLst>
                <a:tab algn="l" pos="130320"/>
                <a:tab algn="l" pos="260280"/>
                <a:tab algn="l" pos="390600"/>
                <a:tab algn="l" pos="520560"/>
                <a:tab algn="l" pos="650880"/>
                <a:tab algn="l" pos="781200"/>
                <a:tab algn="l" pos="911160"/>
                <a:tab algn="l" pos="1041480"/>
                <a:tab algn="l" pos="1171440"/>
                <a:tab algn="l" pos="1301760"/>
                <a:tab algn="l" pos="1432080"/>
                <a:tab algn="l" pos="1562040"/>
                <a:tab algn="l" pos="1692360"/>
                <a:tab algn="l" pos="1822320"/>
                <a:tab algn="l" pos="1952640"/>
                <a:tab algn="l" pos="2082960"/>
                <a:tab algn="l" pos="2212920"/>
                <a:tab algn="l" pos="2343240"/>
                <a:tab algn="l" pos="2473200"/>
                <a:tab algn="l" pos="260352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Bankruptcy Is a Bad Idea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520560"/>
                <a:tab algn="l" pos="650880"/>
                <a:tab algn="l" pos="781200"/>
                <a:tab algn="l" pos="911160"/>
                <a:tab algn="l" pos="1041480"/>
                <a:tab algn="l" pos="1171440"/>
                <a:tab algn="l" pos="1301760"/>
                <a:tab algn="l" pos="1432080"/>
                <a:tab algn="l" pos="1562040"/>
                <a:tab algn="l" pos="1692360"/>
                <a:tab algn="l" pos="1822320"/>
                <a:tab algn="l" pos="1952640"/>
                <a:tab algn="l" pos="2082960"/>
                <a:tab algn="l" pos="2212920"/>
                <a:tab algn="l" pos="2343240"/>
                <a:tab algn="l" pos="2473200"/>
                <a:tab algn="l" pos="2603520"/>
                <a:tab algn="l" pos="2733840"/>
                <a:tab algn="l" pos="2863800"/>
                <a:tab algn="l" pos="29941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It doesn’t solve any problems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414"/>
              </a:spcBef>
              <a:buClr>
                <a:srgbClr val="ffb310"/>
              </a:buClr>
              <a:buFont typeface="Frutiger 45 Light"/>
              <a:buChar char="•"/>
              <a:tabLst>
                <a:tab algn="l" pos="130320"/>
                <a:tab algn="l" pos="260280"/>
                <a:tab algn="l" pos="390600"/>
                <a:tab algn="l" pos="520560"/>
                <a:tab algn="l" pos="650880"/>
                <a:tab algn="l" pos="781200"/>
                <a:tab algn="l" pos="911160"/>
                <a:tab algn="l" pos="1041480"/>
                <a:tab algn="l" pos="1171440"/>
                <a:tab algn="l" pos="1301760"/>
                <a:tab algn="l" pos="1432080"/>
                <a:tab algn="l" pos="1562040"/>
                <a:tab algn="l" pos="1692360"/>
                <a:tab algn="l" pos="1822320"/>
                <a:tab algn="l" pos="1952640"/>
                <a:tab algn="l" pos="2082960"/>
                <a:tab algn="l" pos="2212920"/>
                <a:tab algn="l" pos="2343240"/>
                <a:tab algn="l" pos="2473200"/>
                <a:tab algn="l" pos="260352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Price Controls Lead to One Thing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520560"/>
                <a:tab algn="l" pos="650880"/>
                <a:tab algn="l" pos="781200"/>
                <a:tab algn="l" pos="911160"/>
                <a:tab algn="l" pos="1041480"/>
                <a:tab algn="l" pos="1171440"/>
                <a:tab algn="l" pos="1301760"/>
                <a:tab algn="l" pos="1432080"/>
                <a:tab algn="l" pos="1562040"/>
                <a:tab algn="l" pos="1692360"/>
                <a:tab algn="l" pos="1822320"/>
                <a:tab algn="l" pos="1952640"/>
                <a:tab algn="l" pos="2082960"/>
                <a:tab algn="l" pos="2212920"/>
                <a:tab algn="l" pos="2343240"/>
                <a:tab algn="l" pos="2473200"/>
                <a:tab algn="l" pos="2603520"/>
                <a:tab algn="l" pos="2733840"/>
                <a:tab algn="l" pos="2863800"/>
                <a:tab algn="l" pos="29941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Shortages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buClr>
                <a:srgbClr val="ffb310"/>
              </a:buClr>
              <a:buFont typeface="Frutiger 45 Light"/>
              <a:buChar char="•"/>
              <a:tabLst>
                <a:tab algn="l" pos="130320"/>
                <a:tab algn="l" pos="260280"/>
                <a:tab algn="l" pos="390600"/>
                <a:tab algn="l" pos="520560"/>
                <a:tab algn="l" pos="650880"/>
                <a:tab algn="l" pos="781200"/>
                <a:tab algn="l" pos="911160"/>
                <a:tab algn="l" pos="1041480"/>
                <a:tab algn="l" pos="1171440"/>
                <a:tab algn="l" pos="1301760"/>
                <a:tab algn="l" pos="1432080"/>
                <a:tab algn="l" pos="1562040"/>
                <a:tab algn="l" pos="1692360"/>
                <a:tab algn="l" pos="1822320"/>
                <a:tab algn="l" pos="1952640"/>
                <a:tab algn="l" pos="2082960"/>
                <a:tab algn="l" pos="2212920"/>
                <a:tab algn="l" pos="2343240"/>
                <a:tab algn="l" pos="2473200"/>
                <a:tab algn="l" pos="260352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Nationalization and Re-regulation Will Make Matters Worse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520560"/>
                <a:tab algn="l" pos="650880"/>
                <a:tab algn="l" pos="781200"/>
                <a:tab algn="l" pos="911160"/>
                <a:tab algn="l" pos="1041480"/>
                <a:tab algn="l" pos="1171440"/>
                <a:tab algn="l" pos="1301760"/>
                <a:tab algn="l" pos="1432080"/>
                <a:tab algn="l" pos="1562040"/>
                <a:tab algn="l" pos="1692360"/>
                <a:tab algn="l" pos="1822320"/>
                <a:tab algn="l" pos="1952640"/>
                <a:tab algn="l" pos="2082960"/>
                <a:tab algn="l" pos="2212920"/>
                <a:tab algn="l" pos="2343240"/>
                <a:tab algn="l" pos="2473200"/>
                <a:tab algn="l" pos="2603520"/>
                <a:tab algn="l" pos="2733840"/>
                <a:tab algn="l" pos="2863800"/>
                <a:tab algn="l" pos="29941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Every reason to believe the private sector will outperform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government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520560"/>
                <a:tab algn="l" pos="650880"/>
                <a:tab algn="l" pos="781200"/>
                <a:tab algn="l" pos="911160"/>
                <a:tab algn="l" pos="1041480"/>
                <a:tab algn="l" pos="1171440"/>
                <a:tab algn="l" pos="1301760"/>
                <a:tab algn="l" pos="1432080"/>
                <a:tab algn="l" pos="1562040"/>
                <a:tab algn="l" pos="1692360"/>
                <a:tab algn="l" pos="1822320"/>
                <a:tab algn="l" pos="1952640"/>
                <a:tab algn="l" pos="2082960"/>
                <a:tab algn="l" pos="2212920"/>
                <a:tab algn="l" pos="2343240"/>
                <a:tab algn="l" pos="2473200"/>
                <a:tab algn="l" pos="2603520"/>
                <a:tab algn="l" pos="2733840"/>
                <a:tab algn="l" pos="2863800"/>
                <a:tab algn="l" pos="29941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Investment fueled by capital markets or government coffers? Who bears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risks? Schools or electricity?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Frutiger 45 Light"/>
              <a:buChar char="–"/>
              <a:tabLst>
                <a:tab algn="l" pos="520560"/>
                <a:tab algn="l" pos="650880"/>
                <a:tab algn="l" pos="781200"/>
                <a:tab algn="l" pos="911160"/>
                <a:tab algn="l" pos="1041480"/>
                <a:tab algn="l" pos="1171440"/>
                <a:tab algn="l" pos="1301760"/>
                <a:tab algn="l" pos="1432080"/>
                <a:tab algn="l" pos="1562040"/>
                <a:tab algn="l" pos="1692360"/>
                <a:tab algn="l" pos="1822320"/>
                <a:tab algn="l" pos="1952640"/>
                <a:tab algn="l" pos="2082960"/>
                <a:tab algn="l" pos="2212920"/>
                <a:tab algn="l" pos="2343240"/>
                <a:tab algn="l" pos="2473200"/>
                <a:tab algn="l" pos="2603520"/>
                <a:tab algn="l" pos="2733840"/>
                <a:tab algn="l" pos="2863800"/>
                <a:tab algn="l" pos="29941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California’s record as portfolio manager Is very weak—Oil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dependence in the 1970s; Nukes in the 1980s; PX in the 1990s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600120" y="1752480"/>
            <a:ext cx="8915400" cy="22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95ba6"/>
                </a:solidFill>
                <a:effectLst/>
                <a:uFillTx/>
                <a:latin typeface="Arial Black"/>
              </a:rPr>
              <a:t>Fundamental Supply Factors Driving Current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95ba6"/>
                </a:solidFill>
                <a:effectLst/>
                <a:uFillTx/>
                <a:latin typeface="Arial Black"/>
              </a:rPr>
              <a:t>Market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spcAft>
                <a:spcPts val="8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Center for Public Utilities Conference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spcAft>
                <a:spcPts val="8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 25, 2001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3578040" y="5334120"/>
            <a:ext cx="27403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 Belden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2571840" y="590400"/>
            <a:ext cx="5100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Appendix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50600" y="571320"/>
            <a:ext cx="874404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Missing Links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771120" y="1981080"/>
            <a:ext cx="8744040" cy="411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The relationship between Northwest hydro output and the California crisis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The pricing of storable commodities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"/>
          <p:cNvSpPr/>
          <p:nvPr/>
        </p:nvSpPr>
        <p:spPr>
          <a:xfrm>
            <a:off x="514440" y="609480"/>
            <a:ext cx="4114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California’s Proportion of 1999 WSCC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5486400" y="609480"/>
            <a:ext cx="4114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Hydro’s Proportion of 1999 WSCC Capacity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5" name=""/>
          <p:cNvGraphicFramePr/>
          <p:nvPr/>
        </p:nvGraphicFramePr>
        <p:xfrm>
          <a:off x="4971960" y="1752480"/>
          <a:ext cx="5315040" cy="4191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71960" y="1752480"/>
                    <a:ext cx="531504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" name=""/>
          <p:cNvSpPr/>
          <p:nvPr/>
        </p:nvSpPr>
        <p:spPr>
          <a:xfrm>
            <a:off x="4886280" y="2133720"/>
            <a:ext cx="1886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Everything Else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915400" y="5029200"/>
            <a:ext cx="1114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Hydro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9" name=""/>
          <p:cNvGraphicFramePr/>
          <p:nvPr/>
        </p:nvGraphicFramePr>
        <p:xfrm>
          <a:off x="0" y="1981080"/>
          <a:ext cx="5143680" cy="391320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981080"/>
                    <a:ext cx="5143680" cy="391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" name=""/>
          <p:cNvSpPr/>
          <p:nvPr/>
        </p:nvSpPr>
        <p:spPr>
          <a:xfrm>
            <a:off x="3772080" y="5181480"/>
            <a:ext cx="1628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0" y="1981080"/>
            <a:ext cx="1886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Everything Else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"/>
          <p:cNvGraphicFramePr/>
          <p:nvPr/>
        </p:nvGraphicFramePr>
        <p:xfrm>
          <a:off x="1581120" y="2403360"/>
          <a:ext cx="7518600" cy="50896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81120" y="2403360"/>
                    <a:ext cx="7518600" cy="5089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" name=""/>
          <p:cNvSpPr/>
          <p:nvPr/>
        </p:nvSpPr>
        <p:spPr>
          <a:xfrm>
            <a:off x="514440" y="5867280"/>
            <a:ext cx="9343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685800" y="457200"/>
            <a:ext cx="87440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Have We Been Fooled by Unusually Strong Hydro in Recent Years?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9772560" y="6594480"/>
            <a:ext cx="514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-7-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767880" y="1719360"/>
            <a:ext cx="8744040" cy="622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88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Volume Runoff Percent of Normal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"/>
          <p:cNvGraphicFramePr/>
          <p:nvPr/>
        </p:nvGraphicFramePr>
        <p:xfrm>
          <a:off x="825480" y="466560"/>
          <a:ext cx="863604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25480" y="466560"/>
                    <a:ext cx="863604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"/>
          <p:cNvGraphicFramePr/>
          <p:nvPr/>
        </p:nvGraphicFramePr>
        <p:xfrm>
          <a:off x="600120" y="0"/>
          <a:ext cx="9001080" cy="624852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0120" y="0"/>
                    <a:ext cx="9001080" cy="624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"/>
          <p:cNvGraphicFramePr/>
          <p:nvPr/>
        </p:nvGraphicFramePr>
        <p:xfrm>
          <a:off x="825480" y="466560"/>
          <a:ext cx="863604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25480" y="466560"/>
                    <a:ext cx="863604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"/>
          <p:cNvGraphicFramePr/>
          <p:nvPr/>
        </p:nvGraphicFramePr>
        <p:xfrm>
          <a:off x="68400" y="461880"/>
          <a:ext cx="1002636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400" y="461880"/>
                    <a:ext cx="1002636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"/>
          <p:cNvGraphicFramePr/>
          <p:nvPr/>
        </p:nvGraphicFramePr>
        <p:xfrm>
          <a:off x="825480" y="466560"/>
          <a:ext cx="863604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25480" y="466560"/>
                    <a:ext cx="863604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44320" y="514080"/>
            <a:ext cx="917244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Decreased Hydro Results in Fewer Imports into California</a:t>
            </a: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343080" y="2085840"/>
            <a:ext cx="9515160" cy="44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Annual average MW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440" y="475920"/>
            <a:ext cx="89154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Decreased Hydro Causes Increased Gas Generation in California</a:t>
            </a: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343080" y="2133720"/>
            <a:ext cx="9515160" cy="44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100000"/>
              </a:lnSpc>
              <a:buClr>
                <a:srgbClr val="ffb310"/>
              </a:buClr>
              <a:buFont typeface="Frutiger 55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55 Roman"/>
              </a:rPr>
              <a:t>Scatter plot of June through February Year on Year hydro changes vs. Year on Year gas changes.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ffb310"/>
              </a:buClr>
              <a:buFont typeface="Frutiger 55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7040" y="447480"/>
            <a:ext cx="93870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Decreased Hydro has Tremendous Impact on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17040" y="1981080"/>
            <a:ext cx="9387000" cy="411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Higher Thermal Forced Outages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Higher Gas Prices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Higher NOX Prices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NOX related Generation Limitations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71120" y="495000"/>
            <a:ext cx="874404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NOX Limited Plants and Hydro Are Both Storable Commodities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771120" y="1981080"/>
            <a:ext cx="8744040" cy="411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Peaking Plants in Southern California are Limited to 800 Hours per Year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BC Hydro Can Store for More than a Year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Northwest Utilities Can Store for One Week to Several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02760" y="533520"/>
            <a:ext cx="9672840" cy="91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How Do You Price a Storable Commodity?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514440" y="1514520"/>
            <a:ext cx="9515520" cy="32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75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Current Offer = NPV (Highest Forward Price)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Brings Off-Peak and Peak Prices Together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Creates peak summertime prices throughout the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3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0760" y="612360"/>
            <a:ext cx="874404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Conclusions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771120" y="1733400"/>
            <a:ext cx="8744040" cy="411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Hydro Fundamentals Explain Current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Current Studies Have Not Addressed Impact of Hydro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Current Studies Use Marginal Cost and Don’t Consider Storage Pricing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Things Will Get Worse Before They Get Better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-360" y="371160"/>
            <a:ext cx="10287000" cy="609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Summary of the Situation in California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440" y="1066320"/>
            <a:ext cx="8915400" cy="495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95000"/>
              </a:lnSpc>
              <a:buClr>
                <a:srgbClr val="ffb310"/>
              </a:buClr>
              <a:buFont typeface="Frutiger 45 Light"/>
              <a:buChar char="•"/>
              <a:tabLst>
                <a:tab algn="l" pos="290520"/>
                <a:tab algn="l" pos="34452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1" i="1" lang="en-US" sz="20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  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De-regulation Has Not Failed in California Because 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California Never De-regulated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5000"/>
              </a:lnSpc>
              <a:buNone/>
              <a:tabLst>
                <a:tab algn="l" pos="290520"/>
                <a:tab algn="l" pos="34452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buClr>
                <a:srgbClr val="ffb310"/>
              </a:buClr>
              <a:buFont typeface="Frutiger 45 Light"/>
              <a:buChar char="•"/>
              <a:tabLst>
                <a:tab algn="l" pos="290520"/>
                <a:tab algn="l" pos="34452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If Designed Properly, De-regulation Benefits Consumers and 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Economy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5000"/>
              </a:lnSpc>
              <a:buNone/>
              <a:tabLst>
                <a:tab algn="l" pos="290520"/>
                <a:tab algn="l" pos="34452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buClr>
                <a:srgbClr val="ffb310"/>
              </a:buClr>
              <a:buFont typeface="Frutiger 45 Light"/>
              <a:buChar char="•"/>
              <a:tabLst>
                <a:tab algn="l" pos="290520"/>
                <a:tab algn="l" pos="34452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1" i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Flawed Restructuring Plans Can Have Negative Spillovers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12680">
              <a:lnSpc>
                <a:spcPct val="9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–"/>
              <a:tabLst>
                <a:tab algn="l" pos="290520"/>
                <a:tab algn="l" pos="34452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Distress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12680">
              <a:lnSpc>
                <a:spcPct val="9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–"/>
              <a:tabLst>
                <a:tab algn="l" pos="290520"/>
                <a:tab algn="l" pos="34452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Economic Dislocation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12680">
              <a:lnSpc>
                <a:spcPct val="9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–"/>
              <a:tabLst>
                <a:tab algn="l" pos="290520"/>
                <a:tab algn="l" pos="34452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Political Instability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290520"/>
                <a:tab algn="l" pos="34452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California Must End the Delay and Focus Action 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12680">
              <a:lnSpc>
                <a:spcPct val="9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–"/>
              <a:tabLst>
                <a:tab algn="l" pos="290520"/>
                <a:tab algn="l" pos="34452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Increasing Supply and Reducing Demand, NOW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12680">
              <a:lnSpc>
                <a:spcPct val="9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–"/>
              <a:tabLst>
                <a:tab algn="l" pos="290520"/>
                <a:tab algn="l" pos="34452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Getting Prices More Aligned with Costs—additional rate increases may be inevitable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12680">
              <a:lnSpc>
                <a:spcPct val="9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–"/>
              <a:tabLst>
                <a:tab algn="l" pos="290520"/>
                <a:tab algn="l" pos="34452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Improving the Utilities Financial Position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290520"/>
                <a:tab algn="l" pos="34452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Re-regulation and Bankruptcies Will Fail to Resolve the Crisis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4160" y="380520"/>
            <a:ext cx="9815400" cy="971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Very Big Picture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California’s Long History of Flawed Energy Policies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71120" y="1752480"/>
            <a:ext cx="8744040" cy="3221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Over-reliance on Imports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Over-reliance on Monopolies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Overly Burdensome Regulatory Programs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Little or No Faith in the Value of Market Signals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State Assumes Role of Energy “Portfolio Manager”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4971960" y="5257800"/>
            <a:ext cx="4886280" cy="91440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History of Energy Booms and Busts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Crumbling Energy Infrastructure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1285920" y="5334120"/>
            <a:ext cx="3085920" cy="838080"/>
          </a:xfrm>
          <a:prstGeom prst="rightArrow">
            <a:avLst>
              <a:gd name="adj1" fmla="val 50000"/>
              <a:gd name="adj2" fmla="val 92053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1628640" y="5562720"/>
            <a:ext cx="1714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Result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1008000" y="1562040"/>
            <a:ext cx="8229600" cy="3276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Demand Is Up Sharply in California and the West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Inadequate Investment in Supply and Infrastructure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Uncooperative Weather Patterns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(Rainfall/Temperature)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California Is Living with a Flawed Restructuring Law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Political Leadership Is Lacking </a:t>
            </a:r>
            <a:r>
              <a:rPr b="1" i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99760" y="256680"/>
            <a:ext cx="8744040" cy="971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Big Picture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California’s Most Recent Energy Problems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229360" y="5410080"/>
            <a:ext cx="3554280" cy="91440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CommonBullets" charset="2"/>
              <a:buChar char="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 political crisis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CommonBullets" charset="2"/>
              <a:buChar char="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 financial crisis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CommonBullets" charset="2"/>
              <a:buChar char="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 looming economic crisis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CommonBullets" charset="2"/>
              <a:buChar char="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1542960" y="5486400"/>
            <a:ext cx="3086280" cy="838080"/>
          </a:xfrm>
          <a:prstGeom prst="rightArrow">
            <a:avLst>
              <a:gd name="adj1" fmla="val 50000"/>
              <a:gd name="adj2" fmla="val 92064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886040" y="5715000"/>
            <a:ext cx="1714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Result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71120" y="361440"/>
            <a:ext cx="8744040" cy="838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What Went Wrong?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California Rejected Markets in Favor of a Risky Lab Experiment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1001880" y="1638360"/>
            <a:ext cx="668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Markets</a:t>
            </a:r>
            <a:r>
              <a:rPr b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California’s Electric Industry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001880" y="2203560"/>
            <a:ext cx="8315280" cy="10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876"/>
              </a:spcBef>
              <a:tabLst>
                <a:tab algn="l" pos="0"/>
                <a:tab algn="l" pos="28036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Easy entry 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Siting laws block power plant development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876"/>
              </a:spcBef>
              <a:tabLst>
                <a:tab algn="l" pos="0"/>
                <a:tab algn="l" pos="28036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876"/>
              </a:spcBef>
              <a:tabLst>
                <a:tab algn="l" pos="0"/>
                <a:tab algn="l" pos="28036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Term contracts dominate            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Utilities forced to buy from and sell to spot  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1001880" y="1512720"/>
            <a:ext cx="8351640" cy="3854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1001880" y="2136600"/>
            <a:ext cx="82296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1001880" y="2760840"/>
            <a:ext cx="82296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1001880" y="3635280"/>
            <a:ext cx="82296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001880" y="4633920"/>
            <a:ext cx="82296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3719520" y="1512720"/>
            <a:ext cx="0" cy="3841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1001880" y="2886120"/>
            <a:ext cx="66006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01880" y="3635280"/>
            <a:ext cx="8413560" cy="82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61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Prices influence supply and      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-Consumers pay the same whether they conserve or not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61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demand decisions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        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-Sitting Laws trump incentives to expand supply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61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981000" y="4633920"/>
            <a:ext cx="831528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612"/>
              </a:spcBef>
              <a:tabLst>
                <a:tab algn="l" pos="0"/>
                <a:tab algn="l" pos="974880"/>
                <a:tab algn="l" pos="194940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Customers have real choices</a:t>
            </a:r>
            <a:r>
              <a:rPr b="1" lang="en-US" sz="1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 </a:t>
            </a:r>
            <a:r>
              <a:rPr b="1" lang="en-US" sz="1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Lawmakers claim that AB 1890 is “not about” retail 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          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competition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2789280" y="5578560"/>
            <a:ext cx="6021360" cy="93168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The gap between supply and demand is now a chasm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Government assumed role of electricity “portfolio manager”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on behalf of consumers.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Fewer than  2% of customers switched providers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04720" y="5618160"/>
            <a:ext cx="1965600" cy="838080"/>
          </a:xfrm>
          <a:prstGeom prst="rightArrow">
            <a:avLst>
              <a:gd name="adj1" fmla="val 50000"/>
              <a:gd name="adj2" fmla="val 58634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04720" y="5843520"/>
            <a:ext cx="1714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Result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1028880" y="1390680"/>
            <a:ext cx="8557920" cy="423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Plant capacity in California is </a:t>
            </a:r>
            <a:r>
              <a:rPr b="1" i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down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1,200 MW since 1997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Demand over the same period in California is up 20%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California’s reserve margin is 6% when 15-20% is needed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In the West, demand is up 14%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The West is short 10,000 MWs and is not likely to see          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supply-demand balance before 2003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99760" y="380520"/>
            <a:ext cx="8744040" cy="838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Some Sobering Statistics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Situation Is Serious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1028880" y="1390680"/>
            <a:ext cx="8861400" cy="3714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Reliance on gas-fired plants has doubled since 1997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Gas prices in California are 2-3 times higher than in 2000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Plants already constrained by annual emission caps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Emission credit prices have risen dramatically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One of lowest rainfall levels in history in the Northwest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But California prices remain frozen at 1996 levels!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99760" y="380520"/>
            <a:ext cx="8744040" cy="838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Some Sobering Statistics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Situation Is Serious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4565520" y="5315040"/>
            <a:ext cx="5249880" cy="106020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costs up sharply throughout West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CA’s Import capability down sharply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Plants in CA run harder &amp; fail more often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Blackouts have already started in CA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1308240" y="5486400"/>
            <a:ext cx="3085920" cy="838080"/>
          </a:xfrm>
          <a:prstGeom prst="rightArrow">
            <a:avLst>
              <a:gd name="adj1" fmla="val 50000"/>
              <a:gd name="adj2" fmla="val 92053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886040" y="5715000"/>
            <a:ext cx="1714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Result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028880" y="1581120"/>
            <a:ext cx="8546760" cy="3276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The Governor’s Approach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Exercise extreme caution--avoid political risk at all cost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View the crisis as a “political campaign”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Shift the focus:  Assign blame to market power and federal inaction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Rely on Executive Orders and powers rather than work the Legislature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Appease consumer advocates—Insists on ”no new rate increases!”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The Legislature’s Approach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Follow Governor’s lead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Avoid becoming political road kill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Frutiger 45 Light"/>
              <a:buChar char="–"/>
              <a:tabLst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Express increasing frustration with Governor’s tendency toward secrecy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71360" y="380520"/>
            <a:ext cx="979488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Response of California Policy Makers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Long on Politics, Short on Solutions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4843440" y="5315040"/>
            <a:ext cx="5097600" cy="100944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Distrust of Governor by Legislature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Political paralysis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Crisis deepening—no solution in sight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542960" y="5486400"/>
            <a:ext cx="3086280" cy="838080"/>
          </a:xfrm>
          <a:prstGeom prst="rightArrow">
            <a:avLst>
              <a:gd name="adj1" fmla="val 50000"/>
              <a:gd name="adj2" fmla="val 92064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886040" y="5715000"/>
            <a:ext cx="1714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Result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2001-01-26T19:08:14Z</dcterms:created>
  <dc:creator>Simon Shih</dc:creator>
  <dc:description/>
  <dc:language>en-US</dc:language>
  <cp:lastModifiedBy>gdernehl</cp:lastModifiedBy>
  <cp:lastPrinted>2001-03-27T13:21:50Z</cp:lastPrinted>
  <dcterms:modified xsi:type="dcterms:W3CDTF">2001-03-29T19:40:10Z</dcterms:modified>
  <cp:revision>114</cp:revision>
  <dc:subject/>
  <dc:title>California:  What Went Wrong and How to Fix It?</dc:title>
</cp:coreProperties>
</file>