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10288588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pic>
        <p:nvPicPr>
          <p:cNvPr id="1" name="BC-Elogo-N" descr=""/>
          <p:cNvPicPr/>
          <p:nvPr/>
        </p:nvPicPr>
        <p:blipFill>
          <a:blip r:embed="rId2"/>
          <a:stretch/>
        </p:blipFill>
        <p:spPr>
          <a:xfrm>
            <a:off x="9433080" y="6067440"/>
            <a:ext cx="69516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1523880" y="210996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-136440" y="6629400"/>
            <a:ext cx="154620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 MC-Global-2050436-</a:t>
            </a:r>
            <a:fld id="{669A4056-773D-45F0-982C-B16EF7933836}" type="slidenum"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766800" y="1330200"/>
            <a:ext cx="77760" cy="5143320"/>
            <a:chOff x="766800" y="1330200"/>
            <a:chExt cx="77760" cy="5143320"/>
          </a:xfrm>
        </p:grpSpPr>
        <p:sp>
          <p:nvSpPr>
            <p:cNvPr id="5" name=""/>
            <p:cNvSpPr/>
            <p:nvPr/>
          </p:nvSpPr>
          <p:spPr>
            <a:xfrm>
              <a:off x="766800" y="1330200"/>
              <a:ext cx="3240" cy="457344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6" name=""/>
            <p:cNvSpPr/>
            <p:nvPr/>
          </p:nvSpPr>
          <p:spPr>
            <a:xfrm>
              <a:off x="844560" y="1412640"/>
              <a:ext cx="0" cy="506088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7" name=""/>
          <p:cNvGrpSpPr/>
          <p:nvPr/>
        </p:nvGrpSpPr>
        <p:grpSpPr>
          <a:xfrm>
            <a:off x="1905120" y="846000"/>
            <a:ext cx="8203680" cy="80640"/>
            <a:chOff x="1905120" y="846000"/>
            <a:chExt cx="8203680" cy="80640"/>
          </a:xfrm>
        </p:grpSpPr>
        <p:sp>
          <p:nvSpPr>
            <p:cNvPr id="8" name=""/>
            <p:cNvSpPr/>
            <p:nvPr/>
          </p:nvSpPr>
          <p:spPr>
            <a:xfrm>
              <a:off x="1909800" y="846000"/>
              <a:ext cx="819900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9" name=""/>
            <p:cNvSpPr/>
            <p:nvPr/>
          </p:nvSpPr>
          <p:spPr>
            <a:xfrm>
              <a:off x="1905120" y="926640"/>
              <a:ext cx="809568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10" name="CollageV22" descr=""/>
          <p:cNvPicPr/>
          <p:nvPr/>
        </p:nvPicPr>
        <p:blipFill>
          <a:blip r:embed="rId3"/>
          <a:srcRect l="10246" t="10928" r="9496" b="8498"/>
          <a:stretch/>
        </p:blipFill>
        <p:spPr>
          <a:xfrm>
            <a:off x="76320" y="38160"/>
            <a:ext cx="2019240" cy="2019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pic>
        <p:nvPicPr>
          <p:cNvPr id="12" name="BC-Elogo-N" descr=""/>
          <p:cNvPicPr/>
          <p:nvPr/>
        </p:nvPicPr>
        <p:blipFill>
          <a:blip r:embed="rId2"/>
          <a:stretch/>
        </p:blipFill>
        <p:spPr>
          <a:xfrm>
            <a:off x="9433080" y="6067440"/>
            <a:ext cx="69516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1523880" y="210996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-136440" y="6629400"/>
            <a:ext cx="154620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 MC-Global-2050436-</a:t>
            </a:r>
            <a:fld id="{B3BB3AB1-C81A-4A00-94EC-1EE03A6E4AC8}" type="slidenum"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4" name=""/>
          <p:cNvGrpSpPr/>
          <p:nvPr/>
        </p:nvGrpSpPr>
        <p:grpSpPr>
          <a:xfrm>
            <a:off x="766800" y="1330200"/>
            <a:ext cx="77760" cy="5143320"/>
            <a:chOff x="766800" y="1330200"/>
            <a:chExt cx="77760" cy="5143320"/>
          </a:xfrm>
        </p:grpSpPr>
        <p:sp>
          <p:nvSpPr>
            <p:cNvPr id="15" name=""/>
            <p:cNvSpPr/>
            <p:nvPr/>
          </p:nvSpPr>
          <p:spPr>
            <a:xfrm>
              <a:off x="766800" y="1330200"/>
              <a:ext cx="3240" cy="457344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844560" y="1412640"/>
              <a:ext cx="0" cy="506088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17" name=""/>
          <p:cNvGrpSpPr/>
          <p:nvPr/>
        </p:nvGrpSpPr>
        <p:grpSpPr>
          <a:xfrm>
            <a:off x="1905120" y="846000"/>
            <a:ext cx="8203680" cy="80640"/>
            <a:chOff x="1905120" y="846000"/>
            <a:chExt cx="8203680" cy="80640"/>
          </a:xfrm>
        </p:grpSpPr>
        <p:sp>
          <p:nvSpPr>
            <p:cNvPr id="18" name=""/>
            <p:cNvSpPr/>
            <p:nvPr/>
          </p:nvSpPr>
          <p:spPr>
            <a:xfrm>
              <a:off x="1909800" y="846000"/>
              <a:ext cx="819900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1905120" y="926640"/>
              <a:ext cx="809568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20" name="CollageV22" descr=""/>
          <p:cNvPicPr/>
          <p:nvPr/>
        </p:nvPicPr>
        <p:blipFill>
          <a:blip r:embed="rId3"/>
          <a:srcRect l="10246" t="10928" r="9496" b="8498"/>
          <a:stretch/>
        </p:blipFill>
        <p:spPr>
          <a:xfrm>
            <a:off x="76320" y="38160"/>
            <a:ext cx="2019240" cy="2019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pic>
        <p:nvPicPr>
          <p:cNvPr id="22" name="BC-Elogo-N" descr=""/>
          <p:cNvPicPr/>
          <p:nvPr/>
        </p:nvPicPr>
        <p:blipFill>
          <a:blip r:embed="rId2"/>
          <a:stretch/>
        </p:blipFill>
        <p:spPr>
          <a:xfrm>
            <a:off x="9433080" y="6067440"/>
            <a:ext cx="69516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523880" y="210996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00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-136440" y="6629400"/>
            <a:ext cx="154620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 MC-Global-2050436-</a:t>
            </a:r>
            <a:fld id="{56484182-A4A2-4604-989C-ED2BE79C4D6A}" type="slidenum"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24" name=""/>
          <p:cNvGrpSpPr/>
          <p:nvPr/>
        </p:nvGrpSpPr>
        <p:grpSpPr>
          <a:xfrm>
            <a:off x="766800" y="1330200"/>
            <a:ext cx="77760" cy="5143320"/>
            <a:chOff x="766800" y="1330200"/>
            <a:chExt cx="77760" cy="5143320"/>
          </a:xfrm>
        </p:grpSpPr>
        <p:sp>
          <p:nvSpPr>
            <p:cNvPr id="25" name=""/>
            <p:cNvSpPr/>
            <p:nvPr/>
          </p:nvSpPr>
          <p:spPr>
            <a:xfrm>
              <a:off x="766800" y="1330200"/>
              <a:ext cx="3240" cy="457344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844560" y="1412640"/>
              <a:ext cx="0" cy="506088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grpSp>
        <p:nvGrpSpPr>
          <p:cNvPr id="27" name=""/>
          <p:cNvGrpSpPr/>
          <p:nvPr/>
        </p:nvGrpSpPr>
        <p:grpSpPr>
          <a:xfrm>
            <a:off x="1905120" y="846000"/>
            <a:ext cx="8203680" cy="80640"/>
            <a:chOff x="1905120" y="846000"/>
            <a:chExt cx="8203680" cy="80640"/>
          </a:xfrm>
        </p:grpSpPr>
        <p:sp>
          <p:nvSpPr>
            <p:cNvPr id="28" name=""/>
            <p:cNvSpPr/>
            <p:nvPr/>
          </p:nvSpPr>
          <p:spPr>
            <a:xfrm>
              <a:off x="1909800" y="846000"/>
              <a:ext cx="819900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9" name=""/>
            <p:cNvSpPr/>
            <p:nvPr/>
          </p:nvSpPr>
          <p:spPr>
            <a:xfrm>
              <a:off x="1905120" y="926640"/>
              <a:ext cx="8095680" cy="0"/>
            </a:xfrm>
            <a:prstGeom prst="line">
              <a:avLst/>
            </a:prstGeom>
            <a:ln w="12600">
              <a:solidFill>
                <a:srgbClr val="ff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30" name="CollageV22" descr=""/>
          <p:cNvPicPr/>
          <p:nvPr/>
        </p:nvPicPr>
        <p:blipFill>
          <a:blip r:embed="rId3"/>
          <a:srcRect l="10246" t="10928" r="9496" b="8498"/>
          <a:stretch/>
        </p:blipFill>
        <p:spPr>
          <a:xfrm>
            <a:off x="76320" y="38160"/>
            <a:ext cx="2019240" cy="2019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BC-Elogo-N" descr=""/>
          <p:cNvPicPr/>
          <p:nvPr/>
        </p:nvPicPr>
        <p:blipFill>
          <a:blip r:embed="rId2"/>
          <a:stretch/>
        </p:blipFill>
        <p:spPr>
          <a:xfrm>
            <a:off x="9433080" y="6067440"/>
            <a:ext cx="695160" cy="703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" name=""/>
          <p:cNvSpPr/>
          <p:nvPr/>
        </p:nvSpPr>
        <p:spPr>
          <a:xfrm>
            <a:off x="-135000" y="6629400"/>
            <a:ext cx="126252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© 2000 JN-2060xxx-</a:t>
            </a:r>
            <a:fld id="{9C0283E2-4C60-45FA-A675-8FEC1BB84B5D}" type="slidenum">
              <a:rPr b="1" lang="en-US" sz="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33" name="CollageV22" descr=""/>
          <p:cNvPicPr/>
          <p:nvPr/>
        </p:nvPicPr>
        <p:blipFill>
          <a:blip r:embed="rId3"/>
          <a:srcRect l="10246" t="10928" r="9496" b="8498"/>
          <a:stretch/>
        </p:blipFill>
        <p:spPr>
          <a:xfrm>
            <a:off x="3200400" y="990720"/>
            <a:ext cx="3886200" cy="388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066320" y="272520"/>
            <a:ext cx="8610840" cy="87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57200" algn="ctr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914400" algn="ctr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601"/>
              </a:spcBef>
              <a:buClr>
                <a:srgbClr val="ffffff"/>
              </a:buClr>
              <a:buFont typeface="Arial"/>
              <a:buChar char="•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066320" y="272520"/>
            <a:ext cx="8610840" cy="870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Global Regulatory Risk Progress Update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 type="subTitle"/>
          </p:nvPr>
        </p:nvSpPr>
        <p:spPr>
          <a:xfrm>
            <a:off x="1066320" y="5181480"/>
            <a:ext cx="8610840" cy="144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Analytics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June 9, 2000</a:t>
            </a: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Results to Date - </a:t>
            </a:r>
            <a:br>
              <a:rPr sz="3000"/>
            </a:b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“Top” Regulatory Risks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“Top” Regulatory Risks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2133720" y="1294920"/>
            <a:ext cx="786744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TGS Stamp Tax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one-time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USFS/BLM ROW Fees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 year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TGS 2003 Rate Case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 year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MBTE Shutdown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one-time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Transredes Bypass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one-time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Cuiaba Phase I &amp; II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one-time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EPMI Nepool Retail Load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 year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Elektro EBIDTA Recovery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 year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Trakya Gas Diversion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 year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r" pos="5599080"/>
                <a:tab algn="l" pos="62848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Teesside Zonal Xmission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 year</a:t>
            </a:r>
            <a:endParaRPr b="1" lang="en-US" sz="2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Lessons Learned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1523880" y="210996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Due Diligence process does not incorporate company-wide “Best Practices”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Mitigation Plans do not appear to always recognize economic impact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EGA professionals must take ownership of Regulatory Risk process or effort will fail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 and Database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Process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523880" y="182880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7500" lnSpcReduction="19999"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RRA has developed a standardized analysis process to ensure effective Regulatory Risk management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 will help EGA professionals structure their analysis of risks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Initial efforts resulted in risk management plans for “Top 20” Regulatory Risks - system does work!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Database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218960" y="1981080"/>
            <a:ext cx="890892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19999"/>
          </a:bodyPr>
          <a:p>
            <a:pPr marL="343080" indent="-34308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Database stores Regulatory Risk information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severity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likelihood 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mitigation plans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updates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Should provide “real-time” information updating through e-mail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System will generate management reports and updates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Allows EGA to coordinate knowledge with other risk groups within Enron.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Conclusions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1523880" y="195732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Thanks to everyone who helped us complete “Top 20” Regulatory Risks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Our chief focus moving forward is to support EGA with Regulatory Risk management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Need to work on identifying origination opportunities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Establish formal Due Diligence process for new projects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Outline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1962000" y="175248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Regulatory Risk?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Management Goals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Results to Date - “Top” Regulatory Risks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Process &amp; Database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Conclusions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Regulatory Risk?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Sovereign Risk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42" name=""/>
          <p:cNvSpPr/>
          <p:nvPr/>
        </p:nvSpPr>
        <p:spPr>
          <a:xfrm>
            <a:off x="1544760" y="2117880"/>
            <a:ext cx="3270240" cy="127152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Political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"/>
          <p:cNvSpPr/>
          <p:nvPr/>
        </p:nvSpPr>
        <p:spPr>
          <a:xfrm>
            <a:off x="1149480" y="3697560"/>
            <a:ext cx="406080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that a host government may take “supra-legal” action resulting in adverse impact on trade or investment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"/>
          <p:cNvSpPr/>
          <p:nvPr/>
        </p:nvSpPr>
        <p:spPr>
          <a:xfrm>
            <a:off x="6392880" y="2117880"/>
            <a:ext cx="3270240" cy="127152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5997600" y="3697560"/>
            <a:ext cx="406080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that an administrative agency or government takes legal action which results in modified business environment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2631960" y="5257800"/>
            <a:ext cx="5943600" cy="1295280"/>
          </a:xfrm>
          <a:prstGeom prst="leftRightArrow">
            <a:avLst>
              <a:gd name="adj1" fmla="val 50000"/>
              <a:gd name="adj2" fmla="val 91348"/>
            </a:avLst>
          </a:prstGeom>
          <a:solidFill>
            <a:srgbClr val="c20017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Sovereign Risk Continuum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Categories of Political Risk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/>
          </p:nvPr>
        </p:nvSpPr>
        <p:spPr>
          <a:xfrm>
            <a:off x="1523520" y="3352680"/>
            <a:ext cx="416268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Investment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Expropriation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Political Violence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Forced Abandonment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Currency Inconvertibility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/>
          </p:nvPr>
        </p:nvSpPr>
        <p:spPr>
          <a:xfrm>
            <a:off x="5838840" y="3352680"/>
            <a:ext cx="416232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Trade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Deprivation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Disruption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Breach of Contract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Contract Frustration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1905120" y="1776240"/>
            <a:ext cx="7943760" cy="127188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Political Risk is now well cataloged and insurance has been offered since the early 1900s.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Categories of Regulatory Risk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1523520" y="3352680"/>
            <a:ext cx="416268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Regulated Asset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of Return / X-factor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Cost Recovery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Base Disallowance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Design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5838840" y="3352680"/>
            <a:ext cx="4162320" cy="335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31840" indent="-23184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Merchant Transaction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Monopoly Access Rules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Structure Rules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Tax Policies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231840" indent="-231840">
              <a:spcBef>
                <a:spcPts val="601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Import / Export Policies</a:t>
            </a:r>
            <a:endParaRPr b="1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1905120" y="1776240"/>
            <a:ext cx="7943760" cy="127188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has never been formally segmented and to date there are no insurance options.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1828800" y="3048120"/>
            <a:ext cx="7315200" cy="1371600"/>
          </a:xfrm>
          <a:prstGeom prst="bevel">
            <a:avLst>
              <a:gd name="adj" fmla="val 12500"/>
            </a:avLst>
          </a:prstGeom>
          <a:solidFill>
            <a:srgbClr val="004be9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Regulatory Risk Management Goals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Public Affairs’ Goals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1523880" y="1981080"/>
            <a:ext cx="847728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62500" lnSpcReduction="19999"/>
          </a:bodyPr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ensure that Enron is “best in class” in managing Regulatory Risk - no blowups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allocate Enron resources to “highest” needs - don’t let urgent drive out the important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identify and quantify EGA value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risks mitigated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00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origination upside captured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2263680" y="275760"/>
            <a:ext cx="786456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Regulatory Risk Analytics’ Goals</a:t>
            </a:r>
            <a:endParaRPr b="1" i="1" lang="en-US" sz="3000" strike="noStrike" u="none">
              <a:solidFill>
                <a:srgbClr val="e9ad17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990720" y="2057400"/>
            <a:ext cx="9144000" cy="3681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70000" lnSpcReduction="19999"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Institute a framework to assist EGA in proactively managing Regulatory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Create Management Reporting to summarize Enron’s Global Profit @ Risk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Develop Regulatory Risk transfer mechanisms (e.g., insurance)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0">
              <a:lnSpc>
                <a:spcPct val="90000"/>
              </a:lnSpc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e9ad17"/>
              </a:buClr>
              <a:buSzPct val="150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Assist EGA in identifying potential origination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8564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1998-04-21T11:26:21Z</dcterms:created>
  <dc:creator>ECT</dc:creator>
  <dc:description/>
  <dc:language>en-US</dc:language>
  <cp:lastModifiedBy>jjura</cp:lastModifiedBy>
  <cp:lastPrinted>2000-05-26T15:32:19Z</cp:lastPrinted>
  <dcterms:modified xsi:type="dcterms:W3CDTF">2000-06-12T19:38:27Z</dcterms:modified>
  <cp:revision>535</cp:revision>
  <dc:subject/>
  <dc:title>No Slide Title</dc:title>
</cp:coreProperties>
</file>