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10.wmf" ContentType="image/x-wmf"/>
  <Override PartName="/ppt/media/image1.wmf" ContentType="image/x-wmf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FDD829CE-7FF3-4DF3-A59B-8DCA952E0508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E335BDD5-F073-4986-A353-7E3AFC999B18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3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0B29987F-98C2-414C-AD47-6ACE93A30C4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9DEF7B13-1E84-4B67-8CFF-DCC53259D8E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package" Target="../embeddings/oleObject1.docx"/><Relationship Id="rId4" Type="http://schemas.openxmlformats.org/officeDocument/2006/relationships/image" Target="../media/image6.wmf"/><Relationship Id="rId5" Type="http://schemas.openxmlformats.org/officeDocument/2006/relationships/package" Target="../embeddings/oleObject2.docx"/><Relationship Id="rId6" Type="http://schemas.openxmlformats.org/officeDocument/2006/relationships/image" Target="../media/image7.wmf"/><Relationship Id="rId7" Type="http://schemas.openxmlformats.org/officeDocument/2006/relationships/image" Target="../media/image8.wmf"/><Relationship Id="rId8" Type="http://schemas.openxmlformats.org/officeDocument/2006/relationships/image" Target="../media/image9.wmf"/><Relationship Id="rId9" Type="http://schemas.openxmlformats.org/officeDocument/2006/relationships/image" Target="../media/image10.wmf"/><Relationship Id="rId10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14.wmf"/><Relationship Id="rId6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0.wmf"/><Relationship Id="rId2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4.wmf"/><Relationship Id="rId2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ENE_C_WHI" descr=""/>
          <p:cNvPicPr/>
          <p:nvPr/>
        </p:nvPicPr>
        <p:blipFill>
          <a:blip r:embed="rId1"/>
          <a:stretch/>
        </p:blipFill>
        <p:spPr>
          <a:xfrm>
            <a:off x="3465360" y="1119240"/>
            <a:ext cx="215424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677880" y="4226040"/>
            <a:ext cx="778824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Using Real Options to Value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Assets in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Leppard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Research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80520"/>
            <a:ext cx="784872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and Physical State Space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 valuations are carried out on “product” of price and physical state space.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Transitions in price space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(usually) stochastic.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Transitions in physical state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space are (usually) due to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decisions.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obtained from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optimal decisions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respect to stochastic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movements.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“Binomial forest” technique is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example of this.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rice%20and%20physical%20state%20space" descr=""/>
          <p:cNvPicPr/>
          <p:nvPr/>
        </p:nvPicPr>
        <p:blipFill>
          <a:blip r:embed="rId1"/>
          <a:stretch/>
        </p:blipFill>
        <p:spPr>
          <a:xfrm>
            <a:off x="4191120" y="2057400"/>
            <a:ext cx="3657600" cy="3483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analysis also must address some issues that do not arise with financial derivatives: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the assets real options are written on frequently must be derived.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a real option generally depends on who holds it.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there are multiple real options on the same asset, their values and optimal exercise policies frequently interact.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Options (contd.)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of option to build a power plant at specific location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Underlying asset is the value of a power plant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location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its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prospective builder (note the location and builder are specific, not abstract):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51"/>
              </a:spcBef>
              <a:buClr>
                <a:srgbClr val="142c73"/>
              </a:buClr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Prospective power plant is not currently priced and traded in the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51"/>
              </a:spcBef>
              <a:buClr>
                <a:srgbClr val="142c73"/>
              </a:buClr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if it was (e.g. public IPP), its acquisition value to the prospective builder / buyer may be different.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51"/>
              </a:spcBef>
              <a:buClr>
                <a:srgbClr val="142c73"/>
              </a:buClr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control, synergies,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vary with buyer.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contrast, financial options are: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Traded financial instruments - pieces of paper - that have the same value to everyone.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9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Complementary skills or resources do not affect value.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04560"/>
            <a:ext cx="784872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Diagrammatic Approach to Representing Real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848720" cy="4267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Aid to communication between managers and quantitative analysts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best of option pricing trees, decision trees and DCF diagrams consistently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diagrammatic grammar defined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Aid to pricing - prices follow automatically from grammatically-correct diagrams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Enforce dynamic programming approach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Expandable according to concerns of reader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Amenable to automation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51"/>
              </a:spcBef>
              <a:spcAft>
                <a:spcPts val="4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Introducing the Notation 1</a:t>
            </a:r>
            <a:br>
              <a:rPr sz="2800"/>
            </a:b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 and Transitions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Values, quantities to be determined: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flows, given quantities:</a:t>
            </a: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Unconditional transition node: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transition node: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Probability transition node: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" name="value" descr=""/>
          <p:cNvPicPr/>
          <p:nvPr/>
        </p:nvPicPr>
        <p:blipFill>
          <a:blip r:embed="rId1"/>
          <a:stretch/>
        </p:blipFill>
        <p:spPr>
          <a:xfrm>
            <a:off x="5943600" y="1295280"/>
            <a:ext cx="730080" cy="73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cashflow%20+ve" descr=""/>
          <p:cNvPicPr/>
          <p:nvPr/>
        </p:nvPicPr>
        <p:blipFill>
          <a:blip r:embed="rId2"/>
          <a:stretch/>
        </p:blipFill>
        <p:spPr>
          <a:xfrm>
            <a:off x="2133720" y="2590920"/>
            <a:ext cx="755640" cy="644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9" name=""/>
          <p:cNvGraphicFramePr/>
          <p:nvPr/>
        </p:nvGraphicFramePr>
        <p:xfrm>
          <a:off x="3886200" y="3124080"/>
          <a:ext cx="743040" cy="6177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86200" y="3124080"/>
                    <a:ext cx="743040" cy="61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1" name=""/>
          <p:cNvGraphicFramePr/>
          <p:nvPr/>
        </p:nvGraphicFramePr>
        <p:xfrm>
          <a:off x="5715000" y="2895480"/>
          <a:ext cx="743040" cy="39708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715000" y="2895480"/>
                    <a:ext cx="743040" cy="39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3" name="unconditional%20transition" descr=""/>
          <p:cNvPicPr/>
          <p:nvPr/>
        </p:nvPicPr>
        <p:blipFill>
          <a:blip r:embed="rId7"/>
          <a:stretch/>
        </p:blipFill>
        <p:spPr>
          <a:xfrm>
            <a:off x="5334120" y="3809880"/>
            <a:ext cx="380880" cy="38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decision%20transition" descr=""/>
          <p:cNvPicPr/>
          <p:nvPr/>
        </p:nvPicPr>
        <p:blipFill>
          <a:blip r:embed="rId8"/>
          <a:stretch/>
        </p:blipFill>
        <p:spPr>
          <a:xfrm>
            <a:off x="5334120" y="4495680"/>
            <a:ext cx="380880" cy="38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probability%20transition" descr=""/>
          <p:cNvPicPr/>
          <p:nvPr/>
        </p:nvPicPr>
        <p:blipFill>
          <a:blip r:embed="rId9"/>
          <a:stretch/>
        </p:blipFill>
        <p:spPr>
          <a:xfrm>
            <a:off x="5334120" y="5257800"/>
            <a:ext cx="380880" cy="3808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Introducing the Notation 2</a:t>
            </a:r>
            <a:br>
              <a:rPr sz="2800"/>
            </a:b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Arrows and States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arrows arising</a:t>
            </a: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decision transition:</a:t>
            </a:r>
            <a:br>
              <a:rPr sz="1800"/>
            </a:b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Possibility arrows arising</a:t>
            </a: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probability transition:</a:t>
            </a:r>
            <a:br>
              <a:rPr sz="1800"/>
            </a:b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time arrow:</a:t>
            </a: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51"/>
              </a:spcBef>
              <a:spcAft>
                <a:spcPts val="45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Upper bounded time arrow:</a:t>
            </a: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label:</a:t>
            </a:r>
            <a:br>
              <a:rPr sz="1800"/>
            </a:br>
            <a:br>
              <a:rPr sz="1800"/>
            </a:br>
            <a:br>
              <a:rPr sz="1800"/>
            </a:b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8" name="Decision%20payoff" descr=""/>
          <p:cNvPicPr/>
          <p:nvPr/>
        </p:nvPicPr>
        <p:blipFill>
          <a:blip r:embed="rId1"/>
          <a:stretch/>
        </p:blipFill>
        <p:spPr>
          <a:xfrm>
            <a:off x="4876920" y="1066680"/>
            <a:ext cx="1730160" cy="127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" name="possibility%20arrows%20from%20prob%20transition" descr=""/>
          <p:cNvPicPr/>
          <p:nvPr/>
        </p:nvPicPr>
        <p:blipFill>
          <a:blip r:embed="rId2"/>
          <a:stretch/>
        </p:blipFill>
        <p:spPr>
          <a:xfrm>
            <a:off x="5029200" y="2590920"/>
            <a:ext cx="1193760" cy="100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" name="time%20arrow%20fixed" descr=""/>
          <p:cNvPicPr/>
          <p:nvPr/>
        </p:nvPicPr>
        <p:blipFill>
          <a:blip r:embed="rId3"/>
          <a:stretch/>
        </p:blipFill>
        <p:spPr>
          <a:xfrm>
            <a:off x="3733920" y="3581280"/>
            <a:ext cx="1176120" cy="665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1" name=""/>
          <p:cNvGraphicFramePr/>
          <p:nvPr/>
        </p:nvGraphicFramePr>
        <p:xfrm>
          <a:off x="5029200" y="4267080"/>
          <a:ext cx="1200240" cy="7336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5029200" y="4267080"/>
                    <a:ext cx="1200240" cy="7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2901960" y="5302080"/>
            <a:ext cx="1082520" cy="17964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353040" y="5334120"/>
            <a:ext cx="239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3441600" y="5122800"/>
            <a:ext cx="1800" cy="179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Expand Plant: Decision Tree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914400"/>
            <a:ext cx="784872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Wish to evaluate benefits of building a large plant immediately, or building a small plant then expanding if the market moves favourably.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8" name="Decision%20tree%20option%20to%20expand" descr=""/>
          <p:cNvPicPr/>
          <p:nvPr/>
        </p:nvPicPr>
        <p:blipFill>
          <a:blip r:embed="rId1"/>
          <a:stretch/>
        </p:blipFill>
        <p:spPr>
          <a:xfrm>
            <a:off x="1752480" y="1676520"/>
            <a:ext cx="6400800" cy="468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"/>
          <p:cNvSpPr/>
          <p:nvPr/>
        </p:nvSpPr>
        <p:spPr>
          <a:xfrm>
            <a:off x="380880" y="5257800"/>
            <a:ext cx="19051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(This problem borrowed from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Research, Taha,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MacMillan.)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Expand Plant: Real Option Diagram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1" name="Diagram%20option%20to%20expand" descr=""/>
          <p:cNvPicPr/>
          <p:nvPr/>
        </p:nvPicPr>
        <p:blipFill>
          <a:blip r:embed="rId1"/>
          <a:stretch/>
        </p:blipFill>
        <p:spPr>
          <a:xfrm>
            <a:off x="609480" y="1143000"/>
            <a:ext cx="8305920" cy="4626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to Expand Plant: Real Option Values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3" name="Diagram%20option%20to%20expand%20with%20values" descr=""/>
          <p:cNvPicPr/>
          <p:nvPr/>
        </p:nvPicPr>
        <p:blipFill>
          <a:blip r:embed="rId1"/>
          <a:stretch/>
        </p:blipFill>
        <p:spPr>
          <a:xfrm>
            <a:off x="609480" y="1143000"/>
            <a:ext cx="8305920" cy="4626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Binomial Tree Option Valuation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28195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Probabilities chosen to replicate a GBM risk-free rate of 6%, and volatility of 15%.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obtain: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-0.25x0.06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where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0.58 x </a:t>
            </a: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+ 0.42 x </a:t>
            </a: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and: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max(107.8 - 100, 0),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max(92.8 – 100, 0).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Thus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0.58 x 7.8 = 4.524,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giving</a:t>
            </a:r>
            <a:br>
              <a:rPr sz="1200"/>
            </a:b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e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-0.25 x 0.06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x 4.524</a:t>
            </a:r>
            <a:br>
              <a:rPr sz="1200"/>
            </a:b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= 4.457.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6" name="Simple%20binomial" descr=""/>
          <p:cNvPicPr/>
          <p:nvPr/>
        </p:nvPicPr>
        <p:blipFill>
          <a:blip r:embed="rId1"/>
          <a:stretch/>
        </p:blipFill>
        <p:spPr>
          <a:xfrm>
            <a:off x="3124080" y="1905120"/>
            <a:ext cx="5105520" cy="31557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History of Enron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Originally founded upon merger of two gas pipeline operators, Houston Natural Gas and InterNorth, in 1985.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Liberalisation of the US gas market prompted Enron to transform itself from a regulated, domestic natural gas pipeline business to an innovative global energy company.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upstream oil &amp; gas exploration and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downstream CCGT power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distribution company (Portland General, Oregon)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teams for trading natural gas, electricity, oil and coal and  state-of-the-art I.T. support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businesses (retail energy services, clean energy, fibre optics, water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Sought out opportunities for international expansion.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Power Plant Valuation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power plant is usually valued in terms of a series of 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spark spread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of spark spread option is:</a:t>
            </a:r>
            <a:br>
              <a:rPr sz="2000"/>
            </a:b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max(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power 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fuel 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</a:t>
            </a:r>
            <a:r>
              <a:rPr b="0" lang="en-GB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variable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,0) x plant capacity.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That is to say we only run the plant if fuel and variable costs are more than counterbalanced by income from power prices.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capacity may depend on stage in maintenance cycle.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have choice of fuels, with transitional fuel switching costs.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Picture gets more complex if we consider dynamic constraints on plant operation - can’t use spark spread naïvely.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practice we’d want to value the “option to abandon” and “option to suspend operation” too.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Valuation Diagram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 of series of spark spread options.  Total value is </a:t>
            </a:r>
            <a:r>
              <a:rPr b="0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0" lang="en-GB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expected power-fuel spread from financial market data.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49"/>
              </a:spcBef>
              <a:spcAft>
                <a:spcPts val="34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-fixed costs + E*[max(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power,0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fuel,0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-K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,0)] + e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i="1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/12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x 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and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49"/>
              </a:spcBef>
              <a:spcAft>
                <a:spcPts val="34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-fixed costs + E*[max(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power,1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fuel,1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-K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,0)] + e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i="1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r>
              <a:rPr b="0" lang="en-GB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/12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x 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r>
              <a:rPr b="0" lang="en-GB" sz="14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0" i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49"/>
              </a:spcBef>
              <a:spcAft>
                <a:spcPts val="3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1" name="Simple%20merchant%20power%20plant" descr=""/>
          <p:cNvPicPr/>
          <p:nvPr/>
        </p:nvPicPr>
        <p:blipFill>
          <a:blip r:embed="rId1"/>
          <a:stretch/>
        </p:blipFill>
        <p:spPr>
          <a:xfrm>
            <a:off x="609480" y="2133720"/>
            <a:ext cx="8328240" cy="24908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Valuation Recursive Diagram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Better recursive formulation, with end condition:</a:t>
            </a: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assumed that whether the plant runs or not in a given period, it is always in the same state at the start of the next time period.  (No wear and tear, </a:t>
            </a:r>
            <a:r>
              <a:rPr b="1" i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Recursive%20simple%20merchant%20power%20plant" descr=""/>
          <p:cNvPicPr/>
          <p:nvPr/>
        </p:nvPicPr>
        <p:blipFill>
          <a:blip r:embed="rId1"/>
          <a:stretch/>
        </p:blipFill>
        <p:spPr>
          <a:xfrm>
            <a:off x="2209680" y="1905120"/>
            <a:ext cx="4496040" cy="3514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Valuation with Optimized Maintenance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838080" y="990720"/>
            <a:ext cx="7848720" cy="4952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 consider a monthly model in which the plant has an output that degrades over time.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consider our maintenance and running options at each time step, for each price: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Don’t run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plant stays at same stage of maintenance cycle.  Only incur fixed costs.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Run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plant moves one month further through its cycle.  Reap power-fuel spread.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Maintain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plant moves back to beginning of its cycle.  Incur turnaround costs.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use discount rates that reflect the risk inherent in being at any given stage in the maintenance cycle.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system state is parametrized by the power-fuel spread, and the number of months since the plant was last maintained.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assume the power-fuel spread follows a binomial price evolution.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0492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and Physical State Space: Maintenance Optimization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optimal maintenance decisions in the face of price movements: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9" name="Price%20and%20physical%20state%20space%20-%20maintenance" descr=""/>
          <p:cNvPicPr/>
          <p:nvPr/>
        </p:nvPicPr>
        <p:blipFill>
          <a:blip r:embed="rId1"/>
          <a:stretch/>
        </p:blipFill>
        <p:spPr>
          <a:xfrm>
            <a:off x="2895480" y="1828800"/>
            <a:ext cx="4091040" cy="45514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Running and Maintenance Optimization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1" name="Merchant%20plant%20with%20maintenance" descr=""/>
          <p:cNvPicPr/>
          <p:nvPr/>
        </p:nvPicPr>
        <p:blipFill>
          <a:blip r:embed="rId1"/>
          <a:stretch/>
        </p:blipFill>
        <p:spPr>
          <a:xfrm>
            <a:off x="762120" y="990720"/>
            <a:ext cx="7132680" cy="54385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Asset Development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we have a permitted site ready for building on.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Want to choose optimal time to build plant.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an American option (to build), with the capital expenditure as the strike price, and the value of a built plant as the underlying asset.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4" name="Option%20to%20build" descr=""/>
          <p:cNvPicPr/>
          <p:nvPr/>
        </p:nvPicPr>
        <p:blipFill>
          <a:blip r:embed="rId1"/>
          <a:stretch/>
        </p:blipFill>
        <p:spPr>
          <a:xfrm>
            <a:off x="1143000" y="3276720"/>
            <a:ext cx="6934320" cy="24368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Option to Build Power Plant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optimal time to build is a random variable.  It needs to be accounted for using the same methodology as for American option valuation.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each time step the valuation needs to compare the intrinsic value of building at that time, against discounted future expected values of building.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intrinsic value is itself a derivative of the power-fuel spread and maintenance decisions.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Thus the option to build is a compound option.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Option to Build Diagram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8" name="Option%20to%20build%20-%20recursive" descr=""/>
          <p:cNvPicPr/>
          <p:nvPr/>
        </p:nvPicPr>
        <p:blipFill>
          <a:blip r:embed="rId1"/>
          <a:stretch/>
        </p:blipFill>
        <p:spPr>
          <a:xfrm>
            <a:off x="874800" y="1224000"/>
            <a:ext cx="7394400" cy="44085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evaluate fixed assets we need to: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the physical characteristics of the asset;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the underlying markets;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classify and enumerate all operating options;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optimal decision making policy in face of price movements and physical state of asset;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clearly express these factors before we can proceed with pricing;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 efficient, stable, and interactive computational tools to assist in the valuation process.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still need large amounts of human judgement.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the example of choosing appropriate discount rates.  Even if we can derive risk neutral probabilities, is the risk free rate really appropriate given operational risks (</a:t>
            </a:r>
            <a:r>
              <a:rPr b="0" i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e.g.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power plant failing to restart after shutdown)?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3414600" y="2546280"/>
            <a:ext cx="0" cy="669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3402000" y="2166840"/>
            <a:ext cx="434340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208160" y="2949480"/>
            <a:ext cx="442764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7728120" y="2546280"/>
            <a:ext cx="0" cy="6699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986360" y="1736640"/>
            <a:ext cx="0" cy="4255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529000" y="3124080"/>
            <a:ext cx="1711080" cy="1300320"/>
          </a:xfrm>
          <a:prstGeom prst="rect">
            <a:avLst/>
          </a:prstGeom>
          <a:solidFill>
            <a:srgbClr val="0099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386000" y="2355840"/>
            <a:ext cx="3946320" cy="411120"/>
          </a:xfrm>
          <a:prstGeom prst="rect">
            <a:avLst/>
          </a:prstGeom>
          <a:solidFill>
            <a:srgbClr val="008000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594480" y="2416320"/>
            <a:ext cx="1695600" cy="350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4351320" y="411120"/>
          <a:ext cx="1327320" cy="132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51320" y="411120"/>
                    <a:ext cx="1327320" cy="132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6711840" y="2355840"/>
            <a:ext cx="1952640" cy="411120"/>
          </a:xfrm>
          <a:prstGeom prst="rect">
            <a:avLst/>
          </a:prstGeom>
          <a:solidFill>
            <a:srgbClr val="008000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711680" y="3124080"/>
            <a:ext cx="1711440" cy="1300320"/>
          </a:xfrm>
          <a:prstGeom prst="rect">
            <a:avLst/>
          </a:prstGeom>
          <a:solidFill>
            <a:srgbClr val="0099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850080" y="3124080"/>
            <a:ext cx="1711440" cy="1300320"/>
          </a:xfrm>
          <a:prstGeom prst="rect">
            <a:avLst/>
          </a:prstGeom>
          <a:solidFill>
            <a:srgbClr val="0099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45960" y="3124080"/>
            <a:ext cx="1711440" cy="1300320"/>
          </a:xfrm>
          <a:prstGeom prst="rect">
            <a:avLst/>
          </a:prstGeom>
          <a:solidFill>
            <a:srgbClr val="0099ff"/>
          </a:solidFill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cccc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297160" y="4627440"/>
            <a:ext cx="2322360" cy="17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87200" indent="-187200">
              <a:spcBef>
                <a:spcPts val="374"/>
              </a:spcBef>
              <a:buClr>
                <a:srgbClr val="efc411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Energy Operations 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9520" indent="-101520">
              <a:lnSpc>
                <a:spcPct val="100000"/>
              </a:lnSpc>
              <a:spcBef>
                <a:spcPts val="312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Energy Commodity Marketing and Price Risk Management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9520" indent="-101520">
              <a:lnSpc>
                <a:spcPct val="100000"/>
              </a:lnSpc>
              <a:spcBef>
                <a:spcPts val="312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in and Development,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Operation of Energy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462560" y="4627440"/>
            <a:ext cx="227160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87200" indent="-187200">
              <a:spcBef>
                <a:spcPts val="374"/>
              </a:spcBef>
              <a:buClr>
                <a:srgbClr val="efc411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 Energy Outsourcing for Industrial and Commercial End Users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00000"/>
              </a:lnSpc>
              <a:spcBef>
                <a:spcPts val="312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and electricity Delivery and 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00000"/>
              </a:lnSpc>
              <a:spcBef>
                <a:spcPts val="312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Asset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6642000" y="4627440"/>
            <a:ext cx="2376720" cy="10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87200" indent="-187200">
              <a:spcBef>
                <a:spcPts val="374"/>
              </a:spcBef>
              <a:buClr>
                <a:srgbClr val="efc411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Bandwidth Network Enabling eCommerce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00000"/>
              </a:lnSpc>
              <a:spcBef>
                <a:spcPts val="249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 Backbone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00000"/>
              </a:lnSpc>
              <a:spcBef>
                <a:spcPts val="249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Intermediation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71600" indent="-93600">
              <a:lnSpc>
                <a:spcPct val="100000"/>
              </a:lnSpc>
              <a:spcBef>
                <a:spcPts val="300"/>
              </a:spcBef>
              <a:buClr>
                <a:srgbClr val="efc411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Content Delivery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60280" y="4627440"/>
            <a:ext cx="213696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87200" indent="-187200">
              <a:spcBef>
                <a:spcPts val="374"/>
              </a:spcBef>
              <a:buClr>
                <a:srgbClr val="efc411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7200" indent="-187200">
              <a:spcBef>
                <a:spcPts val="374"/>
              </a:spcBef>
              <a:buClr>
                <a:srgbClr val="efc411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Transmission and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93640" y="1330200"/>
            <a:ext cx="25732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93640" y="1063800"/>
            <a:ext cx="2378160" cy="307440"/>
          </a:xfrm>
          <a:prstGeom prst="rect">
            <a:avLst/>
          </a:prstGeom>
          <a:solidFill>
            <a:srgbClr val="0d5e2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93640" y="4808520"/>
            <a:ext cx="2378160" cy="307440"/>
          </a:xfrm>
          <a:prstGeom prst="rect">
            <a:avLst/>
          </a:prstGeom>
          <a:solidFill>
            <a:srgbClr val="0d5e2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3200400" y="1254960"/>
            <a:ext cx="5740560" cy="22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merchant services combining electricity and gas marketing, risk management and energy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electricity, gas, coal, oil and liquid fuels, energy-linked commodities such as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paper,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plastics and petrochemicals, and also weather indices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financing, construction and operation of power and natural gas infrastructure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14520" y="3200400"/>
            <a:ext cx="255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200400" y="4023360"/>
            <a:ext cx="5740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broadband network, intelligent software, bandwidth intermediation, broadband service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93640" y="4038480"/>
            <a:ext cx="2552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220920" y="5760720"/>
            <a:ext cx="4854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water and waste water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593640" y="5767560"/>
            <a:ext cx="2552760" cy="4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93640" y="5127480"/>
            <a:ext cx="255276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Pipeline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200400" y="5112360"/>
            <a:ext cx="48546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 of Enron’s North American interstate pipelines and natural gas storage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93640" y="3406680"/>
            <a:ext cx="2573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 (EES)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200400" y="3391560"/>
            <a:ext cx="5740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marL="195120" indent="-195120">
              <a:buClr>
                <a:srgbClr val="142c73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Develops and implements Enron’s retail business in liberalising markets, offering energy commodities &amp; services to end users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Dealing with Uncertainty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practice uncertainty is often addressed by expanding deterministic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multiple scenarios and assigning probabilities to them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wrapping “Monte Carlo” simulation around the outside of a static valuation method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doesn’t necessarily value correctly since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may not be exhaustive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stochastic problem may be incorrectly posed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lnSpc>
                <a:spcPct val="120000"/>
              </a:lnSpc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costs/benefits arising from managerial flexibility may be ignored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Options: Definition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120000"/>
              </a:lnSpc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options: a term used to describe an approach to valuation of fixed assets that: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uses financial markets information and technology developed to price financial options,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acknowledges the flexibilities and contractual and operational constraints embedded in the operation of a physical asset in attempting to assign a value to 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20000"/>
              </a:lnSpc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cannot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 separated from the physical asset.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Importance of Real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approach that creates a link between investment decisions and future operational decisions.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are created through forward looking investment  decisions.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life of the project the real options embedded in the project are exercised through active management decisions.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Examples of Real Options in Enron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200000"/>
              </a:lnSpc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valuation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200000"/>
              </a:lnSpc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pricing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 algn="ctr">
              <a:lnSpc>
                <a:spcPct val="200000"/>
              </a:lnSpc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asset development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 algn="ctr">
              <a:lnSpc>
                <a:spcPct val="200000"/>
              </a:lnSpc>
              <a:spcBef>
                <a:spcPts val="700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Real Options Process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 and concepts can be borrowed from the world of financial derivatives: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structure of a business problem as that of a (possibly highly exotic) option or series of options.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Extract relevant pricing information from the market prices of related financial instruments: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51"/>
              </a:spcBef>
              <a:buClr>
                <a:srgbClr val="142c73"/>
              </a:buClr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this information to price traded risks to which the option is exposed.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derivatives tools to analyze the option: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51"/>
              </a:spcBef>
              <a:buClr>
                <a:srgbClr val="142c73"/>
              </a:buClr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dynamic programming or simulation-based methods can be used to solve for option value and optimal exercise policy.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2000-05-04T08:53:18Z</dcterms:created>
  <dc:creator>SLeppard</dc:creator>
  <dc:description/>
  <dc:language>en-US</dc:language>
  <cp:lastModifiedBy>SLeppard</cp:lastModifiedBy>
  <cp:lastPrinted>2000-05-05T09:24:34Z</cp:lastPrinted>
  <dcterms:modified xsi:type="dcterms:W3CDTF">2000-06-21T06:08:14Z</dcterms:modified>
  <cp:revision>18</cp:revision>
  <dc:subject/>
  <dc:title>No Slide Title</dc:title>
</cp:coreProperties>
</file>