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_rels/presentation.xml.rels" ContentType="application/vnd.openxmlformats-package.relationships+xml"/>
  <Override PartName="/ppt/media/image11.wmf" ContentType="image/x-wmf"/>
  <Override PartName="/ppt/media/image13.png" ContentType="image/png"/>
  <Override PartName="/ppt/media/image12.wmf" ContentType="image/x-wmf"/>
  <Override PartName="/ppt/media/image3.wmf" ContentType="image/x-wmf"/>
  <Override PartName="/ppt/media/image9.png" ContentType="image/png"/>
  <Override PartName="/ppt/media/image18.png" ContentType="image/png"/>
  <Override PartName="/ppt/media/image8.wmf" ContentType="image/x-wmf"/>
  <Override PartName="/ppt/media/image10.wmf" ContentType="image/x-wmf"/>
  <Override PartName="/ppt/media/image7.png" ContentType="image/png"/>
  <Override PartName="/ppt/media/image22.wmf" ContentType="image/x-wmf"/>
  <Override PartName="/ppt/media/image21.wmf" ContentType="image/x-wmf"/>
  <Override PartName="/ppt/media/image20.wmf" ContentType="image/x-wmf"/>
  <Override PartName="/ppt/media/image4.wmf" ContentType="image/x-wmf"/>
  <Override PartName="/ppt/media/image19.png" ContentType="image/png"/>
  <Override PartName="/ppt/media/image2.png" ContentType="image/png"/>
  <Override PartName="/ppt/media/image17.png" ContentType="image/png"/>
  <Override PartName="/ppt/media/image16.wmf" ContentType="image/x-wmf"/>
  <Override PartName="/ppt/media/image1.png" ContentType="image/png"/>
  <Override PartName="/ppt/media/image5.png" ContentType="image/png"/>
  <Override PartName="/ppt/media/image14.png" ContentType="image/png"/>
  <Override PartName="/ppt/media/image6.png" ContentType="image/png"/>
  <Override PartName="/ppt/media/image15.png" ContentType="image/png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06B16E-842A-4B29-B027-8D80BE0494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9EBEAA-8E56-40B7-B85C-FBF3D49A1DB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3CCCA1-7379-4DC0-9BD9-B76991A5B8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6D2B829-DD72-46C7-A32D-97A162B75B3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://www.cpc.ncep.noaa.gov/products/predictions/90day/lead03/t04.gif" TargetMode="External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hyperlink" Target="http://www.cpc.ncep.noaa.gov/products/predictions/90day/lead05/t06.gif" TargetMode="External"/><Relationship Id="rId2" Type="http://schemas.openxmlformats.org/officeDocument/2006/relationships/hyperlink" Target="http://www.cpc.ncep.noaa.gov/products/predictions/90day/lead05/t06.gif" TargetMode="External"/><Relationship Id="rId3" Type="http://schemas.openxmlformats.org/officeDocument/2006/relationships/image" Target="../media/image19.png"/><Relationship Id="rId4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95280" y="509760"/>
            <a:ext cx="252360" cy="2038320"/>
          </a:xfrm>
          <a:custGeom>
            <a:avLst/>
            <a:gdLst/>
            <a:ahLst/>
            <a:rect l="l" t="t" r="r" b="b"/>
            <a:pathLst>
              <a:path w="70" h="487">
                <a:moveTo>
                  <a:pt x="34" y="7"/>
                </a:moveTo>
                <a:cubicBezTo>
                  <a:pt x="30" y="22"/>
                  <a:pt x="35" y="0"/>
                  <a:pt x="32" y="41"/>
                </a:cubicBezTo>
                <a:cubicBezTo>
                  <a:pt x="31" y="48"/>
                  <a:pt x="25" y="55"/>
                  <a:pt x="22" y="61"/>
                </a:cubicBezTo>
                <a:cubicBezTo>
                  <a:pt x="16" y="73"/>
                  <a:pt x="15" y="87"/>
                  <a:pt x="11" y="100"/>
                </a:cubicBezTo>
                <a:cubicBezTo>
                  <a:pt x="9" y="112"/>
                  <a:pt x="9" y="125"/>
                  <a:pt x="12" y="137"/>
                </a:cubicBezTo>
                <a:cubicBezTo>
                  <a:pt x="14" y="143"/>
                  <a:pt x="18" y="156"/>
                  <a:pt x="18" y="156"/>
                </a:cubicBezTo>
                <a:cubicBezTo>
                  <a:pt x="20" y="172"/>
                  <a:pt x="21" y="199"/>
                  <a:pt x="34" y="210"/>
                </a:cubicBezTo>
                <a:cubicBezTo>
                  <a:pt x="40" y="215"/>
                  <a:pt x="46" y="216"/>
                  <a:pt x="53" y="219"/>
                </a:cubicBezTo>
                <a:cubicBezTo>
                  <a:pt x="60" y="223"/>
                  <a:pt x="61" y="230"/>
                  <a:pt x="65" y="236"/>
                </a:cubicBezTo>
                <a:cubicBezTo>
                  <a:pt x="67" y="239"/>
                  <a:pt x="69" y="245"/>
                  <a:pt x="69" y="245"/>
                </a:cubicBezTo>
                <a:cubicBezTo>
                  <a:pt x="69" y="251"/>
                  <a:pt x="70" y="257"/>
                  <a:pt x="68" y="263"/>
                </a:cubicBezTo>
                <a:cubicBezTo>
                  <a:pt x="65" y="272"/>
                  <a:pt x="47" y="288"/>
                  <a:pt x="41" y="297"/>
                </a:cubicBezTo>
                <a:cubicBezTo>
                  <a:pt x="32" y="311"/>
                  <a:pt x="33" y="329"/>
                  <a:pt x="23" y="343"/>
                </a:cubicBezTo>
                <a:cubicBezTo>
                  <a:pt x="18" y="358"/>
                  <a:pt x="8" y="371"/>
                  <a:pt x="5" y="387"/>
                </a:cubicBezTo>
                <a:cubicBezTo>
                  <a:pt x="5" y="397"/>
                  <a:pt x="5" y="407"/>
                  <a:pt x="6" y="417"/>
                </a:cubicBezTo>
                <a:cubicBezTo>
                  <a:pt x="7" y="425"/>
                  <a:pt x="20" y="438"/>
                  <a:pt x="20" y="438"/>
                </a:cubicBezTo>
                <a:cubicBezTo>
                  <a:pt x="17" y="450"/>
                  <a:pt x="6" y="458"/>
                  <a:pt x="0" y="469"/>
                </a:cubicBezTo>
                <a:cubicBezTo>
                  <a:pt x="1" y="474"/>
                  <a:pt x="3" y="476"/>
                  <a:pt x="7" y="479"/>
                </a:cubicBezTo>
                <a:cubicBezTo>
                  <a:pt x="9" y="482"/>
                  <a:pt x="15" y="484"/>
                  <a:pt x="15" y="487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77720" y="235080"/>
            <a:ext cx="65160" cy="320400"/>
          </a:xfrm>
          <a:custGeom>
            <a:avLst/>
            <a:gdLst/>
            <a:ahLst/>
            <a:rect l="l" t="t" r="r" b="b"/>
            <a:pathLst>
              <a:path w="18" h="75">
                <a:moveTo>
                  <a:pt x="10" y="75"/>
                </a:moveTo>
                <a:cubicBezTo>
                  <a:pt x="11" y="72"/>
                  <a:pt x="13" y="66"/>
                  <a:pt x="13" y="66"/>
                </a:cubicBezTo>
                <a:cubicBezTo>
                  <a:pt x="13" y="60"/>
                  <a:pt x="3" y="55"/>
                  <a:pt x="1" y="47"/>
                </a:cubicBezTo>
                <a:cubicBezTo>
                  <a:pt x="0" y="39"/>
                  <a:pt x="3" y="25"/>
                  <a:pt x="6" y="17"/>
                </a:cubicBezTo>
                <a:cubicBezTo>
                  <a:pt x="9" y="9"/>
                  <a:pt x="16" y="4"/>
                  <a:pt x="18" y="0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600" y="1146240"/>
            <a:ext cx="152280" cy="1332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2840" y="581040"/>
            <a:ext cx="417600" cy="2142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20840" y="946080"/>
            <a:ext cx="31680" cy="334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3520" y="4724280"/>
            <a:ext cx="477720" cy="3524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1806480"/>
            <a:ext cx="401760" cy="1890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1560" y="861840"/>
            <a:ext cx="717480" cy="594000"/>
          </a:xfrm>
          <a:custGeom>
            <a:avLst/>
            <a:gdLst/>
            <a:ahLst/>
            <a:rect l="l" t="t" r="r" b="b"/>
            <a:pathLst>
              <a:path w="198" h="142">
                <a:moveTo>
                  <a:pt x="3" y="142"/>
                </a:moveTo>
                <a:cubicBezTo>
                  <a:pt x="0" y="132"/>
                  <a:pt x="4" y="128"/>
                  <a:pt x="12" y="126"/>
                </a:cubicBezTo>
                <a:cubicBezTo>
                  <a:pt x="20" y="126"/>
                  <a:pt x="28" y="126"/>
                  <a:pt x="36" y="127"/>
                </a:cubicBezTo>
                <a:cubicBezTo>
                  <a:pt x="49" y="128"/>
                  <a:pt x="60" y="138"/>
                  <a:pt x="74" y="139"/>
                </a:cubicBezTo>
                <a:cubicBezTo>
                  <a:pt x="82" y="139"/>
                  <a:pt x="115" y="138"/>
                  <a:pt x="128" y="137"/>
                </a:cubicBezTo>
                <a:cubicBezTo>
                  <a:pt x="134" y="137"/>
                  <a:pt x="141" y="135"/>
                  <a:pt x="146" y="133"/>
                </a:cubicBezTo>
                <a:cubicBezTo>
                  <a:pt x="150" y="132"/>
                  <a:pt x="158" y="129"/>
                  <a:pt x="158" y="129"/>
                </a:cubicBezTo>
                <a:cubicBezTo>
                  <a:pt x="174" y="130"/>
                  <a:pt x="183" y="131"/>
                  <a:pt x="198" y="130"/>
                </a:cubicBezTo>
                <a:cubicBezTo>
                  <a:pt x="195" y="120"/>
                  <a:pt x="186" y="117"/>
                  <a:pt x="181" y="109"/>
                </a:cubicBezTo>
                <a:cubicBezTo>
                  <a:pt x="178" y="104"/>
                  <a:pt x="173" y="94"/>
                  <a:pt x="173" y="94"/>
                </a:cubicBezTo>
                <a:cubicBezTo>
                  <a:pt x="172" y="88"/>
                  <a:pt x="171" y="81"/>
                  <a:pt x="170" y="75"/>
                </a:cubicBezTo>
                <a:cubicBezTo>
                  <a:pt x="170" y="65"/>
                  <a:pt x="172" y="50"/>
                  <a:pt x="170" y="39"/>
                </a:cubicBezTo>
                <a:cubicBezTo>
                  <a:pt x="169" y="35"/>
                  <a:pt x="158" y="29"/>
                  <a:pt x="157" y="28"/>
                </a:cubicBezTo>
                <a:cubicBezTo>
                  <a:pt x="149" y="20"/>
                  <a:pt x="140" y="11"/>
                  <a:pt x="140" y="0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217520" y="853920"/>
            <a:ext cx="50760" cy="174960"/>
          </a:xfrm>
          <a:custGeom>
            <a:avLst/>
            <a:gdLst/>
            <a:ahLst/>
            <a:rect l="l" t="t" r="r" b="b"/>
            <a:pathLst>
              <a:path w="14" h="42">
                <a:moveTo>
                  <a:pt x="0" y="42"/>
                </a:moveTo>
                <a:cubicBezTo>
                  <a:pt x="2" y="25"/>
                  <a:pt x="14" y="18"/>
                  <a:pt x="14" y="0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322280" y="765000"/>
            <a:ext cx="992160" cy="640080"/>
          </a:xfrm>
          <a:custGeom>
            <a:avLst/>
            <a:gdLst/>
            <a:ahLst/>
            <a:rect l="l" t="t" r="r" b="b"/>
            <a:pathLst>
              <a:path w="274" h="153">
                <a:moveTo>
                  <a:pt x="0" y="153"/>
                </a:moveTo>
                <a:cubicBezTo>
                  <a:pt x="7" y="151"/>
                  <a:pt x="12" y="145"/>
                  <a:pt x="18" y="141"/>
                </a:cubicBezTo>
                <a:cubicBezTo>
                  <a:pt x="25" y="131"/>
                  <a:pt x="33" y="109"/>
                  <a:pt x="37" y="97"/>
                </a:cubicBezTo>
                <a:cubicBezTo>
                  <a:pt x="38" y="93"/>
                  <a:pt x="41" y="90"/>
                  <a:pt x="42" y="86"/>
                </a:cubicBezTo>
                <a:cubicBezTo>
                  <a:pt x="43" y="83"/>
                  <a:pt x="44" y="78"/>
                  <a:pt x="44" y="78"/>
                </a:cubicBezTo>
                <a:cubicBezTo>
                  <a:pt x="45" y="69"/>
                  <a:pt x="44" y="61"/>
                  <a:pt x="46" y="52"/>
                </a:cubicBezTo>
                <a:cubicBezTo>
                  <a:pt x="50" y="33"/>
                  <a:pt x="78" y="24"/>
                  <a:pt x="92" y="16"/>
                </a:cubicBezTo>
                <a:cubicBezTo>
                  <a:pt x="101" y="11"/>
                  <a:pt x="108" y="3"/>
                  <a:pt x="118" y="1"/>
                </a:cubicBezTo>
                <a:cubicBezTo>
                  <a:pt x="152" y="2"/>
                  <a:pt x="158" y="2"/>
                  <a:pt x="191" y="0"/>
                </a:cubicBezTo>
                <a:cubicBezTo>
                  <a:pt x="235" y="5"/>
                  <a:pt x="261" y="21"/>
                  <a:pt x="274" y="21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14360" y="1405080"/>
            <a:ext cx="2068560" cy="2485800"/>
          </a:xfrm>
          <a:custGeom>
            <a:avLst/>
            <a:gdLst/>
            <a:ahLst/>
            <a:rect l="l" t="t" r="r" b="b"/>
            <a:pathLst>
              <a:path w="571" h="562">
                <a:moveTo>
                  <a:pt x="0" y="1"/>
                </a:moveTo>
                <a:cubicBezTo>
                  <a:pt x="21" y="1"/>
                  <a:pt x="41" y="0"/>
                  <a:pt x="62" y="0"/>
                </a:cubicBezTo>
                <a:cubicBezTo>
                  <a:pt x="71" y="0"/>
                  <a:pt x="87" y="8"/>
                  <a:pt x="87" y="8"/>
                </a:cubicBezTo>
                <a:cubicBezTo>
                  <a:pt x="91" y="12"/>
                  <a:pt x="95" y="14"/>
                  <a:pt x="100" y="16"/>
                </a:cubicBezTo>
                <a:cubicBezTo>
                  <a:pt x="117" y="42"/>
                  <a:pt x="134" y="74"/>
                  <a:pt x="165" y="86"/>
                </a:cubicBezTo>
                <a:cubicBezTo>
                  <a:pt x="168" y="89"/>
                  <a:pt x="173" y="96"/>
                  <a:pt x="173" y="96"/>
                </a:cubicBezTo>
                <a:cubicBezTo>
                  <a:pt x="172" y="101"/>
                  <a:pt x="171" y="105"/>
                  <a:pt x="170" y="110"/>
                </a:cubicBezTo>
                <a:cubicBezTo>
                  <a:pt x="169" y="113"/>
                  <a:pt x="168" y="118"/>
                  <a:pt x="168" y="118"/>
                </a:cubicBezTo>
                <a:cubicBezTo>
                  <a:pt x="168" y="126"/>
                  <a:pt x="168" y="135"/>
                  <a:pt x="169" y="143"/>
                </a:cubicBezTo>
                <a:cubicBezTo>
                  <a:pt x="170" y="159"/>
                  <a:pt x="199" y="162"/>
                  <a:pt x="209" y="169"/>
                </a:cubicBezTo>
                <a:cubicBezTo>
                  <a:pt x="211" y="178"/>
                  <a:pt x="207" y="188"/>
                  <a:pt x="216" y="194"/>
                </a:cubicBezTo>
                <a:cubicBezTo>
                  <a:pt x="224" y="205"/>
                  <a:pt x="229" y="213"/>
                  <a:pt x="241" y="221"/>
                </a:cubicBezTo>
                <a:cubicBezTo>
                  <a:pt x="244" y="223"/>
                  <a:pt x="247" y="226"/>
                  <a:pt x="250" y="228"/>
                </a:cubicBezTo>
                <a:cubicBezTo>
                  <a:pt x="252" y="229"/>
                  <a:pt x="256" y="230"/>
                  <a:pt x="256" y="230"/>
                </a:cubicBezTo>
                <a:cubicBezTo>
                  <a:pt x="260" y="242"/>
                  <a:pt x="261" y="256"/>
                  <a:pt x="271" y="266"/>
                </a:cubicBezTo>
                <a:cubicBezTo>
                  <a:pt x="280" y="275"/>
                  <a:pt x="295" y="277"/>
                  <a:pt x="307" y="282"/>
                </a:cubicBezTo>
                <a:cubicBezTo>
                  <a:pt x="328" y="281"/>
                  <a:pt x="327" y="279"/>
                  <a:pt x="343" y="273"/>
                </a:cubicBezTo>
                <a:cubicBezTo>
                  <a:pt x="361" y="255"/>
                  <a:pt x="387" y="253"/>
                  <a:pt x="412" y="252"/>
                </a:cubicBezTo>
                <a:cubicBezTo>
                  <a:pt x="445" y="253"/>
                  <a:pt x="430" y="251"/>
                  <a:pt x="446" y="256"/>
                </a:cubicBezTo>
                <a:cubicBezTo>
                  <a:pt x="451" y="258"/>
                  <a:pt x="462" y="260"/>
                  <a:pt x="462" y="260"/>
                </a:cubicBezTo>
                <a:cubicBezTo>
                  <a:pt x="469" y="265"/>
                  <a:pt x="472" y="264"/>
                  <a:pt x="481" y="265"/>
                </a:cubicBezTo>
                <a:cubicBezTo>
                  <a:pt x="486" y="266"/>
                  <a:pt x="491" y="267"/>
                  <a:pt x="496" y="270"/>
                </a:cubicBezTo>
                <a:cubicBezTo>
                  <a:pt x="498" y="271"/>
                  <a:pt x="502" y="274"/>
                  <a:pt x="502" y="274"/>
                </a:cubicBezTo>
                <a:cubicBezTo>
                  <a:pt x="508" y="284"/>
                  <a:pt x="527" y="283"/>
                  <a:pt x="534" y="292"/>
                </a:cubicBezTo>
                <a:cubicBezTo>
                  <a:pt x="537" y="302"/>
                  <a:pt x="544" y="324"/>
                  <a:pt x="551" y="333"/>
                </a:cubicBezTo>
                <a:cubicBezTo>
                  <a:pt x="556" y="339"/>
                  <a:pt x="555" y="342"/>
                  <a:pt x="562" y="344"/>
                </a:cubicBezTo>
                <a:cubicBezTo>
                  <a:pt x="571" y="351"/>
                  <a:pt x="552" y="367"/>
                  <a:pt x="562" y="373"/>
                </a:cubicBezTo>
                <a:cubicBezTo>
                  <a:pt x="563" y="377"/>
                  <a:pt x="560" y="392"/>
                  <a:pt x="560" y="392"/>
                </a:cubicBezTo>
                <a:cubicBezTo>
                  <a:pt x="563" y="405"/>
                  <a:pt x="549" y="419"/>
                  <a:pt x="561" y="427"/>
                </a:cubicBezTo>
                <a:cubicBezTo>
                  <a:pt x="563" y="431"/>
                  <a:pt x="550" y="443"/>
                  <a:pt x="554" y="445"/>
                </a:cubicBezTo>
                <a:cubicBezTo>
                  <a:pt x="559" y="454"/>
                  <a:pt x="546" y="460"/>
                  <a:pt x="550" y="465"/>
                </a:cubicBezTo>
                <a:cubicBezTo>
                  <a:pt x="549" y="480"/>
                  <a:pt x="551" y="485"/>
                  <a:pt x="547" y="500"/>
                </a:cubicBezTo>
                <a:cubicBezTo>
                  <a:pt x="544" y="515"/>
                  <a:pt x="542" y="530"/>
                  <a:pt x="552" y="537"/>
                </a:cubicBezTo>
                <a:cubicBezTo>
                  <a:pt x="554" y="547"/>
                  <a:pt x="548" y="561"/>
                  <a:pt x="559" y="562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1520" y="488880"/>
            <a:ext cx="1263600" cy="2401920"/>
          </a:xfrm>
          <a:custGeom>
            <a:avLst/>
            <a:gdLst/>
            <a:ahLst/>
            <a:rect l="l" t="t" r="r" b="b"/>
            <a:pathLst>
              <a:path w="349" h="574">
                <a:moveTo>
                  <a:pt x="349" y="0"/>
                </a:moveTo>
                <a:cubicBezTo>
                  <a:pt x="342" y="10"/>
                  <a:pt x="338" y="24"/>
                  <a:pt x="335" y="36"/>
                </a:cubicBezTo>
                <a:cubicBezTo>
                  <a:pt x="333" y="54"/>
                  <a:pt x="318" y="59"/>
                  <a:pt x="313" y="75"/>
                </a:cubicBezTo>
                <a:cubicBezTo>
                  <a:pt x="310" y="84"/>
                  <a:pt x="299" y="94"/>
                  <a:pt x="294" y="102"/>
                </a:cubicBezTo>
                <a:cubicBezTo>
                  <a:pt x="290" y="107"/>
                  <a:pt x="290" y="101"/>
                  <a:pt x="288" y="104"/>
                </a:cubicBezTo>
                <a:cubicBezTo>
                  <a:pt x="286" y="107"/>
                  <a:pt x="285" y="115"/>
                  <a:pt x="283" y="118"/>
                </a:cubicBezTo>
                <a:cubicBezTo>
                  <a:pt x="282" y="120"/>
                  <a:pt x="275" y="120"/>
                  <a:pt x="273" y="124"/>
                </a:cubicBezTo>
                <a:cubicBezTo>
                  <a:pt x="271" y="128"/>
                  <a:pt x="274" y="135"/>
                  <a:pt x="273" y="141"/>
                </a:cubicBezTo>
                <a:cubicBezTo>
                  <a:pt x="269" y="147"/>
                  <a:pt x="270" y="152"/>
                  <a:pt x="267" y="158"/>
                </a:cubicBezTo>
                <a:cubicBezTo>
                  <a:pt x="265" y="161"/>
                  <a:pt x="261" y="168"/>
                  <a:pt x="261" y="168"/>
                </a:cubicBezTo>
                <a:cubicBezTo>
                  <a:pt x="259" y="177"/>
                  <a:pt x="256" y="187"/>
                  <a:pt x="249" y="194"/>
                </a:cubicBezTo>
                <a:cubicBezTo>
                  <a:pt x="247" y="201"/>
                  <a:pt x="243" y="210"/>
                  <a:pt x="239" y="216"/>
                </a:cubicBezTo>
                <a:cubicBezTo>
                  <a:pt x="238" y="221"/>
                  <a:pt x="237" y="225"/>
                  <a:pt x="232" y="228"/>
                </a:cubicBezTo>
                <a:cubicBezTo>
                  <a:pt x="224" y="240"/>
                  <a:pt x="187" y="239"/>
                  <a:pt x="174" y="245"/>
                </a:cubicBezTo>
                <a:cubicBezTo>
                  <a:pt x="166" y="249"/>
                  <a:pt x="159" y="255"/>
                  <a:pt x="151" y="260"/>
                </a:cubicBezTo>
                <a:cubicBezTo>
                  <a:pt x="147" y="262"/>
                  <a:pt x="139" y="266"/>
                  <a:pt x="139" y="266"/>
                </a:cubicBezTo>
                <a:cubicBezTo>
                  <a:pt x="129" y="273"/>
                  <a:pt x="120" y="282"/>
                  <a:pt x="109" y="289"/>
                </a:cubicBezTo>
                <a:cubicBezTo>
                  <a:pt x="102" y="293"/>
                  <a:pt x="94" y="295"/>
                  <a:pt x="87" y="300"/>
                </a:cubicBezTo>
                <a:cubicBezTo>
                  <a:pt x="78" y="306"/>
                  <a:pt x="71" y="313"/>
                  <a:pt x="61" y="316"/>
                </a:cubicBezTo>
                <a:cubicBezTo>
                  <a:pt x="43" y="329"/>
                  <a:pt x="32" y="347"/>
                  <a:pt x="28" y="369"/>
                </a:cubicBezTo>
                <a:cubicBezTo>
                  <a:pt x="29" y="386"/>
                  <a:pt x="30" y="387"/>
                  <a:pt x="28" y="409"/>
                </a:cubicBezTo>
                <a:cubicBezTo>
                  <a:pt x="28" y="414"/>
                  <a:pt x="23" y="424"/>
                  <a:pt x="23" y="424"/>
                </a:cubicBezTo>
                <a:cubicBezTo>
                  <a:pt x="22" y="436"/>
                  <a:pt x="20" y="449"/>
                  <a:pt x="18" y="461"/>
                </a:cubicBezTo>
                <a:cubicBezTo>
                  <a:pt x="19" y="471"/>
                  <a:pt x="20" y="481"/>
                  <a:pt x="23" y="491"/>
                </a:cubicBezTo>
                <a:cubicBezTo>
                  <a:pt x="23" y="497"/>
                  <a:pt x="24" y="504"/>
                  <a:pt x="21" y="510"/>
                </a:cubicBezTo>
                <a:cubicBezTo>
                  <a:pt x="19" y="519"/>
                  <a:pt x="6" y="533"/>
                  <a:pt x="3" y="544"/>
                </a:cubicBezTo>
                <a:cubicBezTo>
                  <a:pt x="0" y="555"/>
                  <a:pt x="1" y="568"/>
                  <a:pt x="1" y="574"/>
                </a:cubicBezTo>
              </a:path>
            </a:pathLst>
          </a:custGeom>
          <a:noFill/>
          <a:ln w="2844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01880" y="0"/>
            <a:ext cx="2465280" cy="773280"/>
          </a:xfrm>
          <a:custGeom>
            <a:avLst/>
            <a:gdLst/>
            <a:ahLst/>
            <a:rect l="l" t="t" r="r" b="b"/>
            <a:pathLst>
              <a:path w="681" h="183">
                <a:moveTo>
                  <a:pt x="1" y="117"/>
                </a:moveTo>
                <a:cubicBezTo>
                  <a:pt x="0" y="117"/>
                  <a:pt x="10" y="109"/>
                  <a:pt x="10" y="109"/>
                </a:cubicBezTo>
                <a:cubicBezTo>
                  <a:pt x="14" y="84"/>
                  <a:pt x="14" y="90"/>
                  <a:pt x="31" y="79"/>
                </a:cubicBezTo>
                <a:cubicBezTo>
                  <a:pt x="37" y="70"/>
                  <a:pt x="41" y="69"/>
                  <a:pt x="44" y="60"/>
                </a:cubicBezTo>
                <a:cubicBezTo>
                  <a:pt x="50" y="43"/>
                  <a:pt x="55" y="55"/>
                  <a:pt x="51" y="42"/>
                </a:cubicBezTo>
                <a:cubicBezTo>
                  <a:pt x="50" y="39"/>
                  <a:pt x="54" y="0"/>
                  <a:pt x="57" y="1"/>
                </a:cubicBezTo>
                <a:cubicBezTo>
                  <a:pt x="74" y="4"/>
                  <a:pt x="84" y="18"/>
                  <a:pt x="100" y="20"/>
                </a:cubicBezTo>
                <a:cubicBezTo>
                  <a:pt x="116" y="22"/>
                  <a:pt x="140" y="36"/>
                  <a:pt x="155" y="40"/>
                </a:cubicBezTo>
                <a:cubicBezTo>
                  <a:pt x="165" y="43"/>
                  <a:pt x="143" y="38"/>
                  <a:pt x="160" y="41"/>
                </a:cubicBezTo>
                <a:cubicBezTo>
                  <a:pt x="177" y="44"/>
                  <a:pt x="235" y="49"/>
                  <a:pt x="259" y="57"/>
                </a:cubicBezTo>
                <a:cubicBezTo>
                  <a:pt x="282" y="63"/>
                  <a:pt x="290" y="82"/>
                  <a:pt x="304" y="91"/>
                </a:cubicBezTo>
                <a:cubicBezTo>
                  <a:pt x="322" y="99"/>
                  <a:pt x="324" y="97"/>
                  <a:pt x="335" y="104"/>
                </a:cubicBezTo>
                <a:cubicBezTo>
                  <a:pt x="359" y="116"/>
                  <a:pt x="412" y="131"/>
                  <a:pt x="447" y="140"/>
                </a:cubicBezTo>
                <a:cubicBezTo>
                  <a:pt x="482" y="149"/>
                  <a:pt x="520" y="151"/>
                  <a:pt x="545" y="156"/>
                </a:cubicBezTo>
                <a:cubicBezTo>
                  <a:pt x="570" y="161"/>
                  <a:pt x="572" y="169"/>
                  <a:pt x="595" y="173"/>
                </a:cubicBezTo>
                <a:cubicBezTo>
                  <a:pt x="618" y="177"/>
                  <a:pt x="677" y="178"/>
                  <a:pt x="681" y="183"/>
                </a:cubicBezTo>
              </a:path>
            </a:pathLst>
          </a:custGeom>
          <a:noFill/>
          <a:ln w="28440">
            <a:solidFill>
              <a:srgbClr val="996633"/>
            </a:solidFill>
            <a:prstDash val="lgDashDot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1760" y="200160"/>
            <a:ext cx="2803320" cy="147600"/>
          </a:xfrm>
          <a:custGeom>
            <a:avLst/>
            <a:gdLst/>
            <a:ahLst/>
            <a:rect l="l" t="t" r="r" b="b"/>
            <a:pathLst>
              <a:path w="774" h="35">
                <a:moveTo>
                  <a:pt x="0" y="2"/>
                </a:moveTo>
                <a:cubicBezTo>
                  <a:pt x="16" y="6"/>
                  <a:pt x="10" y="0"/>
                  <a:pt x="28" y="2"/>
                </a:cubicBezTo>
                <a:cubicBezTo>
                  <a:pt x="35" y="4"/>
                  <a:pt x="39" y="4"/>
                  <a:pt x="47" y="5"/>
                </a:cubicBezTo>
                <a:cubicBezTo>
                  <a:pt x="52" y="6"/>
                  <a:pt x="71" y="7"/>
                  <a:pt x="71" y="7"/>
                </a:cubicBezTo>
                <a:cubicBezTo>
                  <a:pt x="84" y="11"/>
                  <a:pt x="142" y="10"/>
                  <a:pt x="162" y="10"/>
                </a:cubicBezTo>
                <a:cubicBezTo>
                  <a:pt x="174" y="12"/>
                  <a:pt x="197" y="14"/>
                  <a:pt x="197" y="14"/>
                </a:cubicBezTo>
                <a:cubicBezTo>
                  <a:pt x="220" y="19"/>
                  <a:pt x="242" y="23"/>
                  <a:pt x="265" y="29"/>
                </a:cubicBezTo>
                <a:cubicBezTo>
                  <a:pt x="282" y="31"/>
                  <a:pt x="289" y="29"/>
                  <a:pt x="295" y="29"/>
                </a:cubicBezTo>
                <a:cubicBezTo>
                  <a:pt x="301" y="29"/>
                  <a:pt x="297" y="30"/>
                  <a:pt x="304" y="28"/>
                </a:cubicBezTo>
                <a:cubicBezTo>
                  <a:pt x="315" y="27"/>
                  <a:pt x="326" y="19"/>
                  <a:pt x="337" y="15"/>
                </a:cubicBezTo>
                <a:cubicBezTo>
                  <a:pt x="346" y="12"/>
                  <a:pt x="356" y="12"/>
                  <a:pt x="365" y="12"/>
                </a:cubicBezTo>
                <a:cubicBezTo>
                  <a:pt x="376" y="9"/>
                  <a:pt x="386" y="7"/>
                  <a:pt x="397" y="6"/>
                </a:cubicBezTo>
                <a:cubicBezTo>
                  <a:pt x="427" y="7"/>
                  <a:pt x="455" y="11"/>
                  <a:pt x="485" y="13"/>
                </a:cubicBezTo>
                <a:cubicBezTo>
                  <a:pt x="506" y="18"/>
                  <a:pt x="530" y="23"/>
                  <a:pt x="552" y="24"/>
                </a:cubicBezTo>
                <a:cubicBezTo>
                  <a:pt x="572" y="23"/>
                  <a:pt x="588" y="20"/>
                  <a:pt x="607" y="18"/>
                </a:cubicBezTo>
                <a:cubicBezTo>
                  <a:pt x="620" y="15"/>
                  <a:pt x="634" y="20"/>
                  <a:pt x="647" y="22"/>
                </a:cubicBezTo>
                <a:cubicBezTo>
                  <a:pt x="648" y="22"/>
                  <a:pt x="649" y="23"/>
                  <a:pt x="650" y="23"/>
                </a:cubicBezTo>
                <a:cubicBezTo>
                  <a:pt x="651" y="24"/>
                  <a:pt x="652" y="25"/>
                  <a:pt x="653" y="25"/>
                </a:cubicBezTo>
                <a:cubicBezTo>
                  <a:pt x="675" y="27"/>
                  <a:pt x="697" y="27"/>
                  <a:pt x="719" y="27"/>
                </a:cubicBezTo>
                <a:cubicBezTo>
                  <a:pt x="738" y="31"/>
                  <a:pt x="755" y="35"/>
                  <a:pt x="774" y="35"/>
                </a:cubicBezTo>
              </a:path>
            </a:pathLst>
          </a:custGeom>
          <a:noFill/>
          <a:ln w="28440">
            <a:solidFill>
              <a:srgbClr val="80808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548320" y="154080"/>
            <a:ext cx="2009880" cy="193680"/>
          </a:xfrm>
          <a:custGeom>
            <a:avLst/>
            <a:gdLst/>
            <a:ahLst/>
            <a:rect l="l" t="t" r="r" b="b"/>
            <a:pathLst>
              <a:path w="555" h="44">
                <a:moveTo>
                  <a:pt x="0" y="43"/>
                </a:moveTo>
                <a:cubicBezTo>
                  <a:pt x="34" y="32"/>
                  <a:pt x="30" y="33"/>
                  <a:pt x="83" y="32"/>
                </a:cubicBezTo>
                <a:cubicBezTo>
                  <a:pt x="86" y="31"/>
                  <a:pt x="89" y="30"/>
                  <a:pt x="92" y="29"/>
                </a:cubicBezTo>
                <a:cubicBezTo>
                  <a:pt x="96" y="25"/>
                  <a:pt x="100" y="22"/>
                  <a:pt x="106" y="21"/>
                </a:cubicBezTo>
                <a:cubicBezTo>
                  <a:pt x="111" y="20"/>
                  <a:pt x="120" y="19"/>
                  <a:pt x="120" y="19"/>
                </a:cubicBezTo>
                <a:cubicBezTo>
                  <a:pt x="131" y="15"/>
                  <a:pt x="145" y="16"/>
                  <a:pt x="156" y="15"/>
                </a:cubicBezTo>
                <a:cubicBezTo>
                  <a:pt x="165" y="13"/>
                  <a:pt x="173" y="9"/>
                  <a:pt x="182" y="7"/>
                </a:cubicBezTo>
                <a:cubicBezTo>
                  <a:pt x="186" y="4"/>
                  <a:pt x="191" y="2"/>
                  <a:pt x="196" y="0"/>
                </a:cubicBezTo>
                <a:cubicBezTo>
                  <a:pt x="213" y="1"/>
                  <a:pt x="228" y="2"/>
                  <a:pt x="245" y="3"/>
                </a:cubicBezTo>
                <a:cubicBezTo>
                  <a:pt x="272" y="14"/>
                  <a:pt x="310" y="13"/>
                  <a:pt x="339" y="14"/>
                </a:cubicBezTo>
                <a:cubicBezTo>
                  <a:pt x="351" y="15"/>
                  <a:pt x="362" y="17"/>
                  <a:pt x="374" y="18"/>
                </a:cubicBezTo>
                <a:cubicBezTo>
                  <a:pt x="380" y="20"/>
                  <a:pt x="387" y="22"/>
                  <a:pt x="393" y="24"/>
                </a:cubicBezTo>
                <a:cubicBezTo>
                  <a:pt x="402" y="37"/>
                  <a:pt x="404" y="30"/>
                  <a:pt x="416" y="32"/>
                </a:cubicBezTo>
                <a:cubicBezTo>
                  <a:pt x="435" y="40"/>
                  <a:pt x="436" y="40"/>
                  <a:pt x="456" y="38"/>
                </a:cubicBezTo>
                <a:cubicBezTo>
                  <a:pt x="477" y="39"/>
                  <a:pt x="460" y="37"/>
                  <a:pt x="480" y="39"/>
                </a:cubicBezTo>
                <a:cubicBezTo>
                  <a:pt x="493" y="42"/>
                  <a:pt x="500" y="43"/>
                  <a:pt x="513" y="44"/>
                </a:cubicBezTo>
                <a:cubicBezTo>
                  <a:pt x="521" y="44"/>
                  <a:pt x="512" y="44"/>
                  <a:pt x="519" y="43"/>
                </a:cubicBezTo>
                <a:cubicBezTo>
                  <a:pt x="526" y="42"/>
                  <a:pt x="548" y="41"/>
                  <a:pt x="555" y="40"/>
                </a:cubicBezTo>
              </a:path>
            </a:pathLst>
          </a:custGeom>
          <a:noFill/>
          <a:ln w="28440">
            <a:solidFill>
              <a:srgbClr val="969696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60600" y="2451240"/>
            <a:ext cx="2162160" cy="2128680"/>
          </a:xfrm>
          <a:custGeom>
            <a:avLst/>
            <a:gdLst/>
            <a:ahLst/>
            <a:rect l="l" t="t" r="r" b="b"/>
            <a:pathLst>
              <a:path w="597" h="445">
                <a:moveTo>
                  <a:pt x="0" y="95"/>
                </a:moveTo>
                <a:cubicBezTo>
                  <a:pt x="9" y="92"/>
                  <a:pt x="12" y="84"/>
                  <a:pt x="17" y="77"/>
                </a:cubicBezTo>
                <a:cubicBezTo>
                  <a:pt x="18" y="72"/>
                  <a:pt x="21" y="66"/>
                  <a:pt x="24" y="61"/>
                </a:cubicBezTo>
                <a:cubicBezTo>
                  <a:pt x="27" y="55"/>
                  <a:pt x="32" y="51"/>
                  <a:pt x="40" y="46"/>
                </a:cubicBezTo>
                <a:cubicBezTo>
                  <a:pt x="48" y="41"/>
                  <a:pt x="52" y="36"/>
                  <a:pt x="72" y="30"/>
                </a:cubicBezTo>
                <a:cubicBezTo>
                  <a:pt x="100" y="21"/>
                  <a:pt x="130" y="15"/>
                  <a:pt x="159" y="12"/>
                </a:cubicBezTo>
                <a:cubicBezTo>
                  <a:pt x="169" y="10"/>
                  <a:pt x="179" y="8"/>
                  <a:pt x="189" y="7"/>
                </a:cubicBezTo>
                <a:cubicBezTo>
                  <a:pt x="216" y="7"/>
                  <a:pt x="243" y="6"/>
                  <a:pt x="270" y="11"/>
                </a:cubicBezTo>
                <a:cubicBezTo>
                  <a:pt x="281" y="10"/>
                  <a:pt x="292" y="8"/>
                  <a:pt x="303" y="7"/>
                </a:cubicBezTo>
                <a:cubicBezTo>
                  <a:pt x="311" y="6"/>
                  <a:pt x="328" y="5"/>
                  <a:pt x="328" y="5"/>
                </a:cubicBezTo>
                <a:cubicBezTo>
                  <a:pt x="348" y="0"/>
                  <a:pt x="364" y="9"/>
                  <a:pt x="382" y="14"/>
                </a:cubicBezTo>
                <a:cubicBezTo>
                  <a:pt x="403" y="20"/>
                  <a:pt x="429" y="10"/>
                  <a:pt x="448" y="20"/>
                </a:cubicBezTo>
                <a:cubicBezTo>
                  <a:pt x="466" y="29"/>
                  <a:pt x="488" y="29"/>
                  <a:pt x="505" y="38"/>
                </a:cubicBezTo>
                <a:cubicBezTo>
                  <a:pt x="515" y="44"/>
                  <a:pt x="530" y="50"/>
                  <a:pt x="541" y="53"/>
                </a:cubicBezTo>
                <a:cubicBezTo>
                  <a:pt x="548" y="59"/>
                  <a:pt x="548" y="67"/>
                  <a:pt x="551" y="73"/>
                </a:cubicBezTo>
                <a:cubicBezTo>
                  <a:pt x="554" y="79"/>
                  <a:pt x="554" y="82"/>
                  <a:pt x="558" y="91"/>
                </a:cubicBezTo>
                <a:cubicBezTo>
                  <a:pt x="560" y="104"/>
                  <a:pt x="570" y="114"/>
                  <a:pt x="574" y="126"/>
                </a:cubicBezTo>
                <a:cubicBezTo>
                  <a:pt x="575" y="158"/>
                  <a:pt x="578" y="185"/>
                  <a:pt x="583" y="215"/>
                </a:cubicBezTo>
                <a:cubicBezTo>
                  <a:pt x="583" y="257"/>
                  <a:pt x="584" y="290"/>
                  <a:pt x="586" y="329"/>
                </a:cubicBezTo>
                <a:cubicBezTo>
                  <a:pt x="586" y="364"/>
                  <a:pt x="588" y="403"/>
                  <a:pt x="591" y="422"/>
                </a:cubicBezTo>
                <a:cubicBezTo>
                  <a:pt x="593" y="441"/>
                  <a:pt x="595" y="441"/>
                  <a:pt x="597" y="445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19880" y="4576680"/>
            <a:ext cx="1218960" cy="944640"/>
          </a:xfrm>
          <a:custGeom>
            <a:avLst/>
            <a:gdLst/>
            <a:ahLst/>
            <a:rect l="l" t="t" r="r" b="b"/>
            <a:pathLst>
              <a:path w="337" h="182">
                <a:moveTo>
                  <a:pt x="0" y="0"/>
                </a:moveTo>
                <a:cubicBezTo>
                  <a:pt x="5" y="21"/>
                  <a:pt x="16" y="48"/>
                  <a:pt x="32" y="62"/>
                </a:cubicBezTo>
                <a:cubicBezTo>
                  <a:pt x="43" y="72"/>
                  <a:pt x="61" y="71"/>
                  <a:pt x="71" y="81"/>
                </a:cubicBezTo>
                <a:cubicBezTo>
                  <a:pt x="98" y="108"/>
                  <a:pt x="153" y="138"/>
                  <a:pt x="192" y="142"/>
                </a:cubicBezTo>
                <a:cubicBezTo>
                  <a:pt x="217" y="148"/>
                  <a:pt x="243" y="155"/>
                  <a:pt x="268" y="160"/>
                </a:cubicBezTo>
                <a:cubicBezTo>
                  <a:pt x="275" y="165"/>
                  <a:pt x="285" y="169"/>
                  <a:pt x="293" y="171"/>
                </a:cubicBezTo>
                <a:cubicBezTo>
                  <a:pt x="306" y="180"/>
                  <a:pt x="322" y="182"/>
                  <a:pt x="337" y="18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83160" y="3747960"/>
            <a:ext cx="1792440" cy="1451160"/>
          </a:xfrm>
          <a:custGeom>
            <a:avLst/>
            <a:gdLst/>
            <a:ahLst/>
            <a:rect l="l" t="t" r="r" b="b"/>
            <a:pathLst>
              <a:path w="495" h="283">
                <a:moveTo>
                  <a:pt x="0" y="0"/>
                </a:moveTo>
                <a:cubicBezTo>
                  <a:pt x="12" y="12"/>
                  <a:pt x="29" y="17"/>
                  <a:pt x="46" y="18"/>
                </a:cubicBezTo>
                <a:cubicBezTo>
                  <a:pt x="52" y="20"/>
                  <a:pt x="57" y="22"/>
                  <a:pt x="63" y="23"/>
                </a:cubicBezTo>
                <a:cubicBezTo>
                  <a:pt x="78" y="31"/>
                  <a:pt x="91" y="41"/>
                  <a:pt x="105" y="50"/>
                </a:cubicBezTo>
                <a:cubicBezTo>
                  <a:pt x="108" y="55"/>
                  <a:pt x="114" y="58"/>
                  <a:pt x="118" y="61"/>
                </a:cubicBezTo>
                <a:cubicBezTo>
                  <a:pt x="124" y="66"/>
                  <a:pt x="128" y="74"/>
                  <a:pt x="134" y="78"/>
                </a:cubicBezTo>
                <a:cubicBezTo>
                  <a:pt x="145" y="86"/>
                  <a:pt x="164" y="90"/>
                  <a:pt x="177" y="92"/>
                </a:cubicBezTo>
                <a:cubicBezTo>
                  <a:pt x="189" y="98"/>
                  <a:pt x="204" y="97"/>
                  <a:pt x="217" y="101"/>
                </a:cubicBezTo>
                <a:cubicBezTo>
                  <a:pt x="231" y="105"/>
                  <a:pt x="242" y="115"/>
                  <a:pt x="255" y="119"/>
                </a:cubicBezTo>
                <a:cubicBezTo>
                  <a:pt x="268" y="132"/>
                  <a:pt x="280" y="143"/>
                  <a:pt x="293" y="156"/>
                </a:cubicBezTo>
                <a:cubicBezTo>
                  <a:pt x="307" y="170"/>
                  <a:pt x="293" y="158"/>
                  <a:pt x="302" y="169"/>
                </a:cubicBezTo>
                <a:cubicBezTo>
                  <a:pt x="304" y="172"/>
                  <a:pt x="309" y="176"/>
                  <a:pt x="309" y="176"/>
                </a:cubicBezTo>
                <a:cubicBezTo>
                  <a:pt x="319" y="205"/>
                  <a:pt x="339" y="216"/>
                  <a:pt x="366" y="227"/>
                </a:cubicBezTo>
                <a:cubicBezTo>
                  <a:pt x="372" y="230"/>
                  <a:pt x="378" y="234"/>
                  <a:pt x="385" y="236"/>
                </a:cubicBezTo>
                <a:cubicBezTo>
                  <a:pt x="394" y="242"/>
                  <a:pt x="407" y="244"/>
                  <a:pt x="416" y="250"/>
                </a:cubicBezTo>
                <a:cubicBezTo>
                  <a:pt x="423" y="254"/>
                  <a:pt x="430" y="258"/>
                  <a:pt x="438" y="261"/>
                </a:cubicBezTo>
                <a:cubicBezTo>
                  <a:pt x="448" y="271"/>
                  <a:pt x="469" y="278"/>
                  <a:pt x="483" y="279"/>
                </a:cubicBezTo>
                <a:cubicBezTo>
                  <a:pt x="487" y="280"/>
                  <a:pt x="495" y="283"/>
                  <a:pt x="495" y="283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46880" y="4505400"/>
            <a:ext cx="1114560" cy="2200320"/>
          </a:xfrm>
          <a:custGeom>
            <a:avLst/>
            <a:gdLst/>
            <a:ahLst/>
            <a:rect l="l" t="t" r="r" b="b"/>
            <a:pathLst>
              <a:path w="308" h="526">
                <a:moveTo>
                  <a:pt x="20" y="0"/>
                </a:moveTo>
                <a:cubicBezTo>
                  <a:pt x="20" y="5"/>
                  <a:pt x="27" y="67"/>
                  <a:pt x="14" y="89"/>
                </a:cubicBezTo>
                <a:cubicBezTo>
                  <a:pt x="12" y="98"/>
                  <a:pt x="8" y="107"/>
                  <a:pt x="6" y="118"/>
                </a:cubicBezTo>
                <a:cubicBezTo>
                  <a:pt x="4" y="142"/>
                  <a:pt x="3" y="165"/>
                  <a:pt x="2" y="189"/>
                </a:cubicBezTo>
                <a:cubicBezTo>
                  <a:pt x="3" y="238"/>
                  <a:pt x="0" y="228"/>
                  <a:pt x="8" y="255"/>
                </a:cubicBezTo>
                <a:cubicBezTo>
                  <a:pt x="8" y="276"/>
                  <a:pt x="8" y="295"/>
                  <a:pt x="9" y="316"/>
                </a:cubicBezTo>
                <a:cubicBezTo>
                  <a:pt x="10" y="336"/>
                  <a:pt x="30" y="358"/>
                  <a:pt x="40" y="374"/>
                </a:cubicBezTo>
                <a:cubicBezTo>
                  <a:pt x="62" y="407"/>
                  <a:pt x="65" y="457"/>
                  <a:pt x="106" y="469"/>
                </a:cubicBezTo>
                <a:cubicBezTo>
                  <a:pt x="114" y="475"/>
                  <a:pt x="122" y="475"/>
                  <a:pt x="130" y="478"/>
                </a:cubicBezTo>
                <a:cubicBezTo>
                  <a:pt x="155" y="488"/>
                  <a:pt x="154" y="486"/>
                  <a:pt x="180" y="494"/>
                </a:cubicBezTo>
                <a:cubicBezTo>
                  <a:pt x="191" y="497"/>
                  <a:pt x="185" y="497"/>
                  <a:pt x="196" y="499"/>
                </a:cubicBezTo>
                <a:cubicBezTo>
                  <a:pt x="204" y="500"/>
                  <a:pt x="218" y="506"/>
                  <a:pt x="218" y="506"/>
                </a:cubicBezTo>
                <a:cubicBezTo>
                  <a:pt x="228" y="509"/>
                  <a:pt x="233" y="510"/>
                  <a:pt x="240" y="512"/>
                </a:cubicBezTo>
                <a:cubicBezTo>
                  <a:pt x="246" y="514"/>
                  <a:pt x="252" y="517"/>
                  <a:pt x="256" y="518"/>
                </a:cubicBezTo>
                <a:cubicBezTo>
                  <a:pt x="259" y="519"/>
                  <a:pt x="265" y="521"/>
                  <a:pt x="265" y="521"/>
                </a:cubicBezTo>
                <a:cubicBezTo>
                  <a:pt x="267" y="526"/>
                  <a:pt x="284" y="522"/>
                  <a:pt x="288" y="525"/>
                </a:cubicBezTo>
                <a:cubicBezTo>
                  <a:pt x="290" y="526"/>
                  <a:pt x="308" y="524"/>
                  <a:pt x="308" y="524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81760" y="4827600"/>
            <a:ext cx="564840" cy="87480"/>
          </a:xfrm>
          <a:custGeom>
            <a:avLst/>
            <a:gdLst/>
            <a:ahLst/>
            <a:rect l="l" t="t" r="r" b="b"/>
            <a:pathLst>
              <a:path w="156" h="17">
                <a:moveTo>
                  <a:pt x="156" y="17"/>
                </a:moveTo>
                <a:cubicBezTo>
                  <a:pt x="145" y="15"/>
                  <a:pt x="143" y="10"/>
                  <a:pt x="135" y="4"/>
                </a:cubicBezTo>
                <a:cubicBezTo>
                  <a:pt x="132" y="2"/>
                  <a:pt x="124" y="0"/>
                  <a:pt x="124" y="0"/>
                </a:cubicBezTo>
                <a:cubicBezTo>
                  <a:pt x="98" y="1"/>
                  <a:pt x="79" y="5"/>
                  <a:pt x="55" y="11"/>
                </a:cubicBezTo>
                <a:cubicBezTo>
                  <a:pt x="21" y="10"/>
                  <a:pt x="39" y="10"/>
                  <a:pt x="0" y="10"/>
                </a:cubicBez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96040" y="5195880"/>
            <a:ext cx="568080" cy="355680"/>
          </a:xfrm>
          <a:custGeom>
            <a:avLst/>
            <a:gdLst/>
            <a:ahLst/>
            <a:rect l="l" t="t" r="r" b="b"/>
            <a:pathLst>
              <a:path w="157" h="69">
                <a:moveTo>
                  <a:pt x="157" y="0"/>
                </a:moveTo>
                <a:cubicBezTo>
                  <a:pt x="151" y="45"/>
                  <a:pt x="119" y="36"/>
                  <a:pt x="87" y="49"/>
                </a:cubicBezTo>
                <a:cubicBezTo>
                  <a:pt x="53" y="63"/>
                  <a:pt x="39" y="69"/>
                  <a:pt x="0" y="69"/>
                </a:cubicBez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68920" y="1727280"/>
            <a:ext cx="101520" cy="787320"/>
          </a:xfrm>
          <a:custGeom>
            <a:avLst/>
            <a:gdLst/>
            <a:ahLst/>
            <a:rect l="l" t="t" r="r" b="b"/>
            <a:pathLst>
              <a:path w="28" h="188">
                <a:moveTo>
                  <a:pt x="5" y="188"/>
                </a:moveTo>
                <a:cubicBezTo>
                  <a:pt x="12" y="173"/>
                  <a:pt x="10" y="155"/>
                  <a:pt x="5" y="139"/>
                </a:cubicBezTo>
                <a:cubicBezTo>
                  <a:pt x="4" y="128"/>
                  <a:pt x="0" y="114"/>
                  <a:pt x="8" y="104"/>
                </a:cubicBezTo>
                <a:cubicBezTo>
                  <a:pt x="11" y="94"/>
                  <a:pt x="16" y="95"/>
                  <a:pt x="23" y="86"/>
                </a:cubicBezTo>
                <a:cubicBezTo>
                  <a:pt x="26" y="80"/>
                  <a:pt x="26" y="76"/>
                  <a:pt x="27" y="70"/>
                </a:cubicBezTo>
                <a:cubicBezTo>
                  <a:pt x="28" y="64"/>
                  <a:pt x="27" y="57"/>
                  <a:pt x="27" y="51"/>
                </a:cubicBezTo>
                <a:cubicBezTo>
                  <a:pt x="27" y="45"/>
                  <a:pt x="27" y="39"/>
                  <a:pt x="26" y="32"/>
                </a:cubicBezTo>
                <a:cubicBezTo>
                  <a:pt x="25" y="25"/>
                  <a:pt x="21" y="11"/>
                  <a:pt x="20" y="6"/>
                </a:cubicBezTo>
                <a:cubicBezTo>
                  <a:pt x="19" y="1"/>
                  <a:pt x="17" y="1"/>
                  <a:pt x="18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755880" y="1204920"/>
            <a:ext cx="257400" cy="1279440"/>
          </a:xfrm>
          <a:custGeom>
            <a:avLst/>
            <a:gdLst/>
            <a:ahLst/>
            <a:rect l="l" t="t" r="r" b="b"/>
            <a:pathLst>
              <a:path w="71" h="306">
                <a:moveTo>
                  <a:pt x="51" y="306"/>
                </a:moveTo>
                <a:cubicBezTo>
                  <a:pt x="53" y="294"/>
                  <a:pt x="58" y="282"/>
                  <a:pt x="65" y="271"/>
                </a:cubicBezTo>
                <a:cubicBezTo>
                  <a:pt x="66" y="266"/>
                  <a:pt x="68" y="262"/>
                  <a:pt x="69" y="257"/>
                </a:cubicBezTo>
                <a:cubicBezTo>
                  <a:pt x="70" y="254"/>
                  <a:pt x="71" y="247"/>
                  <a:pt x="71" y="247"/>
                </a:cubicBezTo>
                <a:cubicBezTo>
                  <a:pt x="70" y="228"/>
                  <a:pt x="67" y="214"/>
                  <a:pt x="59" y="197"/>
                </a:cubicBezTo>
                <a:cubicBezTo>
                  <a:pt x="56" y="190"/>
                  <a:pt x="53" y="184"/>
                  <a:pt x="50" y="176"/>
                </a:cubicBezTo>
                <a:cubicBezTo>
                  <a:pt x="49" y="173"/>
                  <a:pt x="47" y="167"/>
                  <a:pt x="47" y="167"/>
                </a:cubicBezTo>
                <a:cubicBezTo>
                  <a:pt x="48" y="138"/>
                  <a:pt x="45" y="127"/>
                  <a:pt x="28" y="102"/>
                </a:cubicBezTo>
                <a:cubicBezTo>
                  <a:pt x="27" y="98"/>
                  <a:pt x="23" y="96"/>
                  <a:pt x="21" y="92"/>
                </a:cubicBezTo>
                <a:cubicBezTo>
                  <a:pt x="22" y="89"/>
                  <a:pt x="17" y="88"/>
                  <a:pt x="19" y="85"/>
                </a:cubicBezTo>
                <a:cubicBezTo>
                  <a:pt x="19" y="83"/>
                  <a:pt x="19" y="81"/>
                  <a:pt x="18" y="79"/>
                </a:cubicBezTo>
                <a:cubicBezTo>
                  <a:pt x="17" y="76"/>
                  <a:pt x="8" y="74"/>
                  <a:pt x="10" y="70"/>
                </a:cubicBezTo>
                <a:cubicBezTo>
                  <a:pt x="9" y="66"/>
                  <a:pt x="9" y="57"/>
                  <a:pt x="9" y="52"/>
                </a:cubicBezTo>
                <a:cubicBezTo>
                  <a:pt x="13" y="36"/>
                  <a:pt x="4" y="48"/>
                  <a:pt x="8" y="37"/>
                </a:cubicBezTo>
                <a:cubicBezTo>
                  <a:pt x="9" y="28"/>
                  <a:pt x="0" y="24"/>
                  <a:pt x="4" y="19"/>
                </a:cubicBezTo>
                <a:cubicBezTo>
                  <a:pt x="4" y="13"/>
                  <a:pt x="5" y="3"/>
                  <a:pt x="11" y="0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59160" y="690480"/>
            <a:ext cx="177840" cy="133560"/>
          </a:xfrm>
          <a:custGeom>
            <a:avLst/>
            <a:gdLst/>
            <a:ahLst/>
            <a:rect l="l" t="t" r="r" b="b"/>
            <a:pathLst>
              <a:path w="49" h="32">
                <a:moveTo>
                  <a:pt x="0" y="32"/>
                </a:moveTo>
                <a:cubicBezTo>
                  <a:pt x="15" y="29"/>
                  <a:pt x="23" y="26"/>
                  <a:pt x="35" y="18"/>
                </a:cubicBezTo>
                <a:cubicBezTo>
                  <a:pt x="39" y="13"/>
                  <a:pt x="42" y="8"/>
                  <a:pt x="47" y="3"/>
                </a:cubicBezTo>
                <a:cubicBezTo>
                  <a:pt x="48" y="0"/>
                  <a:pt x="47" y="0"/>
                  <a:pt x="49" y="0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61040" y="782640"/>
            <a:ext cx="101520" cy="254160"/>
          </a:xfrm>
          <a:custGeom>
            <a:avLst/>
            <a:gdLst/>
            <a:ahLst/>
            <a:rect l="l" t="t" r="r" b="b"/>
            <a:pathLst>
              <a:path w="28" h="61">
                <a:moveTo>
                  <a:pt x="4" y="0"/>
                </a:moveTo>
                <a:cubicBezTo>
                  <a:pt x="3" y="7"/>
                  <a:pt x="2" y="14"/>
                  <a:pt x="0" y="20"/>
                </a:cubicBezTo>
                <a:cubicBezTo>
                  <a:pt x="1" y="31"/>
                  <a:pt x="3" y="38"/>
                  <a:pt x="12" y="44"/>
                </a:cubicBezTo>
                <a:cubicBezTo>
                  <a:pt x="15" y="49"/>
                  <a:pt x="17" y="52"/>
                  <a:pt x="22" y="55"/>
                </a:cubicBezTo>
                <a:cubicBezTo>
                  <a:pt x="24" y="58"/>
                  <a:pt x="26" y="59"/>
                  <a:pt x="28" y="61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89200" y="936720"/>
            <a:ext cx="2132280" cy="314280"/>
          </a:xfrm>
          <a:custGeom>
            <a:avLst/>
            <a:gdLst/>
            <a:ahLst/>
            <a:rect l="l" t="t" r="r" b="b"/>
            <a:pathLst>
              <a:path w="589" h="75">
                <a:moveTo>
                  <a:pt x="35" y="36"/>
                </a:moveTo>
                <a:cubicBezTo>
                  <a:pt x="30" y="37"/>
                  <a:pt x="20" y="39"/>
                  <a:pt x="20" y="39"/>
                </a:cubicBezTo>
                <a:cubicBezTo>
                  <a:pt x="17" y="42"/>
                  <a:pt x="13" y="46"/>
                  <a:pt x="9" y="49"/>
                </a:cubicBezTo>
                <a:cubicBezTo>
                  <a:pt x="7" y="53"/>
                  <a:pt x="4" y="55"/>
                  <a:pt x="2" y="59"/>
                </a:cubicBezTo>
                <a:cubicBezTo>
                  <a:pt x="1" y="61"/>
                  <a:pt x="0" y="65"/>
                  <a:pt x="0" y="65"/>
                </a:cubicBezTo>
                <a:cubicBezTo>
                  <a:pt x="1" y="74"/>
                  <a:pt x="1" y="71"/>
                  <a:pt x="7" y="75"/>
                </a:cubicBezTo>
                <a:cubicBezTo>
                  <a:pt x="19" y="74"/>
                  <a:pt x="24" y="69"/>
                  <a:pt x="34" y="67"/>
                </a:cubicBezTo>
                <a:cubicBezTo>
                  <a:pt x="47" y="65"/>
                  <a:pt x="59" y="63"/>
                  <a:pt x="72" y="60"/>
                </a:cubicBezTo>
                <a:cubicBezTo>
                  <a:pt x="88" y="49"/>
                  <a:pt x="108" y="52"/>
                  <a:pt x="126" y="51"/>
                </a:cubicBezTo>
                <a:cubicBezTo>
                  <a:pt x="137" y="48"/>
                  <a:pt x="145" y="42"/>
                  <a:pt x="155" y="39"/>
                </a:cubicBezTo>
                <a:cubicBezTo>
                  <a:pt x="166" y="40"/>
                  <a:pt x="175" y="42"/>
                  <a:pt x="186" y="43"/>
                </a:cubicBezTo>
                <a:cubicBezTo>
                  <a:pt x="193" y="42"/>
                  <a:pt x="201" y="41"/>
                  <a:pt x="208" y="40"/>
                </a:cubicBezTo>
                <a:cubicBezTo>
                  <a:pt x="215" y="37"/>
                  <a:pt x="223" y="28"/>
                  <a:pt x="230" y="26"/>
                </a:cubicBezTo>
                <a:cubicBezTo>
                  <a:pt x="246" y="21"/>
                  <a:pt x="264" y="22"/>
                  <a:pt x="281" y="21"/>
                </a:cubicBezTo>
                <a:cubicBezTo>
                  <a:pt x="300" y="17"/>
                  <a:pt x="313" y="4"/>
                  <a:pt x="332" y="0"/>
                </a:cubicBezTo>
                <a:cubicBezTo>
                  <a:pt x="348" y="1"/>
                  <a:pt x="363" y="2"/>
                  <a:pt x="379" y="4"/>
                </a:cubicBezTo>
                <a:cubicBezTo>
                  <a:pt x="397" y="3"/>
                  <a:pt x="409" y="2"/>
                  <a:pt x="427" y="3"/>
                </a:cubicBezTo>
                <a:cubicBezTo>
                  <a:pt x="433" y="6"/>
                  <a:pt x="439" y="4"/>
                  <a:pt x="446" y="2"/>
                </a:cubicBezTo>
                <a:cubicBezTo>
                  <a:pt x="456" y="3"/>
                  <a:pt x="465" y="3"/>
                  <a:pt x="474" y="5"/>
                </a:cubicBezTo>
                <a:cubicBezTo>
                  <a:pt x="486" y="4"/>
                  <a:pt x="496" y="2"/>
                  <a:pt x="508" y="0"/>
                </a:cubicBezTo>
                <a:cubicBezTo>
                  <a:pt x="535" y="1"/>
                  <a:pt x="562" y="11"/>
                  <a:pt x="589" y="11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762360" y="1158840"/>
            <a:ext cx="254160" cy="598680"/>
          </a:xfrm>
          <a:custGeom>
            <a:avLst/>
            <a:gdLst/>
            <a:ahLst/>
            <a:rect l="l" t="t" r="r" b="b"/>
            <a:pathLst>
              <a:path w="70" h="143">
                <a:moveTo>
                  <a:pt x="52" y="0"/>
                </a:moveTo>
                <a:cubicBezTo>
                  <a:pt x="55" y="15"/>
                  <a:pt x="60" y="30"/>
                  <a:pt x="63" y="45"/>
                </a:cubicBezTo>
                <a:cubicBezTo>
                  <a:pt x="64" y="74"/>
                  <a:pt x="64" y="67"/>
                  <a:pt x="70" y="85"/>
                </a:cubicBezTo>
                <a:cubicBezTo>
                  <a:pt x="69" y="105"/>
                  <a:pt x="64" y="101"/>
                  <a:pt x="60" y="116"/>
                </a:cubicBezTo>
                <a:cubicBezTo>
                  <a:pt x="60" y="118"/>
                  <a:pt x="58" y="126"/>
                  <a:pt x="57" y="126"/>
                </a:cubicBezTo>
                <a:cubicBezTo>
                  <a:pt x="41" y="134"/>
                  <a:pt x="22" y="133"/>
                  <a:pt x="5" y="139"/>
                </a:cubicBezTo>
                <a:cubicBezTo>
                  <a:pt x="1" y="143"/>
                  <a:pt x="3" y="141"/>
                  <a:pt x="0" y="143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781440" y="1698480"/>
            <a:ext cx="169920" cy="238320"/>
          </a:xfrm>
          <a:custGeom>
            <a:avLst/>
            <a:gdLst/>
            <a:ahLst/>
            <a:rect l="l" t="t" r="r" b="b"/>
            <a:pathLst>
              <a:path w="47" h="57">
                <a:moveTo>
                  <a:pt x="47" y="0"/>
                </a:moveTo>
                <a:cubicBezTo>
                  <a:pt x="46" y="3"/>
                  <a:pt x="44" y="10"/>
                  <a:pt x="44" y="10"/>
                </a:cubicBezTo>
                <a:cubicBezTo>
                  <a:pt x="42" y="39"/>
                  <a:pt x="40" y="33"/>
                  <a:pt x="18" y="45"/>
                </a:cubicBezTo>
                <a:cubicBezTo>
                  <a:pt x="14" y="47"/>
                  <a:pt x="10" y="50"/>
                  <a:pt x="6" y="53"/>
                </a:cubicBezTo>
                <a:cubicBezTo>
                  <a:pt x="4" y="54"/>
                  <a:pt x="0" y="57"/>
                  <a:pt x="0" y="57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09880" y="1865160"/>
            <a:ext cx="76320" cy="100080"/>
          </a:xfrm>
          <a:custGeom>
            <a:avLst/>
            <a:gdLst/>
            <a:ahLst/>
            <a:rect l="l" t="t" r="r" b="b"/>
            <a:pathLst>
              <a:path w="21" h="24">
                <a:moveTo>
                  <a:pt x="21" y="0"/>
                </a:moveTo>
                <a:cubicBezTo>
                  <a:pt x="17" y="2"/>
                  <a:pt x="12" y="5"/>
                  <a:pt x="8" y="6"/>
                </a:cubicBezTo>
                <a:cubicBezTo>
                  <a:pt x="4" y="11"/>
                  <a:pt x="3" y="18"/>
                  <a:pt x="0" y="24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19440" y="1025640"/>
            <a:ext cx="246240" cy="317520"/>
          </a:xfrm>
          <a:custGeom>
            <a:avLst/>
            <a:gdLst/>
            <a:ahLst/>
            <a:rect l="l" t="t" r="r" b="b"/>
            <a:pathLst>
              <a:path w="68" h="76">
                <a:moveTo>
                  <a:pt x="0" y="0"/>
                </a:moveTo>
                <a:cubicBezTo>
                  <a:pt x="1" y="3"/>
                  <a:pt x="2" y="12"/>
                  <a:pt x="4" y="14"/>
                </a:cubicBezTo>
                <a:cubicBezTo>
                  <a:pt x="8" y="19"/>
                  <a:pt x="37" y="24"/>
                  <a:pt x="45" y="26"/>
                </a:cubicBezTo>
                <a:cubicBezTo>
                  <a:pt x="46" y="27"/>
                  <a:pt x="52" y="30"/>
                  <a:pt x="52" y="31"/>
                </a:cubicBezTo>
                <a:cubicBezTo>
                  <a:pt x="53" y="33"/>
                  <a:pt x="54" y="37"/>
                  <a:pt x="54" y="37"/>
                </a:cubicBezTo>
                <a:cubicBezTo>
                  <a:pt x="55" y="45"/>
                  <a:pt x="54" y="53"/>
                  <a:pt x="61" y="58"/>
                </a:cubicBezTo>
                <a:cubicBezTo>
                  <a:pt x="63" y="61"/>
                  <a:pt x="66" y="62"/>
                  <a:pt x="67" y="66"/>
                </a:cubicBezTo>
                <a:cubicBezTo>
                  <a:pt x="68" y="75"/>
                  <a:pt x="68" y="71"/>
                  <a:pt x="68" y="76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81360" y="1335240"/>
            <a:ext cx="398520" cy="309240"/>
          </a:xfrm>
          <a:custGeom>
            <a:avLst/>
            <a:gdLst/>
            <a:ahLst/>
            <a:rect l="l" t="t" r="r" b="b"/>
            <a:pathLst>
              <a:path w="110" h="74">
                <a:moveTo>
                  <a:pt x="0" y="10"/>
                </a:moveTo>
                <a:cubicBezTo>
                  <a:pt x="2" y="10"/>
                  <a:pt x="11" y="6"/>
                  <a:pt x="15" y="5"/>
                </a:cubicBezTo>
                <a:cubicBezTo>
                  <a:pt x="19" y="4"/>
                  <a:pt x="23" y="5"/>
                  <a:pt x="27" y="4"/>
                </a:cubicBezTo>
                <a:cubicBezTo>
                  <a:pt x="30" y="3"/>
                  <a:pt x="34" y="1"/>
                  <a:pt x="37" y="0"/>
                </a:cubicBezTo>
                <a:cubicBezTo>
                  <a:pt x="53" y="2"/>
                  <a:pt x="69" y="6"/>
                  <a:pt x="84" y="9"/>
                </a:cubicBezTo>
                <a:cubicBezTo>
                  <a:pt x="87" y="12"/>
                  <a:pt x="93" y="16"/>
                  <a:pt x="93" y="16"/>
                </a:cubicBezTo>
                <a:cubicBezTo>
                  <a:pt x="95" y="22"/>
                  <a:pt x="99" y="25"/>
                  <a:pt x="101" y="31"/>
                </a:cubicBezTo>
                <a:cubicBezTo>
                  <a:pt x="102" y="39"/>
                  <a:pt x="100" y="45"/>
                  <a:pt x="106" y="50"/>
                </a:cubicBezTo>
                <a:cubicBezTo>
                  <a:pt x="110" y="62"/>
                  <a:pt x="109" y="52"/>
                  <a:pt x="109" y="74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46640" y="677880"/>
            <a:ext cx="357120" cy="289080"/>
          </a:xfrm>
          <a:custGeom>
            <a:avLst/>
            <a:gdLst/>
            <a:ahLst/>
            <a:rect l="l" t="t" r="r" b="b"/>
            <a:pathLst>
              <a:path w="99" h="69">
                <a:moveTo>
                  <a:pt x="0" y="69"/>
                </a:moveTo>
                <a:cubicBezTo>
                  <a:pt x="11" y="67"/>
                  <a:pt x="17" y="62"/>
                  <a:pt x="26" y="56"/>
                </a:cubicBezTo>
                <a:cubicBezTo>
                  <a:pt x="32" y="48"/>
                  <a:pt x="39" y="33"/>
                  <a:pt x="49" y="30"/>
                </a:cubicBezTo>
                <a:cubicBezTo>
                  <a:pt x="56" y="25"/>
                  <a:pt x="62" y="25"/>
                  <a:pt x="71" y="24"/>
                </a:cubicBezTo>
                <a:cubicBezTo>
                  <a:pt x="75" y="22"/>
                  <a:pt x="78" y="21"/>
                  <a:pt x="82" y="18"/>
                </a:cubicBezTo>
                <a:cubicBezTo>
                  <a:pt x="84" y="17"/>
                  <a:pt x="88" y="14"/>
                  <a:pt x="88" y="14"/>
                </a:cubicBezTo>
                <a:cubicBezTo>
                  <a:pt x="90" y="9"/>
                  <a:pt x="95" y="4"/>
                  <a:pt x="99" y="0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433680" y="2576520"/>
            <a:ext cx="365040" cy="762120"/>
          </a:xfrm>
          <a:custGeom>
            <a:avLst/>
            <a:gdLst/>
            <a:ahLst/>
            <a:rect l="l" t="t" r="r" b="b"/>
            <a:pathLst>
              <a:path w="101" h="182">
                <a:moveTo>
                  <a:pt x="61" y="0"/>
                </a:moveTo>
                <a:cubicBezTo>
                  <a:pt x="64" y="12"/>
                  <a:pt x="68" y="38"/>
                  <a:pt x="81" y="42"/>
                </a:cubicBezTo>
                <a:cubicBezTo>
                  <a:pt x="82" y="45"/>
                  <a:pt x="86" y="51"/>
                  <a:pt x="86" y="51"/>
                </a:cubicBezTo>
                <a:cubicBezTo>
                  <a:pt x="89" y="63"/>
                  <a:pt x="88" y="56"/>
                  <a:pt x="89" y="70"/>
                </a:cubicBezTo>
                <a:cubicBezTo>
                  <a:pt x="87" y="87"/>
                  <a:pt x="85" y="106"/>
                  <a:pt x="92" y="121"/>
                </a:cubicBezTo>
                <a:cubicBezTo>
                  <a:pt x="94" y="127"/>
                  <a:pt x="96" y="131"/>
                  <a:pt x="98" y="136"/>
                </a:cubicBezTo>
                <a:cubicBezTo>
                  <a:pt x="99" y="139"/>
                  <a:pt x="101" y="145"/>
                  <a:pt x="101" y="145"/>
                </a:cubicBezTo>
                <a:cubicBezTo>
                  <a:pt x="97" y="168"/>
                  <a:pt x="69" y="170"/>
                  <a:pt x="51" y="174"/>
                </a:cubicBezTo>
                <a:cubicBezTo>
                  <a:pt x="45" y="175"/>
                  <a:pt x="40" y="176"/>
                  <a:pt x="34" y="178"/>
                </a:cubicBezTo>
                <a:cubicBezTo>
                  <a:pt x="30" y="179"/>
                  <a:pt x="33" y="179"/>
                  <a:pt x="33" y="179"/>
                </a:cubicBezTo>
                <a:cubicBezTo>
                  <a:pt x="21" y="180"/>
                  <a:pt x="20" y="179"/>
                  <a:pt x="9" y="180"/>
                </a:cubicBezTo>
                <a:cubicBezTo>
                  <a:pt x="14" y="180"/>
                  <a:pt x="30" y="181"/>
                  <a:pt x="28" y="180"/>
                </a:cubicBezTo>
                <a:cubicBezTo>
                  <a:pt x="21" y="180"/>
                  <a:pt x="0" y="182"/>
                  <a:pt x="0" y="182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15000" y="3581280"/>
            <a:ext cx="395280" cy="532080"/>
          </a:xfrm>
          <a:custGeom>
            <a:avLst/>
            <a:gdLst/>
            <a:ahLst/>
            <a:rect l="l" t="t" r="r" b="b"/>
            <a:pathLst>
              <a:path w="109" h="103">
                <a:moveTo>
                  <a:pt x="0" y="49"/>
                </a:moveTo>
                <a:cubicBezTo>
                  <a:pt x="4" y="48"/>
                  <a:pt x="11" y="44"/>
                  <a:pt x="11" y="44"/>
                </a:cubicBezTo>
                <a:cubicBezTo>
                  <a:pt x="14" y="40"/>
                  <a:pt x="17" y="35"/>
                  <a:pt x="21" y="31"/>
                </a:cubicBezTo>
                <a:cubicBezTo>
                  <a:pt x="29" y="8"/>
                  <a:pt x="52" y="8"/>
                  <a:pt x="73" y="7"/>
                </a:cubicBezTo>
                <a:cubicBezTo>
                  <a:pt x="80" y="2"/>
                  <a:pt x="90" y="1"/>
                  <a:pt x="99" y="0"/>
                </a:cubicBezTo>
                <a:cubicBezTo>
                  <a:pt x="106" y="3"/>
                  <a:pt x="107" y="9"/>
                  <a:pt x="109" y="16"/>
                </a:cubicBezTo>
                <a:cubicBezTo>
                  <a:pt x="107" y="30"/>
                  <a:pt x="93" y="35"/>
                  <a:pt x="89" y="48"/>
                </a:cubicBezTo>
                <a:cubicBezTo>
                  <a:pt x="88" y="54"/>
                  <a:pt x="87" y="60"/>
                  <a:pt x="85" y="66"/>
                </a:cubicBezTo>
                <a:cubicBezTo>
                  <a:pt x="84" y="68"/>
                  <a:pt x="83" y="72"/>
                  <a:pt x="83" y="72"/>
                </a:cubicBezTo>
                <a:cubicBezTo>
                  <a:pt x="82" y="82"/>
                  <a:pt x="76" y="96"/>
                  <a:pt x="69" y="103"/>
                </a:cubicBez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41800" y="3886200"/>
            <a:ext cx="379440" cy="2471760"/>
          </a:xfrm>
          <a:custGeom>
            <a:avLst/>
            <a:gdLst/>
            <a:ahLst/>
            <a:rect l="l" t="t" r="r" b="b"/>
            <a:pathLst>
              <a:path w="105" h="495">
                <a:moveTo>
                  <a:pt x="26" y="0"/>
                </a:moveTo>
                <a:cubicBezTo>
                  <a:pt x="26" y="10"/>
                  <a:pt x="26" y="27"/>
                  <a:pt x="21" y="35"/>
                </a:cubicBezTo>
                <a:cubicBezTo>
                  <a:pt x="11" y="50"/>
                  <a:pt x="4" y="57"/>
                  <a:pt x="0" y="75"/>
                </a:cubicBezTo>
                <a:cubicBezTo>
                  <a:pt x="1" y="113"/>
                  <a:pt x="8" y="149"/>
                  <a:pt x="20" y="185"/>
                </a:cubicBezTo>
                <a:cubicBezTo>
                  <a:pt x="19" y="221"/>
                  <a:pt x="14" y="236"/>
                  <a:pt x="8" y="267"/>
                </a:cubicBezTo>
                <a:cubicBezTo>
                  <a:pt x="7" y="273"/>
                  <a:pt x="6" y="278"/>
                  <a:pt x="5" y="284"/>
                </a:cubicBezTo>
                <a:cubicBezTo>
                  <a:pt x="4" y="292"/>
                  <a:pt x="3" y="309"/>
                  <a:pt x="3" y="309"/>
                </a:cubicBezTo>
                <a:cubicBezTo>
                  <a:pt x="3" y="320"/>
                  <a:pt x="1" y="352"/>
                  <a:pt x="8" y="368"/>
                </a:cubicBezTo>
                <a:cubicBezTo>
                  <a:pt x="15" y="383"/>
                  <a:pt x="29" y="395"/>
                  <a:pt x="38" y="409"/>
                </a:cubicBezTo>
                <a:cubicBezTo>
                  <a:pt x="53" y="435"/>
                  <a:pt x="64" y="462"/>
                  <a:pt x="90" y="479"/>
                </a:cubicBezTo>
                <a:cubicBezTo>
                  <a:pt x="94" y="485"/>
                  <a:pt x="91" y="481"/>
                  <a:pt x="99" y="489"/>
                </a:cubicBezTo>
                <a:cubicBezTo>
                  <a:pt x="101" y="491"/>
                  <a:pt x="105" y="495"/>
                  <a:pt x="105" y="495"/>
                </a:cubicBezTo>
              </a:path>
            </a:pathLst>
          </a:custGeom>
          <a:noFill/>
          <a:ln w="28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629160" y="3208320"/>
            <a:ext cx="228600" cy="3154320"/>
          </a:xfrm>
          <a:custGeom>
            <a:avLst/>
            <a:gdLst/>
            <a:ahLst/>
            <a:rect l="l" t="t" r="r" b="b"/>
            <a:pathLst>
              <a:path w="63" h="754">
                <a:moveTo>
                  <a:pt x="47" y="0"/>
                </a:moveTo>
                <a:cubicBezTo>
                  <a:pt x="45" y="10"/>
                  <a:pt x="34" y="45"/>
                  <a:pt x="31" y="56"/>
                </a:cubicBezTo>
                <a:cubicBezTo>
                  <a:pt x="28" y="67"/>
                  <a:pt x="30" y="64"/>
                  <a:pt x="29" y="69"/>
                </a:cubicBezTo>
                <a:cubicBezTo>
                  <a:pt x="31" y="78"/>
                  <a:pt x="24" y="78"/>
                  <a:pt x="23" y="84"/>
                </a:cubicBezTo>
                <a:cubicBezTo>
                  <a:pt x="22" y="90"/>
                  <a:pt x="22" y="88"/>
                  <a:pt x="22" y="107"/>
                </a:cubicBezTo>
                <a:cubicBezTo>
                  <a:pt x="29" y="136"/>
                  <a:pt x="16" y="167"/>
                  <a:pt x="21" y="198"/>
                </a:cubicBezTo>
                <a:cubicBezTo>
                  <a:pt x="22" y="221"/>
                  <a:pt x="27" y="241"/>
                  <a:pt x="31" y="263"/>
                </a:cubicBezTo>
                <a:cubicBezTo>
                  <a:pt x="31" y="284"/>
                  <a:pt x="31" y="304"/>
                  <a:pt x="32" y="326"/>
                </a:cubicBezTo>
                <a:cubicBezTo>
                  <a:pt x="32" y="336"/>
                  <a:pt x="39" y="355"/>
                  <a:pt x="39" y="355"/>
                </a:cubicBezTo>
                <a:cubicBezTo>
                  <a:pt x="40" y="362"/>
                  <a:pt x="41" y="368"/>
                  <a:pt x="42" y="375"/>
                </a:cubicBezTo>
                <a:cubicBezTo>
                  <a:pt x="41" y="432"/>
                  <a:pt x="50" y="416"/>
                  <a:pt x="32" y="459"/>
                </a:cubicBezTo>
                <a:cubicBezTo>
                  <a:pt x="31" y="466"/>
                  <a:pt x="34" y="479"/>
                  <a:pt x="33" y="486"/>
                </a:cubicBezTo>
                <a:cubicBezTo>
                  <a:pt x="32" y="518"/>
                  <a:pt x="63" y="558"/>
                  <a:pt x="48" y="585"/>
                </a:cubicBezTo>
                <a:cubicBezTo>
                  <a:pt x="45" y="598"/>
                  <a:pt x="43" y="602"/>
                  <a:pt x="39" y="615"/>
                </a:cubicBezTo>
                <a:cubicBezTo>
                  <a:pt x="38" y="619"/>
                  <a:pt x="35" y="641"/>
                  <a:pt x="34" y="645"/>
                </a:cubicBezTo>
                <a:cubicBezTo>
                  <a:pt x="34" y="647"/>
                  <a:pt x="0" y="754"/>
                  <a:pt x="0" y="754"/>
                </a:cubicBezTo>
              </a:path>
            </a:pathLst>
          </a:custGeom>
          <a:noFill/>
          <a:ln w="2844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49920" y="1731960"/>
            <a:ext cx="488880" cy="949320"/>
          </a:xfrm>
          <a:custGeom>
            <a:avLst/>
            <a:gdLst/>
            <a:ahLst/>
            <a:rect l="l" t="t" r="r" b="b"/>
            <a:pathLst>
              <a:path w="135" h="227">
                <a:moveTo>
                  <a:pt x="0" y="0"/>
                </a:moveTo>
                <a:cubicBezTo>
                  <a:pt x="3" y="10"/>
                  <a:pt x="14" y="13"/>
                  <a:pt x="21" y="19"/>
                </a:cubicBezTo>
                <a:cubicBezTo>
                  <a:pt x="33" y="29"/>
                  <a:pt x="48" y="52"/>
                  <a:pt x="62" y="57"/>
                </a:cubicBezTo>
                <a:cubicBezTo>
                  <a:pt x="68" y="63"/>
                  <a:pt x="75" y="69"/>
                  <a:pt x="81" y="75"/>
                </a:cubicBezTo>
                <a:cubicBezTo>
                  <a:pt x="87" y="81"/>
                  <a:pt x="90" y="94"/>
                  <a:pt x="96" y="101"/>
                </a:cubicBezTo>
                <a:cubicBezTo>
                  <a:pt x="106" y="114"/>
                  <a:pt x="113" y="122"/>
                  <a:pt x="120" y="137"/>
                </a:cubicBezTo>
                <a:cubicBezTo>
                  <a:pt x="126" y="150"/>
                  <a:pt x="125" y="165"/>
                  <a:pt x="127" y="178"/>
                </a:cubicBezTo>
                <a:cubicBezTo>
                  <a:pt x="129" y="189"/>
                  <a:pt x="132" y="200"/>
                  <a:pt x="135" y="211"/>
                </a:cubicBezTo>
                <a:cubicBezTo>
                  <a:pt x="134" y="224"/>
                  <a:pt x="134" y="218"/>
                  <a:pt x="134" y="227"/>
                </a:cubicBezTo>
              </a:path>
            </a:pathLst>
          </a:custGeom>
          <a:noFill/>
          <a:ln w="19080">
            <a:solidFill>
              <a:srgbClr val="ff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653000" y="752400"/>
            <a:ext cx="2970000" cy="874800"/>
          </a:xfrm>
          <a:custGeom>
            <a:avLst/>
            <a:gdLst/>
            <a:ahLst/>
            <a:rect l="l" t="t" r="r" b="b"/>
            <a:pathLst>
              <a:path w="820" h="209">
                <a:moveTo>
                  <a:pt x="0" y="0"/>
                </a:moveTo>
                <a:cubicBezTo>
                  <a:pt x="10" y="2"/>
                  <a:pt x="19" y="6"/>
                  <a:pt x="29" y="9"/>
                </a:cubicBezTo>
                <a:cubicBezTo>
                  <a:pt x="55" y="27"/>
                  <a:pt x="80" y="29"/>
                  <a:pt x="112" y="30"/>
                </a:cubicBezTo>
                <a:cubicBezTo>
                  <a:pt x="117" y="32"/>
                  <a:pt x="124" y="33"/>
                  <a:pt x="128" y="35"/>
                </a:cubicBezTo>
                <a:cubicBezTo>
                  <a:pt x="138" y="41"/>
                  <a:pt x="147" y="49"/>
                  <a:pt x="159" y="52"/>
                </a:cubicBezTo>
                <a:cubicBezTo>
                  <a:pt x="165" y="56"/>
                  <a:pt x="172" y="59"/>
                  <a:pt x="179" y="60"/>
                </a:cubicBezTo>
                <a:cubicBezTo>
                  <a:pt x="197" y="69"/>
                  <a:pt x="242" y="64"/>
                  <a:pt x="264" y="66"/>
                </a:cubicBezTo>
                <a:cubicBezTo>
                  <a:pt x="286" y="70"/>
                  <a:pt x="305" y="76"/>
                  <a:pt x="328" y="77"/>
                </a:cubicBezTo>
                <a:cubicBezTo>
                  <a:pt x="360" y="83"/>
                  <a:pt x="394" y="79"/>
                  <a:pt x="426" y="85"/>
                </a:cubicBezTo>
                <a:cubicBezTo>
                  <a:pt x="448" y="96"/>
                  <a:pt x="473" y="107"/>
                  <a:pt x="496" y="116"/>
                </a:cubicBezTo>
                <a:cubicBezTo>
                  <a:pt x="502" y="122"/>
                  <a:pt x="513" y="122"/>
                  <a:pt x="521" y="124"/>
                </a:cubicBezTo>
                <a:cubicBezTo>
                  <a:pt x="532" y="132"/>
                  <a:pt x="550" y="135"/>
                  <a:pt x="563" y="137"/>
                </a:cubicBezTo>
                <a:cubicBezTo>
                  <a:pt x="595" y="148"/>
                  <a:pt x="654" y="142"/>
                  <a:pt x="681" y="143"/>
                </a:cubicBezTo>
                <a:cubicBezTo>
                  <a:pt x="694" y="146"/>
                  <a:pt x="707" y="149"/>
                  <a:pt x="720" y="150"/>
                </a:cubicBezTo>
                <a:cubicBezTo>
                  <a:pt x="735" y="152"/>
                  <a:pt x="744" y="166"/>
                  <a:pt x="757" y="175"/>
                </a:cubicBezTo>
                <a:cubicBezTo>
                  <a:pt x="771" y="184"/>
                  <a:pt x="755" y="178"/>
                  <a:pt x="785" y="193"/>
                </a:cubicBezTo>
                <a:cubicBezTo>
                  <a:pt x="795" y="198"/>
                  <a:pt x="773" y="186"/>
                  <a:pt x="782" y="191"/>
                </a:cubicBezTo>
                <a:cubicBezTo>
                  <a:pt x="790" y="195"/>
                  <a:pt x="789" y="195"/>
                  <a:pt x="798" y="199"/>
                </a:cubicBezTo>
                <a:cubicBezTo>
                  <a:pt x="803" y="201"/>
                  <a:pt x="804" y="202"/>
                  <a:pt x="809" y="204"/>
                </a:cubicBezTo>
                <a:cubicBezTo>
                  <a:pt x="813" y="205"/>
                  <a:pt x="820" y="209"/>
                  <a:pt x="820" y="209"/>
                </a:cubicBezTo>
              </a:path>
            </a:pathLst>
          </a:custGeom>
          <a:noFill/>
          <a:ln w="2844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33680" y="2505240"/>
            <a:ext cx="1882800" cy="322200"/>
          </a:xfrm>
          <a:custGeom>
            <a:avLst/>
            <a:gdLst/>
            <a:ahLst/>
            <a:rect l="l" t="t" r="r" b="b"/>
            <a:pathLst>
              <a:path w="520" h="77">
                <a:moveTo>
                  <a:pt x="520" y="46"/>
                </a:moveTo>
                <a:cubicBezTo>
                  <a:pt x="512" y="45"/>
                  <a:pt x="472" y="34"/>
                  <a:pt x="466" y="30"/>
                </a:cubicBezTo>
                <a:cubicBezTo>
                  <a:pt x="460" y="26"/>
                  <a:pt x="448" y="19"/>
                  <a:pt x="441" y="18"/>
                </a:cubicBezTo>
                <a:cubicBezTo>
                  <a:pt x="433" y="17"/>
                  <a:pt x="425" y="13"/>
                  <a:pt x="419" y="13"/>
                </a:cubicBezTo>
                <a:cubicBezTo>
                  <a:pt x="400" y="7"/>
                  <a:pt x="383" y="9"/>
                  <a:pt x="360" y="8"/>
                </a:cubicBezTo>
                <a:cubicBezTo>
                  <a:pt x="352" y="7"/>
                  <a:pt x="347" y="4"/>
                  <a:pt x="339" y="2"/>
                </a:cubicBezTo>
                <a:cubicBezTo>
                  <a:pt x="337" y="1"/>
                  <a:pt x="324" y="0"/>
                  <a:pt x="324" y="0"/>
                </a:cubicBezTo>
                <a:cubicBezTo>
                  <a:pt x="301" y="1"/>
                  <a:pt x="294" y="3"/>
                  <a:pt x="272" y="5"/>
                </a:cubicBezTo>
                <a:cubicBezTo>
                  <a:pt x="242" y="4"/>
                  <a:pt x="224" y="4"/>
                  <a:pt x="197" y="0"/>
                </a:cubicBezTo>
                <a:cubicBezTo>
                  <a:pt x="168" y="1"/>
                  <a:pt x="142" y="8"/>
                  <a:pt x="113" y="10"/>
                </a:cubicBezTo>
                <a:cubicBezTo>
                  <a:pt x="99" y="15"/>
                  <a:pt x="91" y="16"/>
                  <a:pt x="75" y="17"/>
                </a:cubicBezTo>
                <a:cubicBezTo>
                  <a:pt x="61" y="19"/>
                  <a:pt x="53" y="25"/>
                  <a:pt x="39" y="25"/>
                </a:cubicBezTo>
                <a:cubicBezTo>
                  <a:pt x="29" y="27"/>
                  <a:pt x="25" y="24"/>
                  <a:pt x="21" y="25"/>
                </a:cubicBezTo>
                <a:cubicBezTo>
                  <a:pt x="17" y="26"/>
                  <a:pt x="14" y="28"/>
                  <a:pt x="12" y="33"/>
                </a:cubicBezTo>
                <a:cubicBezTo>
                  <a:pt x="9" y="37"/>
                  <a:pt x="11" y="46"/>
                  <a:pt x="9" y="53"/>
                </a:cubicBezTo>
                <a:cubicBezTo>
                  <a:pt x="7" y="60"/>
                  <a:pt x="1" y="71"/>
                  <a:pt x="0" y="75"/>
                </a:cubicBezTo>
                <a:cubicBezTo>
                  <a:pt x="1" y="76"/>
                  <a:pt x="2" y="77"/>
                  <a:pt x="2" y="76"/>
                </a:cubicBezTo>
              </a:path>
            </a:pathLst>
          </a:custGeom>
          <a:noFill/>
          <a:ln w="28440">
            <a:solidFill>
              <a:srgbClr val="00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36800" y="2685960"/>
            <a:ext cx="2230200" cy="2246400"/>
          </a:xfrm>
          <a:custGeom>
            <a:avLst/>
            <a:gdLst/>
            <a:ahLst/>
            <a:rect l="l" t="t" r="r" b="b"/>
            <a:pathLst>
              <a:path w="616" h="457">
                <a:moveTo>
                  <a:pt x="616" y="3"/>
                </a:moveTo>
                <a:cubicBezTo>
                  <a:pt x="607" y="0"/>
                  <a:pt x="614" y="4"/>
                  <a:pt x="605" y="1"/>
                </a:cubicBezTo>
                <a:cubicBezTo>
                  <a:pt x="598" y="2"/>
                  <a:pt x="591" y="1"/>
                  <a:pt x="584" y="4"/>
                </a:cubicBezTo>
                <a:cubicBezTo>
                  <a:pt x="580" y="5"/>
                  <a:pt x="574" y="10"/>
                  <a:pt x="574" y="10"/>
                </a:cubicBezTo>
                <a:cubicBezTo>
                  <a:pt x="571" y="19"/>
                  <a:pt x="570" y="32"/>
                  <a:pt x="562" y="37"/>
                </a:cubicBezTo>
                <a:cubicBezTo>
                  <a:pt x="554" y="50"/>
                  <a:pt x="532" y="53"/>
                  <a:pt x="518" y="56"/>
                </a:cubicBezTo>
                <a:cubicBezTo>
                  <a:pt x="511" y="60"/>
                  <a:pt x="491" y="55"/>
                  <a:pt x="483" y="54"/>
                </a:cubicBezTo>
                <a:cubicBezTo>
                  <a:pt x="476" y="54"/>
                  <a:pt x="470" y="54"/>
                  <a:pt x="463" y="55"/>
                </a:cubicBezTo>
                <a:cubicBezTo>
                  <a:pt x="458" y="56"/>
                  <a:pt x="449" y="61"/>
                  <a:pt x="449" y="61"/>
                </a:cubicBezTo>
                <a:cubicBezTo>
                  <a:pt x="444" y="66"/>
                  <a:pt x="441" y="70"/>
                  <a:pt x="440" y="77"/>
                </a:cubicBezTo>
                <a:cubicBezTo>
                  <a:pt x="439" y="81"/>
                  <a:pt x="437" y="88"/>
                  <a:pt x="437" y="88"/>
                </a:cubicBezTo>
                <a:cubicBezTo>
                  <a:pt x="436" y="98"/>
                  <a:pt x="438" y="111"/>
                  <a:pt x="433" y="119"/>
                </a:cubicBezTo>
                <a:cubicBezTo>
                  <a:pt x="422" y="135"/>
                  <a:pt x="405" y="145"/>
                  <a:pt x="394" y="161"/>
                </a:cubicBezTo>
                <a:cubicBezTo>
                  <a:pt x="386" y="173"/>
                  <a:pt x="388" y="188"/>
                  <a:pt x="381" y="200"/>
                </a:cubicBezTo>
                <a:cubicBezTo>
                  <a:pt x="363" y="233"/>
                  <a:pt x="323" y="240"/>
                  <a:pt x="289" y="241"/>
                </a:cubicBezTo>
                <a:cubicBezTo>
                  <a:pt x="283" y="242"/>
                  <a:pt x="279" y="244"/>
                  <a:pt x="273" y="246"/>
                </a:cubicBezTo>
                <a:cubicBezTo>
                  <a:pt x="257" y="258"/>
                  <a:pt x="254" y="274"/>
                  <a:pt x="244" y="289"/>
                </a:cubicBezTo>
                <a:cubicBezTo>
                  <a:pt x="238" y="313"/>
                  <a:pt x="225" y="345"/>
                  <a:pt x="196" y="347"/>
                </a:cubicBezTo>
                <a:cubicBezTo>
                  <a:pt x="185" y="348"/>
                  <a:pt x="175" y="348"/>
                  <a:pt x="164" y="348"/>
                </a:cubicBezTo>
                <a:cubicBezTo>
                  <a:pt x="155" y="348"/>
                  <a:pt x="145" y="349"/>
                  <a:pt x="136" y="349"/>
                </a:cubicBezTo>
                <a:cubicBezTo>
                  <a:pt x="118" y="355"/>
                  <a:pt x="113" y="377"/>
                  <a:pt x="103" y="391"/>
                </a:cubicBezTo>
                <a:cubicBezTo>
                  <a:pt x="98" y="407"/>
                  <a:pt x="91" y="415"/>
                  <a:pt x="77" y="424"/>
                </a:cubicBezTo>
                <a:cubicBezTo>
                  <a:pt x="64" y="433"/>
                  <a:pt x="76" y="428"/>
                  <a:pt x="68" y="431"/>
                </a:cubicBezTo>
                <a:cubicBezTo>
                  <a:pt x="56" y="443"/>
                  <a:pt x="48" y="455"/>
                  <a:pt x="30" y="457"/>
                </a:cubicBezTo>
                <a:cubicBezTo>
                  <a:pt x="22" y="456"/>
                  <a:pt x="6" y="454"/>
                  <a:pt x="0" y="448"/>
                </a:cubicBezTo>
              </a:path>
            </a:pathLst>
          </a:custGeom>
          <a:noFill/>
          <a:ln w="28440">
            <a:solidFill>
              <a:srgbClr val="99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8800" y="2643120"/>
            <a:ext cx="2182680" cy="135000"/>
          </a:xfrm>
          <a:custGeom>
            <a:avLst/>
            <a:gdLst/>
            <a:ahLst/>
            <a:rect l="l" t="t" r="r" b="b"/>
            <a:pathLst>
              <a:path w="603" h="32">
                <a:moveTo>
                  <a:pt x="0" y="13"/>
                </a:moveTo>
                <a:cubicBezTo>
                  <a:pt x="6" y="12"/>
                  <a:pt x="13" y="10"/>
                  <a:pt x="19" y="9"/>
                </a:cubicBezTo>
                <a:cubicBezTo>
                  <a:pt x="29" y="10"/>
                  <a:pt x="36" y="4"/>
                  <a:pt x="44" y="6"/>
                </a:cubicBezTo>
                <a:cubicBezTo>
                  <a:pt x="50" y="5"/>
                  <a:pt x="48" y="12"/>
                  <a:pt x="52" y="8"/>
                </a:cubicBezTo>
                <a:cubicBezTo>
                  <a:pt x="55" y="0"/>
                  <a:pt x="70" y="2"/>
                  <a:pt x="75" y="2"/>
                </a:cubicBezTo>
                <a:cubicBezTo>
                  <a:pt x="84" y="2"/>
                  <a:pt x="92" y="1"/>
                  <a:pt x="101" y="3"/>
                </a:cubicBezTo>
                <a:cubicBezTo>
                  <a:pt x="105" y="4"/>
                  <a:pt x="109" y="13"/>
                  <a:pt x="118" y="14"/>
                </a:cubicBezTo>
                <a:cubicBezTo>
                  <a:pt x="127" y="15"/>
                  <a:pt x="132" y="19"/>
                  <a:pt x="141" y="19"/>
                </a:cubicBezTo>
                <a:cubicBezTo>
                  <a:pt x="160" y="21"/>
                  <a:pt x="178" y="23"/>
                  <a:pt x="197" y="24"/>
                </a:cubicBezTo>
                <a:cubicBezTo>
                  <a:pt x="212" y="26"/>
                  <a:pt x="227" y="29"/>
                  <a:pt x="242" y="31"/>
                </a:cubicBezTo>
                <a:cubicBezTo>
                  <a:pt x="263" y="31"/>
                  <a:pt x="284" y="32"/>
                  <a:pt x="305" y="29"/>
                </a:cubicBezTo>
                <a:cubicBezTo>
                  <a:pt x="313" y="28"/>
                  <a:pt x="319" y="21"/>
                  <a:pt x="327" y="19"/>
                </a:cubicBezTo>
                <a:cubicBezTo>
                  <a:pt x="343" y="8"/>
                  <a:pt x="368" y="12"/>
                  <a:pt x="384" y="12"/>
                </a:cubicBezTo>
                <a:cubicBezTo>
                  <a:pt x="390" y="11"/>
                  <a:pt x="403" y="8"/>
                  <a:pt x="403" y="8"/>
                </a:cubicBezTo>
                <a:cubicBezTo>
                  <a:pt x="425" y="9"/>
                  <a:pt x="442" y="13"/>
                  <a:pt x="466" y="14"/>
                </a:cubicBezTo>
                <a:cubicBezTo>
                  <a:pt x="503" y="13"/>
                  <a:pt x="542" y="10"/>
                  <a:pt x="579" y="17"/>
                </a:cubicBezTo>
                <a:cubicBezTo>
                  <a:pt x="587" y="17"/>
                  <a:pt x="603" y="16"/>
                  <a:pt x="603" y="16"/>
                </a:cubicBezTo>
              </a:path>
            </a:pathLst>
          </a:custGeom>
          <a:noFill/>
          <a:ln w="28440">
            <a:solidFill>
              <a:srgbClr val="000000"/>
            </a:solidFill>
            <a:prstDash val="lg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386160" y="1719360"/>
            <a:ext cx="4070160" cy="519120"/>
          </a:xfrm>
          <a:custGeom>
            <a:avLst/>
            <a:gdLst/>
            <a:ahLst/>
            <a:rect l="l" t="t" r="r" b="b"/>
            <a:pathLst>
              <a:path w="1124" h="124">
                <a:moveTo>
                  <a:pt x="0" y="64"/>
                </a:moveTo>
                <a:cubicBezTo>
                  <a:pt x="13" y="64"/>
                  <a:pt x="47" y="64"/>
                  <a:pt x="57" y="73"/>
                </a:cubicBezTo>
                <a:cubicBezTo>
                  <a:pt x="71" y="77"/>
                  <a:pt x="79" y="85"/>
                  <a:pt x="85" y="89"/>
                </a:cubicBezTo>
                <a:cubicBezTo>
                  <a:pt x="91" y="93"/>
                  <a:pt x="90" y="97"/>
                  <a:pt x="93" y="98"/>
                </a:cubicBezTo>
                <a:cubicBezTo>
                  <a:pt x="94" y="102"/>
                  <a:pt x="101" y="97"/>
                  <a:pt x="101" y="97"/>
                </a:cubicBezTo>
                <a:cubicBezTo>
                  <a:pt x="102" y="103"/>
                  <a:pt x="104" y="99"/>
                  <a:pt x="110" y="100"/>
                </a:cubicBezTo>
                <a:cubicBezTo>
                  <a:pt x="120" y="97"/>
                  <a:pt x="115" y="98"/>
                  <a:pt x="124" y="95"/>
                </a:cubicBezTo>
                <a:cubicBezTo>
                  <a:pt x="128" y="90"/>
                  <a:pt x="135" y="80"/>
                  <a:pt x="140" y="77"/>
                </a:cubicBezTo>
                <a:cubicBezTo>
                  <a:pt x="154" y="56"/>
                  <a:pt x="171" y="60"/>
                  <a:pt x="192" y="52"/>
                </a:cubicBezTo>
                <a:cubicBezTo>
                  <a:pt x="214" y="44"/>
                  <a:pt x="233" y="48"/>
                  <a:pt x="256" y="43"/>
                </a:cubicBezTo>
                <a:cubicBezTo>
                  <a:pt x="286" y="36"/>
                  <a:pt x="316" y="27"/>
                  <a:pt x="347" y="25"/>
                </a:cubicBezTo>
                <a:cubicBezTo>
                  <a:pt x="354" y="24"/>
                  <a:pt x="360" y="20"/>
                  <a:pt x="367" y="19"/>
                </a:cubicBezTo>
                <a:cubicBezTo>
                  <a:pt x="376" y="12"/>
                  <a:pt x="383" y="7"/>
                  <a:pt x="393" y="4"/>
                </a:cubicBezTo>
                <a:cubicBezTo>
                  <a:pt x="398" y="2"/>
                  <a:pt x="398" y="0"/>
                  <a:pt x="405" y="1"/>
                </a:cubicBezTo>
                <a:cubicBezTo>
                  <a:pt x="412" y="2"/>
                  <a:pt x="418" y="10"/>
                  <a:pt x="438" y="13"/>
                </a:cubicBezTo>
                <a:cubicBezTo>
                  <a:pt x="462" y="21"/>
                  <a:pt x="498" y="16"/>
                  <a:pt x="523" y="17"/>
                </a:cubicBezTo>
                <a:cubicBezTo>
                  <a:pt x="531" y="19"/>
                  <a:pt x="537" y="20"/>
                  <a:pt x="545" y="21"/>
                </a:cubicBezTo>
                <a:cubicBezTo>
                  <a:pt x="551" y="25"/>
                  <a:pt x="556" y="29"/>
                  <a:pt x="563" y="30"/>
                </a:cubicBezTo>
                <a:cubicBezTo>
                  <a:pt x="583" y="40"/>
                  <a:pt x="605" y="43"/>
                  <a:pt x="627" y="44"/>
                </a:cubicBezTo>
                <a:cubicBezTo>
                  <a:pt x="636" y="47"/>
                  <a:pt x="644" y="48"/>
                  <a:pt x="653" y="50"/>
                </a:cubicBezTo>
                <a:cubicBezTo>
                  <a:pt x="653" y="50"/>
                  <a:pt x="665" y="52"/>
                  <a:pt x="668" y="53"/>
                </a:cubicBezTo>
                <a:cubicBezTo>
                  <a:pt x="670" y="53"/>
                  <a:pt x="673" y="54"/>
                  <a:pt x="673" y="54"/>
                </a:cubicBezTo>
                <a:cubicBezTo>
                  <a:pt x="677" y="57"/>
                  <a:pt x="685" y="61"/>
                  <a:pt x="685" y="61"/>
                </a:cubicBezTo>
                <a:cubicBezTo>
                  <a:pt x="690" y="65"/>
                  <a:pt x="694" y="64"/>
                  <a:pt x="699" y="66"/>
                </a:cubicBezTo>
                <a:cubicBezTo>
                  <a:pt x="708" y="72"/>
                  <a:pt x="719" y="73"/>
                  <a:pt x="729" y="74"/>
                </a:cubicBezTo>
                <a:cubicBezTo>
                  <a:pt x="740" y="77"/>
                  <a:pt x="764" y="78"/>
                  <a:pt x="778" y="79"/>
                </a:cubicBezTo>
                <a:cubicBezTo>
                  <a:pt x="784" y="83"/>
                  <a:pt x="819" y="88"/>
                  <a:pt x="826" y="89"/>
                </a:cubicBezTo>
                <a:cubicBezTo>
                  <a:pt x="836" y="96"/>
                  <a:pt x="845" y="88"/>
                  <a:pt x="857" y="90"/>
                </a:cubicBezTo>
                <a:cubicBezTo>
                  <a:pt x="869" y="96"/>
                  <a:pt x="884" y="92"/>
                  <a:pt x="895" y="88"/>
                </a:cubicBezTo>
                <a:cubicBezTo>
                  <a:pt x="894" y="95"/>
                  <a:pt x="903" y="81"/>
                  <a:pt x="901" y="88"/>
                </a:cubicBezTo>
                <a:cubicBezTo>
                  <a:pt x="903" y="94"/>
                  <a:pt x="900" y="88"/>
                  <a:pt x="906" y="90"/>
                </a:cubicBezTo>
                <a:cubicBezTo>
                  <a:pt x="906" y="90"/>
                  <a:pt x="911" y="92"/>
                  <a:pt x="919" y="94"/>
                </a:cubicBezTo>
                <a:cubicBezTo>
                  <a:pt x="927" y="96"/>
                  <a:pt x="922" y="100"/>
                  <a:pt x="956" y="105"/>
                </a:cubicBezTo>
                <a:cubicBezTo>
                  <a:pt x="965" y="111"/>
                  <a:pt x="1113" y="124"/>
                  <a:pt x="1124" y="124"/>
                </a:cubicBezTo>
              </a:path>
            </a:pathLst>
          </a:custGeom>
          <a:noFill/>
          <a:ln w="28440">
            <a:solidFill>
              <a:srgbClr val="3366f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8800" y="2021040"/>
            <a:ext cx="647640" cy="677880"/>
          </a:xfrm>
          <a:custGeom>
            <a:avLst/>
            <a:gdLst/>
            <a:ahLst/>
            <a:rect l="l" t="t" r="r" b="b"/>
            <a:pathLst>
              <a:path w="179" h="162">
                <a:moveTo>
                  <a:pt x="0" y="162"/>
                </a:moveTo>
                <a:cubicBezTo>
                  <a:pt x="25" y="152"/>
                  <a:pt x="28" y="106"/>
                  <a:pt x="51" y="100"/>
                </a:cubicBezTo>
                <a:cubicBezTo>
                  <a:pt x="58" y="95"/>
                  <a:pt x="67" y="93"/>
                  <a:pt x="74" y="89"/>
                </a:cubicBezTo>
                <a:cubicBezTo>
                  <a:pt x="78" y="87"/>
                  <a:pt x="88" y="84"/>
                  <a:pt x="88" y="84"/>
                </a:cubicBezTo>
                <a:cubicBezTo>
                  <a:pt x="105" y="70"/>
                  <a:pt x="106" y="65"/>
                  <a:pt x="117" y="49"/>
                </a:cubicBezTo>
                <a:cubicBezTo>
                  <a:pt x="123" y="25"/>
                  <a:pt x="142" y="25"/>
                  <a:pt x="160" y="15"/>
                </a:cubicBezTo>
                <a:cubicBezTo>
                  <a:pt x="164" y="13"/>
                  <a:pt x="166" y="10"/>
                  <a:pt x="170" y="9"/>
                </a:cubicBezTo>
                <a:cubicBezTo>
                  <a:pt x="172" y="6"/>
                  <a:pt x="176" y="2"/>
                  <a:pt x="179" y="0"/>
                </a:cubicBezTo>
              </a:path>
            </a:pathLst>
          </a:custGeom>
          <a:noFill/>
          <a:ln w="28440">
            <a:solidFill>
              <a:srgbClr val="3366ff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0320" y="3338640"/>
            <a:ext cx="963360" cy="74520"/>
          </a:xfrm>
          <a:custGeom>
            <a:avLst/>
            <a:gdLst/>
            <a:ahLst/>
            <a:rect l="l" t="t" r="r" b="b"/>
            <a:pathLst>
              <a:path w="266" h="14">
                <a:moveTo>
                  <a:pt x="266" y="0"/>
                </a:moveTo>
                <a:cubicBezTo>
                  <a:pt x="239" y="1"/>
                  <a:pt x="227" y="6"/>
                  <a:pt x="203" y="9"/>
                </a:cubicBezTo>
                <a:cubicBezTo>
                  <a:pt x="188" y="8"/>
                  <a:pt x="175" y="5"/>
                  <a:pt x="161" y="3"/>
                </a:cubicBezTo>
                <a:cubicBezTo>
                  <a:pt x="131" y="4"/>
                  <a:pt x="101" y="3"/>
                  <a:pt x="71" y="4"/>
                </a:cubicBezTo>
                <a:cubicBezTo>
                  <a:pt x="59" y="7"/>
                  <a:pt x="48" y="10"/>
                  <a:pt x="36" y="14"/>
                </a:cubicBezTo>
                <a:cubicBezTo>
                  <a:pt x="5" y="13"/>
                  <a:pt x="17" y="13"/>
                  <a:pt x="0" y="13"/>
                </a:cubicBezTo>
              </a:path>
            </a:pathLst>
          </a:custGeom>
          <a:noFill/>
          <a:ln w="28440">
            <a:solidFill>
              <a:srgbClr val="33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089160" y="2827440"/>
            <a:ext cx="347760" cy="46080"/>
          </a:xfrm>
          <a:custGeom>
            <a:avLst/>
            <a:gdLst/>
            <a:ahLst/>
            <a:rect l="l" t="t" r="r" b="b"/>
            <a:pathLst>
              <a:path w="96" h="11">
                <a:moveTo>
                  <a:pt x="96" y="0"/>
                </a:moveTo>
                <a:cubicBezTo>
                  <a:pt x="83" y="4"/>
                  <a:pt x="70" y="9"/>
                  <a:pt x="56" y="11"/>
                </a:cubicBezTo>
                <a:cubicBezTo>
                  <a:pt x="42" y="10"/>
                  <a:pt x="29" y="9"/>
                  <a:pt x="15" y="8"/>
                </a:cubicBezTo>
                <a:cubicBezTo>
                  <a:pt x="4" y="4"/>
                  <a:pt x="19" y="3"/>
                  <a:pt x="0" y="3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49520" y="2824200"/>
            <a:ext cx="915840" cy="509400"/>
          </a:xfrm>
          <a:custGeom>
            <a:avLst/>
            <a:gdLst/>
            <a:ahLst/>
            <a:rect l="l" t="t" r="r" b="b"/>
            <a:pathLst>
              <a:path w="253" h="114">
                <a:moveTo>
                  <a:pt x="244" y="114"/>
                </a:moveTo>
                <a:cubicBezTo>
                  <a:pt x="245" y="111"/>
                  <a:pt x="247" y="105"/>
                  <a:pt x="247" y="105"/>
                </a:cubicBezTo>
                <a:cubicBezTo>
                  <a:pt x="248" y="83"/>
                  <a:pt x="249" y="75"/>
                  <a:pt x="253" y="57"/>
                </a:cubicBezTo>
                <a:cubicBezTo>
                  <a:pt x="252" y="51"/>
                  <a:pt x="250" y="39"/>
                  <a:pt x="250" y="39"/>
                </a:cubicBezTo>
                <a:cubicBezTo>
                  <a:pt x="249" y="27"/>
                  <a:pt x="249" y="11"/>
                  <a:pt x="245" y="0"/>
                </a:cubicBezTo>
                <a:cubicBezTo>
                  <a:pt x="240" y="3"/>
                  <a:pt x="240" y="10"/>
                  <a:pt x="234" y="12"/>
                </a:cubicBezTo>
                <a:cubicBezTo>
                  <a:pt x="221" y="21"/>
                  <a:pt x="201" y="22"/>
                  <a:pt x="186" y="26"/>
                </a:cubicBezTo>
                <a:cubicBezTo>
                  <a:pt x="181" y="29"/>
                  <a:pt x="176" y="30"/>
                  <a:pt x="170" y="32"/>
                </a:cubicBezTo>
                <a:cubicBezTo>
                  <a:pt x="136" y="31"/>
                  <a:pt x="102" y="33"/>
                  <a:pt x="68" y="34"/>
                </a:cubicBezTo>
                <a:cubicBezTo>
                  <a:pt x="56" y="37"/>
                  <a:pt x="44" y="41"/>
                  <a:pt x="32" y="44"/>
                </a:cubicBezTo>
                <a:cubicBezTo>
                  <a:pt x="1" y="43"/>
                  <a:pt x="11" y="43"/>
                  <a:pt x="0" y="43"/>
                </a:cubicBezTo>
              </a:path>
            </a:pathLst>
          </a:custGeom>
          <a:noFill/>
          <a:ln w="28440">
            <a:solidFill>
              <a:srgbClr val="33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02080" y="2655720"/>
            <a:ext cx="87480" cy="921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2880" y="3276720"/>
            <a:ext cx="528840" cy="37620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172120" y="4948200"/>
            <a:ext cx="534960" cy="426960"/>
          </a:xfrm>
          <a:prstGeom prst="ellipse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22600" y="1414440"/>
            <a:ext cx="628920" cy="312840"/>
          </a:xfrm>
          <a:prstGeom prst="ellipse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30640" y="1325520"/>
            <a:ext cx="681120" cy="327240"/>
          </a:xfrm>
          <a:prstGeom prst="ellipse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321000" y="2944800"/>
            <a:ext cx="155520" cy="1382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227400" y="2639880"/>
            <a:ext cx="79200" cy="828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981080" y="2895480"/>
            <a:ext cx="571680" cy="330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481800" y="4471920"/>
            <a:ext cx="81000" cy="112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3480" bIns="33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67000" y="6308640"/>
            <a:ext cx="717480" cy="368280"/>
          </a:xfrm>
          <a:prstGeom prst="ellipse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San Juan Basin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49640" y="2435400"/>
            <a:ext cx="64800" cy="745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488960" y="1359000"/>
            <a:ext cx="65160" cy="75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84560" y="2417760"/>
            <a:ext cx="438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208400" y="1916280"/>
            <a:ext cx="297000" cy="71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19400" y="2041560"/>
            <a:ext cx="3996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03920" y="1852560"/>
            <a:ext cx="195120" cy="611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5605560" y="2254320"/>
            <a:ext cx="225360" cy="226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19640" y="1987560"/>
            <a:ext cx="398520" cy="61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051600" y="2824200"/>
            <a:ext cx="463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3629160" y="3187440"/>
            <a:ext cx="107640" cy="7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 flipV="1">
            <a:off x="3727440" y="3095640"/>
            <a:ext cx="14400" cy="92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2846160" y="3011400"/>
            <a:ext cx="301320" cy="9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 flipV="1">
            <a:off x="1944720" y="1719360"/>
            <a:ext cx="239760" cy="43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762360" y="3706920"/>
            <a:ext cx="58680" cy="869760"/>
          </a:xfrm>
          <a:custGeom>
            <a:avLst/>
            <a:gdLst/>
            <a:ahLst/>
            <a:rect l="l" t="t" r="r" b="b"/>
            <a:pathLst>
              <a:path w="16" h="208">
                <a:moveTo>
                  <a:pt x="0" y="0"/>
                </a:moveTo>
                <a:lnTo>
                  <a:pt x="16" y="208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3154320" y="4807080"/>
            <a:ext cx="98640" cy="803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1661760" y="4121280"/>
            <a:ext cx="352440" cy="476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134040" y="4129200"/>
            <a:ext cx="319320" cy="179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18000" y="3940200"/>
            <a:ext cx="54000" cy="790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6410160" y="4761000"/>
            <a:ext cx="61920" cy="40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00880" y="5505480"/>
            <a:ext cx="162000" cy="297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78800" y="4957920"/>
            <a:ext cx="287280" cy="20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887480" y="468360"/>
            <a:ext cx="57240" cy="58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315200" y="3048120"/>
            <a:ext cx="1676520" cy="318456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2000" y="3559320"/>
            <a:ext cx="166680" cy="1681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31760" y="1409760"/>
            <a:ext cx="55800" cy="633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40" bIns="-1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71560" y="736560"/>
            <a:ext cx="46080" cy="586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17680" y="179280"/>
            <a:ext cx="79200" cy="921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8003160" y="3124080"/>
            <a:ext cx="39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473960" y="3276720"/>
            <a:ext cx="45864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472520" y="3483000"/>
            <a:ext cx="463320" cy="0"/>
          </a:xfrm>
          <a:prstGeom prst="line">
            <a:avLst/>
          </a:prstGeom>
          <a:ln w="28440">
            <a:solidFill>
              <a:srgbClr val="996633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7480" y="3684600"/>
            <a:ext cx="463680" cy="0"/>
          </a:xfrm>
          <a:prstGeom prst="line">
            <a:avLst/>
          </a:prstGeom>
          <a:ln w="28440">
            <a:solidFill>
              <a:srgbClr val="99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467480" y="3900600"/>
            <a:ext cx="468360" cy="0"/>
          </a:xfrm>
          <a:prstGeom prst="line">
            <a:avLst/>
          </a:prstGeom>
          <a:ln w="28440">
            <a:solidFill>
              <a:srgbClr val="3366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467480" y="4106880"/>
            <a:ext cx="463680" cy="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467480" y="4319640"/>
            <a:ext cx="46368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472520" y="4541760"/>
            <a:ext cx="463320" cy="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467480" y="4748040"/>
            <a:ext cx="463680" cy="0"/>
          </a:xfrm>
          <a:prstGeom prst="line">
            <a:avLst/>
          </a:prstGeom>
          <a:ln w="2844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67480" y="4956120"/>
            <a:ext cx="468360" cy="0"/>
          </a:xfrm>
          <a:prstGeom prst="line">
            <a:avLst/>
          </a:prstGeom>
          <a:ln w="28440">
            <a:solidFill>
              <a:srgbClr val="66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467480" y="5172120"/>
            <a:ext cx="463680" cy="0"/>
          </a:xfrm>
          <a:prstGeom prst="line">
            <a:avLst/>
          </a:prstGeom>
          <a:ln w="2844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472520" y="5378400"/>
            <a:ext cx="463320" cy="0"/>
          </a:xfrm>
          <a:prstGeom prst="line">
            <a:avLst/>
          </a:prstGeom>
          <a:ln w="28440">
            <a:solidFill>
              <a:srgbClr val="96969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467480" y="5591160"/>
            <a:ext cx="46368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467480" y="5807160"/>
            <a:ext cx="463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472520" y="6019920"/>
            <a:ext cx="458640" cy="0"/>
          </a:xfrm>
          <a:prstGeom prst="line">
            <a:avLst/>
          </a:prstGeom>
          <a:ln w="28440">
            <a:solidFill>
              <a:srgbClr val="00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986240" y="3336840"/>
            <a:ext cx="63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Foothills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989120" y="3565440"/>
            <a:ext cx="746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Kern River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987680" y="3718080"/>
            <a:ext cx="363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989120" y="3946680"/>
            <a:ext cx="92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Bord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987680" y="4175280"/>
            <a:ext cx="53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NWPL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988400" y="4403880"/>
            <a:ext cx="721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Overthrust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986960" y="4632480"/>
            <a:ext cx="419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988400" y="4784760"/>
            <a:ext cx="574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989480" y="5013360"/>
            <a:ext cx="73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989480" y="5241960"/>
            <a:ext cx="8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989120" y="5470560"/>
            <a:ext cx="939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987680" y="5699160"/>
            <a:ext cx="42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987680" y="5927760"/>
            <a:ext cx="42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61160" y="5029200"/>
            <a:ext cx="71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526760" y="320040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Salt Lake 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727880" y="3048120"/>
            <a:ext cx="55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20" y="16002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20" y="380880"/>
            <a:ext cx="524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Seattle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24440" y="6308640"/>
            <a:ext cx="61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SJ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574880" y="5334120"/>
            <a:ext cx="802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Raton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654280" y="1660680"/>
            <a:ext cx="77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093280" y="1432080"/>
            <a:ext cx="87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83280" y="3336840"/>
            <a:ext cx="116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729880" y="3108240"/>
            <a:ext cx="739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160" y="6477120"/>
            <a:ext cx="774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Scott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" name="Residential12" descr="Colorado Residential Consumption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" name="Commercial12" descr="Colorado Commercial Consumption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4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6" name="2%20Total15" descr="Utah Total Consumption"/>
          <p:cNvPicPr/>
          <p:nvPr/>
        </p:nvPicPr>
        <p:blipFill>
          <a:blip r:embed="rId1"/>
          <a:stretch/>
        </p:blipFill>
        <p:spPr>
          <a:xfrm>
            <a:off x="0" y="0"/>
            <a:ext cx="9144000" cy="6878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7" name=""/>
          <p:cNvGraphicFramePr/>
          <p:nvPr/>
        </p:nvGraphicFramePr>
        <p:xfrm>
          <a:off x="0" y="65160"/>
          <a:ext cx="9029880" cy="6792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5160"/>
                    <a:ext cx="9029880" cy="679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9" name=""/>
          <p:cNvSpPr/>
          <p:nvPr/>
        </p:nvSpPr>
        <p:spPr>
          <a:xfrm flipH="1" flipV="1">
            <a:off x="1295280" y="1371240"/>
            <a:ext cx="7632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 flipV="1">
            <a:off x="1371600" y="1676520"/>
            <a:ext cx="3808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990720" y="2133720"/>
            <a:ext cx="1143000" cy="3808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COLD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905120" y="1066680"/>
            <a:ext cx="2286000" cy="6858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Nearly 7 Bcf  withdrawn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 8 day period with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temp 21.6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 flipH="1" flipV="1">
            <a:off x="6095880" y="3962160"/>
            <a:ext cx="7632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6172200" y="4191120"/>
            <a:ext cx="30492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638680" y="4648320"/>
            <a:ext cx="1143000" cy="3808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COLD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6248520" y="3276720"/>
            <a:ext cx="2286000" cy="6858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Nearly 3.3 Bcf  withdrawn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 4 day period with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temp 14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H="1">
            <a:off x="1295280" y="2666880"/>
            <a:ext cx="15264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1447920" y="2666880"/>
            <a:ext cx="38088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1" name=""/>
          <p:cNvSpPr/>
          <p:nvPr/>
        </p:nvSpPr>
        <p:spPr>
          <a:xfrm flipH="1" flipV="1">
            <a:off x="1142640" y="3886200"/>
            <a:ext cx="22860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V="1">
            <a:off x="1371600" y="3809880"/>
            <a:ext cx="60948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105520" y="3657600"/>
            <a:ext cx="129528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 flipV="1">
            <a:off x="6400800" y="3657600"/>
            <a:ext cx="68580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990720" y="4800600"/>
            <a:ext cx="838080" cy="2286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6019920" y="4724280"/>
            <a:ext cx="838080" cy="22860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 flipV="1">
            <a:off x="1752480" y="3048120"/>
            <a:ext cx="121932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0" name="EIA31" descr="Colorado Monthly Line Graph"/>
          <p:cNvPicPr/>
          <p:nvPr/>
        </p:nvPicPr>
        <p:blipFill>
          <a:blip r:embed="rId1"/>
          <a:stretch/>
        </p:blipFill>
        <p:spPr>
          <a:xfrm>
            <a:off x="439560" y="639720"/>
            <a:ext cx="8264880" cy="557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" name="EIA35" descr="Wyoming Monthly Line Graph"/>
          <p:cNvPicPr/>
          <p:nvPr/>
        </p:nvPicPr>
        <p:blipFill>
          <a:blip r:embed="rId1"/>
          <a:stretch/>
        </p:blipFill>
        <p:spPr>
          <a:xfrm>
            <a:off x="439560" y="639720"/>
            <a:ext cx="8264880" cy="557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2" name="EIA56" descr="Utah Monthly Line Graph"/>
          <p:cNvPicPr/>
          <p:nvPr/>
        </p:nvPicPr>
        <p:blipFill>
          <a:blip r:embed="rId1"/>
          <a:stretch/>
        </p:blipFill>
        <p:spPr>
          <a:xfrm>
            <a:off x="446040" y="635040"/>
            <a:ext cx="8251920" cy="5589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"/>
          <p:cNvSpPr/>
          <p:nvPr/>
        </p:nvSpPr>
        <p:spPr>
          <a:xfrm>
            <a:off x="1143000" y="1279440"/>
            <a:ext cx="1262160" cy="4724640"/>
          </a:xfrm>
          <a:custGeom>
            <a:avLst/>
            <a:gdLst/>
            <a:ahLst/>
            <a:rect l="l" t="t" r="r" b="b"/>
            <a:pathLst>
              <a:path w="795" h="2976">
                <a:moveTo>
                  <a:pt x="0" y="0"/>
                </a:moveTo>
                <a:lnTo>
                  <a:pt x="432" y="469"/>
                </a:lnTo>
                <a:lnTo>
                  <a:pt x="680" y="786"/>
                </a:lnTo>
                <a:lnTo>
                  <a:pt x="795" y="1345"/>
                </a:lnTo>
                <a:lnTo>
                  <a:pt x="576" y="2976"/>
                </a:lnTo>
              </a:path>
            </a:pathLst>
          </a:custGeom>
          <a:noFill/>
          <a:ln w="28440">
            <a:solidFill>
              <a:srgbClr val="3333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941480" y="2190600"/>
            <a:ext cx="6991560" cy="2644920"/>
          </a:xfrm>
          <a:custGeom>
            <a:avLst/>
            <a:gdLst/>
            <a:ahLst/>
            <a:rect l="l" t="t" r="r" b="b"/>
            <a:pathLst>
              <a:path w="4404" h="1666">
                <a:moveTo>
                  <a:pt x="0" y="0"/>
                </a:moveTo>
                <a:lnTo>
                  <a:pt x="372" y="195"/>
                </a:lnTo>
                <a:lnTo>
                  <a:pt x="3199" y="345"/>
                </a:lnTo>
                <a:lnTo>
                  <a:pt x="3288" y="859"/>
                </a:lnTo>
                <a:lnTo>
                  <a:pt x="4005" y="1037"/>
                </a:lnTo>
                <a:lnTo>
                  <a:pt x="4094" y="1577"/>
                </a:lnTo>
                <a:lnTo>
                  <a:pt x="4404" y="1666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8305920" y="3870360"/>
            <a:ext cx="609480" cy="15228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458200" y="4708440"/>
            <a:ext cx="152280" cy="45720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162920" y="3565440"/>
            <a:ext cx="1295280" cy="1143000"/>
          </a:xfrm>
          <a:custGeom>
            <a:avLst/>
            <a:gdLst/>
            <a:ahLst/>
            <a:rect l="l" t="t" r="r" b="b"/>
            <a:pathLst>
              <a:path w="816" h="720">
                <a:moveTo>
                  <a:pt x="816" y="720"/>
                </a:moveTo>
                <a:lnTo>
                  <a:pt x="176" y="587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010280" y="2727360"/>
            <a:ext cx="175284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2514600" y="974880"/>
            <a:ext cx="4190760" cy="2437920"/>
            <a:chOff x="2514600" y="974880"/>
            <a:chExt cx="4190760" cy="2437920"/>
          </a:xfrm>
        </p:grpSpPr>
        <p:sp>
          <p:nvSpPr>
            <p:cNvPr id="138" name=""/>
            <p:cNvSpPr/>
            <p:nvPr/>
          </p:nvSpPr>
          <p:spPr>
            <a:xfrm>
              <a:off x="2514600" y="2574720"/>
              <a:ext cx="1066680" cy="838080"/>
            </a:xfrm>
            <a:custGeom>
              <a:avLst/>
              <a:gdLst/>
              <a:ahLst/>
              <a:rect l="l" t="t" r="r" b="b"/>
              <a:pathLst>
                <a:path w="672" h="528">
                  <a:moveTo>
                    <a:pt x="672" y="0"/>
                  </a:moveTo>
                  <a:lnTo>
                    <a:pt x="481" y="476"/>
                  </a:lnTo>
                  <a:lnTo>
                    <a:pt x="0" y="528"/>
                  </a:ln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 flipH="1">
              <a:off x="3809880" y="974880"/>
              <a:ext cx="76320" cy="159984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 flipH="1">
              <a:off x="6476760" y="1508040"/>
              <a:ext cx="228600" cy="121896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" name=""/>
          <p:cNvSpPr/>
          <p:nvPr/>
        </p:nvSpPr>
        <p:spPr>
          <a:xfrm flipH="1">
            <a:off x="2209680" y="3336840"/>
            <a:ext cx="1067040" cy="2590920"/>
          </a:xfrm>
          <a:prstGeom prst="line">
            <a:avLst/>
          </a:prstGeom>
          <a:ln cap="rnd" w="284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705720" y="1508040"/>
            <a:ext cx="304560" cy="121932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362320" y="2471760"/>
            <a:ext cx="4643280" cy="295200"/>
          </a:xfrm>
          <a:custGeom>
            <a:avLst/>
            <a:gdLst/>
            <a:ahLst/>
            <a:rect l="l" t="t" r="r" b="b"/>
            <a:pathLst>
              <a:path w="2925" h="186">
                <a:moveTo>
                  <a:pt x="2925" y="186"/>
                </a:moveTo>
                <a:lnTo>
                  <a:pt x="887" y="71"/>
                </a:lnTo>
                <a:lnTo>
                  <a:pt x="408" y="0"/>
                </a:lnTo>
                <a:lnTo>
                  <a:pt x="0" y="65"/>
                </a:lnTo>
              </a:path>
            </a:pathLst>
          </a:custGeom>
          <a:noFill/>
          <a:ln w="2844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228600" y="2193840"/>
            <a:ext cx="1752480" cy="1905120"/>
          </a:xfrm>
          <a:prstGeom prst="line">
            <a:avLst/>
          </a:prstGeom>
          <a:ln w="28440">
            <a:solidFill>
              <a:srgbClr val="66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 flipV="1">
            <a:off x="914040" y="3352680"/>
            <a:ext cx="1600200" cy="6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2575080"/>
            <a:ext cx="1389240" cy="828360"/>
          </a:xfrm>
          <a:custGeom>
            <a:avLst/>
            <a:gdLst/>
            <a:ahLst/>
            <a:rect l="l" t="t" r="r" b="b"/>
            <a:pathLst>
              <a:path w="875" h="522">
                <a:moveTo>
                  <a:pt x="875" y="522"/>
                </a:moveTo>
                <a:lnTo>
                  <a:pt x="789" y="0"/>
                </a:lnTo>
                <a:lnTo>
                  <a:pt x="0" y="124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1599840" y="2575080"/>
            <a:ext cx="762120" cy="15840"/>
          </a:xfrm>
          <a:prstGeom prst="line">
            <a:avLst/>
          </a:prstGeom>
          <a:ln w="28440">
            <a:solidFill>
              <a:srgbClr val="ff7c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715000" y="5546880"/>
            <a:ext cx="76212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15000" y="5699160"/>
            <a:ext cx="762120" cy="0"/>
          </a:xfrm>
          <a:prstGeom prst="line">
            <a:avLst/>
          </a:prstGeom>
          <a:ln w="28440">
            <a:solidFill>
              <a:srgbClr val="66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715000" y="5851440"/>
            <a:ext cx="762120" cy="0"/>
          </a:xfrm>
          <a:prstGeom prst="line">
            <a:avLst/>
          </a:prstGeom>
          <a:ln w="28440">
            <a:solidFill>
              <a:srgbClr val="ff7c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715000" y="6004080"/>
            <a:ext cx="762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715000" y="6308640"/>
            <a:ext cx="76212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715000" y="64612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15000" y="6613560"/>
            <a:ext cx="7621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15000" y="6765840"/>
            <a:ext cx="762120" cy="0"/>
          </a:xfrm>
          <a:prstGeom prst="line">
            <a:avLst/>
          </a:prstGeom>
          <a:ln cap="rnd" w="284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463440" y="5378400"/>
            <a:ext cx="39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CIG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461280" y="5530680"/>
            <a:ext cx="701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663300"/>
                </a:solidFill>
                <a:effectLst/>
                <a:uFillTx/>
                <a:latin typeface="Times New Roman"/>
              </a:rPr>
              <a:t>KERN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464880" y="568332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7c80"/>
                </a:solidFill>
                <a:effectLst/>
                <a:uFillTx/>
                <a:latin typeface="Times New Roman"/>
              </a:rPr>
              <a:t>Over Thrust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463800" y="5835600"/>
            <a:ext cx="426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WIC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461280" y="6140520"/>
            <a:ext cx="701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NWPL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465600" y="6292800"/>
            <a:ext cx="735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464520" y="6445080"/>
            <a:ext cx="574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481800" y="6613560"/>
            <a:ext cx="91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86200" y="1355760"/>
            <a:ext cx="4892760" cy="1073160"/>
          </a:xfrm>
          <a:custGeom>
            <a:avLst/>
            <a:gdLst/>
            <a:ahLst/>
            <a:rect l="l" t="t" r="r" b="b"/>
            <a:pathLst>
              <a:path w="3082" h="676">
                <a:moveTo>
                  <a:pt x="0" y="0"/>
                </a:moveTo>
                <a:lnTo>
                  <a:pt x="2195" y="109"/>
                </a:lnTo>
                <a:lnTo>
                  <a:pt x="3082" y="676"/>
                </a:lnTo>
              </a:path>
            </a:pathLst>
          </a:custGeom>
          <a:noFill/>
          <a:ln w="28440">
            <a:solidFill>
              <a:srgbClr val="66ccff"/>
            </a:solidFill>
            <a:prstDash val="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7086600" y="1889280"/>
            <a:ext cx="838080" cy="838080"/>
          </a:xfrm>
          <a:prstGeom prst="line">
            <a:avLst/>
          </a:prstGeom>
          <a:ln w="28440">
            <a:solidFill>
              <a:srgbClr val="66ccff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715000" y="6156360"/>
            <a:ext cx="762120" cy="0"/>
          </a:xfrm>
          <a:prstGeom prst="line">
            <a:avLst/>
          </a:prstGeom>
          <a:ln w="28440">
            <a:solidFill>
              <a:srgbClr val="66ccff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463800" y="5987880"/>
            <a:ext cx="363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66ccff"/>
                </a:solidFill>
                <a:effectLst/>
                <a:uFillTx/>
                <a:latin typeface="Times New Roman"/>
              </a:rPr>
              <a:t>KN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76520" y="5927760"/>
            <a:ext cx="1066680" cy="533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SJ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28600" y="2270160"/>
            <a:ext cx="99072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Salt Lake 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248520" y="3032280"/>
            <a:ext cx="99036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124080" y="1127160"/>
            <a:ext cx="1067040" cy="533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095880" y="974880"/>
            <a:ext cx="1067040" cy="5331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263400" y="1263600"/>
            <a:ext cx="816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858000" y="4556160"/>
            <a:ext cx="1066680" cy="533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Raton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962520" y="188928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flipV="1">
            <a:off x="3962520" y="7462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H="1">
            <a:off x="4800600" y="150804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001000" y="1752480"/>
            <a:ext cx="3808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7543800" y="2117880"/>
            <a:ext cx="3049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696080" y="2955960"/>
            <a:ext cx="5335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>
            <a:off x="380520" y="3809880"/>
            <a:ext cx="3049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H="1" flipV="1">
            <a:off x="990720" y="1355760"/>
            <a:ext cx="30456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2742840" y="4556160"/>
            <a:ext cx="2286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620120" y="3489480"/>
            <a:ext cx="53316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153280" y="4098960"/>
            <a:ext cx="763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610480" y="4861080"/>
            <a:ext cx="3049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086600" y="3870360"/>
            <a:ext cx="15228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876920" y="2422440"/>
            <a:ext cx="76176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819520" y="2955960"/>
            <a:ext cx="457200" cy="233280"/>
          </a:xfrm>
          <a:custGeom>
            <a:avLst/>
            <a:gdLst/>
            <a:ahLst/>
            <a:rect l="l" t="t" r="r" b="b"/>
            <a:pathLst>
              <a:path w="288" h="147">
                <a:moveTo>
                  <a:pt x="0" y="144"/>
                </a:moveTo>
                <a:lnTo>
                  <a:pt x="244" y="147"/>
                </a:lnTo>
                <a:lnTo>
                  <a:pt x="288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1600200" y="272736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H="1">
            <a:off x="1981080" y="4556160"/>
            <a:ext cx="7632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705720" y="1965240"/>
            <a:ext cx="7596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3080" y="2803680"/>
            <a:ext cx="452520" cy="230040"/>
          </a:xfrm>
          <a:custGeom>
            <a:avLst/>
            <a:gdLst/>
            <a:ahLst/>
            <a:rect l="l" t="t" r="r" b="b"/>
            <a:pathLst>
              <a:path w="285" h="145">
                <a:moveTo>
                  <a:pt x="0" y="0"/>
                </a:moveTo>
                <a:lnTo>
                  <a:pt x="258" y="21"/>
                </a:lnTo>
                <a:lnTo>
                  <a:pt x="285" y="145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837720" y="228600"/>
            <a:ext cx="76201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ROCKIES MAP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934320" y="2666880"/>
            <a:ext cx="152280" cy="1526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629400" y="1447920"/>
            <a:ext cx="152280" cy="1522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905120" y="2133720"/>
            <a:ext cx="152280" cy="1522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523880" y="1676520"/>
            <a:ext cx="152640" cy="1522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229600" y="3809880"/>
            <a:ext cx="152280" cy="1526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209680" y="2666880"/>
            <a:ext cx="304920" cy="228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80840" y="1600200"/>
            <a:ext cx="72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Kemmerer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983960" y="1981080"/>
            <a:ext cx="71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Opal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98760" y="2651040"/>
            <a:ext cx="473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216640" y="3565440"/>
            <a:ext cx="7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Kit Carson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086600" y="2514600"/>
            <a:ext cx="944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Cheyenne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099480" y="152388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Glenrock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440" y="4065480"/>
            <a:ext cx="73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CA/NV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29320" y="1066680"/>
            <a:ext cx="1017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Pacific NW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8747280" y="1828800"/>
            <a:ext cx="393840" cy="17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Mid-Continent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534520" y="4038480"/>
            <a:ext cx="3808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315200" y="3048120"/>
            <a:ext cx="457200" cy="38088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696080" y="3048120"/>
            <a:ext cx="854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5" name=""/>
          <p:cNvSpPr/>
          <p:nvPr/>
        </p:nvSpPr>
        <p:spPr>
          <a:xfrm>
            <a:off x="4680" y="6477120"/>
            <a:ext cx="199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Wyoming Oil and Gas Commission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661920" y="1295280"/>
            <a:ext cx="1775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Wellhead Gas before Fuel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7" name="cd192.152.140.9.221.8.41.12.prcp" descr=""/>
          <p:cNvPicPr/>
          <p:nvPr/>
        </p:nvPicPr>
        <p:blipFill>
          <a:blip r:embed="rId1"/>
          <a:stretch/>
        </p:blipFill>
        <p:spPr>
          <a:xfrm>
            <a:off x="990720" y="1066680"/>
            <a:ext cx="7238880" cy="5602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"/>
          <p:cNvSpPr/>
          <p:nvPr/>
        </p:nvSpPr>
        <p:spPr>
          <a:xfrm>
            <a:off x="4317840" y="1841400"/>
            <a:ext cx="2311560" cy="2238480"/>
          </a:xfrm>
          <a:custGeom>
            <a:avLst/>
            <a:gdLst/>
            <a:ahLst/>
            <a:rect l="l" t="t" r="r" b="b"/>
            <a:pathLst>
              <a:path w="1456" h="1410">
                <a:moveTo>
                  <a:pt x="16" y="88"/>
                </a:moveTo>
                <a:cubicBezTo>
                  <a:pt x="8" y="44"/>
                  <a:pt x="0" y="0"/>
                  <a:pt x="16" y="136"/>
                </a:cubicBezTo>
                <a:cubicBezTo>
                  <a:pt x="32" y="272"/>
                  <a:pt x="61" y="717"/>
                  <a:pt x="112" y="904"/>
                </a:cubicBezTo>
                <a:cubicBezTo>
                  <a:pt x="163" y="1091"/>
                  <a:pt x="225" y="1175"/>
                  <a:pt x="322" y="1258"/>
                </a:cubicBezTo>
                <a:cubicBezTo>
                  <a:pt x="419" y="1341"/>
                  <a:pt x="553" y="1397"/>
                  <a:pt x="694" y="1402"/>
                </a:cubicBezTo>
                <a:cubicBezTo>
                  <a:pt x="822" y="1410"/>
                  <a:pt x="1041" y="1331"/>
                  <a:pt x="1168" y="1288"/>
                </a:cubicBezTo>
                <a:cubicBezTo>
                  <a:pt x="1295" y="1245"/>
                  <a:pt x="1384" y="1192"/>
                  <a:pt x="1456" y="1144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4724280" y="1828800"/>
            <a:ext cx="2057400" cy="1936800"/>
          </a:xfrm>
          <a:custGeom>
            <a:avLst/>
            <a:gdLst/>
            <a:ahLst/>
            <a:rect l="l" t="t" r="r" b="b"/>
            <a:pathLst>
              <a:path w="1296" h="1220">
                <a:moveTo>
                  <a:pt x="0" y="0"/>
                </a:moveTo>
                <a:cubicBezTo>
                  <a:pt x="8" y="73"/>
                  <a:pt x="32" y="310"/>
                  <a:pt x="48" y="438"/>
                </a:cubicBezTo>
                <a:cubicBezTo>
                  <a:pt x="64" y="566"/>
                  <a:pt x="64" y="657"/>
                  <a:pt x="96" y="768"/>
                </a:cubicBezTo>
                <a:cubicBezTo>
                  <a:pt x="128" y="879"/>
                  <a:pt x="178" y="1030"/>
                  <a:pt x="240" y="1104"/>
                </a:cubicBezTo>
                <a:cubicBezTo>
                  <a:pt x="304" y="1168"/>
                  <a:pt x="372" y="1204"/>
                  <a:pt x="468" y="1212"/>
                </a:cubicBezTo>
                <a:cubicBezTo>
                  <a:pt x="564" y="1220"/>
                  <a:pt x="678" y="1202"/>
                  <a:pt x="816" y="1152"/>
                </a:cubicBezTo>
                <a:cubicBezTo>
                  <a:pt x="954" y="1102"/>
                  <a:pt x="1200" y="960"/>
                  <a:pt x="1296" y="912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029200" y="1836720"/>
            <a:ext cx="1600200" cy="1517760"/>
          </a:xfrm>
          <a:custGeom>
            <a:avLst/>
            <a:gdLst/>
            <a:ahLst/>
            <a:rect l="l" t="t" r="r" b="b"/>
            <a:pathLst>
              <a:path w="1186" h="956">
                <a:moveTo>
                  <a:pt x="600" y="43"/>
                </a:moveTo>
                <a:cubicBezTo>
                  <a:pt x="556" y="37"/>
                  <a:pt x="428" y="6"/>
                  <a:pt x="336" y="13"/>
                </a:cubicBezTo>
                <a:cubicBezTo>
                  <a:pt x="244" y="20"/>
                  <a:pt x="96" y="0"/>
                  <a:pt x="48" y="85"/>
                </a:cubicBezTo>
                <a:cubicBezTo>
                  <a:pt x="0" y="170"/>
                  <a:pt x="24" y="402"/>
                  <a:pt x="48" y="523"/>
                </a:cubicBezTo>
                <a:cubicBezTo>
                  <a:pt x="72" y="644"/>
                  <a:pt x="112" y="747"/>
                  <a:pt x="192" y="811"/>
                </a:cubicBezTo>
                <a:cubicBezTo>
                  <a:pt x="272" y="875"/>
                  <a:pt x="369" y="956"/>
                  <a:pt x="528" y="907"/>
                </a:cubicBezTo>
                <a:cubicBezTo>
                  <a:pt x="687" y="858"/>
                  <a:pt x="1106" y="657"/>
                  <a:pt x="1146" y="517"/>
                </a:cubicBezTo>
                <a:cubicBezTo>
                  <a:pt x="1186" y="377"/>
                  <a:pt x="951" y="139"/>
                  <a:pt x="825" y="124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715000" y="4038480"/>
            <a:ext cx="914400" cy="324000"/>
          </a:xfrm>
          <a:custGeom>
            <a:avLst/>
            <a:gdLst/>
            <a:ahLst/>
            <a:rect l="l" t="t" r="r" b="b"/>
            <a:pathLst>
              <a:path w="576" h="204">
                <a:moveTo>
                  <a:pt x="0" y="204"/>
                </a:moveTo>
                <a:cubicBezTo>
                  <a:pt x="23" y="193"/>
                  <a:pt x="48" y="178"/>
                  <a:pt x="144" y="144"/>
                </a:cubicBezTo>
                <a:cubicBezTo>
                  <a:pt x="240" y="110"/>
                  <a:pt x="496" y="24"/>
                  <a:pt x="576" y="0"/>
                </a:cubicBez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4038480" y="1905120"/>
            <a:ext cx="1704960" cy="2528640"/>
          </a:xfrm>
          <a:custGeom>
            <a:avLst/>
            <a:gdLst/>
            <a:ahLst/>
            <a:rect l="l" t="t" r="r" b="b"/>
            <a:pathLst>
              <a:path w="1074" h="1593">
                <a:moveTo>
                  <a:pt x="1074" y="1542"/>
                </a:moveTo>
                <a:cubicBezTo>
                  <a:pt x="1032" y="1549"/>
                  <a:pt x="915" y="1593"/>
                  <a:pt x="816" y="1584"/>
                </a:cubicBezTo>
                <a:cubicBezTo>
                  <a:pt x="717" y="1575"/>
                  <a:pt x="592" y="1584"/>
                  <a:pt x="480" y="1488"/>
                </a:cubicBezTo>
                <a:cubicBezTo>
                  <a:pt x="368" y="1392"/>
                  <a:pt x="224" y="1256"/>
                  <a:pt x="144" y="1008"/>
                </a:cubicBezTo>
                <a:cubicBezTo>
                  <a:pt x="64" y="760"/>
                  <a:pt x="32" y="380"/>
                  <a:pt x="0" y="0"/>
                </a:cubicBezTo>
              </a:path>
            </a:pathLst>
          </a:custGeom>
          <a:noFill/>
          <a:ln w="442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438280" y="2209680"/>
            <a:ext cx="1524240" cy="1828800"/>
          </a:xfrm>
          <a:custGeom>
            <a:avLst/>
            <a:gdLst/>
            <a:ahLst/>
            <a:rect l="l" t="t" r="r" b="b"/>
            <a:pathLst>
              <a:path w="1208" h="1567">
                <a:moveTo>
                  <a:pt x="0" y="847"/>
                </a:moveTo>
                <a:cubicBezTo>
                  <a:pt x="32" y="951"/>
                  <a:pt x="112" y="1127"/>
                  <a:pt x="192" y="1231"/>
                </a:cubicBezTo>
                <a:cubicBezTo>
                  <a:pt x="272" y="1335"/>
                  <a:pt x="360" y="1415"/>
                  <a:pt x="480" y="1471"/>
                </a:cubicBezTo>
                <a:cubicBezTo>
                  <a:pt x="600" y="1527"/>
                  <a:pt x="808" y="1567"/>
                  <a:pt x="912" y="1567"/>
                </a:cubicBezTo>
                <a:cubicBezTo>
                  <a:pt x="1016" y="1567"/>
                  <a:pt x="1056" y="1519"/>
                  <a:pt x="1104" y="1471"/>
                </a:cubicBezTo>
                <a:cubicBezTo>
                  <a:pt x="1152" y="1423"/>
                  <a:pt x="1192" y="1367"/>
                  <a:pt x="1200" y="1279"/>
                </a:cubicBezTo>
                <a:cubicBezTo>
                  <a:pt x="1208" y="1191"/>
                  <a:pt x="1170" y="1067"/>
                  <a:pt x="1152" y="943"/>
                </a:cubicBezTo>
                <a:cubicBezTo>
                  <a:pt x="1134" y="819"/>
                  <a:pt x="1108" y="631"/>
                  <a:pt x="1092" y="535"/>
                </a:cubicBezTo>
                <a:cubicBezTo>
                  <a:pt x="1076" y="439"/>
                  <a:pt x="1079" y="428"/>
                  <a:pt x="1056" y="367"/>
                </a:cubicBezTo>
                <a:cubicBezTo>
                  <a:pt x="1033" y="306"/>
                  <a:pt x="1030" y="226"/>
                  <a:pt x="954" y="169"/>
                </a:cubicBezTo>
                <a:cubicBezTo>
                  <a:pt x="878" y="112"/>
                  <a:pt x="727" y="0"/>
                  <a:pt x="600" y="25"/>
                </a:cubicBezTo>
                <a:cubicBezTo>
                  <a:pt x="473" y="50"/>
                  <a:pt x="292" y="222"/>
                  <a:pt x="192" y="319"/>
                </a:cubicBezTo>
                <a:cubicBezTo>
                  <a:pt x="92" y="416"/>
                  <a:pt x="32" y="559"/>
                  <a:pt x="0" y="607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2743200" y="2438280"/>
            <a:ext cx="914400" cy="1143000"/>
          </a:xfrm>
          <a:custGeom>
            <a:avLst/>
            <a:gdLst/>
            <a:ahLst/>
            <a:rect l="l" t="t" r="r" b="b"/>
            <a:pathLst>
              <a:path w="896" h="1080">
                <a:moveTo>
                  <a:pt x="560" y="1032"/>
                </a:moveTo>
                <a:cubicBezTo>
                  <a:pt x="648" y="1056"/>
                  <a:pt x="744" y="1080"/>
                  <a:pt x="800" y="1032"/>
                </a:cubicBezTo>
                <a:cubicBezTo>
                  <a:pt x="856" y="984"/>
                  <a:pt x="896" y="848"/>
                  <a:pt x="896" y="744"/>
                </a:cubicBezTo>
                <a:cubicBezTo>
                  <a:pt x="896" y="640"/>
                  <a:pt x="832" y="520"/>
                  <a:pt x="800" y="408"/>
                </a:cubicBezTo>
                <a:cubicBezTo>
                  <a:pt x="768" y="296"/>
                  <a:pt x="760" y="136"/>
                  <a:pt x="704" y="72"/>
                </a:cubicBezTo>
                <a:cubicBezTo>
                  <a:pt x="648" y="8"/>
                  <a:pt x="568" y="0"/>
                  <a:pt x="464" y="24"/>
                </a:cubicBezTo>
                <a:cubicBezTo>
                  <a:pt x="360" y="48"/>
                  <a:pt x="152" y="128"/>
                  <a:pt x="80" y="216"/>
                </a:cubicBezTo>
                <a:cubicBezTo>
                  <a:pt x="8" y="304"/>
                  <a:pt x="0" y="440"/>
                  <a:pt x="32" y="552"/>
                </a:cubicBezTo>
                <a:cubicBezTo>
                  <a:pt x="64" y="664"/>
                  <a:pt x="232" y="832"/>
                  <a:pt x="272" y="888"/>
                </a:cubicBezTo>
              </a:path>
            </a:pathLst>
          </a:custGeom>
          <a:noFill/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 txBox="1"/>
          <p:nvPr/>
        </p:nvSpPr>
        <p:spPr>
          <a:xfrm>
            <a:off x="6705720" y="3962520"/>
            <a:ext cx="15228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0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06" name=""/>
          <p:cNvSpPr txBox="1"/>
          <p:nvPr/>
        </p:nvSpPr>
        <p:spPr>
          <a:xfrm>
            <a:off x="3886200" y="1676520"/>
            <a:ext cx="15228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0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07" name=""/>
          <p:cNvSpPr/>
          <p:nvPr/>
        </p:nvSpPr>
        <p:spPr>
          <a:xfrm>
            <a:off x="685800" y="1522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Forecast Maps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762120" y="609480"/>
            <a:ext cx="7772400" cy="381240"/>
          </a:xfrm>
          <a:prstGeom prst="rect">
            <a:avLst/>
          </a:prstGeom>
          <a:noFill/>
          <a:ln w="255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– February 2001- 02 Temperature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 txBox="1"/>
          <p:nvPr/>
        </p:nvSpPr>
        <p:spPr>
          <a:xfrm>
            <a:off x="4191120" y="1676520"/>
            <a:ext cx="22860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-2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0" name=""/>
          <p:cNvSpPr txBox="1"/>
          <p:nvPr/>
        </p:nvSpPr>
        <p:spPr>
          <a:xfrm>
            <a:off x="6705720" y="3581280"/>
            <a:ext cx="22860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-2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1" name=""/>
          <p:cNvSpPr txBox="1"/>
          <p:nvPr/>
        </p:nvSpPr>
        <p:spPr>
          <a:xfrm>
            <a:off x="6705720" y="3048120"/>
            <a:ext cx="30456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- 4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2" name=""/>
          <p:cNvSpPr txBox="1"/>
          <p:nvPr/>
        </p:nvSpPr>
        <p:spPr>
          <a:xfrm>
            <a:off x="4572000" y="1600200"/>
            <a:ext cx="30492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- 4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3" name=""/>
          <p:cNvSpPr txBox="1"/>
          <p:nvPr/>
        </p:nvSpPr>
        <p:spPr>
          <a:xfrm>
            <a:off x="5867280" y="1828800"/>
            <a:ext cx="30492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- 5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4" name=""/>
          <p:cNvSpPr txBox="1"/>
          <p:nvPr/>
        </p:nvSpPr>
        <p:spPr>
          <a:xfrm>
            <a:off x="3048120" y="3352680"/>
            <a:ext cx="30456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+ 4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5" name=""/>
          <p:cNvSpPr txBox="1"/>
          <p:nvPr/>
        </p:nvSpPr>
        <p:spPr>
          <a:xfrm>
            <a:off x="2209680" y="2895480"/>
            <a:ext cx="22860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+2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6" name=""/>
          <p:cNvSpPr txBox="1"/>
          <p:nvPr/>
        </p:nvSpPr>
        <p:spPr>
          <a:xfrm>
            <a:off x="5562720" y="2362320"/>
            <a:ext cx="676080" cy="2854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Below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7" name=""/>
          <p:cNvSpPr txBox="1"/>
          <p:nvPr/>
        </p:nvSpPr>
        <p:spPr>
          <a:xfrm>
            <a:off x="2895480" y="2743200"/>
            <a:ext cx="609840" cy="2858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Above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18" name=""/>
          <p:cNvSpPr/>
          <p:nvPr/>
        </p:nvSpPr>
        <p:spPr>
          <a:xfrm>
            <a:off x="1981080" y="1752480"/>
            <a:ext cx="1152720" cy="1295640"/>
          </a:xfrm>
          <a:custGeom>
            <a:avLst/>
            <a:gdLst/>
            <a:ahLst/>
            <a:rect l="l" t="t" r="r" b="b"/>
            <a:pathLst>
              <a:path w="668" h="816">
                <a:moveTo>
                  <a:pt x="668" y="0"/>
                </a:moveTo>
                <a:cubicBezTo>
                  <a:pt x="651" y="24"/>
                  <a:pt x="662" y="41"/>
                  <a:pt x="566" y="144"/>
                </a:cubicBezTo>
                <a:cubicBezTo>
                  <a:pt x="470" y="247"/>
                  <a:pt x="184" y="506"/>
                  <a:pt x="92" y="618"/>
                </a:cubicBezTo>
                <a:cubicBezTo>
                  <a:pt x="0" y="730"/>
                  <a:pt x="30" y="775"/>
                  <a:pt x="14" y="816"/>
                </a:cubicBezTo>
              </a:path>
            </a:pathLst>
          </a:custGeom>
          <a:noFill/>
          <a:ln w="442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 txBox="1"/>
          <p:nvPr/>
        </p:nvSpPr>
        <p:spPr>
          <a:xfrm>
            <a:off x="1905120" y="3124080"/>
            <a:ext cx="15228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0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520" name=""/>
          <p:cNvSpPr txBox="1"/>
          <p:nvPr/>
        </p:nvSpPr>
        <p:spPr>
          <a:xfrm>
            <a:off x="3048120" y="1447920"/>
            <a:ext cx="152280" cy="20952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0</a:t>
            </a:r>
            <a:endParaRPr b="0" lang="en-US" sz="16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"/>
          <p:cNvSpPr/>
          <p:nvPr/>
        </p:nvSpPr>
        <p:spPr>
          <a:xfrm>
            <a:off x="0" y="-41925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2" name=""/>
          <p:cNvGrpSpPr/>
          <p:nvPr/>
        </p:nvGrpSpPr>
        <p:grpSpPr>
          <a:xfrm>
            <a:off x="46080" y="-4192560"/>
            <a:ext cx="9051840" cy="5946840"/>
            <a:chOff x="46080" y="-4192560"/>
            <a:chExt cx="9051840" cy="5946840"/>
          </a:xfrm>
        </p:grpSpPr>
        <p:sp>
          <p:nvSpPr>
            <p:cNvPr id="523" name=""/>
            <p:cNvSpPr/>
            <p:nvPr/>
          </p:nvSpPr>
          <p:spPr>
            <a:xfrm>
              <a:off x="46080" y="-4192560"/>
              <a:ext cx="1952640" cy="594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6080" y="-4192560"/>
              <a:ext cx="9051840" cy="58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5" name=""/>
          <p:cNvGrpSpPr/>
          <p:nvPr/>
        </p:nvGrpSpPr>
        <p:grpSpPr>
          <a:xfrm>
            <a:off x="-4680" y="7572240"/>
            <a:ext cx="9153360" cy="3394080"/>
            <a:chOff x="-4680" y="7572240"/>
            <a:chExt cx="9153360" cy="3394080"/>
          </a:xfrm>
        </p:grpSpPr>
        <p:grpSp>
          <p:nvGrpSpPr>
            <p:cNvPr id="526" name=""/>
            <p:cNvGrpSpPr/>
            <p:nvPr/>
          </p:nvGrpSpPr>
          <p:grpSpPr>
            <a:xfrm>
              <a:off x="0" y="7577280"/>
              <a:ext cx="9144000" cy="3384360"/>
              <a:chOff x="0" y="7577280"/>
              <a:chExt cx="9144000" cy="3384360"/>
            </a:xfrm>
          </p:grpSpPr>
          <p:sp>
            <p:nvSpPr>
              <p:cNvPr id="527" name=""/>
              <p:cNvSpPr/>
              <p:nvPr/>
            </p:nvSpPr>
            <p:spPr>
              <a:xfrm>
                <a:off x="0" y="7577280"/>
                <a:ext cx="9144000" cy="3384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sng">
                    <a:solidFill>
                      <a:srgbClr val="ccccff"/>
                    </a:solidFill>
                    <a:effectLst/>
                    <a:uFillTx/>
                    <a:latin typeface="Times New Roman"/>
                    <a:hlinkClick r:id="rId1"/>
                  </a:rPr>
                  <a:t>  </a:t>
                </a:r>
                <a:r>
                  <a:rPr b="0" lang="en-US" sz="2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 </a:t>
                </a: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                                                           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0" y="7577280"/>
                <a:ext cx="9144000" cy="3384360"/>
              </a:xfrm>
              <a:prstGeom prst="rect">
                <a:avLst/>
              </a:prstGeom>
              <a:noFill/>
              <a:ln w="0">
                <a:solidFill>
                  <a:srgbClr val="a0a0a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29" name=""/>
            <p:cNvSpPr/>
            <p:nvPr/>
          </p:nvSpPr>
          <p:spPr>
            <a:xfrm>
              <a:off x="-4680" y="7572240"/>
              <a:ext cx="9153360" cy="3394080"/>
            </a:xfrm>
            <a:prstGeom prst="rect">
              <a:avLst/>
            </a:prstGeom>
            <a:noFill/>
            <a:ln w="9360">
              <a:solidFill>
                <a:srgbClr val="a0a0a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0" name=""/>
          <p:cNvSpPr/>
          <p:nvPr/>
        </p:nvSpPr>
        <p:spPr>
          <a:xfrm>
            <a:off x="0" y="-41925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1" name=""/>
          <p:cNvGrpSpPr/>
          <p:nvPr/>
        </p:nvGrpSpPr>
        <p:grpSpPr>
          <a:xfrm>
            <a:off x="46080" y="-4192560"/>
            <a:ext cx="9051840" cy="5946840"/>
            <a:chOff x="46080" y="-4192560"/>
            <a:chExt cx="9051840" cy="5946840"/>
          </a:xfrm>
        </p:grpSpPr>
        <p:sp>
          <p:nvSpPr>
            <p:cNvPr id="532" name=""/>
            <p:cNvSpPr/>
            <p:nvPr/>
          </p:nvSpPr>
          <p:spPr>
            <a:xfrm>
              <a:off x="46080" y="-4192560"/>
              <a:ext cx="1952640" cy="594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46080" y="-4192560"/>
              <a:ext cx="9051840" cy="58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34" name="t04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"/>
          <p:cNvSpPr/>
          <p:nvPr/>
        </p:nvSpPr>
        <p:spPr>
          <a:xfrm>
            <a:off x="0" y="-41925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6" name=""/>
          <p:cNvGrpSpPr/>
          <p:nvPr/>
        </p:nvGrpSpPr>
        <p:grpSpPr>
          <a:xfrm>
            <a:off x="46080" y="-4192560"/>
            <a:ext cx="9051840" cy="5946840"/>
            <a:chOff x="46080" y="-4192560"/>
            <a:chExt cx="9051840" cy="5946840"/>
          </a:xfrm>
        </p:grpSpPr>
        <p:sp>
          <p:nvSpPr>
            <p:cNvPr id="537" name=""/>
            <p:cNvSpPr/>
            <p:nvPr/>
          </p:nvSpPr>
          <p:spPr>
            <a:xfrm>
              <a:off x="46080" y="-4192560"/>
              <a:ext cx="1952640" cy="594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46080" y="-4192560"/>
              <a:ext cx="9051840" cy="58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9" name=""/>
          <p:cNvGrpSpPr/>
          <p:nvPr/>
        </p:nvGrpSpPr>
        <p:grpSpPr>
          <a:xfrm>
            <a:off x="-4680" y="7572240"/>
            <a:ext cx="9153360" cy="3394080"/>
            <a:chOff x="-4680" y="7572240"/>
            <a:chExt cx="9153360" cy="3394080"/>
          </a:xfrm>
        </p:grpSpPr>
        <p:grpSp>
          <p:nvGrpSpPr>
            <p:cNvPr id="540" name=""/>
            <p:cNvGrpSpPr/>
            <p:nvPr/>
          </p:nvGrpSpPr>
          <p:grpSpPr>
            <a:xfrm>
              <a:off x="0" y="7577280"/>
              <a:ext cx="9144000" cy="3384360"/>
              <a:chOff x="0" y="7577280"/>
              <a:chExt cx="9144000" cy="3384360"/>
            </a:xfrm>
          </p:grpSpPr>
          <p:sp>
            <p:nvSpPr>
              <p:cNvPr id="541" name=""/>
              <p:cNvSpPr/>
              <p:nvPr/>
            </p:nvSpPr>
            <p:spPr>
              <a:xfrm>
                <a:off x="0" y="7577280"/>
                <a:ext cx="9144000" cy="3384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sng">
                    <a:solidFill>
                      <a:srgbClr val="ccccff"/>
                    </a:solidFill>
                    <a:effectLst/>
                    <a:uFillTx/>
                    <a:latin typeface="Times New Roman"/>
                    <a:hlinkClick r:id="rId1"/>
                  </a:rPr>
                  <a:t>  </a:t>
                </a:r>
                <a:r>
                  <a:rPr b="0" lang="en-US" sz="2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 </a:t>
                </a: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                                                           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0" y="7577280"/>
                <a:ext cx="9144000" cy="3384360"/>
              </a:xfrm>
              <a:prstGeom prst="rect">
                <a:avLst/>
              </a:prstGeom>
              <a:noFill/>
              <a:ln w="0">
                <a:solidFill>
                  <a:srgbClr val="a0a0a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43" name=""/>
            <p:cNvSpPr/>
            <p:nvPr/>
          </p:nvSpPr>
          <p:spPr>
            <a:xfrm>
              <a:off x="-4680" y="7572240"/>
              <a:ext cx="9153360" cy="3394080"/>
            </a:xfrm>
            <a:prstGeom prst="rect">
              <a:avLst/>
            </a:prstGeom>
            <a:noFill/>
            <a:ln w="9360">
              <a:solidFill>
                <a:srgbClr val="a0a0a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44" name="t06" descr="">
            <a:hlinkClick r:id="rId2"/>
          </p:cNvPr>
          <p:cNvPicPr/>
          <p:nvPr/>
        </p:nvPicPr>
        <p:blipFill>
          <a:blip r:embed="rId3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ROCKIES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99360" y="6137280"/>
            <a:ext cx="3981240" cy="45972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Changes for Winter 2001-2002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6253200" y="4348080"/>
            <a:ext cx="2455920" cy="422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5826240" y="2098800"/>
            <a:ext cx="426960" cy="224928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4971960" y="1116000"/>
            <a:ext cx="1495440" cy="9828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1982880" y="2803680"/>
            <a:ext cx="0" cy="560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7818480" y="4729320"/>
            <a:ext cx="747720" cy="13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276720" y="3962520"/>
            <a:ext cx="99036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5826240" y="2944800"/>
            <a:ext cx="193680" cy="1170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5611680" y="4489560"/>
            <a:ext cx="635040" cy="423720"/>
          </a:xfrm>
          <a:custGeom>
            <a:avLst/>
            <a:gdLst/>
            <a:ahLst/>
            <a:rect l="l" t="t" r="r" b="b"/>
            <a:pathLst>
              <a:path w="285" h="145">
                <a:moveTo>
                  <a:pt x="0" y="0"/>
                </a:moveTo>
                <a:lnTo>
                  <a:pt x="258" y="21"/>
                </a:lnTo>
                <a:lnTo>
                  <a:pt x="285" y="145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719680" y="1989000"/>
            <a:ext cx="214560" cy="2793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438960" y="4095720"/>
            <a:ext cx="132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Cheyenne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5148720" y="208764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Glenrock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 flipV="1">
            <a:off x="1866960" y="715680"/>
            <a:ext cx="1466640" cy="422280"/>
          </a:xfrm>
          <a:prstGeom prst="line">
            <a:avLst/>
          </a:prstGeom>
          <a:ln w="28440">
            <a:solidFill>
              <a:srgbClr val="0033cc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246480" y="60948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WBI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1781280" y="1031760"/>
            <a:ext cx="212760" cy="2793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918360" y="878040"/>
            <a:ext cx="91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Elk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 flipH="1">
            <a:off x="1522080" y="2362320"/>
            <a:ext cx="306360" cy="1733400"/>
          </a:xfrm>
          <a:prstGeom prst="line">
            <a:avLst/>
          </a:prstGeom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534600" y="2895480"/>
            <a:ext cx="1027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Lost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Creek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2125800" y="1138320"/>
            <a:ext cx="0" cy="315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172200" y="3429000"/>
            <a:ext cx="2011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Medicine Bow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251400" y="3125880"/>
            <a:ext cx="95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100 - 200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992160" y="1093680"/>
            <a:ext cx="35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2135160" y="3200400"/>
            <a:ext cx="35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915840" y="3200400"/>
            <a:ext cx="35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2384280" y="820800"/>
            <a:ext cx="258840" cy="3175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2560320" y="1031760"/>
            <a:ext cx="114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WBI/MPC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09480" y="4038480"/>
            <a:ext cx="5562720" cy="30492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6146640" y="4238640"/>
            <a:ext cx="212760" cy="2808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6248520" y="4495680"/>
            <a:ext cx="304560" cy="167652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5" name=""/>
          <p:cNvGrpSpPr/>
          <p:nvPr/>
        </p:nvGrpSpPr>
        <p:grpSpPr>
          <a:xfrm>
            <a:off x="5181480" y="5029200"/>
            <a:ext cx="1387440" cy="1019160"/>
            <a:chOff x="5181480" y="5029200"/>
            <a:chExt cx="1387440" cy="1019160"/>
          </a:xfrm>
        </p:grpSpPr>
        <p:sp>
          <p:nvSpPr>
            <p:cNvPr id="576" name=""/>
            <p:cNvSpPr/>
            <p:nvPr/>
          </p:nvSpPr>
          <p:spPr>
            <a:xfrm>
              <a:off x="5181480" y="5029200"/>
              <a:ext cx="1387440" cy="10191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Denver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5611680" y="5558040"/>
              <a:ext cx="183960" cy="274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8" name=""/>
          <p:cNvSpPr/>
          <p:nvPr/>
        </p:nvSpPr>
        <p:spPr>
          <a:xfrm>
            <a:off x="1905120" y="1295280"/>
            <a:ext cx="0" cy="281952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9" name=""/>
          <p:cNvGrpSpPr/>
          <p:nvPr/>
        </p:nvGrpSpPr>
        <p:grpSpPr>
          <a:xfrm>
            <a:off x="808200" y="1397160"/>
            <a:ext cx="1495440" cy="984240"/>
            <a:chOff x="808200" y="1397160"/>
            <a:chExt cx="1495440" cy="984240"/>
          </a:xfrm>
        </p:grpSpPr>
        <p:sp>
          <p:nvSpPr>
            <p:cNvPr id="580" name=""/>
            <p:cNvSpPr/>
            <p:nvPr/>
          </p:nvSpPr>
          <p:spPr>
            <a:xfrm>
              <a:off x="808200" y="1397160"/>
              <a:ext cx="1495440" cy="984240"/>
            </a:xfrm>
            <a:prstGeom prst="ellipse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000440" y="1614600"/>
              <a:ext cx="946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Wind River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2" name=""/>
          <p:cNvSpPr/>
          <p:nvPr/>
        </p:nvSpPr>
        <p:spPr>
          <a:xfrm>
            <a:off x="6629400" y="1066680"/>
            <a:ext cx="1920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Medicine Bow fully expands December 2001.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6629400" y="1676520"/>
            <a:ext cx="1996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375 firm capacity to Cheyenne Hub begins.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6553080" y="1066680"/>
            <a:ext cx="2133720" cy="1981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365040" y="4354560"/>
            <a:ext cx="3368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 and MPC storage filled faster and more consistently this summer than ever.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380880" y="4800600"/>
            <a:ext cx="29116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Elk Basin compressor should be near full ~100/day most of the winter.  Elk Basin’s physical premium is severely reduced now in lieu of this.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228600" y="4343400"/>
            <a:ext cx="3505320" cy="1676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6613560" y="2373480"/>
            <a:ext cx="1996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 additional flowing gas of 100-200/day.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 flipH="1">
            <a:off x="1523880" y="2819520"/>
            <a:ext cx="15264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6689880" y="5040360"/>
            <a:ext cx="21492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 will be near or slightly over typical levels.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6629400" y="5029200"/>
            <a:ext cx="21337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ROCKIES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266760" y="2593800"/>
            <a:ext cx="8655120" cy="3519720"/>
          </a:xfrm>
          <a:custGeom>
            <a:avLst/>
            <a:gdLst/>
            <a:ahLst/>
            <a:rect l="l" t="t" r="r" b="b"/>
            <a:pathLst>
              <a:path w="4404" h="1666">
                <a:moveTo>
                  <a:pt x="0" y="0"/>
                </a:moveTo>
                <a:lnTo>
                  <a:pt x="372" y="195"/>
                </a:lnTo>
                <a:lnTo>
                  <a:pt x="3199" y="345"/>
                </a:lnTo>
                <a:lnTo>
                  <a:pt x="3288" y="859"/>
                </a:lnTo>
                <a:lnTo>
                  <a:pt x="4005" y="1037"/>
                </a:lnTo>
                <a:lnTo>
                  <a:pt x="4094" y="1577"/>
                </a:lnTo>
                <a:lnTo>
                  <a:pt x="4404" y="1666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8145360" y="4829040"/>
            <a:ext cx="754200" cy="20340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8334360" y="5945040"/>
            <a:ext cx="189000" cy="60804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6730920" y="4422600"/>
            <a:ext cx="1603440" cy="1522440"/>
          </a:xfrm>
          <a:custGeom>
            <a:avLst/>
            <a:gdLst/>
            <a:ahLst/>
            <a:rect l="l" t="t" r="r" b="b"/>
            <a:pathLst>
              <a:path w="816" h="720">
                <a:moveTo>
                  <a:pt x="816" y="720"/>
                </a:moveTo>
                <a:lnTo>
                  <a:pt x="176" y="587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6541920" y="3306600"/>
            <a:ext cx="217044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8" name=""/>
          <p:cNvGrpSpPr/>
          <p:nvPr/>
        </p:nvGrpSpPr>
        <p:grpSpPr>
          <a:xfrm>
            <a:off x="976320" y="974880"/>
            <a:ext cx="5187600" cy="3245760"/>
            <a:chOff x="976320" y="974880"/>
            <a:chExt cx="5187600" cy="3245760"/>
          </a:xfrm>
        </p:grpSpPr>
        <p:sp>
          <p:nvSpPr>
            <p:cNvPr id="599" name=""/>
            <p:cNvSpPr/>
            <p:nvPr/>
          </p:nvSpPr>
          <p:spPr>
            <a:xfrm>
              <a:off x="976320" y="3104640"/>
              <a:ext cx="1320120" cy="1116000"/>
            </a:xfrm>
            <a:custGeom>
              <a:avLst/>
              <a:gdLst/>
              <a:ahLst/>
              <a:rect l="l" t="t" r="r" b="b"/>
              <a:pathLst>
                <a:path w="672" h="528">
                  <a:moveTo>
                    <a:pt x="672" y="0"/>
                  </a:moveTo>
                  <a:lnTo>
                    <a:pt x="481" y="476"/>
                  </a:lnTo>
                  <a:lnTo>
                    <a:pt x="0" y="528"/>
                  </a:ln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 flipH="1">
              <a:off x="2579400" y="974880"/>
              <a:ext cx="94320" cy="212976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 flipH="1">
              <a:off x="5880960" y="1684800"/>
              <a:ext cx="282960" cy="16228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2" name=""/>
          <p:cNvSpPr/>
          <p:nvPr/>
        </p:nvSpPr>
        <p:spPr>
          <a:xfrm>
            <a:off x="6164280" y="1684440"/>
            <a:ext cx="377640" cy="16221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789120" y="2967120"/>
            <a:ext cx="5746680" cy="393480"/>
          </a:xfrm>
          <a:custGeom>
            <a:avLst/>
            <a:gdLst/>
            <a:ahLst/>
            <a:rect l="l" t="t" r="r" b="b"/>
            <a:pathLst>
              <a:path w="2925" h="186">
                <a:moveTo>
                  <a:pt x="2925" y="186"/>
                </a:moveTo>
                <a:lnTo>
                  <a:pt x="887" y="71"/>
                </a:lnTo>
                <a:lnTo>
                  <a:pt x="408" y="0"/>
                </a:lnTo>
                <a:lnTo>
                  <a:pt x="0" y="65"/>
                </a:lnTo>
              </a:path>
            </a:pathLst>
          </a:custGeom>
          <a:noFill/>
          <a:ln w="2844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2674800" y="1481040"/>
            <a:ext cx="6056280" cy="1428840"/>
          </a:xfrm>
          <a:custGeom>
            <a:avLst/>
            <a:gdLst/>
            <a:ahLst/>
            <a:rect l="l" t="t" r="r" b="b"/>
            <a:pathLst>
              <a:path w="3082" h="676">
                <a:moveTo>
                  <a:pt x="0" y="0"/>
                </a:moveTo>
                <a:lnTo>
                  <a:pt x="2195" y="109"/>
                </a:lnTo>
                <a:lnTo>
                  <a:pt x="3082" y="676"/>
                </a:lnTo>
              </a:path>
            </a:pathLst>
          </a:custGeom>
          <a:noFill/>
          <a:ln w="28440">
            <a:solidFill>
              <a:srgbClr val="66ccff"/>
            </a:solidFill>
            <a:prstDash val="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 flipV="1">
            <a:off x="6635880" y="2192040"/>
            <a:ext cx="1038240" cy="1114200"/>
          </a:xfrm>
          <a:prstGeom prst="line">
            <a:avLst/>
          </a:prstGeom>
          <a:ln w="28440">
            <a:solidFill>
              <a:srgbClr val="66ccff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562720" y="3809880"/>
            <a:ext cx="1225440" cy="7351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1731960" y="117792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410080" y="97488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1902240" y="1335240"/>
            <a:ext cx="94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6353280" y="574200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Raton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2768760" y="2192400"/>
            <a:ext cx="0" cy="404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 flipH="1">
            <a:off x="3806640" y="1684440"/>
            <a:ext cx="47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7543800" y="1905120"/>
            <a:ext cx="471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 flipV="1">
            <a:off x="7202520" y="2495160"/>
            <a:ext cx="377640" cy="406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7924680" y="3581280"/>
            <a:ext cx="660600" cy="101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7391520" y="4419720"/>
            <a:ext cx="660240" cy="20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7956720" y="5133960"/>
            <a:ext cx="95040" cy="608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8523360" y="6146640"/>
            <a:ext cx="376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6635880" y="4829040"/>
            <a:ext cx="188640" cy="709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3900600" y="2901960"/>
            <a:ext cx="94284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1353960" y="3611520"/>
            <a:ext cx="567000" cy="311040"/>
          </a:xfrm>
          <a:custGeom>
            <a:avLst/>
            <a:gdLst/>
            <a:ahLst/>
            <a:rect l="l" t="t" r="r" b="b"/>
            <a:pathLst>
              <a:path w="288" h="147">
                <a:moveTo>
                  <a:pt x="0" y="144"/>
                </a:moveTo>
                <a:lnTo>
                  <a:pt x="244" y="147"/>
                </a:lnTo>
                <a:lnTo>
                  <a:pt x="288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164280" y="2293920"/>
            <a:ext cx="9540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5975280" y="3408480"/>
            <a:ext cx="560520" cy="306360"/>
          </a:xfrm>
          <a:custGeom>
            <a:avLst/>
            <a:gdLst/>
            <a:ahLst/>
            <a:rect l="l" t="t" r="r" b="b"/>
            <a:pathLst>
              <a:path w="285" h="145">
                <a:moveTo>
                  <a:pt x="0" y="0"/>
                </a:moveTo>
                <a:lnTo>
                  <a:pt x="258" y="21"/>
                </a:lnTo>
                <a:lnTo>
                  <a:pt x="285" y="145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6448320" y="3227400"/>
            <a:ext cx="18756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6070680" y="160488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222120" y="251784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8051760" y="4748040"/>
            <a:ext cx="187200" cy="203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609480" y="3352680"/>
            <a:ext cx="376200" cy="304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318600" y="2314440"/>
            <a:ext cx="71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Opal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990720" y="3352680"/>
            <a:ext cx="58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8079480" y="4419720"/>
            <a:ext cx="7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Kit Carson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6705720" y="3124080"/>
            <a:ext cx="11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Cheyenne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5566320" y="167652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Glenrock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8427960" y="5052960"/>
            <a:ext cx="47160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6858000" y="3886200"/>
            <a:ext cx="565200" cy="507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467480" y="380988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 flipV="1">
            <a:off x="2666880" y="685440"/>
            <a:ext cx="1295640" cy="304920"/>
          </a:xfrm>
          <a:prstGeom prst="line">
            <a:avLst/>
          </a:prstGeom>
          <a:ln w="28440">
            <a:solidFill>
              <a:srgbClr val="0033cc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3886200" y="60948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WBI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2590920" y="914400"/>
            <a:ext cx="18864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983600" y="685800"/>
            <a:ext cx="676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Elk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 flipH="1">
            <a:off x="2361960" y="1828800"/>
            <a:ext cx="228600" cy="1295280"/>
          </a:xfrm>
          <a:prstGeom prst="line">
            <a:avLst/>
          </a:prstGeom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1680120" y="2286000"/>
            <a:ext cx="781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Lost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99000" y="6137280"/>
            <a:ext cx="4472640" cy="45972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 Winter Flows 2001-2002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2895480" y="99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6308640" y="2117880"/>
            <a:ext cx="777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Medicine Bow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8307720" y="4648320"/>
            <a:ext cx="3704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7850520" y="3200400"/>
            <a:ext cx="3704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7393320" y="2666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6480000" y="2514600"/>
            <a:ext cx="6656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450 - 550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6098040" y="35053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625000" y="24987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1679400" y="914400"/>
            <a:ext cx="60228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85 - 100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2653200" y="2651040"/>
            <a:ext cx="3704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2043720" y="25750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1754640" y="33526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535320" y="2514600"/>
            <a:ext cx="30708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232560" y="3733920"/>
            <a:ext cx="97632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~200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547760" y="4191120"/>
            <a:ext cx="97632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~100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5945040" y="4191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 flipV="1">
            <a:off x="8747280" y="1600200"/>
            <a:ext cx="393840" cy="274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NGPL/Gage…A-ML…Beatrice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238880" y="6553080"/>
            <a:ext cx="222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NGPL/Midcon…PEPL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914400" y="4114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766440" y="4343400"/>
            <a:ext cx="1410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Uinta/Meter Station 101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1129320" y="45561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4421520" y="29718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4405680" y="3260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6783840" y="34290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6858000" y="3581280"/>
            <a:ext cx="95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PSCO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629400" y="3429000"/>
            <a:ext cx="2286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7317360" y="16765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3812760" y="1752480"/>
            <a:ext cx="66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100 - 150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3124080" y="762120"/>
            <a:ext cx="228600" cy="228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3280320" y="914400"/>
            <a:ext cx="114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WBI/MPC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3205080" y="1066680"/>
            <a:ext cx="129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~125 – 175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8229600" y="5715000"/>
            <a:ext cx="18720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8391240" y="541008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8460360" y="5638680"/>
            <a:ext cx="3704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914400" y="2819520"/>
            <a:ext cx="53352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685800" y="2971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231840" y="2819520"/>
            <a:ext cx="51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306720" y="3048120"/>
            <a:ext cx="370440" cy="2466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 flipV="1">
            <a:off x="4343400" y="609480"/>
            <a:ext cx="28954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 flipH="1">
            <a:off x="6172200" y="685800"/>
            <a:ext cx="7632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7223760" y="392040"/>
            <a:ext cx="119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NNG/Ventura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H="1" flipV="1">
            <a:off x="7238880" y="5562360"/>
            <a:ext cx="5335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SUMMARY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Winter 00-01 extreme cold caused highest Rockies demand ever.  November 00 was 3</a:t>
            </a:r>
            <a:r>
              <a:rPr b="0" lang="en-US" sz="2400" strike="noStrike" u="none" baseline="30000">
                <a:solidFill>
                  <a:srgbClr val="ffffff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coldest in Colorado since 1895.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Outlook for Winter 01-02: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Expect lower demand with more normal weather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Expect higher supply due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Times New Roman"/>
              <a:buChar char="o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Medicine Bow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Times New Roman"/>
              <a:buChar char="o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Increased production especially in Powder River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Times New Roman"/>
              <a:buChar char="o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Higher November 01 storage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533520" y="914400"/>
            <a:ext cx="8001000" cy="541008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FUTURE FUNDAMENTALS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Better handle on production forecast including decline curves.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Better handle on actual load in Colorado through PSCO and/or state sources.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Scrub and improve operations reports.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Using regression analysis…forecast load in Colorado and Utah for next 10 days.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1" name=""/>
          <p:cNvGraphicFramePr/>
          <p:nvPr/>
        </p:nvGraphicFramePr>
        <p:xfrm>
          <a:off x="0" y="685800"/>
          <a:ext cx="9144000" cy="5943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85800"/>
                    <a:ext cx="9144000" cy="594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3" name=""/>
          <p:cNvSpPr/>
          <p:nvPr/>
        </p:nvSpPr>
        <p:spPr>
          <a:xfrm>
            <a:off x="2511360" y="152280"/>
            <a:ext cx="4418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Worksheet to Solve for Colorado Load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4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ROCKIES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66760" y="2593800"/>
            <a:ext cx="8655120" cy="3519720"/>
          </a:xfrm>
          <a:custGeom>
            <a:avLst/>
            <a:gdLst/>
            <a:ahLst/>
            <a:rect l="l" t="t" r="r" b="b"/>
            <a:pathLst>
              <a:path w="4404" h="1666">
                <a:moveTo>
                  <a:pt x="0" y="0"/>
                </a:moveTo>
                <a:lnTo>
                  <a:pt x="372" y="195"/>
                </a:lnTo>
                <a:lnTo>
                  <a:pt x="3199" y="345"/>
                </a:lnTo>
                <a:lnTo>
                  <a:pt x="3288" y="859"/>
                </a:lnTo>
                <a:lnTo>
                  <a:pt x="4005" y="1037"/>
                </a:lnTo>
                <a:lnTo>
                  <a:pt x="4094" y="1577"/>
                </a:lnTo>
                <a:lnTo>
                  <a:pt x="4404" y="1666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8145360" y="4829040"/>
            <a:ext cx="754200" cy="20340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8334360" y="5945040"/>
            <a:ext cx="189000" cy="60804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730920" y="4422600"/>
            <a:ext cx="1603440" cy="1522440"/>
          </a:xfrm>
          <a:custGeom>
            <a:avLst/>
            <a:gdLst/>
            <a:ahLst/>
            <a:rect l="l" t="t" r="r" b="b"/>
            <a:pathLst>
              <a:path w="816" h="720">
                <a:moveTo>
                  <a:pt x="816" y="720"/>
                </a:moveTo>
                <a:lnTo>
                  <a:pt x="176" y="587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541920" y="3306600"/>
            <a:ext cx="217044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976320" y="974880"/>
            <a:ext cx="5187600" cy="3245760"/>
            <a:chOff x="976320" y="974880"/>
            <a:chExt cx="5187600" cy="3245760"/>
          </a:xfrm>
        </p:grpSpPr>
        <p:sp>
          <p:nvSpPr>
            <p:cNvPr id="220" name=""/>
            <p:cNvSpPr/>
            <p:nvPr/>
          </p:nvSpPr>
          <p:spPr>
            <a:xfrm>
              <a:off x="976320" y="3104640"/>
              <a:ext cx="1320120" cy="1116000"/>
            </a:xfrm>
            <a:custGeom>
              <a:avLst/>
              <a:gdLst/>
              <a:ahLst/>
              <a:rect l="l" t="t" r="r" b="b"/>
              <a:pathLst>
                <a:path w="672" h="528">
                  <a:moveTo>
                    <a:pt x="672" y="0"/>
                  </a:moveTo>
                  <a:lnTo>
                    <a:pt x="481" y="476"/>
                  </a:lnTo>
                  <a:lnTo>
                    <a:pt x="0" y="528"/>
                  </a:ln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 flipH="1">
              <a:off x="2579400" y="974880"/>
              <a:ext cx="94320" cy="212976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 flipH="1">
              <a:off x="5880960" y="1684800"/>
              <a:ext cx="282960" cy="16228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3" name=""/>
          <p:cNvSpPr/>
          <p:nvPr/>
        </p:nvSpPr>
        <p:spPr>
          <a:xfrm>
            <a:off x="6164280" y="1684440"/>
            <a:ext cx="377640" cy="16221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89120" y="2967120"/>
            <a:ext cx="5746680" cy="393480"/>
          </a:xfrm>
          <a:custGeom>
            <a:avLst/>
            <a:gdLst/>
            <a:ahLst/>
            <a:rect l="l" t="t" r="r" b="b"/>
            <a:pathLst>
              <a:path w="2925" h="186">
                <a:moveTo>
                  <a:pt x="2925" y="186"/>
                </a:moveTo>
                <a:lnTo>
                  <a:pt x="887" y="71"/>
                </a:lnTo>
                <a:lnTo>
                  <a:pt x="408" y="0"/>
                </a:lnTo>
                <a:lnTo>
                  <a:pt x="0" y="65"/>
                </a:lnTo>
              </a:path>
            </a:pathLst>
          </a:custGeom>
          <a:noFill/>
          <a:ln w="2844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2674800" y="1481040"/>
            <a:ext cx="6056280" cy="1428840"/>
          </a:xfrm>
          <a:custGeom>
            <a:avLst/>
            <a:gdLst/>
            <a:ahLst/>
            <a:rect l="l" t="t" r="r" b="b"/>
            <a:pathLst>
              <a:path w="3082" h="676">
                <a:moveTo>
                  <a:pt x="0" y="0"/>
                </a:moveTo>
                <a:lnTo>
                  <a:pt x="2195" y="109"/>
                </a:lnTo>
                <a:lnTo>
                  <a:pt x="3082" y="676"/>
                </a:lnTo>
              </a:path>
            </a:pathLst>
          </a:custGeom>
          <a:noFill/>
          <a:ln w="28440">
            <a:solidFill>
              <a:srgbClr val="66ccff"/>
            </a:solidFill>
            <a:prstDash val="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6635880" y="2192040"/>
            <a:ext cx="1038240" cy="1114200"/>
          </a:xfrm>
          <a:prstGeom prst="line">
            <a:avLst/>
          </a:prstGeom>
          <a:ln w="28440">
            <a:solidFill>
              <a:srgbClr val="66ccff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562720" y="3809880"/>
            <a:ext cx="1225440" cy="7351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731960" y="117792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410080" y="97488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902240" y="1335240"/>
            <a:ext cx="94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353280" y="574200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Raton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768760" y="2192400"/>
            <a:ext cx="0" cy="404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H="1">
            <a:off x="3806640" y="1684440"/>
            <a:ext cx="47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7543800" y="1905120"/>
            <a:ext cx="471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7202520" y="2495160"/>
            <a:ext cx="377640" cy="406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924680" y="3581280"/>
            <a:ext cx="660600" cy="101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391520" y="4419720"/>
            <a:ext cx="660240" cy="20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956720" y="5133960"/>
            <a:ext cx="95040" cy="608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8523360" y="6146640"/>
            <a:ext cx="376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635880" y="4829040"/>
            <a:ext cx="188640" cy="709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900600" y="2901960"/>
            <a:ext cx="94284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353960" y="3611520"/>
            <a:ext cx="567000" cy="311040"/>
          </a:xfrm>
          <a:custGeom>
            <a:avLst/>
            <a:gdLst/>
            <a:ahLst/>
            <a:rect l="l" t="t" r="r" b="b"/>
            <a:pathLst>
              <a:path w="288" h="147">
                <a:moveTo>
                  <a:pt x="0" y="144"/>
                </a:moveTo>
                <a:lnTo>
                  <a:pt x="244" y="147"/>
                </a:lnTo>
                <a:lnTo>
                  <a:pt x="288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164280" y="2293920"/>
            <a:ext cx="9540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975280" y="3408480"/>
            <a:ext cx="560520" cy="306360"/>
          </a:xfrm>
          <a:custGeom>
            <a:avLst/>
            <a:gdLst/>
            <a:ahLst/>
            <a:rect l="l" t="t" r="r" b="b"/>
            <a:pathLst>
              <a:path w="285" h="145">
                <a:moveTo>
                  <a:pt x="0" y="0"/>
                </a:moveTo>
                <a:lnTo>
                  <a:pt x="258" y="21"/>
                </a:lnTo>
                <a:lnTo>
                  <a:pt x="285" y="145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48320" y="3227400"/>
            <a:ext cx="18756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070680" y="160488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22120" y="251784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8051760" y="4748040"/>
            <a:ext cx="187200" cy="203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09480" y="3352680"/>
            <a:ext cx="376200" cy="304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18600" y="2314440"/>
            <a:ext cx="71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Opal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90720" y="3352680"/>
            <a:ext cx="58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8079480" y="4495680"/>
            <a:ext cx="7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Kit Carson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705720" y="3124080"/>
            <a:ext cx="11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Cheyenne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66320" y="167652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Glenrock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8427960" y="5052960"/>
            <a:ext cx="47160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858000" y="3886200"/>
            <a:ext cx="565200" cy="507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7467480" y="388620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2666880" y="685440"/>
            <a:ext cx="1295640" cy="304920"/>
          </a:xfrm>
          <a:prstGeom prst="line">
            <a:avLst/>
          </a:prstGeom>
          <a:ln w="28440">
            <a:solidFill>
              <a:srgbClr val="0033cc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886200" y="60948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WBI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2590920" y="914400"/>
            <a:ext cx="18864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831320" y="838080"/>
            <a:ext cx="676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Elk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H="1">
            <a:off x="2361960" y="1828800"/>
            <a:ext cx="228600" cy="1295280"/>
          </a:xfrm>
          <a:prstGeom prst="line">
            <a:avLst/>
          </a:prstGeom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680120" y="2286000"/>
            <a:ext cx="781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Lost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99000" y="6137280"/>
            <a:ext cx="3728160" cy="45972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Summer Flows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2895480" y="9903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308640" y="2117880"/>
            <a:ext cx="777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Medicine Bow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8307720" y="46483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834680" y="3260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93320" y="266688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387120" y="25750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098040" y="34290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625000" y="24987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679400" y="990720"/>
            <a:ext cx="6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85 - 100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53200" y="265104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043720" y="25750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754640" y="33526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96520" y="2575080"/>
            <a:ext cx="53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20 - 40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84480" y="3657600"/>
            <a:ext cx="92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~250 Injection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471080" y="4191120"/>
            <a:ext cx="920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~120 Injection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021360" y="4191120"/>
            <a:ext cx="40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8747280" y="1600200"/>
            <a:ext cx="393840" cy="274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NGPL/Gage…A-ML…Beatrice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238880" y="6553080"/>
            <a:ext cx="222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NGPL/Midcon…PEPL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914400" y="4114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66440" y="4343400"/>
            <a:ext cx="1410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Uinta/Meter Station 101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129320" y="45561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421520" y="29718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05680" y="3260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783840" y="34290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858000" y="3581280"/>
            <a:ext cx="95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PSCO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629400" y="3429000"/>
            <a:ext cx="2286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317360" y="16765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812760" y="1752480"/>
            <a:ext cx="6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50 - 100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124080" y="762120"/>
            <a:ext cx="228600" cy="228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280320" y="914400"/>
            <a:ext cx="114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WBI/MPC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204360" y="1066680"/>
            <a:ext cx="1236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~125 – 175 Injection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8229600" y="5715000"/>
            <a:ext cx="18720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8292960" y="547056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8460360" y="56386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914400" y="2819520"/>
            <a:ext cx="53352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685800" y="2971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31840" y="2819520"/>
            <a:ext cx="51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06720" y="29718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V="1">
            <a:off x="4343400" y="609480"/>
            <a:ext cx="28954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6172200" y="685800"/>
            <a:ext cx="7632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223040" y="392040"/>
            <a:ext cx="151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NNG/Ventura -.40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6" name=""/>
          <p:cNvGrpSpPr/>
          <p:nvPr/>
        </p:nvGrpSpPr>
        <p:grpSpPr>
          <a:xfrm>
            <a:off x="2973240" y="4114800"/>
            <a:ext cx="2132280" cy="307440"/>
            <a:chOff x="2973240" y="4114800"/>
            <a:chExt cx="2132280" cy="307440"/>
          </a:xfrm>
        </p:grpSpPr>
        <p:sp>
          <p:nvSpPr>
            <p:cNvPr id="307" name=""/>
            <p:cNvSpPr/>
            <p:nvPr/>
          </p:nvSpPr>
          <p:spPr>
            <a:xfrm>
              <a:off x="2973240" y="4114800"/>
              <a:ext cx="487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3962520" y="4114800"/>
              <a:ext cx="1143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3.89% + .025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3582360" y="411480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" name=""/>
          <p:cNvGrpSpPr/>
          <p:nvPr/>
        </p:nvGrpSpPr>
        <p:grpSpPr>
          <a:xfrm>
            <a:off x="3583080" y="4343400"/>
            <a:ext cx="1567080" cy="307440"/>
            <a:chOff x="3583080" y="4343400"/>
            <a:chExt cx="1567080" cy="307440"/>
          </a:xfrm>
        </p:grpSpPr>
        <p:sp>
          <p:nvSpPr>
            <p:cNvPr id="311" name=""/>
            <p:cNvSpPr/>
            <p:nvPr/>
          </p:nvSpPr>
          <p:spPr>
            <a:xfrm>
              <a:off x="3962520" y="4343400"/>
              <a:ext cx="1187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1.30 % + .025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3583080" y="4343400"/>
              <a:ext cx="428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2973240" y="4648320"/>
            <a:ext cx="2132280" cy="318240"/>
            <a:chOff x="2973240" y="4648320"/>
            <a:chExt cx="2132280" cy="318240"/>
          </a:xfrm>
        </p:grpSpPr>
        <p:sp>
          <p:nvSpPr>
            <p:cNvPr id="314" name=""/>
            <p:cNvSpPr/>
            <p:nvPr/>
          </p:nvSpPr>
          <p:spPr>
            <a:xfrm>
              <a:off x="2973240" y="4659120"/>
              <a:ext cx="527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3962520" y="4659120"/>
              <a:ext cx="1143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0.63% + .006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446280" y="4648320"/>
              <a:ext cx="527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3507120" y="4876920"/>
            <a:ext cx="1598400" cy="307440"/>
            <a:chOff x="3507120" y="4876920"/>
            <a:chExt cx="1598400" cy="307440"/>
          </a:xfrm>
        </p:grpSpPr>
        <p:sp>
          <p:nvSpPr>
            <p:cNvPr id="318" name=""/>
            <p:cNvSpPr/>
            <p:nvPr/>
          </p:nvSpPr>
          <p:spPr>
            <a:xfrm>
              <a:off x="3507120" y="4876920"/>
              <a:ext cx="458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MB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3962520" y="4876920"/>
              <a:ext cx="1143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0.66% + .006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0" name=""/>
          <p:cNvGrpSpPr/>
          <p:nvPr/>
        </p:nvGrpSpPr>
        <p:grpSpPr>
          <a:xfrm>
            <a:off x="2972880" y="5105520"/>
            <a:ext cx="2340720" cy="307440"/>
            <a:chOff x="2972880" y="5105520"/>
            <a:chExt cx="2340720" cy="307440"/>
          </a:xfrm>
        </p:grpSpPr>
        <p:sp>
          <p:nvSpPr>
            <p:cNvPr id="321" name=""/>
            <p:cNvSpPr/>
            <p:nvPr/>
          </p:nvSpPr>
          <p:spPr>
            <a:xfrm>
              <a:off x="2972880" y="510552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TB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3962520" y="5105520"/>
              <a:ext cx="1351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 Fuel + .0037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3" name=""/>
          <p:cNvSpPr/>
          <p:nvPr/>
        </p:nvSpPr>
        <p:spPr>
          <a:xfrm>
            <a:off x="2973240" y="3809880"/>
            <a:ext cx="1235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Variable 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2666880" y="3733920"/>
            <a:ext cx="2819520" cy="22860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5" name=""/>
          <p:cNvGrpSpPr/>
          <p:nvPr/>
        </p:nvGrpSpPr>
        <p:grpSpPr>
          <a:xfrm>
            <a:off x="2973240" y="5410080"/>
            <a:ext cx="2132280" cy="307440"/>
            <a:chOff x="2973240" y="5410080"/>
            <a:chExt cx="2132280" cy="307440"/>
          </a:xfrm>
        </p:grpSpPr>
        <p:sp>
          <p:nvSpPr>
            <p:cNvPr id="326" name=""/>
            <p:cNvSpPr/>
            <p:nvPr/>
          </p:nvSpPr>
          <p:spPr>
            <a:xfrm>
              <a:off x="2973240" y="5410080"/>
              <a:ext cx="527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WBI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3962520" y="5410080"/>
              <a:ext cx="1143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3.54% + .045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8" name=""/>
          <p:cNvGrpSpPr/>
          <p:nvPr/>
        </p:nvGrpSpPr>
        <p:grpSpPr>
          <a:xfrm>
            <a:off x="2957400" y="5649840"/>
            <a:ext cx="2221560" cy="307440"/>
            <a:chOff x="2957400" y="5649840"/>
            <a:chExt cx="2221560" cy="307440"/>
          </a:xfrm>
        </p:grpSpPr>
        <p:sp>
          <p:nvSpPr>
            <p:cNvPr id="329" name=""/>
            <p:cNvSpPr/>
            <p:nvPr/>
          </p:nvSpPr>
          <p:spPr>
            <a:xfrm>
              <a:off x="2957400" y="5649840"/>
              <a:ext cx="438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3946680" y="5649840"/>
              <a:ext cx="123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3.30% + .0204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1" name=""/>
          <p:cNvSpPr/>
          <p:nvPr/>
        </p:nvSpPr>
        <p:spPr>
          <a:xfrm>
            <a:off x="6996960" y="669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80-90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EASTERN ROCKIES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66760" y="2593800"/>
            <a:ext cx="8655120" cy="3519720"/>
          </a:xfrm>
          <a:custGeom>
            <a:avLst/>
            <a:gdLst/>
            <a:ahLst/>
            <a:rect l="l" t="t" r="r" b="b"/>
            <a:pathLst>
              <a:path w="4404" h="1666">
                <a:moveTo>
                  <a:pt x="0" y="0"/>
                </a:moveTo>
                <a:lnTo>
                  <a:pt x="372" y="195"/>
                </a:lnTo>
                <a:lnTo>
                  <a:pt x="3199" y="345"/>
                </a:lnTo>
                <a:lnTo>
                  <a:pt x="3288" y="859"/>
                </a:lnTo>
                <a:lnTo>
                  <a:pt x="4005" y="1037"/>
                </a:lnTo>
                <a:lnTo>
                  <a:pt x="4094" y="1577"/>
                </a:lnTo>
                <a:lnTo>
                  <a:pt x="4404" y="1666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8145360" y="4829040"/>
            <a:ext cx="754200" cy="20340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8334360" y="5945040"/>
            <a:ext cx="189000" cy="60804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730920" y="4422600"/>
            <a:ext cx="1603440" cy="1522440"/>
          </a:xfrm>
          <a:custGeom>
            <a:avLst/>
            <a:gdLst/>
            <a:ahLst/>
            <a:rect l="l" t="t" r="r" b="b"/>
            <a:pathLst>
              <a:path w="816" h="720">
                <a:moveTo>
                  <a:pt x="816" y="720"/>
                </a:moveTo>
                <a:lnTo>
                  <a:pt x="176" y="587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541920" y="3306600"/>
            <a:ext cx="217044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8" name=""/>
          <p:cNvGrpSpPr/>
          <p:nvPr/>
        </p:nvGrpSpPr>
        <p:grpSpPr>
          <a:xfrm>
            <a:off x="976320" y="974880"/>
            <a:ext cx="5187600" cy="3245760"/>
            <a:chOff x="976320" y="974880"/>
            <a:chExt cx="5187600" cy="3245760"/>
          </a:xfrm>
        </p:grpSpPr>
        <p:sp>
          <p:nvSpPr>
            <p:cNvPr id="339" name=""/>
            <p:cNvSpPr/>
            <p:nvPr/>
          </p:nvSpPr>
          <p:spPr>
            <a:xfrm>
              <a:off x="976320" y="3104640"/>
              <a:ext cx="1320120" cy="1116000"/>
            </a:xfrm>
            <a:custGeom>
              <a:avLst/>
              <a:gdLst/>
              <a:ahLst/>
              <a:rect l="l" t="t" r="r" b="b"/>
              <a:pathLst>
                <a:path w="672" h="528">
                  <a:moveTo>
                    <a:pt x="672" y="0"/>
                  </a:moveTo>
                  <a:lnTo>
                    <a:pt x="481" y="476"/>
                  </a:lnTo>
                  <a:lnTo>
                    <a:pt x="0" y="528"/>
                  </a:ln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 flipH="1">
              <a:off x="2579400" y="974880"/>
              <a:ext cx="94320" cy="212976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 flipH="1">
              <a:off x="5880960" y="1684800"/>
              <a:ext cx="282960" cy="162288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2" name=""/>
          <p:cNvSpPr/>
          <p:nvPr/>
        </p:nvSpPr>
        <p:spPr>
          <a:xfrm>
            <a:off x="6164280" y="1684440"/>
            <a:ext cx="377640" cy="16221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789120" y="2967120"/>
            <a:ext cx="5746680" cy="393480"/>
          </a:xfrm>
          <a:custGeom>
            <a:avLst/>
            <a:gdLst/>
            <a:ahLst/>
            <a:rect l="l" t="t" r="r" b="b"/>
            <a:pathLst>
              <a:path w="2925" h="186">
                <a:moveTo>
                  <a:pt x="2925" y="186"/>
                </a:moveTo>
                <a:lnTo>
                  <a:pt x="887" y="71"/>
                </a:lnTo>
                <a:lnTo>
                  <a:pt x="408" y="0"/>
                </a:lnTo>
                <a:lnTo>
                  <a:pt x="0" y="65"/>
                </a:lnTo>
              </a:path>
            </a:pathLst>
          </a:custGeom>
          <a:noFill/>
          <a:ln w="2844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674800" y="1481040"/>
            <a:ext cx="6056280" cy="1428840"/>
          </a:xfrm>
          <a:custGeom>
            <a:avLst/>
            <a:gdLst/>
            <a:ahLst/>
            <a:rect l="l" t="t" r="r" b="b"/>
            <a:pathLst>
              <a:path w="3082" h="676">
                <a:moveTo>
                  <a:pt x="0" y="0"/>
                </a:moveTo>
                <a:lnTo>
                  <a:pt x="2195" y="109"/>
                </a:lnTo>
                <a:lnTo>
                  <a:pt x="3082" y="676"/>
                </a:lnTo>
              </a:path>
            </a:pathLst>
          </a:custGeom>
          <a:noFill/>
          <a:ln w="28440">
            <a:solidFill>
              <a:srgbClr val="66ccff"/>
            </a:solidFill>
            <a:prstDash val="dashDot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6635880" y="2192040"/>
            <a:ext cx="1038240" cy="1114200"/>
          </a:xfrm>
          <a:prstGeom prst="line">
            <a:avLst/>
          </a:prstGeom>
          <a:ln w="28440">
            <a:solidFill>
              <a:srgbClr val="66ccff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562720" y="3809880"/>
            <a:ext cx="1225440" cy="73512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731960" y="117792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410080" y="97488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1902240" y="1335240"/>
            <a:ext cx="946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353280" y="5742000"/>
            <a:ext cx="1320840" cy="709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Raton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768760" y="2192400"/>
            <a:ext cx="0" cy="404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H="1">
            <a:off x="3806640" y="1684440"/>
            <a:ext cx="47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543800" y="1905120"/>
            <a:ext cx="471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7202520" y="2495160"/>
            <a:ext cx="377640" cy="406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924680" y="3581280"/>
            <a:ext cx="660600" cy="101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391520" y="4419720"/>
            <a:ext cx="660240" cy="20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956720" y="5133960"/>
            <a:ext cx="95040" cy="608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8523360" y="6146640"/>
            <a:ext cx="376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6635880" y="4829040"/>
            <a:ext cx="188640" cy="709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900600" y="2901960"/>
            <a:ext cx="94284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353960" y="3611520"/>
            <a:ext cx="567000" cy="311040"/>
          </a:xfrm>
          <a:custGeom>
            <a:avLst/>
            <a:gdLst/>
            <a:ahLst/>
            <a:rect l="l" t="t" r="r" b="b"/>
            <a:pathLst>
              <a:path w="288" h="147">
                <a:moveTo>
                  <a:pt x="0" y="144"/>
                </a:moveTo>
                <a:lnTo>
                  <a:pt x="244" y="147"/>
                </a:lnTo>
                <a:lnTo>
                  <a:pt x="288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164280" y="2293920"/>
            <a:ext cx="9540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975280" y="3408480"/>
            <a:ext cx="560520" cy="306360"/>
          </a:xfrm>
          <a:custGeom>
            <a:avLst/>
            <a:gdLst/>
            <a:ahLst/>
            <a:rect l="l" t="t" r="r" b="b"/>
            <a:pathLst>
              <a:path w="285" h="145">
                <a:moveTo>
                  <a:pt x="0" y="0"/>
                </a:moveTo>
                <a:lnTo>
                  <a:pt x="258" y="21"/>
                </a:lnTo>
                <a:lnTo>
                  <a:pt x="285" y="145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6448320" y="3227400"/>
            <a:ext cx="18756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070680" y="160488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222120" y="251784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8051760" y="4748040"/>
            <a:ext cx="187200" cy="2034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09480" y="3352680"/>
            <a:ext cx="376200" cy="30492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18600" y="2314440"/>
            <a:ext cx="718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Opal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990720" y="3352680"/>
            <a:ext cx="58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Clay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8079480" y="4495680"/>
            <a:ext cx="73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Kit Carson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705720" y="3124080"/>
            <a:ext cx="11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Cheyenne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66320" y="1676520"/>
            <a:ext cx="65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Glenrock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8427960" y="5052960"/>
            <a:ext cx="471600" cy="101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858000" y="3886200"/>
            <a:ext cx="565200" cy="50796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7467480" y="388620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CIG/PSCO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2666880" y="685440"/>
            <a:ext cx="1295640" cy="304920"/>
          </a:xfrm>
          <a:prstGeom prst="line">
            <a:avLst/>
          </a:prstGeom>
          <a:ln w="28440">
            <a:solidFill>
              <a:srgbClr val="0033cc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886200" y="60948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WBI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2590920" y="914400"/>
            <a:ext cx="18864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1831320" y="838080"/>
            <a:ext cx="676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Elk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H="1">
            <a:off x="2361960" y="1828800"/>
            <a:ext cx="228600" cy="1295280"/>
          </a:xfrm>
          <a:prstGeom prst="line">
            <a:avLst/>
          </a:prstGeom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1680120" y="2286000"/>
            <a:ext cx="781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Lost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Creek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98640" y="6137280"/>
            <a:ext cx="4252680" cy="45972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Winter Flows 2000-2001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895480" y="99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308640" y="2117880"/>
            <a:ext cx="777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Medicine Bow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8307720" y="46483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7834680" y="3260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393320" y="266688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387120" y="25750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098040" y="35053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625000" y="24987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678320" y="99072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53200" y="265104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043720" y="25750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754640" y="33526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95800" y="257508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384840" y="3657600"/>
            <a:ext cx="976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~240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471440" y="4191120"/>
            <a:ext cx="976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~120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945040" y="41911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flipV="1">
            <a:off x="8747280" y="1600200"/>
            <a:ext cx="393840" cy="274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NGPL/Gage…A-ML…Beatrice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238880" y="6553080"/>
            <a:ext cx="2222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NGPL/Midcon…PEPL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914400" y="4114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66440" y="4343400"/>
            <a:ext cx="1410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Uinta/Meter Station 101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129320" y="455616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421520" y="29718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05680" y="326088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783840" y="34290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58000" y="3581280"/>
            <a:ext cx="95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Into PSCO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629400" y="3429000"/>
            <a:ext cx="2286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7317360" y="167652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3812760" y="1752480"/>
            <a:ext cx="66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100 - 150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124080" y="762120"/>
            <a:ext cx="228600" cy="228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280320" y="914400"/>
            <a:ext cx="1146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WBI/MPC Storage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3205080" y="1066680"/>
            <a:ext cx="1292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~125 – 175 Withdraw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8229600" y="5715000"/>
            <a:ext cx="187200" cy="20304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8292960" y="547056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Springfield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8460000" y="563868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914400" y="2819520"/>
            <a:ext cx="533520" cy="7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685800" y="2971800"/>
            <a:ext cx="189000" cy="201600"/>
          </a:xfrm>
          <a:prstGeom prst="ellipse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231840" y="2819520"/>
            <a:ext cx="510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Kanda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306720" y="2971800"/>
            <a:ext cx="370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 flipV="1">
            <a:off x="4343400" y="609480"/>
            <a:ext cx="28954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 flipH="1">
            <a:off x="6172200" y="685800"/>
            <a:ext cx="7632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223040" y="392040"/>
            <a:ext cx="151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NNG/Ventura -.30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5" name=""/>
          <p:cNvGrpSpPr/>
          <p:nvPr/>
        </p:nvGrpSpPr>
        <p:grpSpPr>
          <a:xfrm>
            <a:off x="2973240" y="4114800"/>
            <a:ext cx="1572120" cy="307440"/>
            <a:chOff x="2973240" y="4114800"/>
            <a:chExt cx="1572120" cy="307440"/>
          </a:xfrm>
        </p:grpSpPr>
        <p:sp>
          <p:nvSpPr>
            <p:cNvPr id="426" name=""/>
            <p:cNvSpPr/>
            <p:nvPr/>
          </p:nvSpPr>
          <p:spPr>
            <a:xfrm>
              <a:off x="2973240" y="4114800"/>
              <a:ext cx="4878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963600" y="4114800"/>
              <a:ext cx="581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0.325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3581280" y="4114800"/>
              <a:ext cx="184320" cy="30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9" name=""/>
          <p:cNvGrpSpPr/>
          <p:nvPr/>
        </p:nvGrpSpPr>
        <p:grpSpPr>
          <a:xfrm>
            <a:off x="2973240" y="4343400"/>
            <a:ext cx="1661040" cy="318600"/>
            <a:chOff x="2973240" y="4343400"/>
            <a:chExt cx="1661040" cy="318600"/>
          </a:xfrm>
        </p:grpSpPr>
        <p:sp>
          <p:nvSpPr>
            <p:cNvPr id="430" name=""/>
            <p:cNvSpPr/>
            <p:nvPr/>
          </p:nvSpPr>
          <p:spPr>
            <a:xfrm>
              <a:off x="2973240" y="4354560"/>
              <a:ext cx="527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3963240" y="4354560"/>
              <a:ext cx="6710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0.1099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3444840" y="4343400"/>
              <a:ext cx="184320" cy="304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3" name=""/>
          <p:cNvGrpSpPr/>
          <p:nvPr/>
        </p:nvGrpSpPr>
        <p:grpSpPr>
          <a:xfrm>
            <a:off x="3507120" y="4572000"/>
            <a:ext cx="1706040" cy="307440"/>
            <a:chOff x="3507120" y="4572000"/>
            <a:chExt cx="1706040" cy="307440"/>
          </a:xfrm>
        </p:grpSpPr>
        <p:sp>
          <p:nvSpPr>
            <p:cNvPr id="434" name=""/>
            <p:cNvSpPr/>
            <p:nvPr/>
          </p:nvSpPr>
          <p:spPr>
            <a:xfrm>
              <a:off x="3507120" y="4572000"/>
              <a:ext cx="458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MB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3962520" y="4572000"/>
              <a:ext cx="1250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0.2148, 0.1594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2972880" y="4800600"/>
            <a:ext cx="1483560" cy="307440"/>
            <a:chOff x="2972880" y="4800600"/>
            <a:chExt cx="1483560" cy="307440"/>
          </a:xfrm>
        </p:grpSpPr>
        <p:sp>
          <p:nvSpPr>
            <p:cNvPr id="437" name=""/>
            <p:cNvSpPr/>
            <p:nvPr/>
          </p:nvSpPr>
          <p:spPr>
            <a:xfrm>
              <a:off x="2972880" y="4800600"/>
              <a:ext cx="408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TB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3963600" y="4800600"/>
              <a:ext cx="49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0.12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9" name=""/>
          <p:cNvSpPr/>
          <p:nvPr/>
        </p:nvSpPr>
        <p:spPr>
          <a:xfrm>
            <a:off x="2972160" y="3809880"/>
            <a:ext cx="1626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IT Demand Charges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2666880" y="3733920"/>
            <a:ext cx="27432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1" name=""/>
          <p:cNvGrpSpPr/>
          <p:nvPr/>
        </p:nvGrpSpPr>
        <p:grpSpPr>
          <a:xfrm>
            <a:off x="2973240" y="5105520"/>
            <a:ext cx="2120760" cy="307440"/>
            <a:chOff x="2973240" y="5105520"/>
            <a:chExt cx="2120760" cy="307440"/>
          </a:xfrm>
        </p:grpSpPr>
        <p:sp>
          <p:nvSpPr>
            <p:cNvPr id="442" name=""/>
            <p:cNvSpPr/>
            <p:nvPr/>
          </p:nvSpPr>
          <p:spPr>
            <a:xfrm>
              <a:off x="2973240" y="5105520"/>
              <a:ext cx="527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WBI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3962520" y="5105520"/>
              <a:ext cx="1131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0.038 - 0.394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4" name=""/>
          <p:cNvSpPr/>
          <p:nvPr/>
        </p:nvSpPr>
        <p:spPr>
          <a:xfrm flipH="1" flipV="1">
            <a:off x="7238880" y="5562360"/>
            <a:ext cx="5335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2973240" y="5410080"/>
            <a:ext cx="1483200" cy="318600"/>
            <a:chOff x="2973240" y="5410080"/>
            <a:chExt cx="1483200" cy="318600"/>
          </a:xfrm>
        </p:grpSpPr>
        <p:sp>
          <p:nvSpPr>
            <p:cNvPr id="446" name=""/>
            <p:cNvSpPr/>
            <p:nvPr/>
          </p:nvSpPr>
          <p:spPr>
            <a:xfrm>
              <a:off x="2973240" y="5410080"/>
              <a:ext cx="438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3963600" y="5410080"/>
              <a:ext cx="492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3338280" y="5421240"/>
              <a:ext cx="6958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 to 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9" name=""/>
          <p:cNvSpPr/>
          <p:nvPr/>
        </p:nvSpPr>
        <p:spPr>
          <a:xfrm>
            <a:off x="7073280" y="669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80-90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09-02Statewidetrank_pg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23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1" name="11tranks_pg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2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4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6" name=""/>
          <p:cNvSpPr/>
          <p:nvPr/>
        </p:nvSpPr>
        <p:spPr>
          <a:xfrm flipV="1">
            <a:off x="2438280" y="990360"/>
            <a:ext cx="0" cy="4267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 flipV="1">
            <a:off x="3886200" y="990360"/>
            <a:ext cx="0" cy="4343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 flipV="1">
            <a:off x="5334120" y="990360"/>
            <a:ext cx="0" cy="4343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 flipV="1">
            <a:off x="6781680" y="990360"/>
            <a:ext cx="0" cy="4267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320240" y="228600"/>
            <a:ext cx="152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EIA data for Consumption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1" name="Total12" descr="Colorado Total Consumption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2001-08-20T14:54:55Z</dcterms:created>
  <dc:creator>jreitme</dc:creator>
  <dc:description/>
  <dc:language>en-US</dc:language>
  <cp:lastModifiedBy>jreitme</cp:lastModifiedBy>
  <dcterms:modified xsi:type="dcterms:W3CDTF">2001-08-29T16:02:07Z</dcterms:modified>
  <cp:revision>67</cp:revision>
  <dc:subject/>
  <dc:title>PowerPoint Presentation</dc:title>
</cp:coreProperties>
</file>