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6991350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0" y="0"/>
            <a:ext cx="69912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860920" y="8842320"/>
            <a:ext cx="127152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8920" rIns="88920" tIns="45360" bIns="4536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882720"/>
                <a:tab algn="l" pos="1765440"/>
                <a:tab algn="l" pos="2647800"/>
                <a:tab algn="l" pos="3530520"/>
                <a:tab algn="l" pos="4413240"/>
                <a:tab algn="l" pos="5295960"/>
                <a:tab algn="l" pos="6178680"/>
                <a:tab algn="l" pos="7061040"/>
                <a:tab algn="l" pos="7943760"/>
                <a:tab algn="l" pos="8826480"/>
                <a:tab algn="l" pos="9709200"/>
                <a:tab algn="l" pos="105919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Page </a:t>
            </a:r>
            <a:fld id="{C45A3E48-648E-4431-AD4E-A0C08752FF4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sldImg"/>
          </p:nvPr>
        </p:nvSpPr>
        <p:spPr>
          <a:xfrm>
            <a:off x="1187280" y="704880"/>
            <a:ext cx="4618080" cy="34639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931680" y="4408560"/>
            <a:ext cx="5127480" cy="4176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5360" bIns="45360" anchor="t">
            <a:noAutofit/>
          </a:bodyPr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sldImg"/>
          </p:nvPr>
        </p:nvSpPr>
        <p:spPr>
          <a:xfrm>
            <a:off x="1219320" y="685800"/>
            <a:ext cx="4618080" cy="3463920"/>
          </a:xfrm>
          <a:prstGeom prst="rect">
            <a:avLst/>
          </a:prstGeom>
          <a:ln w="0">
            <a:noFill/>
          </a:ln>
        </p:spPr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931680" y="4408560"/>
            <a:ext cx="5127480" cy="4176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5360" bIns="45360" anchor="t">
            <a:noAutofit/>
          </a:bodyPr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fences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Flexibility: eg. 10 days out of a month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sldImg"/>
          </p:nvPr>
        </p:nvSpPr>
        <p:spPr>
          <a:xfrm>
            <a:off x="1219320" y="685800"/>
            <a:ext cx="4618080" cy="3463920"/>
          </a:xfrm>
          <a:prstGeom prst="rect">
            <a:avLst/>
          </a:prstGeom>
          <a:ln w="0">
            <a:noFill/>
          </a:ln>
        </p:spPr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931680" y="4408560"/>
            <a:ext cx="5127480" cy="4176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5360" bIns="45360" anchor="t">
            <a:noAutofit/>
          </a:bodyPr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Time: Contract delivery duration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Reg: Rate cap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Network: More complicated than Airline because different O-D (receipt-delivery) capacities are linked through pipeline physical network: picture??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LEE: Can only sell cap.?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sldImg"/>
          </p:nvPr>
        </p:nvSpPr>
        <p:spPr>
          <a:xfrm>
            <a:off x="1219320" y="685800"/>
            <a:ext cx="4618080" cy="3463920"/>
          </a:xfrm>
          <a:prstGeom prst="rect">
            <a:avLst/>
          </a:prstGeom>
          <a:ln w="0">
            <a:noFill/>
          </a:ln>
        </p:spPr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931680" y="4408560"/>
            <a:ext cx="5127480" cy="4176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5360" bIns="45360" anchor="t">
            <a:noAutofit/>
          </a:bodyPr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fences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Flexibility: eg. 10 days out of a month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sldImg"/>
          </p:nvPr>
        </p:nvSpPr>
        <p:spPr>
          <a:xfrm>
            <a:off x="1219320" y="685800"/>
            <a:ext cx="4618080" cy="3463920"/>
          </a:xfrm>
          <a:prstGeom prst="rect">
            <a:avLst/>
          </a:prstGeom>
          <a:ln w="0">
            <a:noFill/>
          </a:ln>
        </p:spPr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931680" y="4408560"/>
            <a:ext cx="5127480" cy="4176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5360" bIns="45360" anchor="t">
            <a:noAutofit/>
          </a:bodyPr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fences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Flexibility: eg. 10 days out of a month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90720" y="950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863640" y="1143000"/>
            <a:ext cx="7416720" cy="5105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381DA2B-5B8B-4ED8-9858-D2B1599E78C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990720" y="950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63640" y="1143000"/>
            <a:ext cx="7416720" cy="5105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618ff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618ffd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901"/>
              </a:spcBef>
              <a:buClr>
                <a:srgbClr val="618ffd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3" marL="1542960" indent="-171360">
              <a:lnSpc>
                <a:spcPct val="90000"/>
              </a:lnSpc>
              <a:spcBef>
                <a:spcPts val="901"/>
              </a:spcBef>
              <a:buClr>
                <a:srgbClr val="618ff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4" marL="2000160" indent="-171360">
              <a:lnSpc>
                <a:spcPct val="90000"/>
              </a:lnSpc>
              <a:spcBef>
                <a:spcPts val="901"/>
              </a:spcBef>
              <a:buClr>
                <a:srgbClr val="618ffd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5" marL="2000160" indent="-171360">
              <a:lnSpc>
                <a:spcPct val="90000"/>
              </a:lnSpc>
              <a:spcBef>
                <a:spcPts val="9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6" marL="2000160" indent="-171360">
              <a:lnSpc>
                <a:spcPct val="90000"/>
              </a:lnSpc>
              <a:spcBef>
                <a:spcPts val="9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51ACA79-AC32-47B5-9B28-0F8527388C2E}" type="datetime"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49E144D-28E3-4E29-95EC-54712EAFD866}" type="slidenum"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015920" y="837720"/>
            <a:ext cx="7112160" cy="52484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400"/>
            </a:br>
            <a:br>
              <a:rPr sz="1400"/>
            </a:br>
            <a:r>
              <a:rPr b="1" lang="en-US" sz="14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 </a:t>
            </a:r>
            <a:br>
              <a:rPr sz="4000"/>
            </a:br>
            <a:br>
              <a:rPr sz="800"/>
            </a:br>
            <a:r>
              <a:rPr b="1" lang="en-US" sz="40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Revenue Management and</a:t>
            </a:r>
            <a:br>
              <a:rPr sz="4000"/>
            </a:br>
            <a:br>
              <a:rPr sz="1000"/>
            </a:br>
            <a:r>
              <a:rPr b="1" lang="en-US" sz="40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 Enron Pipelines Business</a:t>
            </a:r>
            <a:br>
              <a:rPr sz="1400"/>
            </a:br>
            <a:br>
              <a:rPr sz="1400"/>
            </a:br>
            <a:br>
              <a:rPr sz="1400"/>
            </a:br>
            <a:br>
              <a:rPr sz="1400"/>
            </a:br>
            <a:br>
              <a:rPr sz="1400"/>
            </a:b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P. V. Krishna Rao</a:t>
            </a:r>
            <a:br>
              <a:rPr sz="2800"/>
            </a:br>
            <a:br>
              <a:rPr sz="1400"/>
            </a:br>
            <a:r>
              <a:rPr b="1" lang="en-US" sz="30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Enron Research Group</a:t>
            </a:r>
            <a:br>
              <a:rPr sz="1400"/>
            </a:br>
            <a:br>
              <a:rPr sz="1000"/>
            </a:br>
            <a:br>
              <a:rPr sz="1200"/>
            </a:br>
            <a:br>
              <a:rPr sz="1200"/>
            </a:b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Houston</a:t>
            </a:r>
            <a:br>
              <a:rPr sz="2800"/>
            </a:br>
            <a:br>
              <a:rPr sz="800"/>
            </a:b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August 23, 2000</a:t>
            </a:r>
            <a:endParaRPr b="1" lang="en-US" sz="28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Omicron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74F699-8D25-4B6C-979C-74FEFD0FD818}" type="slidenum">
              <a:t>1</a:t>
            </a:fld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748800" y="552240"/>
            <a:ext cx="7696440" cy="1352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Revenue Management and </a:t>
            </a:r>
            <a:br>
              <a:rPr sz="3600"/>
            </a:b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Enron Pipelines Business: </a:t>
            </a:r>
            <a:br>
              <a:rPr sz="3600"/>
            </a:br>
            <a:r>
              <a:rPr b="1" lang="en-US" sz="28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Outline</a:t>
            </a:r>
            <a:endParaRPr b="1" lang="en-US" sz="28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2184480"/>
            <a:ext cx="755496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Why Revenue Management for Pipelines?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How RM Can Help Pipeline Companies?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Challenges of Applying RM to Pipelines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Challenges of Applying RM to Enron!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Revenue Management and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Omicron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D3834B9-8BCD-4248-B28D-5547E576852E}" type="slidenum">
              <a:t>2</a:t>
            </a:fld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1143000" y="1828800"/>
            <a:ext cx="7391520" cy="469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1. Perishable Product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i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- Capacity on a pipeline for a given time period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2. Fixed Capacity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i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- High fixed cost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i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- Low variable cost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3. Segmentable Market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- Time of purchase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- Volume discounting?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4. Time-varying Demand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- Seasonality, demand arrival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Why RM for Pipelines?</a:t>
            </a: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 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1219320" y="1905120"/>
            <a:ext cx="755496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Omicron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4D2999A-2A5C-4AFF-9C65-94EC76348509}" type="slidenum">
              <a:t>3</a:t>
            </a:fld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How RM Can Help </a:t>
            </a:r>
            <a:br>
              <a:rPr sz="3600"/>
            </a:b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Pipeline Companies?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1219320" y="1905120"/>
            <a:ext cx="755496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143000" y="2057040"/>
            <a:ext cx="6858000" cy="4267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Sell the contracts with prices, locations, and volumes that customers want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Different location, price, and other requirements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Continuous adjustments on prices and capacities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Pricing driven by supply and demand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Omicron Options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0986F51-608A-4EB1-830B-0513232D694F}" type="slidenum">
              <a:t>4</a:t>
            </a:fld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Challenges in Applying </a:t>
            </a:r>
            <a:br>
              <a:rPr sz="3600"/>
            </a:b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RM to Pipelines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1219320" y="1905120"/>
            <a:ext cx="755496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143000" y="2057040"/>
            <a:ext cx="6858000" cy="4267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Time element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Regulatory environment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Pipeline network structure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Operational constraints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NG market structure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Small number of customers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Omicron Options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4FB8E9-1021-4AFF-99F4-3A696BAA8BC2}" type="slidenum">
              <a:t>5</a:t>
            </a:fld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Challenges in Applying </a:t>
            </a:r>
            <a:br>
              <a:rPr sz="3600"/>
            </a:b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RM to Enron!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1219320" y="1905120"/>
            <a:ext cx="755496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143000" y="2057040"/>
            <a:ext cx="6858000" cy="4267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Data &amp; data quality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IT / Systems / Integration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Dynamic &amp; uncentralized organization structure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Omicron Options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5F1EB9-300D-4ED3-960C-65D580BCE5CE}" type="slidenum">
              <a:t>6</a:t>
            </a:fld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Revenue Management and </a:t>
            </a:r>
            <a:br>
              <a:rPr sz="3600"/>
            </a:b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Risk Management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1219320" y="1905120"/>
            <a:ext cx="755496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143000" y="2057040"/>
            <a:ext cx="6858000" cy="4267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Both maximize earnings while staying within  the resource constraints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   Rev. Mgt.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Risk Mgt.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 Activity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   Sell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Buy &amp; sell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 Constraint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   Capacity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Risk 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(Value@Risk)</a:t>
            </a:r>
            <a:endParaRPr b="1" lang="en-US" sz="20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 Pricing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   Fixed/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Market-driven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4" marL="2000160" indent="-17136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 discrete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continuous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grpSp>
        <p:nvGrpSpPr>
          <p:cNvPr id="30" name=""/>
          <p:cNvGrpSpPr/>
          <p:nvPr/>
        </p:nvGrpSpPr>
        <p:grpSpPr>
          <a:xfrm>
            <a:off x="1219320" y="3048120"/>
            <a:ext cx="6705360" cy="3047760"/>
            <a:chOff x="1219320" y="3048120"/>
            <a:chExt cx="6705360" cy="3047760"/>
          </a:xfrm>
        </p:grpSpPr>
        <p:sp>
          <p:nvSpPr>
            <p:cNvPr id="31" name=""/>
            <p:cNvSpPr/>
            <p:nvPr/>
          </p:nvSpPr>
          <p:spPr>
            <a:xfrm>
              <a:off x="1219320" y="3581280"/>
              <a:ext cx="6705360" cy="0"/>
            </a:xfrm>
            <a:prstGeom prst="line">
              <a:avLst/>
            </a:prstGeom>
            <a:ln w="38160">
              <a:solidFill>
                <a:srgbClr val="7b00e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1219320" y="3048120"/>
              <a:ext cx="6705360" cy="3047760"/>
            </a:xfrm>
            <a:prstGeom prst="rect">
              <a:avLst/>
            </a:prstGeom>
            <a:noFill/>
            <a:ln w="50760">
              <a:solidFill>
                <a:srgbClr val="7b00e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Omicron Options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9C4AC3-C0DE-40F7-9EA0-6CC89F939C1C}" type="slidenum">
              <a:t>7</a:t>
            </a:fld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1995-05-05T17:48:10Z</dcterms:created>
  <dc:creator> </dc:creator>
  <dc:description/>
  <dc:language>en-US</dc:language>
  <cp:lastModifiedBy>Krishna</cp:lastModifiedBy>
  <cp:lastPrinted>2000-08-11T19:55:27Z</cp:lastPrinted>
  <dcterms:modified xsi:type="dcterms:W3CDTF">2000-08-20T16:25:28Z</dcterms:modified>
  <cp:revision>27</cp:revision>
  <dc:subject/>
  <dc:title>Omicron Options Pricing</dc:title>
</cp:coreProperties>
</file>