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8.xml.rels" ContentType="application/vnd.openxmlformats-package.relationships+xml"/>
  <Override PartName="/ppt/notesSlides/_rels/notesSlide6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69912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60920" y="8842320"/>
            <a:ext cx="1271520" cy="25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8920" rIns="88920" tIns="45360" bIns="4536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882720"/>
                <a:tab algn="l" pos="1765440"/>
                <a:tab algn="l" pos="2647800"/>
                <a:tab algn="l" pos="3530520"/>
                <a:tab algn="l" pos="4413240"/>
                <a:tab algn="l" pos="5295960"/>
                <a:tab algn="l" pos="6178680"/>
                <a:tab algn="l" pos="7061040"/>
                <a:tab algn="l" pos="7943760"/>
                <a:tab algn="l" pos="8826480"/>
                <a:tab algn="l" pos="9709200"/>
                <a:tab algn="l" pos="10591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BB6FD3B6-A9DF-4C3E-83F9-424A98416DC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sldImg"/>
          </p:nvPr>
        </p:nvSpPr>
        <p:spPr>
          <a:xfrm>
            <a:off x="1187280" y="704880"/>
            <a:ext cx="4618080" cy="3463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931680" y="440856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5360" bIns="4536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ldImg"/>
          </p:nvPr>
        </p:nvSpPr>
        <p:spPr>
          <a:xfrm>
            <a:off x="1219320" y="68580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931680" y="440856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5360" bIns="4536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fences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Flexibility: eg. 10 days out of a 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ldImg"/>
          </p:nvPr>
        </p:nvSpPr>
        <p:spPr>
          <a:xfrm>
            <a:off x="1187280" y="70488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931680" y="440856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5360" bIns="4536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Market price of gas at different locations transparent?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ldImg"/>
          </p:nvPr>
        </p:nvSpPr>
        <p:spPr>
          <a:xfrm>
            <a:off x="1187280" y="70488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931680" y="4408560"/>
            <a:ext cx="5127480" cy="41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5360" bIns="4536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Alternatives: other pipelines, other fuels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90720" y="950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63640" y="1143000"/>
            <a:ext cx="7416720" cy="5105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49F4EA-4676-4090-BAB8-C8BD177982D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90720" y="950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63640" y="1143000"/>
            <a:ext cx="7416720" cy="5105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3" marL="1542960" indent="-17136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4" marL="2000160" indent="-171360">
              <a:lnSpc>
                <a:spcPct val="90000"/>
              </a:lnSpc>
              <a:spcBef>
                <a:spcPts val="901"/>
              </a:spcBef>
              <a:buClr>
                <a:srgbClr val="618ffd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5" marL="2000160" indent="-17136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6" marL="2000160" indent="-17136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618ffd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80CABD6-8369-4663-A652-3122A1FD011F}" type="datetime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DBF9D6-AFEF-437F-A085-23A3DAAB3D7D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015920" y="1142640"/>
            <a:ext cx="7112160" cy="509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400"/>
            </a:br>
            <a:r>
              <a:rPr b="1" lang="en-US" sz="38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Revenue Management and</a:t>
            </a:r>
            <a:br>
              <a:rPr sz="4000"/>
            </a:br>
            <a:br>
              <a:rPr sz="1000"/>
            </a:br>
            <a:r>
              <a:rPr b="1" lang="en-US" sz="38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Optimization for Pipelines:</a:t>
            </a:r>
            <a:br>
              <a:rPr sz="4000"/>
            </a:br>
            <a:br>
              <a:rPr sz="1200"/>
            </a:br>
            <a:r>
              <a:rPr b="1" lang="en-US" sz="20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 </a:t>
            </a:r>
            <a:r>
              <a:rPr b="1" lang="en-US" sz="32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A Discussion</a:t>
            </a: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br>
              <a:rPr sz="1400"/>
            </a:b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P. V. Krishna Rao</a:t>
            </a:r>
            <a:br>
              <a:rPr sz="2800"/>
            </a:br>
            <a:br>
              <a:rPr sz="800"/>
            </a:b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Enron Research Group</a:t>
            </a:r>
            <a:br>
              <a:rPr sz="1200"/>
            </a:br>
            <a:br>
              <a:rPr sz="1000"/>
            </a:br>
            <a:br>
              <a:rPr sz="1200"/>
            </a:br>
            <a:br>
              <a:rPr sz="1200"/>
            </a:b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Houston</a:t>
            </a: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</a:t>
            </a:r>
            <a:br>
              <a:rPr sz="1400"/>
            </a:br>
            <a:r>
              <a:rPr b="1" lang="en-US" sz="9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</a:t>
            </a:r>
            <a:br>
              <a:rPr sz="900"/>
            </a:b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</a:t>
            </a:r>
            <a:r>
              <a:rPr b="1" lang="en-US" sz="26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August 23, 2000</a:t>
            </a:r>
            <a:endParaRPr b="1" lang="en-US" sz="2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11712B-097D-4DC1-8341-22E227310B75}" type="slidenum">
              <a:t>1</a:t>
            </a:fld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761760" y="55224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Overselling the Pipeline Capacity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142640" y="1828800"/>
            <a:ext cx="7010280" cy="449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143000" y="1447920"/>
            <a:ext cx="0" cy="4647960"/>
          </a:xfrm>
          <a:prstGeom prst="line">
            <a:avLst/>
          </a:prstGeom>
          <a:ln w="28440">
            <a:solidFill>
              <a:srgbClr val="7b00e4"/>
            </a:solidFill>
            <a:miter/>
            <a:headEnd len="lg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1130040" y="6083280"/>
            <a:ext cx="7010280" cy="0"/>
          </a:xfrm>
          <a:prstGeom prst="line">
            <a:avLst/>
          </a:prstGeom>
          <a:ln w="28440">
            <a:solidFill>
              <a:srgbClr val="7b00e4"/>
            </a:solidFill>
            <a:miter/>
            <a:headEnd len="lg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143000" y="3022560"/>
            <a:ext cx="70102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143000" y="3733920"/>
            <a:ext cx="6858000" cy="1752480"/>
          </a:xfrm>
          <a:custGeom>
            <a:avLst/>
            <a:gdLst/>
            <a:ahLst/>
            <a:rect l="l" t="t" r="r" b="b"/>
            <a:pathLst>
              <a:path w="4320" h="1104">
                <a:moveTo>
                  <a:pt x="0" y="0"/>
                </a:moveTo>
                <a:cubicBezTo>
                  <a:pt x="576" y="4"/>
                  <a:pt x="1152" y="8"/>
                  <a:pt x="1872" y="192"/>
                </a:cubicBezTo>
                <a:cubicBezTo>
                  <a:pt x="2592" y="376"/>
                  <a:pt x="3456" y="740"/>
                  <a:pt x="4320" y="1104"/>
                </a:cubicBezTo>
              </a:path>
            </a:pathLst>
          </a:custGeom>
          <a:noFill/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095880" y="4311720"/>
            <a:ext cx="15242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Contracted                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962520" y="2978280"/>
            <a:ext cx="11430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             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3520" y="1600200"/>
            <a:ext cx="685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33ff"/>
                </a:solidFill>
                <a:effectLst/>
                <a:uFillTx/>
                <a:latin typeface="Arial"/>
              </a:rPr>
              <a:t>BCF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" name=""/>
          <p:cNvGrpSpPr/>
          <p:nvPr/>
        </p:nvGrpSpPr>
        <p:grpSpPr>
          <a:xfrm>
            <a:off x="1143000" y="2629080"/>
            <a:ext cx="7010280" cy="368280"/>
            <a:chOff x="1143000" y="2629080"/>
            <a:chExt cx="7010280" cy="368280"/>
          </a:xfrm>
        </p:grpSpPr>
        <p:sp>
          <p:nvSpPr>
            <p:cNvPr id="44" name=""/>
            <p:cNvSpPr/>
            <p:nvPr/>
          </p:nvSpPr>
          <p:spPr>
            <a:xfrm>
              <a:off x="1143000" y="2666880"/>
              <a:ext cx="914400" cy="304920"/>
            </a:xfrm>
            <a:custGeom>
              <a:avLst/>
              <a:gdLst/>
              <a:ahLst/>
              <a:rect l="l" t="t" r="r" b="b"/>
              <a:pathLst>
                <a:path w="576" h="192">
                  <a:moveTo>
                    <a:pt x="0" y="0"/>
                  </a:moveTo>
                  <a:cubicBezTo>
                    <a:pt x="144" y="8"/>
                    <a:pt x="288" y="16"/>
                    <a:pt x="384" y="48"/>
                  </a:cubicBezTo>
                  <a:cubicBezTo>
                    <a:pt x="480" y="80"/>
                    <a:pt x="544" y="168"/>
                    <a:pt x="576" y="192"/>
                  </a:cubicBezTo>
                </a:path>
              </a:pathLst>
            </a:custGeom>
            <a:noFill/>
            <a:ln w="38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2057400" y="2971800"/>
              <a:ext cx="1841400" cy="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105520" y="2971800"/>
              <a:ext cx="1536480" cy="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696080" y="2971800"/>
              <a:ext cx="457200" cy="0"/>
            </a:xfrm>
            <a:prstGeom prst="line">
              <a:avLst/>
            </a:prstGeom>
            <a:ln w="3816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886200" y="2629080"/>
              <a:ext cx="1219320" cy="342720"/>
            </a:xfrm>
            <a:custGeom>
              <a:avLst/>
              <a:gdLst/>
              <a:ahLst/>
              <a:rect l="l" t="t" r="r" b="b"/>
              <a:pathLst>
                <a:path w="768" h="216">
                  <a:moveTo>
                    <a:pt x="0" y="216"/>
                  </a:moveTo>
                  <a:cubicBezTo>
                    <a:pt x="60" y="132"/>
                    <a:pt x="120" y="48"/>
                    <a:pt x="192" y="24"/>
                  </a:cubicBezTo>
                  <a:cubicBezTo>
                    <a:pt x="264" y="0"/>
                    <a:pt x="368" y="72"/>
                    <a:pt x="432" y="72"/>
                  </a:cubicBezTo>
                  <a:cubicBezTo>
                    <a:pt x="496" y="72"/>
                    <a:pt x="520" y="0"/>
                    <a:pt x="576" y="24"/>
                  </a:cubicBezTo>
                  <a:cubicBezTo>
                    <a:pt x="632" y="48"/>
                    <a:pt x="700" y="132"/>
                    <a:pt x="768" y="216"/>
                  </a:cubicBezTo>
                </a:path>
              </a:pathLst>
            </a:custGeom>
            <a:noFill/>
            <a:ln w="38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629400" y="2666880"/>
              <a:ext cx="1066680" cy="330480"/>
            </a:xfrm>
            <a:custGeom>
              <a:avLst/>
              <a:gdLst/>
              <a:ahLst/>
              <a:rect l="l" t="t" r="r" b="b"/>
              <a:pathLst>
                <a:path w="672" h="208">
                  <a:moveTo>
                    <a:pt x="0" y="192"/>
                  </a:moveTo>
                  <a:cubicBezTo>
                    <a:pt x="24" y="144"/>
                    <a:pt x="48" y="96"/>
                    <a:pt x="96" y="96"/>
                  </a:cubicBezTo>
                  <a:cubicBezTo>
                    <a:pt x="144" y="96"/>
                    <a:pt x="224" y="208"/>
                    <a:pt x="288" y="192"/>
                  </a:cubicBezTo>
                  <a:cubicBezTo>
                    <a:pt x="352" y="176"/>
                    <a:pt x="416" y="0"/>
                    <a:pt x="480" y="0"/>
                  </a:cubicBezTo>
                  <a:cubicBezTo>
                    <a:pt x="544" y="0"/>
                    <a:pt x="640" y="160"/>
                    <a:pt x="672" y="192"/>
                  </a:cubicBezTo>
                </a:path>
              </a:pathLst>
            </a:custGeom>
            <a:noFill/>
            <a:ln w="38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0" name=""/>
          <p:cNvSpPr/>
          <p:nvPr/>
        </p:nvSpPr>
        <p:spPr>
          <a:xfrm>
            <a:off x="5079960" y="2971800"/>
            <a:ext cx="152388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95880" y="1924200"/>
            <a:ext cx="114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8c00"/>
                </a:solidFill>
                <a:effectLst/>
                <a:uFillTx/>
                <a:latin typeface="Arial"/>
              </a:rPr>
              <a:t>Demand Forecast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438280" y="2317680"/>
            <a:ext cx="11430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Relaxed              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620120" y="6110280"/>
            <a:ext cx="685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33ff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135080" y="1828800"/>
            <a:ext cx="7018200" cy="2019240"/>
          </a:xfrm>
          <a:custGeom>
            <a:avLst/>
            <a:gdLst/>
            <a:ahLst/>
            <a:rect l="l" t="t" r="r" b="b"/>
            <a:pathLst>
              <a:path w="4421" h="1272">
                <a:moveTo>
                  <a:pt x="0" y="311"/>
                </a:moveTo>
                <a:cubicBezTo>
                  <a:pt x="14" y="284"/>
                  <a:pt x="59" y="141"/>
                  <a:pt x="82" y="147"/>
                </a:cubicBezTo>
                <a:cubicBezTo>
                  <a:pt x="105" y="153"/>
                  <a:pt x="117" y="337"/>
                  <a:pt x="140" y="344"/>
                </a:cubicBezTo>
                <a:cubicBezTo>
                  <a:pt x="163" y="351"/>
                  <a:pt x="195" y="203"/>
                  <a:pt x="222" y="188"/>
                </a:cubicBezTo>
                <a:cubicBezTo>
                  <a:pt x="249" y="173"/>
                  <a:pt x="273" y="250"/>
                  <a:pt x="304" y="254"/>
                </a:cubicBezTo>
                <a:cubicBezTo>
                  <a:pt x="335" y="258"/>
                  <a:pt x="384" y="197"/>
                  <a:pt x="411" y="213"/>
                </a:cubicBezTo>
                <a:cubicBezTo>
                  <a:pt x="438" y="229"/>
                  <a:pt x="450" y="306"/>
                  <a:pt x="469" y="352"/>
                </a:cubicBezTo>
                <a:cubicBezTo>
                  <a:pt x="488" y="398"/>
                  <a:pt x="493" y="500"/>
                  <a:pt x="526" y="492"/>
                </a:cubicBezTo>
                <a:cubicBezTo>
                  <a:pt x="559" y="484"/>
                  <a:pt x="624" y="255"/>
                  <a:pt x="666" y="303"/>
                </a:cubicBezTo>
                <a:cubicBezTo>
                  <a:pt x="708" y="351"/>
                  <a:pt x="739" y="677"/>
                  <a:pt x="781" y="780"/>
                </a:cubicBezTo>
                <a:cubicBezTo>
                  <a:pt x="823" y="883"/>
                  <a:pt x="865" y="890"/>
                  <a:pt x="917" y="920"/>
                </a:cubicBezTo>
                <a:cubicBezTo>
                  <a:pt x="969" y="950"/>
                  <a:pt x="1047" y="933"/>
                  <a:pt x="1093" y="960"/>
                </a:cubicBezTo>
                <a:cubicBezTo>
                  <a:pt x="1139" y="987"/>
                  <a:pt x="1155" y="1082"/>
                  <a:pt x="1192" y="1084"/>
                </a:cubicBezTo>
                <a:cubicBezTo>
                  <a:pt x="1229" y="1086"/>
                  <a:pt x="1263" y="987"/>
                  <a:pt x="1315" y="969"/>
                </a:cubicBezTo>
                <a:cubicBezTo>
                  <a:pt x="1367" y="951"/>
                  <a:pt x="1410" y="1089"/>
                  <a:pt x="1504" y="977"/>
                </a:cubicBezTo>
                <a:cubicBezTo>
                  <a:pt x="1598" y="865"/>
                  <a:pt x="1775" y="401"/>
                  <a:pt x="1877" y="296"/>
                </a:cubicBezTo>
                <a:cubicBezTo>
                  <a:pt x="1979" y="191"/>
                  <a:pt x="2037" y="360"/>
                  <a:pt x="2117" y="344"/>
                </a:cubicBezTo>
                <a:cubicBezTo>
                  <a:pt x="2197" y="328"/>
                  <a:pt x="2269" y="112"/>
                  <a:pt x="2357" y="200"/>
                </a:cubicBezTo>
                <a:cubicBezTo>
                  <a:pt x="2445" y="288"/>
                  <a:pt x="2557" y="760"/>
                  <a:pt x="2645" y="872"/>
                </a:cubicBezTo>
                <a:cubicBezTo>
                  <a:pt x="2733" y="984"/>
                  <a:pt x="2805" y="816"/>
                  <a:pt x="2885" y="872"/>
                </a:cubicBezTo>
                <a:cubicBezTo>
                  <a:pt x="2965" y="928"/>
                  <a:pt x="3029" y="1272"/>
                  <a:pt x="3125" y="1208"/>
                </a:cubicBezTo>
                <a:cubicBezTo>
                  <a:pt x="3221" y="1144"/>
                  <a:pt x="3357" y="592"/>
                  <a:pt x="3461" y="488"/>
                </a:cubicBezTo>
                <a:cubicBezTo>
                  <a:pt x="3565" y="384"/>
                  <a:pt x="3661" y="656"/>
                  <a:pt x="3749" y="584"/>
                </a:cubicBezTo>
                <a:cubicBezTo>
                  <a:pt x="3837" y="512"/>
                  <a:pt x="3893" y="0"/>
                  <a:pt x="3989" y="56"/>
                </a:cubicBezTo>
                <a:cubicBezTo>
                  <a:pt x="4085" y="112"/>
                  <a:pt x="4253" y="752"/>
                  <a:pt x="4325" y="920"/>
                </a:cubicBezTo>
                <a:cubicBezTo>
                  <a:pt x="4397" y="1088"/>
                  <a:pt x="4409" y="1076"/>
                  <a:pt x="4421" y="1064"/>
                </a:cubicBezTo>
              </a:path>
            </a:pathLst>
          </a:custGeom>
          <a:noFill/>
          <a:ln w="38160">
            <a:solidFill>
              <a:srgbClr val="00ae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143000" y="3944880"/>
            <a:ext cx="6802560" cy="1771560"/>
          </a:xfrm>
          <a:custGeom>
            <a:avLst/>
            <a:gdLst/>
            <a:ahLst/>
            <a:rect l="l" t="t" r="r" b="b"/>
            <a:pathLst>
              <a:path w="4285" h="1116">
                <a:moveTo>
                  <a:pt x="0" y="178"/>
                </a:moveTo>
                <a:cubicBezTo>
                  <a:pt x="14" y="151"/>
                  <a:pt x="58" y="28"/>
                  <a:pt x="82" y="14"/>
                </a:cubicBezTo>
                <a:cubicBezTo>
                  <a:pt x="106" y="0"/>
                  <a:pt x="120" y="85"/>
                  <a:pt x="143" y="92"/>
                </a:cubicBezTo>
                <a:cubicBezTo>
                  <a:pt x="166" y="99"/>
                  <a:pt x="195" y="50"/>
                  <a:pt x="222" y="55"/>
                </a:cubicBezTo>
                <a:cubicBezTo>
                  <a:pt x="249" y="60"/>
                  <a:pt x="273" y="117"/>
                  <a:pt x="304" y="121"/>
                </a:cubicBezTo>
                <a:cubicBezTo>
                  <a:pt x="335" y="125"/>
                  <a:pt x="384" y="64"/>
                  <a:pt x="411" y="80"/>
                </a:cubicBezTo>
                <a:cubicBezTo>
                  <a:pt x="438" y="96"/>
                  <a:pt x="449" y="197"/>
                  <a:pt x="469" y="219"/>
                </a:cubicBezTo>
                <a:cubicBezTo>
                  <a:pt x="489" y="241"/>
                  <a:pt x="496" y="223"/>
                  <a:pt x="529" y="215"/>
                </a:cubicBezTo>
                <a:cubicBezTo>
                  <a:pt x="562" y="207"/>
                  <a:pt x="617" y="156"/>
                  <a:pt x="666" y="170"/>
                </a:cubicBezTo>
                <a:cubicBezTo>
                  <a:pt x="715" y="184"/>
                  <a:pt x="773" y="258"/>
                  <a:pt x="825" y="297"/>
                </a:cubicBezTo>
                <a:cubicBezTo>
                  <a:pt x="877" y="336"/>
                  <a:pt x="940" y="399"/>
                  <a:pt x="981" y="404"/>
                </a:cubicBezTo>
                <a:cubicBezTo>
                  <a:pt x="1022" y="409"/>
                  <a:pt x="1042" y="320"/>
                  <a:pt x="1072" y="330"/>
                </a:cubicBezTo>
                <a:cubicBezTo>
                  <a:pt x="1102" y="340"/>
                  <a:pt x="1133" y="458"/>
                  <a:pt x="1162" y="462"/>
                </a:cubicBezTo>
                <a:cubicBezTo>
                  <a:pt x="1191" y="466"/>
                  <a:pt x="1186" y="378"/>
                  <a:pt x="1244" y="355"/>
                </a:cubicBezTo>
                <a:cubicBezTo>
                  <a:pt x="1302" y="332"/>
                  <a:pt x="1391" y="343"/>
                  <a:pt x="1507" y="322"/>
                </a:cubicBezTo>
                <a:cubicBezTo>
                  <a:pt x="1623" y="301"/>
                  <a:pt x="1828" y="221"/>
                  <a:pt x="1943" y="227"/>
                </a:cubicBezTo>
                <a:cubicBezTo>
                  <a:pt x="2058" y="233"/>
                  <a:pt x="2117" y="347"/>
                  <a:pt x="2198" y="358"/>
                </a:cubicBezTo>
                <a:cubicBezTo>
                  <a:pt x="2279" y="369"/>
                  <a:pt x="2342" y="271"/>
                  <a:pt x="2428" y="293"/>
                </a:cubicBezTo>
                <a:cubicBezTo>
                  <a:pt x="2514" y="315"/>
                  <a:pt x="2636" y="441"/>
                  <a:pt x="2715" y="490"/>
                </a:cubicBezTo>
                <a:cubicBezTo>
                  <a:pt x="2794" y="539"/>
                  <a:pt x="2838" y="533"/>
                  <a:pt x="2904" y="589"/>
                </a:cubicBezTo>
                <a:cubicBezTo>
                  <a:pt x="2970" y="645"/>
                  <a:pt x="3007" y="796"/>
                  <a:pt x="3110" y="827"/>
                </a:cubicBezTo>
                <a:cubicBezTo>
                  <a:pt x="3213" y="858"/>
                  <a:pt x="3416" y="766"/>
                  <a:pt x="3521" y="778"/>
                </a:cubicBezTo>
                <a:cubicBezTo>
                  <a:pt x="3626" y="790"/>
                  <a:pt x="3664" y="866"/>
                  <a:pt x="3743" y="901"/>
                </a:cubicBezTo>
                <a:cubicBezTo>
                  <a:pt x="3822" y="936"/>
                  <a:pt x="3930" y="958"/>
                  <a:pt x="3998" y="991"/>
                </a:cubicBezTo>
                <a:cubicBezTo>
                  <a:pt x="4066" y="1024"/>
                  <a:pt x="4106" y="1080"/>
                  <a:pt x="4154" y="1098"/>
                </a:cubicBezTo>
                <a:cubicBezTo>
                  <a:pt x="4202" y="1116"/>
                  <a:pt x="4258" y="1098"/>
                  <a:pt x="4285" y="1098"/>
                </a:cubicBezTo>
              </a:path>
            </a:pathLst>
          </a:custGeom>
          <a:noFill/>
          <a:ln w="3816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962520" y="4495680"/>
            <a:ext cx="15238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Usage of ContractedCapacity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07285D-FC87-4778-8F08-30E48CAB95DC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/>
          </p:nvPr>
        </p:nvSpPr>
        <p:spPr>
          <a:xfrm>
            <a:off x="1142640" y="1828800"/>
            <a:ext cx="7010280" cy="449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Time demand arrives relative to the transport month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Time horizon for optimization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Time buckets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Time: Contract Signing </a:t>
            </a:r>
            <a:br>
              <a:rPr sz="3600"/>
            </a:b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&amp; Duration of Service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" name=""/>
          <p:cNvGrpSpPr/>
          <p:nvPr/>
        </p:nvGrpSpPr>
        <p:grpSpPr>
          <a:xfrm>
            <a:off x="1143000" y="3517920"/>
            <a:ext cx="7162920" cy="2197080"/>
            <a:chOff x="1143000" y="3517920"/>
            <a:chExt cx="7162920" cy="2197080"/>
          </a:xfrm>
        </p:grpSpPr>
        <p:sp>
          <p:nvSpPr>
            <p:cNvPr id="61" name=""/>
            <p:cNvSpPr/>
            <p:nvPr/>
          </p:nvSpPr>
          <p:spPr>
            <a:xfrm>
              <a:off x="1371600" y="5715000"/>
              <a:ext cx="6934320" cy="0"/>
            </a:xfrm>
            <a:prstGeom prst="line">
              <a:avLst/>
            </a:prstGeom>
            <a:ln w="507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1397160" y="5321160"/>
              <a:ext cx="0" cy="381240"/>
            </a:xfrm>
            <a:prstGeom prst="line">
              <a:avLst/>
            </a:prstGeom>
            <a:ln w="507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1981080" y="5321160"/>
              <a:ext cx="0" cy="381240"/>
            </a:xfrm>
            <a:prstGeom prst="line">
              <a:avLst/>
            </a:prstGeom>
            <a:ln w="507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514600" y="5334120"/>
              <a:ext cx="0" cy="380880"/>
            </a:xfrm>
            <a:prstGeom prst="line">
              <a:avLst/>
            </a:prstGeom>
            <a:ln w="507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111480" y="5334120"/>
              <a:ext cx="0" cy="380880"/>
            </a:xfrm>
            <a:prstGeom prst="line">
              <a:avLst/>
            </a:prstGeom>
            <a:ln w="507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657600" y="5334120"/>
              <a:ext cx="0" cy="380880"/>
            </a:xfrm>
            <a:prstGeom prst="line">
              <a:avLst/>
            </a:prstGeom>
            <a:ln w="507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216320" y="5321160"/>
              <a:ext cx="0" cy="381240"/>
            </a:xfrm>
            <a:prstGeom prst="line">
              <a:avLst/>
            </a:prstGeom>
            <a:ln w="324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4800600" y="5321160"/>
              <a:ext cx="0" cy="381240"/>
            </a:xfrm>
            <a:prstGeom prst="line">
              <a:avLst/>
            </a:prstGeom>
            <a:ln w="1260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5334120" y="5334120"/>
              <a:ext cx="0" cy="380880"/>
            </a:xfrm>
            <a:prstGeom prst="line">
              <a:avLst/>
            </a:prstGeom>
            <a:ln w="1260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5931000" y="5334120"/>
              <a:ext cx="0" cy="380880"/>
            </a:xfrm>
            <a:prstGeom prst="line">
              <a:avLst/>
            </a:prstGeom>
            <a:ln w="507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477120" y="5334120"/>
              <a:ext cx="0" cy="380880"/>
            </a:xfrm>
            <a:prstGeom prst="line">
              <a:avLst/>
            </a:prstGeom>
            <a:ln w="1260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7035840" y="5321160"/>
              <a:ext cx="0" cy="381240"/>
            </a:xfrm>
            <a:prstGeom prst="line">
              <a:avLst/>
            </a:prstGeom>
            <a:ln w="1260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7620120" y="5321160"/>
              <a:ext cx="0" cy="381240"/>
            </a:xfrm>
            <a:prstGeom prst="line">
              <a:avLst/>
            </a:prstGeom>
            <a:ln w="1260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8153280" y="5334120"/>
              <a:ext cx="0" cy="380880"/>
            </a:xfrm>
            <a:prstGeom prst="line">
              <a:avLst/>
            </a:prstGeom>
            <a:ln w="507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549440" y="5334120"/>
              <a:ext cx="0" cy="380880"/>
            </a:xfrm>
            <a:prstGeom prst="line">
              <a:avLst/>
            </a:prstGeom>
            <a:ln w="381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1676520" y="5334120"/>
              <a:ext cx="0" cy="380880"/>
            </a:xfrm>
            <a:prstGeom prst="line">
              <a:avLst/>
            </a:prstGeom>
            <a:ln w="381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1828800" y="5321160"/>
              <a:ext cx="0" cy="381240"/>
            </a:xfrm>
            <a:prstGeom prst="line">
              <a:avLst/>
            </a:prstGeom>
            <a:ln w="38160">
              <a:solidFill>
                <a:srgbClr val="7b00e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1371600" y="5029200"/>
              <a:ext cx="685800" cy="0"/>
            </a:xfrm>
            <a:prstGeom prst="line">
              <a:avLst/>
            </a:prstGeom>
            <a:ln w="19080">
              <a:solidFill>
                <a:srgbClr val="339966"/>
              </a:solidFill>
              <a:miter/>
              <a:headEnd len="lg" type="triangle" w="med"/>
              <a:tailEnd len="lg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143000" y="4510080"/>
              <a:ext cx="914400" cy="368280"/>
            </a:xfrm>
            <a:prstGeom prst="rect">
              <a:avLst/>
            </a:prstGeom>
            <a:solidFill>
              <a:srgbClr val="618ff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Weeks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057400" y="4686480"/>
              <a:ext cx="1676520" cy="0"/>
            </a:xfrm>
            <a:prstGeom prst="line">
              <a:avLst/>
            </a:prstGeom>
            <a:ln w="19080">
              <a:solidFill>
                <a:srgbClr val="339966"/>
              </a:solidFill>
              <a:miter/>
              <a:headEnd len="lg" type="triangle" w="med"/>
              <a:tailEnd len="lg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057400" y="4038480"/>
              <a:ext cx="1676520" cy="368280"/>
            </a:xfrm>
            <a:prstGeom prst="rect">
              <a:avLst/>
            </a:prstGeom>
            <a:solidFill>
              <a:srgbClr val="618ff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Months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733920" y="4203720"/>
              <a:ext cx="4419360" cy="0"/>
            </a:xfrm>
            <a:prstGeom prst="line">
              <a:avLst/>
            </a:prstGeom>
            <a:ln w="19080">
              <a:solidFill>
                <a:srgbClr val="339966"/>
              </a:solidFill>
              <a:miter/>
              <a:headEnd len="lg" type="triangle" w="med"/>
              <a:tailEnd len="lg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733920" y="3517920"/>
              <a:ext cx="4419360" cy="368280"/>
            </a:xfrm>
            <a:prstGeom prst="rect">
              <a:avLst/>
            </a:prstGeom>
            <a:solidFill>
              <a:srgbClr val="618ff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Seasons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4" name=""/>
          <p:cNvSpPr/>
          <p:nvPr/>
        </p:nvSpPr>
        <p:spPr>
          <a:xfrm>
            <a:off x="609480" y="5791320"/>
            <a:ext cx="7620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Month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1       2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3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4     5       6       7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 8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9     10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11    12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BCEF7F-CE1A-4114-8E8E-0C552C4FCCC0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Northern Natural Gas &amp; Transwestern Pipelines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1143000" y="1981080"/>
            <a:ext cx="6858000" cy="42674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NNG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TW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Revenues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Pipeline points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2,500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150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Throughput volumes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Fuel consumption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Winter utilization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Summer utilization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667816-F87B-41C4-9425-A390881226ED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Abstracting the Pipeline: </a:t>
            </a:r>
            <a:r>
              <a:rPr b="1" lang="en-US" sz="32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Capacities &amp; Bottlenecks</a:t>
            </a:r>
            <a:r>
              <a:rPr b="1" lang="en-US" sz="40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</a:t>
            </a:r>
            <a:endParaRPr b="1" lang="en-US" sz="40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1143000" y="1980720"/>
            <a:ext cx="685800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Right level of abstraction of the pipeline is important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Not much detail: doesn’t capture reality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Too much detail: very complex to solve and implement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E2D594-F951-4C00-AF2C-F183F6778325}" type="slidenum">
              <a:t>13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Physical Gas Transport Issues</a:t>
            </a:r>
            <a:r>
              <a:rPr b="1" lang="en-US" sz="40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</a:t>
            </a:r>
            <a:endParaRPr b="1" lang="en-US" sz="40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1143000" y="1828800"/>
            <a:ext cx="6858000" cy="449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Delivery/Receipt Points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Determination of remaining transport capacity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Operational issues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Fuel consumption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8164AB-B4E7-474E-8AF2-1022C9902062}" type="slidenum">
              <a:t>14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Revenue Management of</a:t>
            </a:r>
            <a:br>
              <a:rPr sz="3600"/>
            </a:b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Intra-month Capacity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1143000" y="1947960"/>
            <a:ext cx="755496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All the issues discussed relevant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Short-term factors more significant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Weather forecast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Season, week of month, day of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Hourly detail?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Weather hedges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648BA0-649A-456D-862F-B277C1CB2647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Optimization of Physical Flows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1143000" y="1947960"/>
            <a:ext cx="7554960" cy="27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Scheduling / routing of natural gas flows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Minimize fuel 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Understand the cost of routing the marginal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demand for profit maximization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Incorporate knowledge from gas flow model into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RM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E07714-406D-464A-A59A-5DC35AE155E0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Optimization of Gas Storage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1143000" y="1947960"/>
            <a:ext cx="7554960" cy="30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Optimal</a:t>
            </a:r>
            <a:r>
              <a:rPr b="0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inject / withdraw decisions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Optimal hedging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Existing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Injection/withdrawal fuel effects: a new injection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 can save fuel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Ratchet points, storage limits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Operational limits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81DE8A-9943-42DB-B9EF-6ABD2FFE154C}" type="slidenum">
              <a:t>17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Revenue Management and Optimization for Pipelines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1947960"/>
            <a:ext cx="755496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Revenue Management: Maximizing Profit from  Transport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Optimal pricing/allocation for different contract types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- Optimal overselling of pipeline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Intra-week / Intra-month Capacity Optimization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Optimization of Physical Flows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Optimization of Natural Gas Storage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A8CF14-7FEB-4A1C-BC5D-7C495DAB07DA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Pipeline Revenue Management </a:t>
            </a:r>
            <a:br>
              <a:rPr sz="3600"/>
            </a:br>
            <a:r>
              <a:rPr b="1" lang="en-US" sz="2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Maximizing Profit from Transport Contracts:</a:t>
            </a:r>
            <a:r>
              <a:rPr b="1" lang="en-US" sz="32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 </a:t>
            </a:r>
            <a:br>
              <a:rPr sz="3200"/>
            </a:br>
            <a:r>
              <a:rPr b="1" lang="en-US" sz="24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Issues &amp; Problems</a:t>
            </a:r>
            <a:endParaRPr b="1" lang="en-US" sz="24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066680" y="2133720"/>
            <a:ext cx="7554960" cy="30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</a:t>
            </a: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Types of Service: Segmentation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Pricing of Transportation Contracts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Analysis/Forecasting of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Overselling Pipeline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Time: Contract Signing, Duration of Transport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Northern Natural Gas &amp; Transwestern Pipelines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Abstracting the Pipeline: Points, Bottlenecks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 Physical Gas Transport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1B6BA7-012E-491B-9E5C-47BE9C0FDEFE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Types of Transport Service</a:t>
            </a:r>
            <a:r>
              <a:rPr b="1" lang="en-US" sz="3600" strike="noStrike" u="none">
                <a:solidFill>
                  <a:srgbClr val="bc3700"/>
                </a:solidFill>
                <a:effectLst/>
                <a:uFillTx/>
                <a:latin typeface="Arial"/>
              </a:rPr>
              <a:t> 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143000" y="1828800"/>
            <a:ext cx="6858000" cy="449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Primary Firm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Alternate Firm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Interruptible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Overrun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Issues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Flexibility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Capacity Release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Alternate Delivery/Receipt Points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BF1FB0-A916-4FDA-A2F5-807BBB00D2FE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Product Segmentation: </a:t>
            </a:r>
            <a:br>
              <a:rPr sz="3600"/>
            </a:b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Relevant Factors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1219320" y="2023920"/>
            <a:ext cx="7554960" cy="30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1.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2. Convenience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3. Availability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4.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D527F5-3317-4A5E-BDE2-0195AD78A392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Pricing of Pipeline Capacity</a:t>
            </a:r>
            <a:r>
              <a:rPr b="1" lang="en-US" sz="40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</a:t>
            </a:r>
            <a:endParaRPr b="1" lang="en-US" sz="40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142640" y="1828800"/>
            <a:ext cx="7010280" cy="449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Price as a Control Device</a:t>
            </a:r>
            <a:endParaRPr b="1" lang="en-US" sz="26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Transportation price as the spread between locational prices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Flexibility for setting price for transportation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Regulatory price caps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Price discounts for large volume deals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Flexibility/commitment in contract</a:t>
            </a:r>
            <a:r>
              <a:rPr b="1" lang="en-US" sz="24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Price as a Market Force</a:t>
            </a:r>
            <a:endParaRPr b="1" lang="en-US" sz="26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Price volatility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Gas prices at different locations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1CEF5D-70F5-4344-B665-E821E9D12C49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1625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Product Segmentation &amp; Pricing: Customer Issues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143000" y="2057400"/>
            <a:ext cx="6858000" cy="35812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Customers want to be treated fairly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Willing to pay different prices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at different points in time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at different financial situations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for different services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They get used to changing prices</a:t>
            </a:r>
            <a:endParaRPr b="1" lang="en-US" sz="28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DD5FA2-665E-4226-BD03-AFEFADD397CD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552240"/>
            <a:ext cx="73152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Analysis/Forecasting of Demand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143000" y="1828800"/>
            <a:ext cx="6858000" cy="449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Demand estimation is an important part of Revenue Management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Demand depends on delivery/receipt points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Seasonality of demand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Arrival of demand for a given month through time important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Data / intelligence capture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Constrained / unconstrained demand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Competition / customer alternatives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BCEE90-2205-4E2A-837E-0020BBCACB34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761760" y="552240"/>
            <a:ext cx="75438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Overselling the Pipeline Capacity</a:t>
            </a:r>
            <a:endParaRPr b="1" lang="en-US" sz="3600" strike="noStrike" u="none">
              <a:solidFill>
                <a:srgbClr val="bc37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1219320" y="1905120"/>
            <a:ext cx="75549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707e6"/>
                </a:solidFill>
                <a:effectLst/>
                <a:uFillTx/>
                <a:latin typeface="Arial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142640" y="1828800"/>
            <a:ext cx="7010280" cy="4495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Similar to overbooking a flight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Oversell firm and/or interruptible transport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Analysis of customer usage of contacts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0505a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Available data</a:t>
            </a:r>
            <a:endParaRPr b="1" lang="en-US" sz="20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0505a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Enron intelligence?</a:t>
            </a:r>
            <a:endParaRPr b="1" lang="en-US" sz="20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505a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Penalty: Cost of not delivering on a contract</a:t>
            </a: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0505a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505a3"/>
                </a:solidFill>
                <a:effectLst/>
                <a:uFillTx/>
                <a:latin typeface="Arial"/>
              </a:rPr>
              <a:t> Sell into &amp; buy from market</a:t>
            </a:r>
            <a:endParaRPr b="1" lang="en-US" sz="20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618ff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180A73-2B4D-4CEC-936B-32192C325A4A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1995-05-05T17:48:10Z</dcterms:created>
  <dc:creator> </dc:creator>
  <dc:description/>
  <dc:language>en-US</dc:language>
  <cp:lastModifiedBy>Krishna</cp:lastModifiedBy>
  <cp:lastPrinted>2000-08-15T13:44:48Z</cp:lastPrinted>
  <dcterms:modified xsi:type="dcterms:W3CDTF">2000-08-20T15:59:45Z</dcterms:modified>
  <cp:revision>49</cp:revision>
  <dc:subject/>
  <dc:title>Omicron Options Pricing</dc:title>
</cp:coreProperties>
</file>