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1.wmf" ContentType="image/x-wmf"/>
  <Override PartName="/ppt/media/image13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8.wmf" ContentType="image/x-wmf"/>
  <Override PartName="/ppt/media/image17.wmf" ContentType="image/x-wmf"/>
  <Override PartName="/ppt/media/image10.wmf" ContentType="image/x-wmf"/>
  <Override PartName="/ppt/media/image7.png" ContentType="image/png"/>
  <Override PartName="/ppt/media/image23.wmf" ContentType="image/x-wmf"/>
  <Override PartName="/ppt/media/image22.png" ContentType="image/png"/>
  <Override PartName="/ppt/media/image21.png" ContentType="image/png"/>
  <Override PartName="/ppt/media/image19.wmf" ContentType="image/x-wmf"/>
  <Override PartName="/ppt/media/image3.png" ContentType="image/png"/>
  <Override PartName="/ppt/media/image16.wmf" ContentType="image/x-wmf"/>
  <Override PartName="/ppt/media/image1.png" ContentType="image/png"/>
  <Override PartName="/ppt/media/image2.png" ContentType="image/png"/>
  <Override PartName="/ppt/media/image4.png" ContentType="image/png"/>
  <Override PartName="/ppt/media/image5.png" ContentType="image/png"/>
  <Override PartName="/ppt/media/image14.png" ContentType="image/png"/>
  <Override PartName="/ppt/media/image6.png" ContentType="image/png"/>
  <Override PartName="/ppt/media/image15.png" ContentType="image/png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5.png"/><Relationship Id="rId7" Type="http://schemas.openxmlformats.org/officeDocument/2006/relationships/image" Target="../media/image6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2038320"/>
          </a:xfrm>
          <a:prstGeom prst="rect">
            <a:avLst/>
          </a:prstGeom>
          <a:gradFill rotWithShape="0">
            <a:gsLst>
              <a:gs pos="0">
                <a:srgbClr val="c9d1c7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914400" y="0"/>
            <a:ext cx="8229600" cy="3175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0" y="0"/>
            <a:ext cx="933480" cy="6858000"/>
          </a:xfrm>
          <a:prstGeom prst="rect">
            <a:avLst/>
          </a:prstGeom>
          <a:gradFill rotWithShape="0">
            <a:gsLst>
              <a:gs pos="0">
                <a:srgbClr val="00007a"/>
              </a:gs>
              <a:gs pos="100000">
                <a:srgbClr val="000000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xlogo_bw%20copy" descr=""/>
          <p:cNvPicPr/>
          <p:nvPr/>
        </p:nvPicPr>
        <p:blipFill>
          <a:blip r:embed="rId2"/>
          <a:stretch/>
        </p:blipFill>
        <p:spPr>
          <a:xfrm>
            <a:off x="6745320" y="6269040"/>
            <a:ext cx="2227320" cy="493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871280" y="1935000"/>
            <a:ext cx="6891480" cy="333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7500" lnSpcReduction="19999"/>
          </a:bodyPr>
          <a:p>
            <a:pPr marL="339840" indent="-339840">
              <a:spcBef>
                <a:spcPts val="799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57160" indent="-399960">
              <a:spcBef>
                <a:spcPts val="799"/>
              </a:spcBef>
              <a:buClr>
                <a:srgbClr val="e1aa0a"/>
              </a:buClr>
              <a:buSzPct val="6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spcBef>
                <a:spcPts val="799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824120" indent="-339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16684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16684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16684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6" name="box5_10%20copy" descr=""/>
          <p:cNvPicPr/>
          <p:nvPr/>
        </p:nvPicPr>
        <p:blipFill>
          <a:blip r:embed="rId3"/>
          <a:stretch/>
        </p:blipFill>
        <p:spPr>
          <a:xfrm>
            <a:off x="114480" y="5996160"/>
            <a:ext cx="717480" cy="766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3"/>
          <p:cNvSpPr>
            <a:spLocks noGrp="1"/>
          </p:cNvSpPr>
          <p:nvPr>
            <p:ph type="sldNum" idx="1"/>
          </p:nvPr>
        </p:nvSpPr>
        <p:spPr>
          <a:xfrm>
            <a:off x="358560" y="6249960"/>
            <a:ext cx="231480" cy="217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 anchorCtr="1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dcb200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273941C-8935-49BE-8D02-B4E2A7757EAA}" type="slidenum">
              <a:rPr b="0" lang="en-US" sz="1000" strike="noStrike" u="none">
                <a:solidFill>
                  <a:srgbClr val="dcb200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4"/>
          <a:stretch/>
        </p:blipFill>
        <p:spPr>
          <a:xfrm>
            <a:off x="7628040" y="0"/>
            <a:ext cx="307800" cy="293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" descr=""/>
          <p:cNvPicPr/>
          <p:nvPr/>
        </p:nvPicPr>
        <p:blipFill>
          <a:blip r:embed="rId5"/>
          <a:stretch/>
        </p:blipFill>
        <p:spPr>
          <a:xfrm>
            <a:off x="7182000" y="0"/>
            <a:ext cx="299880" cy="29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" descr=""/>
          <p:cNvPicPr/>
          <p:nvPr/>
        </p:nvPicPr>
        <p:blipFill>
          <a:blip r:embed="rId6"/>
          <a:stretch/>
        </p:blipFill>
        <p:spPr>
          <a:xfrm>
            <a:off x="8097840" y="0"/>
            <a:ext cx="285840" cy="28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" descr=""/>
          <p:cNvPicPr/>
          <p:nvPr/>
        </p:nvPicPr>
        <p:blipFill>
          <a:blip r:embed="rId7"/>
          <a:srcRect l="35893" t="10466" r="32829" b="58973"/>
          <a:stretch/>
        </p:blipFill>
        <p:spPr>
          <a:xfrm>
            <a:off x="8577360" y="0"/>
            <a:ext cx="299880" cy="2984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-266760"/>
            <a:ext cx="9144000" cy="933480"/>
          </a:xfrm>
          <a:prstGeom prst="rect">
            <a:avLst/>
          </a:prstGeom>
          <a:gradFill rotWithShape="0">
            <a:gsLst>
              <a:gs pos="0">
                <a:srgbClr val="00007a"/>
              </a:gs>
              <a:gs pos="100000">
                <a:srgbClr val="000000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xlogo_bw%20copy" descr=""/>
          <p:cNvPicPr/>
          <p:nvPr/>
        </p:nvPicPr>
        <p:blipFill>
          <a:blip r:embed="rId2"/>
          <a:stretch/>
        </p:blipFill>
        <p:spPr>
          <a:xfrm>
            <a:off x="5068800" y="5764320"/>
            <a:ext cx="3732480" cy="826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" descr=""/>
          <p:cNvPicPr/>
          <p:nvPr/>
        </p:nvPicPr>
        <p:blipFill>
          <a:blip r:embed="rId3"/>
          <a:stretch/>
        </p:blipFill>
        <p:spPr>
          <a:xfrm>
            <a:off x="2519280" y="1257480"/>
            <a:ext cx="1285920" cy="127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" descr=""/>
          <p:cNvPicPr/>
          <p:nvPr/>
        </p:nvPicPr>
        <p:blipFill>
          <a:blip r:embed="rId4"/>
          <a:stretch/>
        </p:blipFill>
        <p:spPr>
          <a:xfrm>
            <a:off x="1181160" y="1257480"/>
            <a:ext cx="1285920" cy="127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" descr=""/>
          <p:cNvPicPr/>
          <p:nvPr/>
        </p:nvPicPr>
        <p:blipFill>
          <a:blip r:embed="rId5"/>
          <a:stretch/>
        </p:blipFill>
        <p:spPr>
          <a:xfrm>
            <a:off x="1185840" y="2571840"/>
            <a:ext cx="1285920" cy="1305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" descr=""/>
          <p:cNvPicPr/>
          <p:nvPr/>
        </p:nvPicPr>
        <p:blipFill>
          <a:blip r:embed="rId6"/>
          <a:stretch/>
        </p:blipFill>
        <p:spPr>
          <a:xfrm>
            <a:off x="2519280" y="2571840"/>
            <a:ext cx="1285920" cy="130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2035080" y="2085840"/>
            <a:ext cx="916200" cy="916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" descr=""/>
          <p:cNvPicPr/>
          <p:nvPr/>
        </p:nvPicPr>
        <p:blipFill>
          <a:blip r:embed="rId7"/>
          <a:srcRect l="35893" t="10466" r="32829" b="58973"/>
          <a:stretch/>
        </p:blipFill>
        <p:spPr>
          <a:xfrm>
            <a:off x="2073240" y="2128680"/>
            <a:ext cx="839880" cy="83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172040" y="1276200"/>
            <a:ext cx="4317840" cy="2571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r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" name=""/>
          <p:cNvSpPr/>
          <p:nvPr/>
        </p:nvSpPr>
        <p:spPr>
          <a:xfrm>
            <a:off x="1066680" y="3905280"/>
            <a:ext cx="3581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 E   M A K E   E N E R G Y   W O R 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indent="115920" algn="ctr">
              <a:spcBef>
                <a:spcPts val="601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indent="11268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indent="10944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 indent="10944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 indent="10944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0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066920" y="1276200"/>
            <a:ext cx="4422600" cy="2571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Status of Retail Markets and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REM2001 Research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ubTitle"/>
          </p:nvPr>
        </p:nvSpPr>
        <p:spPr>
          <a:xfrm>
            <a:off x="1219320" y="4723920"/>
            <a:ext cx="2628720" cy="1752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William Huss, Ph.D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Taff Tschamler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Tom Michelman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October 3, 2001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3BDDC54-6F0E-498C-801B-0B8F1B1A30A2}" type="slidenum">
              <a:t>1</a:t>
            </a:fld>
          </a:p>
        </p:txBody>
      </p:sp>
    </p:spTree>
  </p:cSld>
  <p:transition>
    <p:zoom dir="out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Pennsylvania Market is in Decline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1325160" y="1245960"/>
            <a:ext cx="7580520" cy="1936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9840" indent="-339840">
              <a:spcBef>
                <a:spcPts val="499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High PJM wholesale prices and fixed shopping credits have forced retailers out of the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Bef>
                <a:spcPts val="499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Switchers now total 575k residential (includes 225k customers assigned under CDS) and 17k nonresidential, down from 708k and 80k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57" name="" descr=""/>
          <p:cNvPicPr/>
          <p:nvPr/>
        </p:nvPicPr>
        <p:blipFill>
          <a:blip r:embed="rId1"/>
          <a:stretch/>
        </p:blipFill>
        <p:spPr>
          <a:xfrm>
            <a:off x="1827360" y="2532240"/>
            <a:ext cx="6118200" cy="389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" name=""/>
          <p:cNvSpPr/>
          <p:nvPr/>
        </p:nvSpPr>
        <p:spPr>
          <a:xfrm>
            <a:off x="1612440" y="6316560"/>
            <a:ext cx="3703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Pennsylvania Office of Consumer Advocate, July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02D9FA0-C071-4BC5-9996-62FAD7A0028D}" type="slidenum">
              <a:t>10</a:t>
            </a:fld>
          </a:p>
        </p:txBody>
      </p:sp>
    </p:spTree>
  </p:cSld>
  <p:transition>
    <p:zoom dir="out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199880" y="17460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Illinois Status Report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270080" y="878040"/>
            <a:ext cx="7672320" cy="5533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39840" indent="-339840">
              <a:lnSpc>
                <a:spcPct val="90000"/>
              </a:lnSpc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Steady increase in customer participation during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 switching increased from 8,300 accounts at beginning of year to 17,100 at end of July (includes PPO), equals 3.3% of all accounts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Over 15K are in ComEd’s territory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Roughly half are with the PPO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leaders have stayed constant, but shifted positions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224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AES NewEnergy has 36% and Exelon Energy has 27% of the market -- NewEnergy overtook Exelon Energy in market share sometime during 2001.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(Source: MAIN data cited in August 27, 2001 article in Crain’s Chicago Business)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 leading retailers in Illinois nonresidential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NewEnergy is making money, although not much -- over 1,000 commodity customers in Illinois.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Peoples Energy Services is not making money, but continues to sell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Nicor Energy reported 4,000 electric customers this summer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struck deal with City of Chicago and others for 400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Exelon Energy is still taking customers, but future is uncertain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State policy makers focused on new tariffs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51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Rate cases currently being contested – 30 to 50% increases in delivery rates sought by ComEd and IP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42E7872-EE4F-4378-A2DC-21BFCB585ED5}" type="slidenum">
              <a:t>11</a:t>
            </a:fld>
          </a:p>
        </p:txBody>
      </p:sp>
    </p:spTree>
  </p:cSld>
  <p:transition>
    <p:zoom dir="out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Illinois: Commercial and Small C&amp;I Switching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62" name="" descr=""/>
          <p:cNvPicPr/>
          <p:nvPr/>
        </p:nvPicPr>
        <p:blipFill>
          <a:blip r:embed="rId1"/>
          <a:stretch/>
        </p:blipFill>
        <p:spPr>
          <a:xfrm>
            <a:off x="1165320" y="1081080"/>
            <a:ext cx="7637400" cy="523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" name=""/>
          <p:cNvSpPr/>
          <p:nvPr/>
        </p:nvSpPr>
        <p:spPr>
          <a:xfrm>
            <a:off x="2074320" y="6367320"/>
            <a:ext cx="2999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Illinois Commerce Commission, July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E0804A1-F887-4BBD-A22F-E623BB7C0788}" type="slidenum">
              <a:t>12</a:t>
            </a:fld>
          </a:p>
        </p:txBody>
      </p:sp>
    </p:spTree>
  </p:cSld>
  <p:transition>
    <p:zoom dir="out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Illinois: Industrial and Large C&amp;I Switching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65" name="" descr=""/>
          <p:cNvPicPr/>
          <p:nvPr/>
        </p:nvPicPr>
        <p:blipFill>
          <a:blip r:embed="rId1"/>
          <a:stretch/>
        </p:blipFill>
        <p:spPr>
          <a:xfrm>
            <a:off x="1244520" y="1249200"/>
            <a:ext cx="7721640" cy="5291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"/>
          <p:cNvSpPr/>
          <p:nvPr/>
        </p:nvSpPr>
        <p:spPr>
          <a:xfrm>
            <a:off x="2074320" y="6367320"/>
            <a:ext cx="2999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Illinois Commerce Commission, July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806AD74-8250-4A17-A764-E579FAED68FB}" type="slidenum">
              <a:t>13</a:t>
            </a:fld>
          </a:p>
        </p:txBody>
      </p:sp>
    </p:spTree>
  </p:cSld>
  <p:transition>
    <p:zoom dir="out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Ohio Status Report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407960" y="1101240"/>
            <a:ext cx="7439040" cy="3922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19999"/>
          </a:bodyPr>
          <a:p>
            <a:pPr marL="339840" indent="-339840">
              <a:lnSpc>
                <a:spcPct val="90000"/>
              </a:lnSpc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</a:t>
            </a:r>
            <a:r>
              <a:rPr b="0" lang="en-US" sz="2200" strike="noStrike" u="none" baseline="30000">
                <a:solidFill>
                  <a:srgbClr val="000000"/>
                </a:solidFill>
                <a:effectLst/>
                <a:uFillTx/>
                <a:latin typeface="Arial Narrow"/>
              </a:rPr>
              <a:t>th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largest market opened January 1,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activity centered in FirstEnergy territories, although Cinergy territory may heat up soon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Consumer awareness of electric competition increasing -- 62% this summer versus 38% the previous summer – but levels are still relatively low (source: PUCO)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Fixed rate transition period until 2005 (2003 for DPL)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Unique provisions for Municipal aggregation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20% of each customer class required to switch by Dec 31, 2003 or PUCO can take action to improve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Midwest ISO and Alliance RTO, under May 2001 Settlement, will acquire operational control of Midwest grid in late 2001 or early 2002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FirstEnergy offered Market Support Generation at discount, has created controversy and legal battles as retailers and consumers battle for cheap energy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21AB8D9-9D05-4508-96C0-ADEC796BB825}" type="slidenum">
              <a:t>14</a:t>
            </a:fld>
          </a:p>
        </p:txBody>
      </p:sp>
    </p:spTree>
  </p:cSld>
  <p:transition>
    <p:zoom dir="out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MSG Controversy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215720" y="1401480"/>
            <a:ext cx="7697880" cy="3336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39840" indent="-339840">
              <a:lnSpc>
                <a:spcPct val="90000"/>
              </a:lnSpc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FirstEnergy allocated 1,120 MWs of full requirements generation supply to participants in the retail market at relatively low rates and on a first come, first served basis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Allocation process generated substantial controversy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57160" indent="-399960">
              <a:lnSpc>
                <a:spcPct val="90000"/>
              </a:lnSpc>
              <a:spcBef>
                <a:spcPts val="499"/>
              </a:spcBef>
              <a:buClr>
                <a:srgbClr val="e1aa0a"/>
              </a:buClr>
              <a:buSzPct val="6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Parma MSG award challenged by Cleveland on grounds that wording of ordinance was flawed and the submission deadlines confusing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57160" indent="-399960">
              <a:lnSpc>
                <a:spcPct val="90000"/>
              </a:lnSpc>
              <a:spcBef>
                <a:spcPts val="499"/>
              </a:spcBef>
              <a:buClr>
                <a:srgbClr val="e1aa0a"/>
              </a:buClr>
              <a:buSzPct val="6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Enron, Exelon, Strategic Energy, AES NewEnergy claim Industrial Energy users MSG allotment is invalid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57160" indent="-399960">
              <a:lnSpc>
                <a:spcPct val="90000"/>
              </a:lnSpc>
              <a:spcBef>
                <a:spcPts val="499"/>
              </a:spcBef>
              <a:buClr>
                <a:srgbClr val="e1aa0a"/>
              </a:buClr>
              <a:buSzPct val="6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City of Toledo intervenes in MSG proceeding, claiming FirstEnergy used a “black box” procedure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1BF2D09-7691-4411-BA19-9A7200488173}" type="slidenum">
              <a:t>15</a:t>
            </a:fld>
          </a:p>
        </p:txBody>
      </p:sp>
    </p:spTree>
  </p:cSld>
  <p:transition>
    <p:zoom dir="out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Ohio Residential Market Activity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350720" y="1464840"/>
            <a:ext cx="7413480" cy="4529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39840" indent="-339840">
              <a:lnSpc>
                <a:spcPct val="90000"/>
              </a:lnSpc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Most Activity limited to FirstEnergy territories (Northern Ohio)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57160" indent="-399960">
              <a:lnSpc>
                <a:spcPct val="90000"/>
              </a:lnSpc>
              <a:spcBef>
                <a:spcPts val="550"/>
              </a:spcBef>
              <a:buClr>
                <a:srgbClr val="e1aa0a"/>
              </a:buClr>
              <a:buSzPct val="6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307,000 or 8 percent of residential customers have switched electric suppliers statewide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57160" indent="-399960">
              <a:lnSpc>
                <a:spcPct val="90000"/>
              </a:lnSpc>
              <a:spcBef>
                <a:spcPts val="550"/>
              </a:spcBef>
              <a:buClr>
                <a:srgbClr val="e1aa0a"/>
              </a:buClr>
              <a:buSzPct val="6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Up to 600,000 additional consumers to switch this Fall through aggregation deals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51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Roughly 50% of FirstEnergy’s residential customer base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51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NOPEC struck deal with Green Mountain Energy --  September through November, up to 450,000 consumers previously served by FirstEnergy companies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51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City of Toledo struck deal with FirstEnergy Solutions -- more than 100,000 residential consumers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51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Northwest Ohio Aggregation Coalition (NOAC) has deal with WPS Energy Services -- 35,000 accounts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57160" indent="-399960">
              <a:lnSpc>
                <a:spcPct val="90000"/>
              </a:lnSpc>
              <a:spcBef>
                <a:spcPts val="550"/>
              </a:spcBef>
              <a:buClr>
                <a:srgbClr val="e1aa0a"/>
              </a:buClr>
              <a:buSzPct val="6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Cinergy switching is at 0.6% of total residential kWh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B0D98A-3CD7-4291-829E-1A5DE1A8D8B6}" type="slidenum">
              <a:t>16</a:t>
            </a:fld>
          </a:p>
        </p:txBody>
      </p:sp>
    </p:spTree>
  </p:cSld>
  <p:transition>
    <p:zoom dir="out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Switch Rates By Service Territory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74" name="" descr=""/>
          <p:cNvPicPr/>
          <p:nvPr/>
        </p:nvPicPr>
        <p:blipFill>
          <a:blip r:embed="rId1"/>
          <a:stretch/>
        </p:blipFill>
        <p:spPr>
          <a:xfrm>
            <a:off x="1135080" y="2209680"/>
            <a:ext cx="7532640" cy="2909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" name=""/>
          <p:cNvSpPr/>
          <p:nvPr/>
        </p:nvSpPr>
        <p:spPr>
          <a:xfrm>
            <a:off x="1091880" y="1905120"/>
            <a:ext cx="7119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of Total Energy and Total Accounts Switched, June 30,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071360" y="4846680"/>
            <a:ext cx="2111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PUCO website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E4011AD-0DB9-49FA-8F1D-F7CE8D85787D}" type="slidenum">
              <a:t>17</a:t>
            </a:fld>
          </a:p>
        </p:txBody>
      </p:sp>
    </p:spTree>
  </p:cSld>
  <p:transition>
    <p:zoom dir="out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Status Report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1243080" y="1191960"/>
            <a:ext cx="7286400" cy="3336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339840" indent="-339840">
              <a:lnSpc>
                <a:spcPct val="90000"/>
              </a:lnSpc>
              <a:spcBef>
                <a:spcPts val="499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Largest US market in terms of kWh sales – 8.8 million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ERCOT represents 85% of load and is under PUCT jurisdiction – central clearinghouse for most retail 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Several pro-competition provisions, including capacity auction, clawback provision, POLR and Price to Beat likely to create active retail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499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Pilot underway – roughly 78,500 customers being switched to competitive supplier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Marketing activity has been moderate – residential quota not filled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IT system and billing glitches delayed pilot start by 2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Shell was a leading marketer, but pulled out – acquired ~40,000 customers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Significant accomplishments building systems and setting rules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lnSpc>
                <a:spcPct val="90000"/>
              </a:lnSpc>
              <a:spcBef>
                <a:spcPts val="499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Full market opening slated for January 1,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ERCOT and PUCT officials claim they are on schedule, but some have questioned readiness of information systems and data exchange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Non-ERCOT regions may face delay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Large customers currently being courted for full market opening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Price to Beat ruling later this month will determine retail economics for less than 1 MW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lnSpc>
                <a:spcPct val="90000"/>
              </a:lnSpc>
              <a:spcBef>
                <a:spcPts val="400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Scripps-Howard Survey: 40% will switch; 37% will not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2558FA-E7F6-46A1-B75A-FE69275E3C79}" type="slidenum">
              <a:t>18</a:t>
            </a:fld>
          </a:p>
        </p:txBody>
      </p:sp>
    </p:spTree>
  </p:cSld>
  <p:transition>
    <p:zoom dir="out"/>
  </p:transition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Pilot Participation Levels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584280" y="927000"/>
            <a:ext cx="8674200" cy="593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8210218-8B79-4FEC-B7D2-FA815F0BE1D0}" type="slidenum">
              <a:t>19</a:t>
            </a:fld>
          </a:p>
        </p:txBody>
      </p:sp>
    </p:spTree>
  </p:cSld>
  <p:transition>
    <p:zoom dir="out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Wide Ranging Fallout From California Has Slowed Several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"/>
          <p:cNvSpPr/>
          <p:nvPr/>
        </p:nvSpPr>
        <p:spPr>
          <a:xfrm>
            <a:off x="6516720" y="1427040"/>
            <a:ext cx="2444760" cy="39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ffff"/>
              </a:buClr>
              <a:buSzPct val="1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AR: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PSC delayed opening from January 2001 to October 2003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ffff"/>
              </a:buClr>
              <a:buSzPct val="1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MT: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2001 law extended transition period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ffff"/>
              </a:buClr>
              <a:buSzPct val="1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NV: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 law repealed restructuring law; July 2001 re-opened large customer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ffff"/>
              </a:buClr>
              <a:buSzPct val="1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NM: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 law delays opening from 2002 to 2007/2008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ffff"/>
              </a:buClr>
              <a:buSzPct val="1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OK: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2001 law postponed market opening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66ffff"/>
              </a:buClr>
              <a:buSzPct val="1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OR: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2001 law   delayed market opening to March 2002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" descr=""/>
          <p:cNvPicPr/>
          <p:nvPr/>
        </p:nvPicPr>
        <p:blipFill>
          <a:blip r:embed="rId1"/>
          <a:stretch/>
        </p:blipFill>
        <p:spPr>
          <a:xfrm>
            <a:off x="1074600" y="1562040"/>
            <a:ext cx="5504040" cy="378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BD4274-3B91-4AA7-9490-0FE89C06C7C3}" type="slidenum">
              <a:t>2</a:t>
            </a:fld>
          </a:p>
        </p:txBody>
      </p:sp>
    </p:spTree>
  </p:cSld>
  <p:transition>
    <p:zoom dir="out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Residential Customer Migration in Texas Pilot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82" name="" descr=""/>
          <p:cNvPicPr/>
          <p:nvPr/>
        </p:nvPicPr>
        <p:blipFill>
          <a:blip r:embed="rId1"/>
          <a:srcRect l="0" t="6551" r="12097" b="2972"/>
          <a:stretch/>
        </p:blipFill>
        <p:spPr>
          <a:xfrm>
            <a:off x="1173240" y="1120680"/>
            <a:ext cx="7970760" cy="561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4B4BE5A-A519-45EE-A62A-C6BB766D7BAE}" type="slidenum">
              <a:t>20</a:t>
            </a:fld>
          </a:p>
        </p:txBody>
      </p:sp>
    </p:spTree>
  </p:cSld>
  <p:transition>
    <p:zoom dir="out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Commercial Customer Migration in Texas Pilot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84" name="" descr=""/>
          <p:cNvPicPr/>
          <p:nvPr/>
        </p:nvPicPr>
        <p:blipFill>
          <a:blip r:embed="rId1"/>
          <a:srcRect l="0" t="9261" r="5748" b="0"/>
          <a:stretch/>
        </p:blipFill>
        <p:spPr>
          <a:xfrm>
            <a:off x="1028880" y="1487520"/>
            <a:ext cx="7918200" cy="521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4BF39C-358C-411F-A0B8-B9895022C858}" type="slidenum">
              <a:t>21</a:t>
            </a:fld>
          </a:p>
        </p:txBody>
      </p:sp>
    </p:spTree>
  </p:cSld>
  <p:transition>
    <p:zoom dir="out"/>
  </p:transition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Residential REPs in Texas Pilot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86" name="" descr=""/>
          <p:cNvPicPr/>
          <p:nvPr/>
        </p:nvPicPr>
        <p:blipFill>
          <a:blip r:embed="rId1"/>
          <a:srcRect l="0" t="0" r="7707" b="0"/>
          <a:stretch/>
        </p:blipFill>
        <p:spPr>
          <a:xfrm>
            <a:off x="1558800" y="1265400"/>
            <a:ext cx="7116840" cy="520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183E0B2-1A65-4EC5-923E-0F5B02645859}" type="slidenum">
              <a:t>22</a:t>
            </a:fld>
          </a:p>
        </p:txBody>
      </p:sp>
    </p:spTree>
  </p:cSld>
  <p:transition>
    <p:zoom dir="out"/>
  </p:transition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141200" y="30290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REM2001 Research Update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3E1BD5D-683E-4D21-A7B6-C8D055C661F7}" type="slidenum">
              <a:t>23</a:t>
            </a:fld>
          </a:p>
        </p:txBody>
      </p:sp>
    </p:spTree>
  </p:cSld>
  <p:transition>
    <p:zoom dir="out"/>
  </p:transition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REM2001 Deliverables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1359000" y="1580760"/>
            <a:ext cx="7378560" cy="3336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9840" indent="-339840"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California report (July)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Pilot Analysis (October)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Ohio Market Analysis (November)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 Retailer Yearbook (December)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Illinois C&amp;I Survey and Market Analysis (December)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Retail Report Card (January)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Bef>
                <a:spcPts val="550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Survey and Market Analysis (January &amp; February)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E451F11-9FEF-47E7-AB2A-1D6A7B134F9F}" type="slidenum">
              <a:t>24</a:t>
            </a:fld>
          </a:p>
        </p:txBody>
      </p:sp>
    </p:spTree>
  </p:cSld>
  <p:transition>
    <p:zoom dir="out"/>
  </p:transition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Pilot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1" name=""/>
          <p:cNvGraphicFramePr/>
          <p:nvPr/>
        </p:nvGraphicFramePr>
        <p:xfrm>
          <a:off x="1009800" y="1227240"/>
          <a:ext cx="3723840" cy="2560320"/>
        </p:xfrm>
        <a:graphic>
          <a:graphicData uri="http://schemas.openxmlformats.org/drawingml/2006/table">
            <a:tbl>
              <a:tblPr/>
              <a:tblGrid>
                <a:gridCol w="3723840"/>
              </a:tblGrid>
              <a:tr h="25603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Work Product: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Provide overview and status report of pilot (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 – 40 page report)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Report structure: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Key Findings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Intro &amp; Market Structure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Pilot Activities and Lessons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Comparison to Other Markets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Full Market Opening Outlook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2" name=""/>
          <p:cNvGraphicFramePr/>
          <p:nvPr/>
        </p:nvGraphicFramePr>
        <p:xfrm>
          <a:off x="4800600" y="1225440"/>
          <a:ext cx="4259160" cy="2557440"/>
        </p:xfrm>
        <a:graphic>
          <a:graphicData uri="http://schemas.openxmlformats.org/drawingml/2006/table">
            <a:tbl>
              <a:tblPr/>
              <a:tblGrid>
                <a:gridCol w="4259160"/>
              </a:tblGrid>
              <a:tr h="2676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Key Questions: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How does the Texas pilot compare to other 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pilots and market openings?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What were marketing activities, and how did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customers react?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Why did Shell pullout, and how does it affect        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the market?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How is the market progressing logistically?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How does the market look for the full-scale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opening?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3" name=""/>
          <p:cNvGraphicFramePr/>
          <p:nvPr/>
        </p:nvGraphicFramePr>
        <p:xfrm>
          <a:off x="1019160" y="3849840"/>
          <a:ext cx="3704760" cy="1885680"/>
        </p:xfrm>
        <a:graphic>
          <a:graphicData uri="http://schemas.openxmlformats.org/drawingml/2006/table">
            <a:tbl>
              <a:tblPr/>
              <a:tblGrid>
                <a:gridCol w="3704760"/>
              </a:tblGrid>
              <a:tr h="1885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Data Sources for Analysis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Interviews with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Key marketers &amp; utilities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Regulators &amp; policy makers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Aggregators and consultants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ERCOT and PUCT documents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Secondary research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4" name=""/>
          <p:cNvGraphicFramePr/>
          <p:nvPr/>
        </p:nvGraphicFramePr>
        <p:xfrm>
          <a:off x="4805280" y="3846600"/>
          <a:ext cx="4242960" cy="1871280"/>
        </p:xfrm>
        <a:graphic>
          <a:graphicData uri="http://schemas.openxmlformats.org/drawingml/2006/table">
            <a:tbl>
              <a:tblPr/>
              <a:tblGrid>
                <a:gridCol w="4242960"/>
              </a:tblGrid>
              <a:tr h="1871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Schedule: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Research commenced early September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Final report week of October 8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5" name=""/>
          <p:cNvSpPr/>
          <p:nvPr/>
        </p:nvSpPr>
        <p:spPr>
          <a:xfrm>
            <a:off x="1056600" y="5883120"/>
            <a:ext cx="6879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Leader: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Michelman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781.273.5700 x363, tmichelman@xenergy.com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B53922A-E815-4E9A-944D-B47E55877831}" type="slidenum">
              <a:t>25</a:t>
            </a:fld>
          </a:p>
        </p:txBody>
      </p:sp>
    </p:spTree>
  </p:cSld>
  <p:transition>
    <p:zoom dir="out"/>
  </p:transition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Ohio Market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97" name=""/>
          <p:cNvGraphicFramePr/>
          <p:nvPr/>
        </p:nvGraphicFramePr>
        <p:xfrm>
          <a:off x="1030320" y="1155600"/>
          <a:ext cx="3790800" cy="2727360"/>
        </p:xfrm>
        <a:graphic>
          <a:graphicData uri="http://schemas.openxmlformats.org/drawingml/2006/table">
            <a:tbl>
              <a:tblPr/>
              <a:tblGrid>
                <a:gridCol w="3790800"/>
              </a:tblGrid>
              <a:tr h="2727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Work Product: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Status report and Outlook of retail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competition in Ohio (30 – 40 page report)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Focus on residential and municipal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aggregation markets.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Report content: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Key findings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Market structure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Competitive activity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Trends &amp; outlook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8" name=""/>
          <p:cNvGraphicFramePr/>
          <p:nvPr/>
        </p:nvGraphicFramePr>
        <p:xfrm>
          <a:off x="4890960" y="1149480"/>
          <a:ext cx="4152960" cy="2727360"/>
        </p:xfrm>
        <a:graphic>
          <a:graphicData uri="http://schemas.openxmlformats.org/drawingml/2006/table">
            <a:tbl>
              <a:tblPr/>
              <a:tblGrid>
                <a:gridCol w="4152960"/>
              </a:tblGrid>
              <a:tr h="2910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Key Questions to Investigate: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How have municipal aggregation deals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developed so far?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What is the status of wholesale markets and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how will the Alliance RTO and Midwst ISO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change the retail market?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What marketing activities have been effective  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in Ohio so far?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What’s the outlook for residential and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nonresidential competition in Ohio?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What market structure issues remain?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9" name=""/>
          <p:cNvGraphicFramePr/>
          <p:nvPr/>
        </p:nvGraphicFramePr>
        <p:xfrm>
          <a:off x="1022400" y="3957480"/>
          <a:ext cx="3808440" cy="2027520"/>
        </p:xfrm>
        <a:graphic>
          <a:graphicData uri="http://schemas.openxmlformats.org/drawingml/2006/table">
            <a:tbl>
              <a:tblPr/>
              <a:tblGrid>
                <a:gridCol w="3808440"/>
              </a:tblGrid>
              <a:tr h="202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Data Sources: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Interviews with: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Market participants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Regulators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Municipal officials.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State regulations and PUCO filings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Secondary research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0" name=""/>
          <p:cNvGraphicFramePr/>
          <p:nvPr/>
        </p:nvGraphicFramePr>
        <p:xfrm>
          <a:off x="4890960" y="3959280"/>
          <a:ext cx="4152960" cy="2027160"/>
        </p:xfrm>
        <a:graphic>
          <a:graphicData uri="http://schemas.openxmlformats.org/drawingml/2006/table">
            <a:tbl>
              <a:tblPr/>
              <a:tblGrid>
                <a:gridCol w="4152960"/>
              </a:tblGrid>
              <a:tr h="202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Schedule: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Interviews &amp; other research begins October 1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Draft report week of November 5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Final report week of November 19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1" name=""/>
          <p:cNvSpPr/>
          <p:nvPr/>
        </p:nvSpPr>
        <p:spPr>
          <a:xfrm>
            <a:off x="908640" y="6037200"/>
            <a:ext cx="5681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Leader: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Dyson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608.277.9696, cdyson@xenergy.com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F59F111-1B66-408E-B0AF-6E1768E02B7C}" type="slidenum">
              <a:t>26</a:t>
            </a:fld>
          </a:p>
        </p:txBody>
      </p:sp>
    </p:spTree>
  </p:cSld>
  <p:transition>
    <p:zoom dir="out"/>
  </p:transition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 Retailer Yearbook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1042920" y="1298520"/>
          <a:ext cx="3808440" cy="4827600"/>
        </p:xfrm>
        <a:graphic>
          <a:graphicData uri="http://schemas.openxmlformats.org/drawingml/2006/table">
            <a:tbl>
              <a:tblPr/>
              <a:tblGrid>
                <a:gridCol w="3808440"/>
              </a:tblGrid>
              <a:tr h="4829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Work Product: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Executive Summary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with overview 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2001 supplier activity and data on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retailer gross margins and start up costs;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customer acquisition costs; retailer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valuations; and retailer rankings by total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customer count.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</a:t>
                      </a: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Company Profiles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on leading suppliers: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AES NewEnergy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Centrica/Energy America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Enron Energy Services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FirstEnergy Solutions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Green Mountain Energy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The New Power Company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Reliant and TXU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</a:t>
                      </a: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Competitor Snapshots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for all active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electric marketers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4" name=""/>
          <p:cNvGraphicFramePr/>
          <p:nvPr/>
        </p:nvGraphicFramePr>
        <p:xfrm>
          <a:off x="4933800" y="1308240"/>
          <a:ext cx="3414960" cy="2776320"/>
        </p:xfrm>
        <a:graphic>
          <a:graphicData uri="http://schemas.openxmlformats.org/drawingml/2006/table">
            <a:tbl>
              <a:tblPr/>
              <a:tblGrid>
                <a:gridCol w="3414960"/>
              </a:tblGrid>
              <a:tr h="3001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Company Data to Be Included: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Corporate Strategy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Markets Served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Retail Pricing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Commodity Sourcing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Customer Acquisition Strategies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Marketing Channels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Market Share/Customer Base Data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Product Launches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Products and Services Offerings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5" name=""/>
          <p:cNvSpPr/>
          <p:nvPr/>
        </p:nvSpPr>
        <p:spPr>
          <a:xfrm>
            <a:off x="909720" y="6203880"/>
            <a:ext cx="6216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Leader: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Susan Weber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781.273.5700 x387, sweber@xenergy.com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4932360" y="4470480"/>
          <a:ext cx="3414600" cy="1658520"/>
        </p:xfrm>
        <a:graphic>
          <a:graphicData uri="http://schemas.openxmlformats.org/drawingml/2006/table">
            <a:tbl>
              <a:tblPr/>
              <a:tblGrid>
                <a:gridCol w="3414600"/>
              </a:tblGrid>
              <a:tr h="1658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Schedule: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Company Profiles: week of Nov. 16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Final Report: week of December 14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86680C6-99DB-4288-97F2-7DE9189DE9E7}" type="slidenum">
              <a:t>27</a:t>
            </a:fld>
          </a:p>
        </p:txBody>
      </p:sp>
    </p:spTree>
  </p:cSld>
  <p:transition>
    <p:zoom dir="out"/>
  </p:transition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Illinois C&amp;I Survey and Market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08" name=""/>
          <p:cNvSpPr/>
          <p:nvPr/>
        </p:nvSpPr>
        <p:spPr>
          <a:xfrm>
            <a:off x="1215000" y="1454040"/>
            <a:ext cx="3704040" cy="22874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C&amp;I Interview Data to Be Collected: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Awareness and Attitudes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Decision Factors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Supplier Market Share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Supplier Acquisition Channels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Aggregation Participation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Product &amp; Service Interest and Purchases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Contract and Pricing Intelligence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 Cross Selling Interest and Activity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005440" y="1447920"/>
            <a:ext cx="3786120" cy="22874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C&amp;I Sample Description: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Sample Size:  300 to 400 completes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Territories: ComEd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Sample: revisits, D&amp;B, other 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Oversample large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192320" y="3835440"/>
            <a:ext cx="3732120" cy="2043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Product: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Executive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Review of Market 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Survey Analysis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Competitor Snapshots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Survey Data Summaries (Crosstabs)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Marketing and Contract Materials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Ad Spending Data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005440" y="3836880"/>
            <a:ext cx="3779640" cy="2043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Draft Survey: week of Oct. 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 Survey Oct. 22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Field Survey November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Complete Survey November 30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Survey Analysis December 1 – 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Draft Report December 21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8f4973"/>
              </a:buClr>
              <a:buSzPct val="12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 Report December 31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151280" y="5985000"/>
            <a:ext cx="6407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Leader: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Mauldin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781.273.5700 x318, tmauldin@xenergy.com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189D07-6A46-4DC9-AEFB-120DA8B1C9CF}" type="slidenum">
              <a:t>28</a:t>
            </a:fld>
          </a:p>
        </p:txBody>
      </p:sp>
    </p:spTree>
  </p:cSld>
  <p:transition>
    <p:zoom dir="out"/>
  </p:transition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Retail Report Card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14" name=""/>
          <p:cNvGraphicFramePr/>
          <p:nvPr/>
        </p:nvGraphicFramePr>
        <p:xfrm>
          <a:off x="4830840" y="1224000"/>
          <a:ext cx="3628800" cy="2260440"/>
        </p:xfrm>
        <a:graphic>
          <a:graphicData uri="http://schemas.openxmlformats.org/drawingml/2006/table">
            <a:tbl>
              <a:tblPr/>
              <a:tblGrid>
                <a:gridCol w="3628800"/>
              </a:tblGrid>
              <a:tr h="2260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Work Product (continued):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Comprehensive Data Collection: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Default and wholesale prices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Switch rates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Market size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Summary of key rules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Registered suppliers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Customer characteristics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5" name=""/>
          <p:cNvGraphicFramePr/>
          <p:nvPr/>
        </p:nvGraphicFramePr>
        <p:xfrm>
          <a:off x="1109520" y="1233360"/>
          <a:ext cx="3629160" cy="2260440"/>
        </p:xfrm>
        <a:graphic>
          <a:graphicData uri="http://schemas.openxmlformats.org/drawingml/2006/table">
            <a:tbl>
              <a:tblPr/>
              <a:tblGrid>
                <a:gridCol w="3629160"/>
              </a:tblGrid>
              <a:tr h="2266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Work Product: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Concise, consistent summaries of 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market structures, including outlook for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competition and extensive data set on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key retail market metrics</a:t>
                      </a: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Report Contents: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Comparative market analysis.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10 most promising retail markets.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Report cards on state markets.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6" name=""/>
          <p:cNvGraphicFramePr/>
          <p:nvPr/>
        </p:nvGraphicFramePr>
        <p:xfrm>
          <a:off x="1119240" y="3578400"/>
          <a:ext cx="3628800" cy="2493720"/>
        </p:xfrm>
        <a:graphic>
          <a:graphicData uri="http://schemas.openxmlformats.org/drawingml/2006/table">
            <a:tbl>
              <a:tblPr/>
              <a:tblGrid>
                <a:gridCol w="3628800"/>
              </a:tblGrid>
              <a:tr h="2493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Data Sources for Analysis: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Interviews with key market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participants, utility officials &amp; 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regulators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State &amp; utility switching data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XENERGY customer research.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XENERGY competitor profiles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State restructuring rules and regulatory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proceedings.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Secondary research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7" name=""/>
          <p:cNvGraphicFramePr/>
          <p:nvPr/>
        </p:nvGraphicFramePr>
        <p:xfrm>
          <a:off x="4836960" y="3591000"/>
          <a:ext cx="3619800" cy="2472840"/>
        </p:xfrm>
        <a:graphic>
          <a:graphicData uri="http://schemas.openxmlformats.org/drawingml/2006/table">
            <a:tbl>
              <a:tblPr/>
              <a:tblGrid>
                <a:gridCol w="3619800"/>
              </a:tblGrid>
              <a:tr h="2472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Schedule: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Research begins November 6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Draft report: week of January 2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Final report: week of January 16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8" name=""/>
          <p:cNvSpPr/>
          <p:nvPr/>
        </p:nvSpPr>
        <p:spPr>
          <a:xfrm>
            <a:off x="1080360" y="6170760"/>
            <a:ext cx="5681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Leader: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Dyson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608.277.9696, cdyson@xenergy.com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8102702-A3F1-4675-A219-32F2AB122503}" type="slidenum">
              <a:t>29</a:t>
            </a:fld>
          </a:p>
        </p:txBody>
      </p:sp>
    </p:spTree>
  </p:cSld>
  <p:transition>
    <p:zoom dir="out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" descr=""/>
          <p:cNvPicPr/>
          <p:nvPr/>
        </p:nvPicPr>
        <p:blipFill>
          <a:blip r:embed="rId1"/>
          <a:stretch/>
        </p:blipFill>
        <p:spPr>
          <a:xfrm>
            <a:off x="852480" y="946080"/>
            <a:ext cx="8039160" cy="5510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However, Expansion Continues Despite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" name=""/>
          <p:cNvSpPr/>
          <p:nvPr/>
        </p:nvSpPr>
        <p:spPr>
          <a:xfrm>
            <a:off x="2270160" y="4940280"/>
            <a:ext cx="541440" cy="504720"/>
          </a:xfrm>
          <a:prstGeom prst="noSmoking">
            <a:avLst>
              <a:gd name="adj" fmla="val 12500"/>
            </a:avLst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615680" y="6316560"/>
            <a:ext cx="1797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XENERGY research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FDFD449-B349-4ED5-B45C-0D8A01C915EE}" type="slidenum">
              <a:t>3</a:t>
            </a:fld>
          </a:p>
        </p:txBody>
      </p:sp>
    </p:spTree>
  </p:cSld>
  <p:transition>
    <p:zoom dir="out"/>
  </p:transition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Market Analysis and Survey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aphicFrame>
        <p:nvGraphicFramePr>
          <p:cNvPr id="120" name=""/>
          <p:cNvGraphicFramePr/>
          <p:nvPr/>
        </p:nvGraphicFramePr>
        <p:xfrm>
          <a:off x="4834080" y="1025640"/>
          <a:ext cx="3628800" cy="2727360"/>
        </p:xfrm>
        <a:graphic>
          <a:graphicData uri="http://schemas.openxmlformats.org/drawingml/2006/table">
            <a:tbl>
              <a:tblPr/>
              <a:tblGrid>
                <a:gridCol w="3628800"/>
              </a:tblGrid>
              <a:tr h="2727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C&amp;I Analysis and Schedule: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Sample Size: 400 completes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Territories: TXU and Reliant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Sample: D&amp;B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Oversample &gt; 1 MW customers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Timeframe: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Distribute Instrument November 1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Field Survey December 3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Complete Survey by December 31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Draft Report January 31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1" name=""/>
          <p:cNvGraphicFramePr/>
          <p:nvPr/>
        </p:nvGraphicFramePr>
        <p:xfrm>
          <a:off x="1127160" y="1015920"/>
          <a:ext cx="3629160" cy="2727360"/>
        </p:xfrm>
        <a:graphic>
          <a:graphicData uri="http://schemas.openxmlformats.org/drawingml/2006/table">
            <a:tbl>
              <a:tblPr/>
              <a:tblGrid>
                <a:gridCol w="3629160"/>
              </a:tblGrid>
              <a:tr h="2727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Interview Data to Be Collected: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Awareness and Attitudes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Decision Factors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Supplier Market Share and Churn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Supplier Acquisition Channels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Aggregation Participation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Product &amp; Service Interest and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Purchases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Contract and Pricing Intelligence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Pilot Activity and Experience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2" name=""/>
          <p:cNvGraphicFramePr/>
          <p:nvPr/>
        </p:nvGraphicFramePr>
        <p:xfrm>
          <a:off x="1119240" y="3844800"/>
          <a:ext cx="3628800" cy="2430720"/>
        </p:xfrm>
        <a:graphic>
          <a:graphicData uri="http://schemas.openxmlformats.org/drawingml/2006/table">
            <a:tbl>
              <a:tblPr/>
              <a:tblGrid>
                <a:gridCol w="3628800"/>
              </a:tblGrid>
              <a:tr h="2430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Work Product: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Executive Summary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Review of Market Structure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Residential Survey Analysis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Nonresidential Survey Analysis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Competitor Snapshots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Survey Data Summaries (Crosstabs)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Marketing and Contract Materials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Ad Spending Data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3" name=""/>
          <p:cNvGraphicFramePr/>
          <p:nvPr/>
        </p:nvGraphicFramePr>
        <p:xfrm>
          <a:off x="4836960" y="3838680"/>
          <a:ext cx="3618000" cy="2436840"/>
        </p:xfrm>
        <a:graphic>
          <a:graphicData uri="http://schemas.openxmlformats.org/drawingml/2006/table">
            <a:tbl>
              <a:tblPr/>
              <a:tblGrid>
                <a:gridCol w="3618000"/>
              </a:tblGrid>
              <a:tr h="2534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Residential Analysis and Schedule: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 Narrow"/>
                        </a:rPr>
                        <a:t> </a:t>
                      </a: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Sample Size: 600 completes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Territories: TXU and Reliant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Sample: Random Digit Dialing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buClr>
                          <a:srgbClr val="8c3674"/>
                        </a:buClr>
                        <a:buSzPct val="80000"/>
                        <a:buFont typeface="ZapfDingba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Timeframe: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Distribute Instrument December 17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Field Survey January 14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Complete Survey by January 31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5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  Final Report February 22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4" name=""/>
          <p:cNvSpPr/>
          <p:nvPr/>
        </p:nvSpPr>
        <p:spPr>
          <a:xfrm>
            <a:off x="1050120" y="6321600"/>
            <a:ext cx="4582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Leader: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Michelman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781.273.5700 x363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0B0743E-9D91-425C-A125-3F5794599174}" type="slidenum">
              <a:t>30</a:t>
            </a:fld>
          </a:p>
        </p:txBody>
      </p:sp>
    </p:spTree>
  </p:cSld>
  <p:transition>
    <p:zoom dir="out"/>
  </p:transition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Other REM Project Activities and Work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1871280" y="1935000"/>
            <a:ext cx="6891480" cy="333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9840" indent="-339840"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 Hoc Information Requests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Website and Industry Highlights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Conference in Austin, Texas (February 25-27, 2002)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 Tracking and Spending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-339840"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Source Data From Customer Surveys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6C076D1-7638-40F2-8F17-A8E0C838C500}" type="slidenum">
              <a:t>31</a:t>
            </a:fld>
          </a:p>
        </p:txBody>
      </p:sp>
    </p:spTree>
  </p:cSld>
  <p:transition>
    <p:zoom dir="out"/>
  </p:transition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242720" y="282888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Questions And Feedback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716F55-4A47-4EA0-9A10-D3C3FC31F50A}" type="slidenum">
              <a:t>32</a:t>
            </a:fld>
          </a:p>
        </p:txBody>
      </p:sp>
    </p:spTree>
  </p:cSld>
  <p:transition>
    <p:zoom dir="out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Outlook is Mixed on Markets Set To Open in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360080" y="1333440"/>
            <a:ext cx="7580520" cy="4835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39840" indent="-339840"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 Major States Are Charging Ahead Despite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57160" indent="-399960">
              <a:spcBef>
                <a:spcPts val="550"/>
              </a:spcBef>
              <a:buClr>
                <a:srgbClr val="e1aa0a"/>
              </a:buClr>
              <a:buSzPct val="6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(full market opening)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spcBef>
                <a:spcPts val="451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Most promising retail market; ‘Headroom’ will insure gross margin for retailers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57160" indent="-399960">
              <a:spcBef>
                <a:spcPts val="550"/>
              </a:spcBef>
              <a:buClr>
                <a:srgbClr val="e1aa0a"/>
              </a:buClr>
              <a:buSzPct val="6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Michigan (full market opening)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spcBef>
                <a:spcPts val="451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outlook uncertain; Several contested rate cases underway; Unbundled rates have been proposed, but not approved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57160" indent="-399960">
              <a:spcBef>
                <a:spcPts val="550"/>
              </a:spcBef>
              <a:buClr>
                <a:srgbClr val="e1aa0a"/>
              </a:buClr>
              <a:buSzPct val="6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Virginia (partial and full market opening)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spcBef>
                <a:spcPts val="451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Aggressive implementation and pro-competition Commission may lead to pockets of activity in unheralded market; 2002 unbundled rates not yet approved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857160" indent="-399960">
              <a:spcBef>
                <a:spcPts val="550"/>
              </a:spcBef>
              <a:buClr>
                <a:srgbClr val="e1aa0a"/>
              </a:buClr>
              <a:buSzPct val="6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Illinois (residential market opening)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370160" indent="-339840">
              <a:spcBef>
                <a:spcPts val="451"/>
              </a:spcBef>
              <a:buClr>
                <a:srgbClr val="322776"/>
              </a:buClr>
              <a:buSzPct val="120000"/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outlook uncertain; ComEd expects slow start; Delivery tariffs submitted, but will not be approved until early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8F12738-B5DD-4C84-9606-083E6B995285}" type="slidenum">
              <a:t>4</a:t>
            </a:fld>
          </a:p>
        </p:txBody>
      </p:sp>
    </p:spTree>
  </p:cSld>
  <p:transition>
    <p:zoom dir="ou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Residential Activity Has Been Anemic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1258920" y="1268280"/>
            <a:ext cx="7481880" cy="5127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1612800" y="6316560"/>
            <a:ext cx="425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XENERGY research, state government agencies, Summer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26D5F4-FF4D-42C6-8860-8C3F53C92964}" type="slidenum">
              <a:t>5</a:t>
            </a:fld>
          </a:p>
        </p:txBody>
      </p:sp>
    </p:spTree>
  </p:cSld>
  <p:transition>
    <p:zoom dir="out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National Market Share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278000" y="1245960"/>
            <a:ext cx="7556400" cy="3336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9840" indent="-339840">
              <a:spcBef>
                <a:spcPts val="499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Customer counts have jumped in recent months due to block acquisitions (e.g. municipal aggregation and CDS), but organic acquisition remains stagnant in most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398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9" name=""/>
          <p:cNvSpPr/>
          <p:nvPr/>
        </p:nvSpPr>
        <p:spPr>
          <a:xfrm>
            <a:off x="1908000" y="6367320"/>
            <a:ext cx="5362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XENERGY estimates, company 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estimates of OH municpal aggregation customers that have not yet been processed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828800" y="2595600"/>
            <a:ext cx="6384960" cy="38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" name=""/>
          <p:cNvSpPr/>
          <p:nvPr/>
        </p:nvSpPr>
        <p:spPr>
          <a:xfrm>
            <a:off x="2054160" y="2376360"/>
            <a:ext cx="6353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Estimates of Competitive Electricity Customer Counts, Fall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2E8C5F8-1585-4EC5-90DB-56594F0A2138}" type="slidenum">
              <a:t>6</a:t>
            </a:fld>
          </a:p>
        </p:txBody>
      </p:sp>
    </p:spTree>
  </p:cSld>
  <p:transition>
    <p:zoom dir="out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879480" y="932040"/>
            <a:ext cx="7783560" cy="533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Nonresidential Activity Has Been Mixed, But Primarily Weak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" name=""/>
          <p:cNvSpPr/>
          <p:nvPr/>
        </p:nvSpPr>
        <p:spPr>
          <a:xfrm>
            <a:off x="1612800" y="6316560"/>
            <a:ext cx="4251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XENERGY research, state government agencies, Summer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*Includes PPO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865600" y="571032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6C5AD1D-F4D8-4107-8DA1-AA78E483385A}" type="slidenum">
              <a:t>7</a:t>
            </a:fld>
          </a:p>
        </p:txBody>
      </p:sp>
    </p:spTree>
  </p:cSld>
  <p:transition>
    <p:zoom dir="out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199880" y="285840"/>
            <a:ext cx="767700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Recent Dropouts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3278160" y="2558880"/>
            <a:ext cx="5514840" cy="3373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1133640" y="2413080"/>
            <a:ext cx="2041200" cy="4049640"/>
          </a:xfrm>
          <a:prstGeom prst="rect">
            <a:avLst/>
          </a:prstGeom>
          <a:gradFill rotWithShape="0">
            <a:gsLst>
              <a:gs pos="0">
                <a:srgbClr val="6699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 Power Direct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Trust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ServiSense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Gas &amp; Electric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254240" y="1341000"/>
            <a:ext cx="7640640" cy="3336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39840" indent="-339840">
              <a:spcBef>
                <a:spcPts val="601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The number of drop outs and pull backs has subsided in 2001, but the 2001 roster includes major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0" name=""/>
          <p:cNvSpPr/>
          <p:nvPr/>
        </p:nvSpPr>
        <p:spPr>
          <a:xfrm>
            <a:off x="6224760" y="5292720"/>
            <a:ext cx="24573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Companies in bold have left the retail market, companies not in bold have exited service territories or dropped blocks of 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9DF46E7-7C42-4784-998B-51F65AB5A085}" type="slidenum">
              <a:t>8</a:t>
            </a:fld>
          </a:p>
        </p:txBody>
      </p:sp>
    </p:spTree>
  </p:cSld>
  <p:transition>
    <p:zoom dir="out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200240" y="285840"/>
            <a:ext cx="7943760" cy="117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ts val="54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High Wholesale Prices Create Retail Shake Out Then Prices Plunge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257480" y="1201320"/>
            <a:ext cx="2977920" cy="3336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39840" indent="-339840">
              <a:spcBef>
                <a:spcPts val="649"/>
              </a:spcBef>
              <a:buClr>
                <a:srgbClr val="8c3674"/>
              </a:buClr>
              <a:buSzPct val="8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High wholesale prices helped to cull the heard of retailers, but now that prices are low, where are the new crop of retailers?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4248000" y="1085760"/>
            <a:ext cx="4592880" cy="2571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" descr=""/>
          <p:cNvPicPr/>
          <p:nvPr/>
        </p:nvPicPr>
        <p:blipFill>
          <a:blip r:embed="rId2"/>
          <a:stretch/>
        </p:blipFill>
        <p:spPr>
          <a:xfrm>
            <a:off x="4248000" y="3711600"/>
            <a:ext cx="4602240" cy="2576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8D67C68-574B-4C33-A2F2-29EC15B493E3}" type="slidenum">
              <a:t>9</a:t>
            </a:fld>
          </a:p>
        </p:txBody>
      </p:sp>
    </p:spTree>
  </p:cSld>
  <p:transition>
    <p:zoom dir="ou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2001-09-11T13:09:32Z</dcterms:created>
  <dc:creator>Taff Tschamler</dc:creator>
  <dc:description/>
  <dc:language>en-US</dc:language>
  <cp:lastModifiedBy>John &amp; Laura Colburn</cp:lastModifiedBy>
  <cp:lastPrinted>2000-08-08T18:41:53Z</cp:lastPrinted>
  <dcterms:modified xsi:type="dcterms:W3CDTF">2001-10-03T14:24:49Z</dcterms:modified>
  <cp:revision>21</cp:revision>
  <dc:subject/>
  <dc:title>Status of Retail Markets and  REM2001 Research</dc:title>
</cp:coreProperties>
</file>