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10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11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12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505721-F7E5-4CB3-BFCF-64F87090964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FF7A88-48BB-4065-BD7F-D60897F19D1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388620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88620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388620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388620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1"/>
          <p:cNvSpPr>
            <a:spLocks noGrp="1"/>
          </p:cNvSpPr>
          <p:nvPr>
            <p:ph type="sldImg"/>
          </p:nvPr>
        </p:nvSpPr>
        <p:spPr>
          <a:xfrm>
            <a:off x="1150920" y="698400"/>
            <a:ext cx="4556160" cy="3416400"/>
          </a:xfrm>
          <a:prstGeom prst="rect">
            <a:avLst/>
          </a:prstGeom>
          <a:ln w="0">
            <a:noFill/>
          </a:ln>
        </p:spPr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914400" y="4339800"/>
            <a:ext cx="5029200" cy="41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1C2FA6-AA60-4DED-B3F1-99B0BE98D23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388620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388620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388620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388620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0" y="868032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0" y="-3240"/>
            <a:ext cx="29718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1"/>
          <p:cNvSpPr>
            <a:spLocks noGrp="1"/>
          </p:cNvSpPr>
          <p:nvPr>
            <p:ph type="sldImg"/>
          </p:nvPr>
        </p:nvSpPr>
        <p:spPr>
          <a:xfrm>
            <a:off x="1150920" y="698400"/>
            <a:ext cx="4556160" cy="3416400"/>
          </a:xfrm>
          <a:prstGeom prst="rect">
            <a:avLst/>
          </a:prstGeom>
          <a:ln w="0">
            <a:noFill/>
          </a:ln>
        </p:spPr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914400" y="4339800"/>
            <a:ext cx="5029200" cy="41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B4CFFE-0519-4F8E-AE9F-AC4E734B64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9E2E24-CFEE-4AC7-A622-F0938B36FE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2D9C04-157F-45EB-BCF1-D4F9E0C353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5072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REAL OPTIONS VALUATION IN THE NEW ECONOMY: Internet/e-Commerce, R&amp;D/Pharmaceuticals, Energy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TVA: Real Options in Wholesale Electricity Marketing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Gary L. Jackson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Manager, Short-term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Valley Authority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March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35072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Factors and Influences That Must Be Understood To Create Value and Maintain Flexibility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11" name=""/>
          <p:cNvSpPr txBox="1"/>
          <p:nvPr/>
        </p:nvSpPr>
        <p:spPr>
          <a:xfrm>
            <a:off x="5155200" y="2027880"/>
            <a:ext cx="1347480" cy="592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txBody>
          <a:bodyPr anchor="t">
            <a:normAutofit lnSpcReduction="9999"/>
          </a:bodyPr>
          <a:p>
            <a:pPr marL="343080" indent="-343080"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Growth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2" name=""/>
          <p:cNvSpPr/>
          <p:nvPr/>
        </p:nvSpPr>
        <p:spPr>
          <a:xfrm>
            <a:off x="3657600" y="2209680"/>
            <a:ext cx="1371600" cy="11430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3352680" y="3124080"/>
            <a:ext cx="1905120" cy="11430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Temperatures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952880" y="2666880"/>
            <a:ext cx="1524240" cy="11430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267080" y="4038480"/>
            <a:ext cx="1371600" cy="11430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Demands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334120" y="3505320"/>
            <a:ext cx="2133360" cy="12189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Interruptible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181480" y="4800600"/>
            <a:ext cx="1524240" cy="990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Marginal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Cost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304920" y="2057400"/>
            <a:ext cx="2819160" cy="15238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0000"/>
                </a:solidFill>
                <a:uFillTx/>
                <a:latin typeface="Arial Black"/>
              </a:rPr>
              <a:t>Demand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0000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0000"/>
                </a:solidFill>
                <a:uFillTx/>
                <a:latin typeface="Arial Black"/>
              </a:rPr>
              <a:t>(Volumetric)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0000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0000"/>
                </a:solidFill>
                <a:uFillTx/>
                <a:latin typeface="Arial Black"/>
              </a:rPr>
              <a:t>Exposures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19" name=""/>
          <p:cNvSpPr/>
          <p:nvPr/>
        </p:nvSpPr>
        <p:spPr>
          <a:xfrm>
            <a:off x="6248520" y="2362320"/>
            <a:ext cx="1523880" cy="914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Convergence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7162920" y="3962520"/>
            <a:ext cx="1981080" cy="914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Commerce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7086600" y="3048120"/>
            <a:ext cx="1447920" cy="914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6629400" y="4724280"/>
            <a:ext cx="1981080" cy="12193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Transparency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257800" y="5638680"/>
            <a:ext cx="1447920" cy="7621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Wholesale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2819520" y="4114800"/>
            <a:ext cx="1447560" cy="12952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505320" y="5181480"/>
            <a:ext cx="1904760" cy="12956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Factors and Influences That Must Be Understood To Create Value and Maintain Flexibility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27" name=""/>
          <p:cNvSpPr/>
          <p:nvPr/>
        </p:nvSpPr>
        <p:spPr>
          <a:xfrm>
            <a:off x="4800600" y="4191120"/>
            <a:ext cx="1981080" cy="11430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Environmental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572000" y="5257800"/>
            <a:ext cx="1828800" cy="76212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Nuclear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029200" y="3352680"/>
            <a:ext cx="1676520" cy="9144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657600" y="3809880"/>
            <a:ext cx="1447920" cy="9144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6400800" y="3886200"/>
            <a:ext cx="1752480" cy="9144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Federal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Legislation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3505320" y="4648320"/>
            <a:ext cx="1447560" cy="9144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Navigation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 txBox="1"/>
          <p:nvPr/>
        </p:nvSpPr>
        <p:spPr>
          <a:xfrm>
            <a:off x="685800" y="2209680"/>
            <a:ext cx="3495600" cy="1295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33ccff"/>
                </a:solidFill>
                <a:uFillTx/>
                <a:latin typeface="Arial Black"/>
              </a:rPr>
              <a:t>Regulatory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33ccff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33ccff"/>
                </a:solidFill>
                <a:uFillTx/>
                <a:latin typeface="Arial Black"/>
              </a:rPr>
              <a:t>Exposures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33ccff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34" name=""/>
          <p:cNvSpPr/>
          <p:nvPr/>
        </p:nvSpPr>
        <p:spPr>
          <a:xfrm>
            <a:off x="6324480" y="4800600"/>
            <a:ext cx="1600200" cy="11430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Employee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3352680" y="5486400"/>
            <a:ext cx="1447920" cy="99072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Legislation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6019920" y="5715000"/>
            <a:ext cx="838080" cy="685800"/>
          </a:xfrm>
          <a:prstGeom prst="ellipse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Factors and Influences That Must Be Understood To Create Value and Maintain Flexibility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8" name=""/>
          <p:cNvSpPr/>
          <p:nvPr/>
        </p:nvSpPr>
        <p:spPr>
          <a:xfrm>
            <a:off x="4419720" y="3124080"/>
            <a:ext cx="1066680" cy="91440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2057400" y="4114800"/>
            <a:ext cx="1981080" cy="121932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Interruptible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638680" y="4267080"/>
            <a:ext cx="1600200" cy="121932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Hourly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7238880" y="4572000"/>
            <a:ext cx="1905120" cy="91440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7162920" y="3581280"/>
            <a:ext cx="1218960" cy="99072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886200" y="3962520"/>
            <a:ext cx="1676520" cy="114300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Daily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124080" y="3276720"/>
            <a:ext cx="1295640" cy="99036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Monthly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6324480" y="3505320"/>
            <a:ext cx="914400" cy="99036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5334120" y="3581280"/>
            <a:ext cx="1066680" cy="91440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4724280" y="4952880"/>
            <a:ext cx="1143000" cy="838440"/>
          </a:xfrm>
          <a:prstGeom prst="ellipse">
            <a:avLst/>
          </a:prstGeom>
          <a:solidFill>
            <a:srgbClr val="ffcf0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Forward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 txBox="1"/>
          <p:nvPr/>
        </p:nvSpPr>
        <p:spPr>
          <a:xfrm>
            <a:off x="457200" y="2209680"/>
            <a:ext cx="2610000" cy="1295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cf01"/>
                </a:solidFill>
                <a:uFillTx/>
                <a:latin typeface="Arial Black"/>
              </a:rPr>
              <a:t>Price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cf01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cf01"/>
                </a:solidFill>
                <a:uFillTx/>
                <a:latin typeface="Arial Black"/>
              </a:rPr>
              <a:t>Exposures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cf01"/>
              </a:solidFill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Factors and Influences That Must Be Understood To Create Value and Maintain Flexibility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0" name=""/>
          <p:cNvSpPr txBox="1"/>
          <p:nvPr/>
        </p:nvSpPr>
        <p:spPr>
          <a:xfrm>
            <a:off x="457200" y="2209680"/>
            <a:ext cx="4057560" cy="1447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66ff33"/>
                </a:solidFill>
                <a:uFillTx/>
                <a:latin typeface="Arial Black"/>
              </a:rPr>
              <a:t>Supply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66ff33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66ff33"/>
                </a:solidFill>
                <a:uFillTx/>
                <a:latin typeface="Arial Black"/>
              </a:rPr>
              <a:t>Exposures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66ff33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51" name=""/>
          <p:cNvSpPr/>
          <p:nvPr/>
        </p:nvSpPr>
        <p:spPr>
          <a:xfrm>
            <a:off x="6934320" y="3505320"/>
            <a:ext cx="99036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Nuclear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5969160" y="3581280"/>
            <a:ext cx="99036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343400"/>
            <a:ext cx="99072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Hydro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6197760" y="5105520"/>
            <a:ext cx="99036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6502320" y="4343400"/>
            <a:ext cx="99072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Pumped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3733920" y="4343400"/>
            <a:ext cx="1701720" cy="13716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Purchase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4807080" y="3657600"/>
            <a:ext cx="123804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Dispersed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5283360" y="5029200"/>
            <a:ext cx="990360" cy="914400"/>
          </a:xfrm>
          <a:prstGeom prst="ellipse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Challenge Facing the </a:t>
            </a:r>
            <a:br>
              <a:rPr sz="4400"/>
            </a:b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Industry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1182600" y="2514600"/>
            <a:ext cx="7772400" cy="361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Move from highly regulated cost- based environment to a reregulated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customer-choice market system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Challenge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Refocus cost-based analytical techniques to market-based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management – “book”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Option creation and valuation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 value – “change the rules”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Have “quants” to value options and break down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Timing of state and federal reregulation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 still a cost-based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Beyond the Challenge: Convergence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“BTU or Bandwith or All the Above”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“Last-mile hookup”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 stop shopping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Aggregation savings and leverage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Commodity business – only price matters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Diversification/risk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Option creation/leverage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Value creation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TVA’s Focus on Risk Management and Value Creation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Make a series of good decisions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integrated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Bridging gaps across business units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TVA’s Focus on Risk Management and Value Creation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management book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Understand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Portfolio of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Market/customer base – calls, puts, spreads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– plants, upgrades, fuel, maintenance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Post operational analysis – Did we make good decisions?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In Conclusion</a:t>
            </a:r>
            <a:br>
              <a:rPr sz="4400"/>
            </a:b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The Keys to Success Are: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 a dynamic action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risks and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Dynamically make a series of good decisions in a timely manner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Post operational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Model and Process improvement (learn)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and correct any bias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Agenda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Overview of TVA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Reregulation of the energy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Enterprise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Challenge facing the power industry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Beyond the challenge: Convergence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TVA’s preparations and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Keys to success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TVA Power System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51160" y="1980720"/>
            <a:ext cx="3832200" cy="48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80,000 Square Miles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159 Distributors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62 Directly Served Industries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8.3 Million Consumers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Load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Summer  28,295 MWs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Winter    26,670 MWs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5% Growth Actual (&gt;91)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76320" y="2438280"/>
            <a:ext cx="4802040" cy="4345200"/>
            <a:chOff x="76320" y="2438280"/>
            <a:chExt cx="4802040" cy="4345200"/>
          </a:xfrm>
        </p:grpSpPr>
        <p:sp>
          <p:nvSpPr>
            <p:cNvPr id="40" name=""/>
            <p:cNvSpPr/>
            <p:nvPr/>
          </p:nvSpPr>
          <p:spPr>
            <a:xfrm>
              <a:off x="1612800" y="5222880"/>
              <a:ext cx="171720" cy="465120"/>
            </a:xfrm>
            <a:custGeom>
              <a:avLst/>
              <a:gdLst/>
              <a:ahLst/>
              <a:rect l="l" t="t" r="r" b="b"/>
              <a:pathLst>
                <a:path w="108" h="293">
                  <a:moveTo>
                    <a:pt x="0" y="51"/>
                  </a:moveTo>
                  <a:lnTo>
                    <a:pt x="49" y="166"/>
                  </a:lnTo>
                  <a:lnTo>
                    <a:pt x="49" y="292"/>
                  </a:lnTo>
                  <a:lnTo>
                    <a:pt x="107" y="261"/>
                  </a:lnTo>
                  <a:lnTo>
                    <a:pt x="107" y="0"/>
                  </a:lnTo>
                  <a:lnTo>
                    <a:pt x="0" y="51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782720" y="5205240"/>
              <a:ext cx="531720" cy="435240"/>
            </a:xfrm>
            <a:custGeom>
              <a:avLst/>
              <a:gdLst/>
              <a:ahLst/>
              <a:rect l="l" t="t" r="r" b="b"/>
              <a:pathLst>
                <a:path w="335" h="274">
                  <a:moveTo>
                    <a:pt x="0" y="10"/>
                  </a:moveTo>
                  <a:lnTo>
                    <a:pt x="142" y="0"/>
                  </a:lnTo>
                  <a:lnTo>
                    <a:pt x="334" y="0"/>
                  </a:lnTo>
                  <a:lnTo>
                    <a:pt x="334" y="266"/>
                  </a:lnTo>
                  <a:lnTo>
                    <a:pt x="142" y="266"/>
                  </a:lnTo>
                  <a:lnTo>
                    <a:pt x="0" y="273"/>
                  </a:lnTo>
                  <a:lnTo>
                    <a:pt x="0" y="1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320920" y="5211720"/>
              <a:ext cx="250920" cy="592200"/>
            </a:xfrm>
            <a:custGeom>
              <a:avLst/>
              <a:gdLst/>
              <a:ahLst/>
              <a:rect l="l" t="t" r="r" b="b"/>
              <a:pathLst>
                <a:path w="158" h="373">
                  <a:moveTo>
                    <a:pt x="0" y="0"/>
                  </a:moveTo>
                  <a:lnTo>
                    <a:pt x="0" y="262"/>
                  </a:lnTo>
                  <a:lnTo>
                    <a:pt x="157" y="372"/>
                  </a:lnTo>
                  <a:lnTo>
                    <a:pt x="157" y="103"/>
                  </a:lnTo>
                  <a:lnTo>
                    <a:pt x="0" y="0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70040" y="5319720"/>
              <a:ext cx="309600" cy="477720"/>
            </a:xfrm>
            <a:custGeom>
              <a:avLst/>
              <a:gdLst/>
              <a:ahLst/>
              <a:rect l="l" t="t" r="r" b="b"/>
              <a:pathLst>
                <a:path w="195" h="301">
                  <a:moveTo>
                    <a:pt x="0" y="38"/>
                  </a:moveTo>
                  <a:lnTo>
                    <a:pt x="194" y="0"/>
                  </a:lnTo>
                  <a:lnTo>
                    <a:pt x="194" y="266"/>
                  </a:lnTo>
                  <a:lnTo>
                    <a:pt x="0" y="300"/>
                  </a:lnTo>
                  <a:lnTo>
                    <a:pt x="0" y="38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090960" y="5732640"/>
              <a:ext cx="201600" cy="657000"/>
            </a:xfrm>
            <a:custGeom>
              <a:avLst/>
              <a:gdLst/>
              <a:ahLst/>
              <a:rect l="l" t="t" r="r" b="b"/>
              <a:pathLst>
                <a:path w="127" h="414">
                  <a:moveTo>
                    <a:pt x="0" y="0"/>
                  </a:moveTo>
                  <a:lnTo>
                    <a:pt x="126" y="147"/>
                  </a:lnTo>
                  <a:lnTo>
                    <a:pt x="126" y="413"/>
                  </a:lnTo>
                  <a:lnTo>
                    <a:pt x="0" y="263"/>
                  </a:lnTo>
                  <a:lnTo>
                    <a:pt x="0" y="0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878200" y="5319720"/>
              <a:ext cx="263520" cy="600120"/>
            </a:xfrm>
            <a:custGeom>
              <a:avLst/>
              <a:gdLst/>
              <a:ahLst/>
              <a:rect l="l" t="t" r="r" b="b"/>
              <a:pathLst>
                <a:path w="166" h="378">
                  <a:moveTo>
                    <a:pt x="0" y="0"/>
                  </a:moveTo>
                  <a:lnTo>
                    <a:pt x="165" y="135"/>
                  </a:lnTo>
                  <a:lnTo>
                    <a:pt x="129" y="259"/>
                  </a:lnTo>
                  <a:lnTo>
                    <a:pt x="129" y="377"/>
                  </a:lnTo>
                  <a:lnTo>
                    <a:pt x="0" y="262"/>
                  </a:lnTo>
                  <a:lnTo>
                    <a:pt x="0" y="0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09480" y="5313240"/>
              <a:ext cx="617760" cy="584280"/>
            </a:xfrm>
            <a:custGeom>
              <a:avLst/>
              <a:gdLst/>
              <a:ahLst/>
              <a:rect l="l" t="t" r="r" b="b"/>
              <a:pathLst>
                <a:path w="389" h="368">
                  <a:moveTo>
                    <a:pt x="0" y="0"/>
                  </a:moveTo>
                  <a:lnTo>
                    <a:pt x="388" y="106"/>
                  </a:lnTo>
                  <a:lnTo>
                    <a:pt x="388" y="367"/>
                  </a:lnTo>
                  <a:lnTo>
                    <a:pt x="0" y="261"/>
                  </a:lnTo>
                  <a:lnTo>
                    <a:pt x="0" y="0"/>
                  </a:lnTo>
                </a:path>
              </a:pathLst>
            </a:custGeom>
            <a:solidFill>
              <a:srgbClr val="60e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225440" y="5479920"/>
              <a:ext cx="474840" cy="433440"/>
            </a:xfrm>
            <a:custGeom>
              <a:avLst/>
              <a:gdLst/>
              <a:ahLst/>
              <a:rect l="l" t="t" r="r" b="b"/>
              <a:pathLst>
                <a:path w="299" h="273">
                  <a:moveTo>
                    <a:pt x="0" y="0"/>
                  </a:moveTo>
                  <a:lnTo>
                    <a:pt x="0" y="262"/>
                  </a:lnTo>
                  <a:lnTo>
                    <a:pt x="298" y="272"/>
                  </a:lnTo>
                  <a:lnTo>
                    <a:pt x="298" y="7"/>
                  </a:lnTo>
                  <a:lnTo>
                    <a:pt x="0" y="0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654360" y="6154560"/>
              <a:ext cx="268200" cy="615960"/>
            </a:xfrm>
            <a:custGeom>
              <a:avLst/>
              <a:gdLst/>
              <a:ahLst/>
              <a:rect l="l" t="t" r="r" b="b"/>
              <a:pathLst>
                <a:path w="169" h="388">
                  <a:moveTo>
                    <a:pt x="0" y="125"/>
                  </a:moveTo>
                  <a:lnTo>
                    <a:pt x="168" y="0"/>
                  </a:lnTo>
                  <a:lnTo>
                    <a:pt x="168" y="260"/>
                  </a:lnTo>
                  <a:lnTo>
                    <a:pt x="0" y="387"/>
                  </a:lnTo>
                  <a:lnTo>
                    <a:pt x="0" y="125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286080" y="5967360"/>
              <a:ext cx="85680" cy="425520"/>
            </a:xfrm>
            <a:custGeom>
              <a:avLst/>
              <a:gdLst/>
              <a:ahLst/>
              <a:rect l="l" t="t" r="r" b="b"/>
              <a:pathLst>
                <a:path w="54" h="268">
                  <a:moveTo>
                    <a:pt x="0" y="0"/>
                  </a:moveTo>
                  <a:lnTo>
                    <a:pt x="0" y="267"/>
                  </a:lnTo>
                  <a:lnTo>
                    <a:pt x="53" y="267"/>
                  </a:lnTo>
                  <a:lnTo>
                    <a:pt x="53" y="3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440160" y="6353280"/>
              <a:ext cx="216000" cy="428400"/>
            </a:xfrm>
            <a:custGeom>
              <a:avLst/>
              <a:gdLst/>
              <a:ahLst/>
              <a:rect l="l" t="t" r="r" b="b"/>
              <a:pathLst>
                <a:path w="136" h="270">
                  <a:moveTo>
                    <a:pt x="0" y="7"/>
                  </a:moveTo>
                  <a:lnTo>
                    <a:pt x="135" y="0"/>
                  </a:lnTo>
                  <a:lnTo>
                    <a:pt x="135" y="259"/>
                  </a:lnTo>
                  <a:lnTo>
                    <a:pt x="0" y="269"/>
                  </a:lnTo>
                  <a:lnTo>
                    <a:pt x="0" y="7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367080" y="5969160"/>
              <a:ext cx="74520" cy="814320"/>
            </a:xfrm>
            <a:custGeom>
              <a:avLst/>
              <a:gdLst/>
              <a:ahLst/>
              <a:rect l="l" t="t" r="r" b="b"/>
              <a:pathLst>
                <a:path w="47" h="513">
                  <a:moveTo>
                    <a:pt x="0" y="0"/>
                  </a:moveTo>
                  <a:lnTo>
                    <a:pt x="46" y="255"/>
                  </a:lnTo>
                  <a:lnTo>
                    <a:pt x="46" y="512"/>
                  </a:lnTo>
                  <a:lnTo>
                    <a:pt x="0" y="264"/>
                  </a:lnTo>
                  <a:lnTo>
                    <a:pt x="0" y="0"/>
                  </a:lnTo>
                </a:path>
              </a:pathLst>
            </a:custGeom>
            <a:solidFill>
              <a:srgbClr val="a0ffa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3481560" y="4025880"/>
              <a:ext cx="1396800" cy="1370160"/>
              <a:chOff x="3481560" y="4025880"/>
              <a:chExt cx="1396800" cy="1370160"/>
            </a:xfrm>
          </p:grpSpPr>
          <p:sp>
            <p:nvSpPr>
              <p:cNvPr id="53" name=""/>
              <p:cNvSpPr/>
              <p:nvPr/>
            </p:nvSpPr>
            <p:spPr>
              <a:xfrm>
                <a:off x="3654360" y="4699080"/>
                <a:ext cx="227160" cy="482400"/>
              </a:xfrm>
              <a:custGeom>
                <a:avLst/>
                <a:gdLst/>
                <a:ahLst/>
                <a:rect l="l" t="t" r="r" b="b"/>
                <a:pathLst>
                  <a:path w="143" h="304">
                    <a:moveTo>
                      <a:pt x="0" y="38"/>
                    </a:moveTo>
                    <a:lnTo>
                      <a:pt x="142" y="0"/>
                    </a:lnTo>
                    <a:lnTo>
                      <a:pt x="142" y="265"/>
                    </a:lnTo>
                    <a:lnTo>
                      <a:pt x="0" y="303"/>
                    </a:lnTo>
                    <a:lnTo>
                      <a:pt x="0" y="38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879720" y="4457880"/>
                <a:ext cx="300240" cy="668160"/>
              </a:xfrm>
              <a:custGeom>
                <a:avLst/>
                <a:gdLst/>
                <a:ahLst/>
                <a:rect l="l" t="t" r="r" b="b"/>
                <a:pathLst>
                  <a:path w="189" h="421">
                    <a:moveTo>
                      <a:pt x="0" y="152"/>
                    </a:moveTo>
                    <a:lnTo>
                      <a:pt x="188" y="0"/>
                    </a:lnTo>
                    <a:lnTo>
                      <a:pt x="188" y="266"/>
                    </a:lnTo>
                    <a:lnTo>
                      <a:pt x="0" y="420"/>
                    </a:lnTo>
                    <a:lnTo>
                      <a:pt x="0" y="152"/>
                    </a:lnTo>
                  </a:path>
                </a:pathLst>
              </a:custGeom>
              <a:solidFill>
                <a:srgbClr val="60c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4178160" y="4299120"/>
                <a:ext cx="135000" cy="582480"/>
              </a:xfrm>
              <a:custGeom>
                <a:avLst/>
                <a:gdLst/>
                <a:ahLst/>
                <a:rect l="l" t="t" r="r" b="b"/>
                <a:pathLst>
                  <a:path w="85" h="367">
                    <a:moveTo>
                      <a:pt x="0" y="106"/>
                    </a:moveTo>
                    <a:lnTo>
                      <a:pt x="0" y="366"/>
                    </a:lnTo>
                    <a:lnTo>
                      <a:pt x="84" y="258"/>
                    </a:lnTo>
                    <a:lnTo>
                      <a:pt x="84" y="0"/>
                    </a:lnTo>
                    <a:lnTo>
                      <a:pt x="0" y="106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3481560" y="4762440"/>
                <a:ext cx="174600" cy="633600"/>
              </a:xfrm>
              <a:custGeom>
                <a:avLst/>
                <a:gdLst/>
                <a:ahLst/>
                <a:rect l="l" t="t" r="r" b="b"/>
                <a:pathLst>
                  <a:path w="110" h="399">
                    <a:moveTo>
                      <a:pt x="109" y="0"/>
                    </a:moveTo>
                    <a:lnTo>
                      <a:pt x="109" y="273"/>
                    </a:lnTo>
                    <a:lnTo>
                      <a:pt x="91" y="347"/>
                    </a:lnTo>
                    <a:lnTo>
                      <a:pt x="65" y="398"/>
                    </a:lnTo>
                    <a:lnTo>
                      <a:pt x="22" y="350"/>
                    </a:lnTo>
                    <a:lnTo>
                      <a:pt x="0" y="256"/>
                    </a:lnTo>
                    <a:lnTo>
                      <a:pt x="87" y="87"/>
                    </a:lnTo>
                    <a:lnTo>
                      <a:pt x="109" y="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4311720" y="4218120"/>
                <a:ext cx="334800" cy="498240"/>
              </a:xfrm>
              <a:custGeom>
                <a:avLst/>
                <a:gdLst/>
                <a:ahLst/>
                <a:rect l="l" t="t" r="r" b="b"/>
                <a:pathLst>
                  <a:path w="211" h="314">
                    <a:moveTo>
                      <a:pt x="0" y="48"/>
                    </a:moveTo>
                    <a:lnTo>
                      <a:pt x="210" y="0"/>
                    </a:lnTo>
                    <a:lnTo>
                      <a:pt x="210" y="262"/>
                    </a:lnTo>
                    <a:lnTo>
                      <a:pt x="0" y="313"/>
                    </a:lnTo>
                    <a:lnTo>
                      <a:pt x="0" y="48"/>
                    </a:lnTo>
                  </a:path>
                </a:pathLst>
              </a:custGeom>
              <a:solidFill>
                <a:srgbClr val="60c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4645080" y="4025880"/>
                <a:ext cx="233280" cy="612720"/>
              </a:xfrm>
              <a:custGeom>
                <a:avLst/>
                <a:gdLst/>
                <a:ahLst/>
                <a:rect l="l" t="t" r="r" b="b"/>
                <a:pathLst>
                  <a:path w="147" h="386">
                    <a:moveTo>
                      <a:pt x="0" y="120"/>
                    </a:moveTo>
                    <a:lnTo>
                      <a:pt x="0" y="385"/>
                    </a:lnTo>
                    <a:lnTo>
                      <a:pt x="146" y="263"/>
                    </a:lnTo>
                    <a:lnTo>
                      <a:pt x="146" y="0"/>
                    </a:lnTo>
                    <a:lnTo>
                      <a:pt x="0" y="12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9" name=""/>
            <p:cNvSpPr/>
            <p:nvPr/>
          </p:nvSpPr>
          <p:spPr>
            <a:xfrm>
              <a:off x="4699080" y="3586320"/>
              <a:ext cx="115920" cy="307800"/>
            </a:xfrm>
            <a:custGeom>
              <a:avLst/>
              <a:gdLst/>
              <a:ahLst/>
              <a:rect l="l" t="t" r="r" b="b"/>
              <a:pathLst>
                <a:path w="73" h="194">
                  <a:moveTo>
                    <a:pt x="72" y="0"/>
                  </a:moveTo>
                  <a:lnTo>
                    <a:pt x="0" y="58"/>
                  </a:lnTo>
                  <a:lnTo>
                    <a:pt x="72" y="193"/>
                  </a:lnTo>
                  <a:lnTo>
                    <a:pt x="72" y="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130400" y="2438280"/>
              <a:ext cx="942840" cy="1241640"/>
            </a:xfrm>
            <a:custGeom>
              <a:avLst/>
              <a:gdLst/>
              <a:ahLst/>
              <a:rect l="l" t="t" r="r" b="b"/>
              <a:pathLst>
                <a:path w="594" h="782">
                  <a:moveTo>
                    <a:pt x="150" y="0"/>
                  </a:moveTo>
                  <a:lnTo>
                    <a:pt x="540" y="0"/>
                  </a:lnTo>
                  <a:lnTo>
                    <a:pt x="589" y="116"/>
                  </a:lnTo>
                  <a:lnTo>
                    <a:pt x="589" y="518"/>
                  </a:lnTo>
                  <a:lnTo>
                    <a:pt x="593" y="554"/>
                  </a:lnTo>
                  <a:lnTo>
                    <a:pt x="518" y="622"/>
                  </a:lnTo>
                  <a:lnTo>
                    <a:pt x="500" y="704"/>
                  </a:lnTo>
                  <a:lnTo>
                    <a:pt x="356" y="781"/>
                  </a:lnTo>
                  <a:lnTo>
                    <a:pt x="290" y="764"/>
                  </a:lnTo>
                  <a:lnTo>
                    <a:pt x="142" y="598"/>
                  </a:lnTo>
                  <a:lnTo>
                    <a:pt x="184" y="547"/>
                  </a:lnTo>
                  <a:lnTo>
                    <a:pt x="124" y="514"/>
                  </a:lnTo>
                  <a:lnTo>
                    <a:pt x="0" y="357"/>
                  </a:lnTo>
                  <a:lnTo>
                    <a:pt x="9" y="260"/>
                  </a:lnTo>
                  <a:lnTo>
                    <a:pt x="97" y="181"/>
                  </a:lnTo>
                  <a:lnTo>
                    <a:pt x="75" y="137"/>
                  </a:lnTo>
                  <a:lnTo>
                    <a:pt x="188" y="73"/>
                  </a:lnTo>
                  <a:lnTo>
                    <a:pt x="150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6320" y="2857680"/>
              <a:ext cx="1620720" cy="1083960"/>
            </a:xfrm>
            <a:custGeom>
              <a:avLst/>
              <a:gdLst/>
              <a:ahLst/>
              <a:rect l="l" t="t" r="r" b="b"/>
              <a:pathLst>
                <a:path w="1021" h="683">
                  <a:moveTo>
                    <a:pt x="0" y="0"/>
                  </a:moveTo>
                  <a:lnTo>
                    <a:pt x="673" y="0"/>
                  </a:lnTo>
                  <a:lnTo>
                    <a:pt x="664" y="91"/>
                  </a:lnTo>
                  <a:lnTo>
                    <a:pt x="788" y="255"/>
                  </a:lnTo>
                  <a:lnTo>
                    <a:pt x="847" y="284"/>
                  </a:lnTo>
                  <a:lnTo>
                    <a:pt x="810" y="332"/>
                  </a:lnTo>
                  <a:lnTo>
                    <a:pt x="954" y="501"/>
                  </a:lnTo>
                  <a:lnTo>
                    <a:pt x="1020" y="518"/>
                  </a:lnTo>
                  <a:lnTo>
                    <a:pt x="931" y="682"/>
                  </a:lnTo>
                  <a:lnTo>
                    <a:pt x="843" y="682"/>
                  </a:lnTo>
                  <a:lnTo>
                    <a:pt x="870" y="610"/>
                  </a:lnTo>
                  <a:lnTo>
                    <a:pt x="192" y="610"/>
                  </a:lnTo>
                  <a:lnTo>
                    <a:pt x="159" y="535"/>
                  </a:lnTo>
                  <a:lnTo>
                    <a:pt x="159" y="217"/>
                  </a:lnTo>
                  <a:lnTo>
                    <a:pt x="89" y="166"/>
                  </a:lnTo>
                  <a:lnTo>
                    <a:pt x="133" y="128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922400" y="2606760"/>
              <a:ext cx="765360" cy="965160"/>
            </a:xfrm>
            <a:custGeom>
              <a:avLst/>
              <a:gdLst/>
              <a:ahLst/>
              <a:rect l="l" t="t" r="r" b="b"/>
              <a:pathLst>
                <a:path w="482" h="608">
                  <a:moveTo>
                    <a:pt x="89" y="0"/>
                  </a:moveTo>
                  <a:lnTo>
                    <a:pt x="129" y="21"/>
                  </a:lnTo>
                  <a:lnTo>
                    <a:pt x="195" y="3"/>
                  </a:lnTo>
                  <a:lnTo>
                    <a:pt x="481" y="3"/>
                  </a:lnTo>
                  <a:lnTo>
                    <a:pt x="481" y="365"/>
                  </a:lnTo>
                  <a:lnTo>
                    <a:pt x="304" y="552"/>
                  </a:lnTo>
                  <a:lnTo>
                    <a:pt x="0" y="607"/>
                  </a:lnTo>
                  <a:lnTo>
                    <a:pt x="22" y="518"/>
                  </a:lnTo>
                  <a:lnTo>
                    <a:pt x="89" y="453"/>
                  </a:lnTo>
                  <a:lnTo>
                    <a:pt x="89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689200" y="2552760"/>
              <a:ext cx="1052640" cy="823680"/>
            </a:xfrm>
            <a:custGeom>
              <a:avLst/>
              <a:gdLst/>
              <a:ahLst/>
              <a:rect l="l" t="t" r="r" b="b"/>
              <a:pathLst>
                <a:path w="663" h="519">
                  <a:moveTo>
                    <a:pt x="0" y="36"/>
                  </a:moveTo>
                  <a:lnTo>
                    <a:pt x="248" y="36"/>
                  </a:lnTo>
                  <a:lnTo>
                    <a:pt x="341" y="70"/>
                  </a:lnTo>
                  <a:lnTo>
                    <a:pt x="480" y="70"/>
                  </a:lnTo>
                  <a:lnTo>
                    <a:pt x="662" y="0"/>
                  </a:lnTo>
                  <a:lnTo>
                    <a:pt x="662" y="226"/>
                  </a:lnTo>
                  <a:lnTo>
                    <a:pt x="635" y="236"/>
                  </a:lnTo>
                  <a:lnTo>
                    <a:pt x="547" y="373"/>
                  </a:lnTo>
                  <a:lnTo>
                    <a:pt x="498" y="373"/>
                  </a:lnTo>
                  <a:lnTo>
                    <a:pt x="337" y="518"/>
                  </a:lnTo>
                  <a:lnTo>
                    <a:pt x="283" y="480"/>
                  </a:lnTo>
                  <a:lnTo>
                    <a:pt x="201" y="497"/>
                  </a:lnTo>
                  <a:lnTo>
                    <a:pt x="0" y="369"/>
                  </a:lnTo>
                  <a:lnTo>
                    <a:pt x="0" y="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222720" y="2922480"/>
              <a:ext cx="1255680" cy="735120"/>
            </a:xfrm>
            <a:custGeom>
              <a:avLst/>
              <a:gdLst/>
              <a:ahLst/>
              <a:rect l="l" t="t" r="r" b="b"/>
              <a:pathLst>
                <a:path w="791" h="463">
                  <a:moveTo>
                    <a:pt x="325" y="0"/>
                  </a:moveTo>
                  <a:lnTo>
                    <a:pt x="303" y="0"/>
                  </a:lnTo>
                  <a:lnTo>
                    <a:pt x="210" y="140"/>
                  </a:lnTo>
                  <a:lnTo>
                    <a:pt x="157" y="140"/>
                  </a:lnTo>
                  <a:lnTo>
                    <a:pt x="0" y="282"/>
                  </a:lnTo>
                  <a:lnTo>
                    <a:pt x="69" y="431"/>
                  </a:lnTo>
                  <a:lnTo>
                    <a:pt x="312" y="462"/>
                  </a:lnTo>
                  <a:lnTo>
                    <a:pt x="376" y="424"/>
                  </a:lnTo>
                  <a:lnTo>
                    <a:pt x="447" y="317"/>
                  </a:lnTo>
                  <a:lnTo>
                    <a:pt x="465" y="306"/>
                  </a:lnTo>
                  <a:lnTo>
                    <a:pt x="790" y="217"/>
                  </a:lnTo>
                  <a:lnTo>
                    <a:pt x="768" y="176"/>
                  </a:lnTo>
                  <a:lnTo>
                    <a:pt x="642" y="144"/>
                  </a:lnTo>
                  <a:lnTo>
                    <a:pt x="460" y="217"/>
                  </a:lnTo>
                  <a:lnTo>
                    <a:pt x="460" y="89"/>
                  </a:lnTo>
                  <a:lnTo>
                    <a:pt x="325" y="89"/>
                  </a:lnTo>
                  <a:lnTo>
                    <a:pt x="325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817720" y="3268800"/>
              <a:ext cx="2006640" cy="555480"/>
            </a:xfrm>
            <a:custGeom>
              <a:avLst/>
              <a:gdLst/>
              <a:ahLst/>
              <a:rect l="l" t="t" r="r" b="b"/>
              <a:pathLst>
                <a:path w="1264" h="350">
                  <a:moveTo>
                    <a:pt x="0" y="347"/>
                  </a:moveTo>
                  <a:lnTo>
                    <a:pt x="40" y="315"/>
                  </a:lnTo>
                  <a:lnTo>
                    <a:pt x="323" y="214"/>
                  </a:lnTo>
                  <a:lnTo>
                    <a:pt x="568" y="245"/>
                  </a:lnTo>
                  <a:lnTo>
                    <a:pt x="635" y="207"/>
                  </a:lnTo>
                  <a:lnTo>
                    <a:pt x="712" y="91"/>
                  </a:lnTo>
                  <a:lnTo>
                    <a:pt x="1046" y="0"/>
                  </a:lnTo>
                  <a:lnTo>
                    <a:pt x="1104" y="156"/>
                  </a:lnTo>
                  <a:lnTo>
                    <a:pt x="1263" y="186"/>
                  </a:lnTo>
                  <a:lnTo>
                    <a:pt x="1183" y="260"/>
                  </a:lnTo>
                  <a:lnTo>
                    <a:pt x="1236" y="349"/>
                  </a:lnTo>
                  <a:lnTo>
                    <a:pt x="0" y="347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1596960" y="3146400"/>
              <a:ext cx="1730520" cy="725400"/>
            </a:xfrm>
            <a:custGeom>
              <a:avLst/>
              <a:gdLst/>
              <a:ahLst/>
              <a:rect l="l" t="t" r="r" b="b"/>
              <a:pathLst>
                <a:path w="1090" h="457">
                  <a:moveTo>
                    <a:pt x="0" y="456"/>
                  </a:moveTo>
                  <a:lnTo>
                    <a:pt x="62" y="336"/>
                  </a:lnTo>
                  <a:lnTo>
                    <a:pt x="206" y="262"/>
                  </a:lnTo>
                  <a:lnTo>
                    <a:pt x="505" y="214"/>
                  </a:lnTo>
                  <a:lnTo>
                    <a:pt x="686" y="31"/>
                  </a:lnTo>
                  <a:lnTo>
                    <a:pt x="686" y="0"/>
                  </a:lnTo>
                  <a:lnTo>
                    <a:pt x="888" y="125"/>
                  </a:lnTo>
                  <a:lnTo>
                    <a:pt x="969" y="105"/>
                  </a:lnTo>
                  <a:lnTo>
                    <a:pt x="1018" y="142"/>
                  </a:lnTo>
                  <a:lnTo>
                    <a:pt x="1089" y="290"/>
                  </a:lnTo>
                  <a:lnTo>
                    <a:pt x="810" y="391"/>
                  </a:lnTo>
                  <a:lnTo>
                    <a:pt x="770" y="425"/>
                  </a:lnTo>
                  <a:lnTo>
                    <a:pt x="228" y="425"/>
                  </a:lnTo>
                  <a:lnTo>
                    <a:pt x="228" y="456"/>
                  </a:lnTo>
                  <a:lnTo>
                    <a:pt x="0" y="456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80880" y="3825720"/>
              <a:ext cx="1192320" cy="824040"/>
            </a:xfrm>
            <a:custGeom>
              <a:avLst/>
              <a:gdLst/>
              <a:ahLst/>
              <a:rect l="l" t="t" r="r" b="b"/>
              <a:pathLst>
                <a:path w="751" h="519">
                  <a:moveTo>
                    <a:pt x="0" y="0"/>
                  </a:moveTo>
                  <a:lnTo>
                    <a:pt x="677" y="0"/>
                  </a:lnTo>
                  <a:lnTo>
                    <a:pt x="650" y="69"/>
                  </a:lnTo>
                  <a:lnTo>
                    <a:pt x="750" y="72"/>
                  </a:lnTo>
                  <a:lnTo>
                    <a:pt x="655" y="252"/>
                  </a:lnTo>
                  <a:lnTo>
                    <a:pt x="558" y="346"/>
                  </a:lnTo>
                  <a:lnTo>
                    <a:pt x="491" y="518"/>
                  </a:lnTo>
                  <a:lnTo>
                    <a:pt x="100" y="518"/>
                  </a:lnTo>
                  <a:lnTo>
                    <a:pt x="100" y="439"/>
                  </a:lnTo>
                  <a:lnTo>
                    <a:pt x="27" y="425"/>
                  </a:lnTo>
                  <a:lnTo>
                    <a:pt x="27" y="106"/>
                  </a:lnTo>
                  <a:lnTo>
                    <a:pt x="0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427040" y="3822840"/>
              <a:ext cx="2022480" cy="398160"/>
            </a:xfrm>
            <a:custGeom>
              <a:avLst/>
              <a:gdLst/>
              <a:ahLst/>
              <a:rect l="l" t="t" r="r" b="b"/>
              <a:pathLst>
                <a:path w="1274" h="251">
                  <a:moveTo>
                    <a:pt x="113" y="27"/>
                  </a:moveTo>
                  <a:lnTo>
                    <a:pt x="334" y="27"/>
                  </a:lnTo>
                  <a:lnTo>
                    <a:pt x="334" y="0"/>
                  </a:lnTo>
                  <a:lnTo>
                    <a:pt x="1273" y="0"/>
                  </a:lnTo>
                  <a:lnTo>
                    <a:pt x="1255" y="54"/>
                  </a:lnTo>
                  <a:lnTo>
                    <a:pt x="879" y="179"/>
                  </a:lnTo>
                  <a:lnTo>
                    <a:pt x="844" y="250"/>
                  </a:lnTo>
                  <a:lnTo>
                    <a:pt x="0" y="250"/>
                  </a:lnTo>
                  <a:lnTo>
                    <a:pt x="113" y="27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766960" y="3824280"/>
              <a:ext cx="2111400" cy="635040"/>
            </a:xfrm>
            <a:custGeom>
              <a:avLst/>
              <a:gdLst/>
              <a:ahLst/>
              <a:rect l="l" t="t" r="r" b="b"/>
              <a:pathLst>
                <a:path w="1330" h="400">
                  <a:moveTo>
                    <a:pt x="429" y="0"/>
                  </a:moveTo>
                  <a:lnTo>
                    <a:pt x="1272" y="0"/>
                  </a:lnTo>
                  <a:lnTo>
                    <a:pt x="1329" y="123"/>
                  </a:lnTo>
                  <a:lnTo>
                    <a:pt x="1183" y="245"/>
                  </a:lnTo>
                  <a:lnTo>
                    <a:pt x="973" y="296"/>
                  </a:lnTo>
                  <a:lnTo>
                    <a:pt x="889" y="399"/>
                  </a:lnTo>
                  <a:lnTo>
                    <a:pt x="683" y="228"/>
                  </a:lnTo>
                  <a:lnTo>
                    <a:pt x="520" y="228"/>
                  </a:lnTo>
                  <a:lnTo>
                    <a:pt x="491" y="194"/>
                  </a:lnTo>
                  <a:lnTo>
                    <a:pt x="270" y="194"/>
                  </a:lnTo>
                  <a:lnTo>
                    <a:pt x="188" y="252"/>
                  </a:lnTo>
                  <a:lnTo>
                    <a:pt x="0" y="252"/>
                  </a:lnTo>
                  <a:lnTo>
                    <a:pt x="35" y="178"/>
                  </a:lnTo>
                  <a:lnTo>
                    <a:pt x="411" y="58"/>
                  </a:lnTo>
                  <a:lnTo>
                    <a:pt x="429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030480" y="4129200"/>
              <a:ext cx="1149480" cy="769680"/>
            </a:xfrm>
            <a:custGeom>
              <a:avLst/>
              <a:gdLst/>
              <a:ahLst/>
              <a:rect l="l" t="t" r="r" b="b"/>
              <a:pathLst>
                <a:path w="724" h="485">
                  <a:moveTo>
                    <a:pt x="29" y="58"/>
                  </a:moveTo>
                  <a:lnTo>
                    <a:pt x="104" y="0"/>
                  </a:lnTo>
                  <a:lnTo>
                    <a:pt x="325" y="0"/>
                  </a:lnTo>
                  <a:lnTo>
                    <a:pt x="349" y="34"/>
                  </a:lnTo>
                  <a:lnTo>
                    <a:pt x="517" y="34"/>
                  </a:lnTo>
                  <a:lnTo>
                    <a:pt x="723" y="206"/>
                  </a:lnTo>
                  <a:lnTo>
                    <a:pt x="535" y="359"/>
                  </a:lnTo>
                  <a:lnTo>
                    <a:pt x="394" y="396"/>
                  </a:lnTo>
                  <a:lnTo>
                    <a:pt x="376" y="484"/>
                  </a:lnTo>
                  <a:lnTo>
                    <a:pt x="303" y="383"/>
                  </a:lnTo>
                  <a:lnTo>
                    <a:pt x="0" y="106"/>
                  </a:lnTo>
                  <a:lnTo>
                    <a:pt x="29" y="58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517840" y="4221000"/>
              <a:ext cx="1111320" cy="965520"/>
            </a:xfrm>
            <a:custGeom>
              <a:avLst/>
              <a:gdLst/>
              <a:ahLst/>
              <a:rect l="l" t="t" r="r" b="b"/>
              <a:pathLst>
                <a:path w="700" h="608">
                  <a:moveTo>
                    <a:pt x="0" y="0"/>
                  </a:moveTo>
                  <a:lnTo>
                    <a:pt x="352" y="0"/>
                  </a:lnTo>
                  <a:lnTo>
                    <a:pt x="323" y="48"/>
                  </a:lnTo>
                  <a:lnTo>
                    <a:pt x="626" y="324"/>
                  </a:lnTo>
                  <a:lnTo>
                    <a:pt x="699" y="425"/>
                  </a:lnTo>
                  <a:lnTo>
                    <a:pt x="608" y="607"/>
                  </a:lnTo>
                  <a:lnTo>
                    <a:pt x="126" y="607"/>
                  </a:lnTo>
                  <a:lnTo>
                    <a:pt x="77" y="532"/>
                  </a:lnTo>
                  <a:lnTo>
                    <a:pt x="51" y="436"/>
                  </a:lnTo>
                  <a:lnTo>
                    <a:pt x="100" y="382"/>
                  </a:lnTo>
                  <a:lnTo>
                    <a:pt x="0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779480" y="4219560"/>
              <a:ext cx="897120" cy="1006560"/>
            </a:xfrm>
            <a:custGeom>
              <a:avLst/>
              <a:gdLst/>
              <a:ahLst/>
              <a:rect l="l" t="t" r="r" b="b"/>
              <a:pathLst>
                <a:path w="565" h="634">
                  <a:moveTo>
                    <a:pt x="115" y="0"/>
                  </a:moveTo>
                  <a:lnTo>
                    <a:pt x="469" y="0"/>
                  </a:lnTo>
                  <a:lnTo>
                    <a:pt x="564" y="387"/>
                  </a:lnTo>
                  <a:lnTo>
                    <a:pt x="518" y="438"/>
                  </a:lnTo>
                  <a:lnTo>
                    <a:pt x="540" y="529"/>
                  </a:lnTo>
                  <a:lnTo>
                    <a:pt x="146" y="529"/>
                  </a:lnTo>
                  <a:lnTo>
                    <a:pt x="139" y="618"/>
                  </a:lnTo>
                  <a:lnTo>
                    <a:pt x="0" y="633"/>
                  </a:lnTo>
                  <a:lnTo>
                    <a:pt x="4" y="455"/>
                  </a:lnTo>
                  <a:lnTo>
                    <a:pt x="115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162080" y="4219560"/>
              <a:ext cx="798480" cy="1087560"/>
            </a:xfrm>
            <a:custGeom>
              <a:avLst/>
              <a:gdLst/>
              <a:ahLst/>
              <a:rect l="l" t="t" r="r" b="b"/>
              <a:pathLst>
                <a:path w="503" h="685">
                  <a:moveTo>
                    <a:pt x="168" y="0"/>
                  </a:moveTo>
                  <a:lnTo>
                    <a:pt x="502" y="0"/>
                  </a:lnTo>
                  <a:lnTo>
                    <a:pt x="394" y="455"/>
                  </a:lnTo>
                  <a:lnTo>
                    <a:pt x="389" y="633"/>
                  </a:lnTo>
                  <a:lnTo>
                    <a:pt x="285" y="684"/>
                  </a:lnTo>
                  <a:lnTo>
                    <a:pt x="232" y="566"/>
                  </a:lnTo>
                  <a:lnTo>
                    <a:pt x="0" y="566"/>
                  </a:lnTo>
                  <a:lnTo>
                    <a:pt x="73" y="369"/>
                  </a:lnTo>
                  <a:lnTo>
                    <a:pt x="2" y="267"/>
                  </a:lnTo>
                  <a:lnTo>
                    <a:pt x="69" y="101"/>
                  </a:lnTo>
                  <a:lnTo>
                    <a:pt x="168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998720" y="5062680"/>
              <a:ext cx="1923840" cy="1299960"/>
            </a:xfrm>
            <a:custGeom>
              <a:avLst/>
              <a:gdLst/>
              <a:ahLst/>
              <a:rect l="l" t="t" r="r" b="b"/>
              <a:pathLst>
                <a:path w="1212" h="819">
                  <a:moveTo>
                    <a:pt x="4" y="0"/>
                  </a:moveTo>
                  <a:lnTo>
                    <a:pt x="403" y="0"/>
                  </a:lnTo>
                  <a:lnTo>
                    <a:pt x="456" y="82"/>
                  </a:lnTo>
                  <a:lnTo>
                    <a:pt x="939" y="82"/>
                  </a:lnTo>
                  <a:lnTo>
                    <a:pt x="952" y="154"/>
                  </a:lnTo>
                  <a:lnTo>
                    <a:pt x="1122" y="392"/>
                  </a:lnTo>
                  <a:lnTo>
                    <a:pt x="1189" y="565"/>
                  </a:lnTo>
                  <a:lnTo>
                    <a:pt x="1211" y="685"/>
                  </a:lnTo>
                  <a:lnTo>
                    <a:pt x="1043" y="808"/>
                  </a:lnTo>
                  <a:lnTo>
                    <a:pt x="903" y="818"/>
                  </a:lnTo>
                  <a:lnTo>
                    <a:pt x="863" y="568"/>
                  </a:lnTo>
                  <a:lnTo>
                    <a:pt x="819" y="572"/>
                  </a:lnTo>
                  <a:lnTo>
                    <a:pt x="682" y="421"/>
                  </a:lnTo>
                  <a:lnTo>
                    <a:pt x="713" y="296"/>
                  </a:lnTo>
                  <a:lnTo>
                    <a:pt x="558" y="161"/>
                  </a:lnTo>
                  <a:lnTo>
                    <a:pt x="354" y="200"/>
                  </a:lnTo>
                  <a:lnTo>
                    <a:pt x="197" y="92"/>
                  </a:lnTo>
                  <a:lnTo>
                    <a:pt x="0" y="89"/>
                  </a:lnTo>
                  <a:lnTo>
                    <a:pt x="4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30280" y="4626000"/>
              <a:ext cx="1173240" cy="874800"/>
            </a:xfrm>
            <a:custGeom>
              <a:avLst/>
              <a:gdLst/>
              <a:ahLst/>
              <a:rect l="l" t="t" r="r" b="b"/>
              <a:pathLst>
                <a:path w="739" h="551">
                  <a:moveTo>
                    <a:pt x="7" y="0"/>
                  </a:moveTo>
                  <a:lnTo>
                    <a:pt x="402" y="0"/>
                  </a:lnTo>
                  <a:lnTo>
                    <a:pt x="471" y="106"/>
                  </a:lnTo>
                  <a:lnTo>
                    <a:pt x="398" y="304"/>
                  </a:lnTo>
                  <a:lnTo>
                    <a:pt x="630" y="304"/>
                  </a:lnTo>
                  <a:lnTo>
                    <a:pt x="683" y="425"/>
                  </a:lnTo>
                  <a:lnTo>
                    <a:pt x="738" y="550"/>
                  </a:lnTo>
                  <a:lnTo>
                    <a:pt x="426" y="536"/>
                  </a:lnTo>
                  <a:lnTo>
                    <a:pt x="51" y="427"/>
                  </a:lnTo>
                  <a:lnTo>
                    <a:pt x="95" y="342"/>
                  </a:lnTo>
                  <a:lnTo>
                    <a:pt x="0" y="169"/>
                  </a:lnTo>
                  <a:lnTo>
                    <a:pt x="7" y="0"/>
                  </a:lnTo>
                </a:path>
              </a:pathLst>
            </a:custGeom>
            <a:solidFill>
              <a:srgbClr val="8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1233720" y="2973240"/>
            <a:ext cx="1056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IP/CIPS/UE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98680" y="3444840"/>
            <a:ext cx="601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18320" y="4113360"/>
            <a:ext cx="660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AP&amp;L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2750400" y="4670280"/>
            <a:ext cx="532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991520" y="4726080"/>
            <a:ext cx="532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884040" y="3889440"/>
            <a:ext cx="650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CP&amp;L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539520" y="3333600"/>
            <a:ext cx="522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962080" y="4002120"/>
            <a:ext cx="1096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NP&amp;L/Duke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1355760" y="3654360"/>
            <a:ext cx="2467080" cy="1290600"/>
          </a:xfrm>
          <a:custGeom>
            <a:avLst/>
            <a:gdLst/>
            <a:ahLst/>
            <a:rect l="l" t="t" r="r" b="b"/>
            <a:pathLst>
              <a:path w="1554" h="813">
                <a:moveTo>
                  <a:pt x="1553" y="111"/>
                </a:moveTo>
                <a:lnTo>
                  <a:pt x="1538" y="105"/>
                </a:lnTo>
                <a:lnTo>
                  <a:pt x="1523" y="111"/>
                </a:lnTo>
                <a:lnTo>
                  <a:pt x="1508" y="111"/>
                </a:lnTo>
                <a:lnTo>
                  <a:pt x="1492" y="105"/>
                </a:lnTo>
                <a:lnTo>
                  <a:pt x="1477" y="111"/>
                </a:lnTo>
                <a:lnTo>
                  <a:pt x="1462" y="99"/>
                </a:lnTo>
                <a:lnTo>
                  <a:pt x="1447" y="88"/>
                </a:lnTo>
                <a:lnTo>
                  <a:pt x="1432" y="82"/>
                </a:lnTo>
                <a:lnTo>
                  <a:pt x="1417" y="82"/>
                </a:lnTo>
                <a:lnTo>
                  <a:pt x="1402" y="82"/>
                </a:lnTo>
                <a:lnTo>
                  <a:pt x="1382" y="88"/>
                </a:lnTo>
                <a:lnTo>
                  <a:pt x="1366" y="88"/>
                </a:lnTo>
                <a:lnTo>
                  <a:pt x="1351" y="88"/>
                </a:lnTo>
                <a:lnTo>
                  <a:pt x="1336" y="88"/>
                </a:lnTo>
                <a:lnTo>
                  <a:pt x="1321" y="93"/>
                </a:lnTo>
                <a:lnTo>
                  <a:pt x="1306" y="99"/>
                </a:lnTo>
                <a:lnTo>
                  <a:pt x="1291" y="105"/>
                </a:lnTo>
                <a:lnTo>
                  <a:pt x="1276" y="111"/>
                </a:lnTo>
                <a:lnTo>
                  <a:pt x="1261" y="117"/>
                </a:lnTo>
                <a:lnTo>
                  <a:pt x="1245" y="123"/>
                </a:lnTo>
                <a:lnTo>
                  <a:pt x="1230" y="123"/>
                </a:lnTo>
                <a:lnTo>
                  <a:pt x="1215" y="129"/>
                </a:lnTo>
                <a:lnTo>
                  <a:pt x="1200" y="134"/>
                </a:lnTo>
                <a:lnTo>
                  <a:pt x="1185" y="134"/>
                </a:lnTo>
                <a:lnTo>
                  <a:pt x="1170" y="123"/>
                </a:lnTo>
                <a:lnTo>
                  <a:pt x="1155" y="117"/>
                </a:lnTo>
                <a:lnTo>
                  <a:pt x="1140" y="111"/>
                </a:lnTo>
                <a:lnTo>
                  <a:pt x="1124" y="105"/>
                </a:lnTo>
                <a:lnTo>
                  <a:pt x="1109" y="105"/>
                </a:lnTo>
                <a:lnTo>
                  <a:pt x="1104" y="88"/>
                </a:lnTo>
                <a:lnTo>
                  <a:pt x="1099" y="70"/>
                </a:lnTo>
                <a:lnTo>
                  <a:pt x="1084" y="64"/>
                </a:lnTo>
                <a:lnTo>
                  <a:pt x="1069" y="58"/>
                </a:lnTo>
                <a:lnTo>
                  <a:pt x="1054" y="53"/>
                </a:lnTo>
                <a:lnTo>
                  <a:pt x="1039" y="58"/>
                </a:lnTo>
                <a:lnTo>
                  <a:pt x="1024" y="64"/>
                </a:lnTo>
                <a:lnTo>
                  <a:pt x="1008" y="70"/>
                </a:lnTo>
                <a:lnTo>
                  <a:pt x="993" y="76"/>
                </a:lnTo>
                <a:lnTo>
                  <a:pt x="978" y="82"/>
                </a:lnTo>
                <a:lnTo>
                  <a:pt x="963" y="88"/>
                </a:lnTo>
                <a:lnTo>
                  <a:pt x="948" y="88"/>
                </a:lnTo>
                <a:lnTo>
                  <a:pt x="933" y="88"/>
                </a:lnTo>
                <a:lnTo>
                  <a:pt x="918" y="70"/>
                </a:lnTo>
                <a:lnTo>
                  <a:pt x="903" y="70"/>
                </a:lnTo>
                <a:lnTo>
                  <a:pt x="887" y="64"/>
                </a:lnTo>
                <a:lnTo>
                  <a:pt x="872" y="58"/>
                </a:lnTo>
                <a:lnTo>
                  <a:pt x="867" y="41"/>
                </a:lnTo>
                <a:lnTo>
                  <a:pt x="852" y="35"/>
                </a:lnTo>
                <a:lnTo>
                  <a:pt x="837" y="47"/>
                </a:lnTo>
                <a:lnTo>
                  <a:pt x="837" y="64"/>
                </a:lnTo>
                <a:lnTo>
                  <a:pt x="822" y="76"/>
                </a:lnTo>
                <a:lnTo>
                  <a:pt x="807" y="88"/>
                </a:lnTo>
                <a:lnTo>
                  <a:pt x="792" y="82"/>
                </a:lnTo>
                <a:lnTo>
                  <a:pt x="777" y="76"/>
                </a:lnTo>
                <a:lnTo>
                  <a:pt x="761" y="70"/>
                </a:lnTo>
                <a:lnTo>
                  <a:pt x="746" y="70"/>
                </a:lnTo>
                <a:lnTo>
                  <a:pt x="731" y="64"/>
                </a:lnTo>
                <a:lnTo>
                  <a:pt x="716" y="64"/>
                </a:lnTo>
                <a:lnTo>
                  <a:pt x="701" y="64"/>
                </a:lnTo>
                <a:lnTo>
                  <a:pt x="686" y="47"/>
                </a:lnTo>
                <a:lnTo>
                  <a:pt x="671" y="41"/>
                </a:lnTo>
                <a:lnTo>
                  <a:pt x="655" y="29"/>
                </a:lnTo>
                <a:lnTo>
                  <a:pt x="640" y="29"/>
                </a:lnTo>
                <a:lnTo>
                  <a:pt x="625" y="35"/>
                </a:lnTo>
                <a:lnTo>
                  <a:pt x="610" y="41"/>
                </a:lnTo>
                <a:lnTo>
                  <a:pt x="595" y="41"/>
                </a:lnTo>
                <a:lnTo>
                  <a:pt x="580" y="47"/>
                </a:lnTo>
                <a:lnTo>
                  <a:pt x="565" y="41"/>
                </a:lnTo>
                <a:lnTo>
                  <a:pt x="550" y="23"/>
                </a:lnTo>
                <a:lnTo>
                  <a:pt x="540" y="6"/>
                </a:lnTo>
                <a:lnTo>
                  <a:pt x="524" y="0"/>
                </a:lnTo>
                <a:lnTo>
                  <a:pt x="509" y="6"/>
                </a:lnTo>
                <a:lnTo>
                  <a:pt x="519" y="23"/>
                </a:lnTo>
                <a:lnTo>
                  <a:pt x="509" y="41"/>
                </a:lnTo>
                <a:lnTo>
                  <a:pt x="494" y="47"/>
                </a:lnTo>
                <a:lnTo>
                  <a:pt x="479" y="53"/>
                </a:lnTo>
                <a:lnTo>
                  <a:pt x="464" y="53"/>
                </a:lnTo>
                <a:lnTo>
                  <a:pt x="449" y="58"/>
                </a:lnTo>
                <a:lnTo>
                  <a:pt x="434" y="58"/>
                </a:lnTo>
                <a:lnTo>
                  <a:pt x="419" y="58"/>
                </a:lnTo>
                <a:lnTo>
                  <a:pt x="403" y="53"/>
                </a:lnTo>
                <a:lnTo>
                  <a:pt x="388" y="47"/>
                </a:lnTo>
                <a:lnTo>
                  <a:pt x="373" y="35"/>
                </a:lnTo>
                <a:lnTo>
                  <a:pt x="353" y="35"/>
                </a:lnTo>
                <a:lnTo>
                  <a:pt x="338" y="47"/>
                </a:lnTo>
                <a:lnTo>
                  <a:pt x="328" y="64"/>
                </a:lnTo>
                <a:lnTo>
                  <a:pt x="313" y="76"/>
                </a:lnTo>
                <a:lnTo>
                  <a:pt x="297" y="82"/>
                </a:lnTo>
                <a:lnTo>
                  <a:pt x="282" y="88"/>
                </a:lnTo>
                <a:lnTo>
                  <a:pt x="267" y="93"/>
                </a:lnTo>
                <a:lnTo>
                  <a:pt x="252" y="99"/>
                </a:lnTo>
                <a:lnTo>
                  <a:pt x="237" y="105"/>
                </a:lnTo>
                <a:lnTo>
                  <a:pt x="227" y="123"/>
                </a:lnTo>
                <a:lnTo>
                  <a:pt x="212" y="134"/>
                </a:lnTo>
                <a:lnTo>
                  <a:pt x="197" y="152"/>
                </a:lnTo>
                <a:lnTo>
                  <a:pt x="182" y="158"/>
                </a:lnTo>
                <a:lnTo>
                  <a:pt x="166" y="158"/>
                </a:lnTo>
                <a:lnTo>
                  <a:pt x="151" y="152"/>
                </a:lnTo>
                <a:lnTo>
                  <a:pt x="146" y="169"/>
                </a:lnTo>
                <a:lnTo>
                  <a:pt x="146" y="187"/>
                </a:lnTo>
                <a:lnTo>
                  <a:pt x="136" y="204"/>
                </a:lnTo>
                <a:lnTo>
                  <a:pt x="131" y="222"/>
                </a:lnTo>
                <a:lnTo>
                  <a:pt x="116" y="234"/>
                </a:lnTo>
                <a:lnTo>
                  <a:pt x="101" y="245"/>
                </a:lnTo>
                <a:lnTo>
                  <a:pt x="91" y="263"/>
                </a:lnTo>
                <a:lnTo>
                  <a:pt x="81" y="280"/>
                </a:lnTo>
                <a:lnTo>
                  <a:pt x="81" y="298"/>
                </a:lnTo>
                <a:lnTo>
                  <a:pt x="76" y="315"/>
                </a:lnTo>
                <a:lnTo>
                  <a:pt x="71" y="333"/>
                </a:lnTo>
                <a:lnTo>
                  <a:pt x="55" y="351"/>
                </a:lnTo>
                <a:lnTo>
                  <a:pt x="45" y="368"/>
                </a:lnTo>
                <a:lnTo>
                  <a:pt x="40" y="386"/>
                </a:lnTo>
                <a:lnTo>
                  <a:pt x="25" y="391"/>
                </a:lnTo>
                <a:lnTo>
                  <a:pt x="10" y="403"/>
                </a:lnTo>
                <a:lnTo>
                  <a:pt x="0" y="421"/>
                </a:lnTo>
                <a:lnTo>
                  <a:pt x="0" y="438"/>
                </a:lnTo>
                <a:lnTo>
                  <a:pt x="0" y="456"/>
                </a:lnTo>
                <a:lnTo>
                  <a:pt x="5" y="473"/>
                </a:lnTo>
                <a:lnTo>
                  <a:pt x="20" y="491"/>
                </a:lnTo>
                <a:lnTo>
                  <a:pt x="35" y="491"/>
                </a:lnTo>
                <a:lnTo>
                  <a:pt x="50" y="485"/>
                </a:lnTo>
                <a:lnTo>
                  <a:pt x="66" y="479"/>
                </a:lnTo>
                <a:lnTo>
                  <a:pt x="81" y="479"/>
                </a:lnTo>
                <a:lnTo>
                  <a:pt x="81" y="497"/>
                </a:lnTo>
                <a:lnTo>
                  <a:pt x="76" y="514"/>
                </a:lnTo>
                <a:lnTo>
                  <a:pt x="66" y="532"/>
                </a:lnTo>
                <a:lnTo>
                  <a:pt x="81" y="537"/>
                </a:lnTo>
                <a:lnTo>
                  <a:pt x="96" y="543"/>
                </a:lnTo>
                <a:lnTo>
                  <a:pt x="111" y="549"/>
                </a:lnTo>
                <a:lnTo>
                  <a:pt x="126" y="555"/>
                </a:lnTo>
                <a:lnTo>
                  <a:pt x="136" y="572"/>
                </a:lnTo>
                <a:lnTo>
                  <a:pt x="136" y="590"/>
                </a:lnTo>
                <a:lnTo>
                  <a:pt x="131" y="608"/>
                </a:lnTo>
                <a:lnTo>
                  <a:pt x="131" y="625"/>
                </a:lnTo>
                <a:lnTo>
                  <a:pt x="126" y="643"/>
                </a:lnTo>
                <a:lnTo>
                  <a:pt x="126" y="660"/>
                </a:lnTo>
                <a:lnTo>
                  <a:pt x="136" y="678"/>
                </a:lnTo>
                <a:lnTo>
                  <a:pt x="146" y="695"/>
                </a:lnTo>
                <a:lnTo>
                  <a:pt x="146" y="713"/>
                </a:lnTo>
                <a:lnTo>
                  <a:pt x="146" y="730"/>
                </a:lnTo>
                <a:lnTo>
                  <a:pt x="146" y="748"/>
                </a:lnTo>
                <a:lnTo>
                  <a:pt x="141" y="765"/>
                </a:lnTo>
                <a:lnTo>
                  <a:pt x="141" y="783"/>
                </a:lnTo>
                <a:lnTo>
                  <a:pt x="156" y="789"/>
                </a:lnTo>
                <a:lnTo>
                  <a:pt x="166" y="771"/>
                </a:lnTo>
                <a:lnTo>
                  <a:pt x="171" y="754"/>
                </a:lnTo>
                <a:lnTo>
                  <a:pt x="187" y="759"/>
                </a:lnTo>
                <a:lnTo>
                  <a:pt x="192" y="777"/>
                </a:lnTo>
                <a:lnTo>
                  <a:pt x="197" y="794"/>
                </a:lnTo>
                <a:lnTo>
                  <a:pt x="212" y="806"/>
                </a:lnTo>
                <a:lnTo>
                  <a:pt x="227" y="812"/>
                </a:lnTo>
                <a:lnTo>
                  <a:pt x="242" y="806"/>
                </a:lnTo>
                <a:lnTo>
                  <a:pt x="257" y="806"/>
                </a:lnTo>
                <a:lnTo>
                  <a:pt x="272" y="800"/>
                </a:lnTo>
                <a:lnTo>
                  <a:pt x="282" y="783"/>
                </a:lnTo>
                <a:lnTo>
                  <a:pt x="287" y="765"/>
                </a:lnTo>
                <a:lnTo>
                  <a:pt x="292" y="748"/>
                </a:lnTo>
                <a:lnTo>
                  <a:pt x="292" y="730"/>
                </a:lnTo>
                <a:lnTo>
                  <a:pt x="297" y="713"/>
                </a:lnTo>
                <a:lnTo>
                  <a:pt x="297" y="695"/>
                </a:lnTo>
                <a:lnTo>
                  <a:pt x="297" y="678"/>
                </a:lnTo>
                <a:lnTo>
                  <a:pt x="303" y="660"/>
                </a:lnTo>
                <a:lnTo>
                  <a:pt x="308" y="643"/>
                </a:lnTo>
                <a:lnTo>
                  <a:pt x="313" y="625"/>
                </a:lnTo>
                <a:lnTo>
                  <a:pt x="318" y="608"/>
                </a:lnTo>
                <a:lnTo>
                  <a:pt x="318" y="590"/>
                </a:lnTo>
                <a:lnTo>
                  <a:pt x="323" y="572"/>
                </a:lnTo>
                <a:lnTo>
                  <a:pt x="328" y="555"/>
                </a:lnTo>
                <a:lnTo>
                  <a:pt x="333" y="537"/>
                </a:lnTo>
                <a:lnTo>
                  <a:pt x="343" y="520"/>
                </a:lnTo>
                <a:lnTo>
                  <a:pt x="348" y="502"/>
                </a:lnTo>
                <a:lnTo>
                  <a:pt x="353" y="485"/>
                </a:lnTo>
                <a:lnTo>
                  <a:pt x="363" y="467"/>
                </a:lnTo>
                <a:lnTo>
                  <a:pt x="368" y="450"/>
                </a:lnTo>
                <a:lnTo>
                  <a:pt x="373" y="432"/>
                </a:lnTo>
                <a:lnTo>
                  <a:pt x="383" y="415"/>
                </a:lnTo>
                <a:lnTo>
                  <a:pt x="398" y="409"/>
                </a:lnTo>
                <a:lnTo>
                  <a:pt x="408" y="426"/>
                </a:lnTo>
                <a:lnTo>
                  <a:pt x="424" y="426"/>
                </a:lnTo>
                <a:lnTo>
                  <a:pt x="434" y="409"/>
                </a:lnTo>
                <a:lnTo>
                  <a:pt x="449" y="403"/>
                </a:lnTo>
                <a:lnTo>
                  <a:pt x="464" y="409"/>
                </a:lnTo>
                <a:lnTo>
                  <a:pt x="474" y="426"/>
                </a:lnTo>
                <a:lnTo>
                  <a:pt x="489" y="438"/>
                </a:lnTo>
                <a:lnTo>
                  <a:pt x="504" y="444"/>
                </a:lnTo>
                <a:lnTo>
                  <a:pt x="514" y="461"/>
                </a:lnTo>
                <a:lnTo>
                  <a:pt x="529" y="467"/>
                </a:lnTo>
                <a:lnTo>
                  <a:pt x="545" y="456"/>
                </a:lnTo>
                <a:lnTo>
                  <a:pt x="550" y="438"/>
                </a:lnTo>
                <a:lnTo>
                  <a:pt x="565" y="426"/>
                </a:lnTo>
                <a:lnTo>
                  <a:pt x="580" y="432"/>
                </a:lnTo>
                <a:lnTo>
                  <a:pt x="595" y="438"/>
                </a:lnTo>
                <a:lnTo>
                  <a:pt x="595" y="456"/>
                </a:lnTo>
                <a:lnTo>
                  <a:pt x="610" y="467"/>
                </a:lnTo>
                <a:lnTo>
                  <a:pt x="625" y="461"/>
                </a:lnTo>
                <a:lnTo>
                  <a:pt x="640" y="456"/>
                </a:lnTo>
                <a:lnTo>
                  <a:pt x="650" y="438"/>
                </a:lnTo>
                <a:lnTo>
                  <a:pt x="666" y="432"/>
                </a:lnTo>
                <a:lnTo>
                  <a:pt x="681" y="432"/>
                </a:lnTo>
                <a:lnTo>
                  <a:pt x="696" y="432"/>
                </a:lnTo>
                <a:lnTo>
                  <a:pt x="711" y="432"/>
                </a:lnTo>
                <a:lnTo>
                  <a:pt x="726" y="438"/>
                </a:lnTo>
                <a:lnTo>
                  <a:pt x="741" y="450"/>
                </a:lnTo>
                <a:lnTo>
                  <a:pt x="756" y="461"/>
                </a:lnTo>
                <a:lnTo>
                  <a:pt x="746" y="444"/>
                </a:lnTo>
                <a:lnTo>
                  <a:pt x="741" y="426"/>
                </a:lnTo>
                <a:lnTo>
                  <a:pt x="756" y="426"/>
                </a:lnTo>
                <a:lnTo>
                  <a:pt x="771" y="432"/>
                </a:lnTo>
                <a:lnTo>
                  <a:pt x="787" y="426"/>
                </a:lnTo>
                <a:lnTo>
                  <a:pt x="802" y="432"/>
                </a:lnTo>
                <a:lnTo>
                  <a:pt x="817" y="432"/>
                </a:lnTo>
                <a:lnTo>
                  <a:pt x="832" y="426"/>
                </a:lnTo>
                <a:lnTo>
                  <a:pt x="847" y="415"/>
                </a:lnTo>
                <a:lnTo>
                  <a:pt x="862" y="415"/>
                </a:lnTo>
                <a:lnTo>
                  <a:pt x="877" y="409"/>
                </a:lnTo>
                <a:lnTo>
                  <a:pt x="892" y="403"/>
                </a:lnTo>
                <a:lnTo>
                  <a:pt x="908" y="397"/>
                </a:lnTo>
                <a:lnTo>
                  <a:pt x="923" y="397"/>
                </a:lnTo>
                <a:lnTo>
                  <a:pt x="938" y="391"/>
                </a:lnTo>
                <a:lnTo>
                  <a:pt x="953" y="386"/>
                </a:lnTo>
                <a:lnTo>
                  <a:pt x="968" y="386"/>
                </a:lnTo>
                <a:lnTo>
                  <a:pt x="983" y="380"/>
                </a:lnTo>
                <a:lnTo>
                  <a:pt x="998" y="380"/>
                </a:lnTo>
                <a:lnTo>
                  <a:pt x="1013" y="380"/>
                </a:lnTo>
                <a:lnTo>
                  <a:pt x="1029" y="380"/>
                </a:lnTo>
                <a:lnTo>
                  <a:pt x="1044" y="374"/>
                </a:lnTo>
                <a:lnTo>
                  <a:pt x="1044" y="356"/>
                </a:lnTo>
                <a:lnTo>
                  <a:pt x="1029" y="362"/>
                </a:lnTo>
                <a:lnTo>
                  <a:pt x="1013" y="368"/>
                </a:lnTo>
                <a:lnTo>
                  <a:pt x="998" y="374"/>
                </a:lnTo>
                <a:lnTo>
                  <a:pt x="983" y="368"/>
                </a:lnTo>
                <a:lnTo>
                  <a:pt x="968" y="362"/>
                </a:lnTo>
                <a:lnTo>
                  <a:pt x="953" y="362"/>
                </a:lnTo>
                <a:lnTo>
                  <a:pt x="938" y="362"/>
                </a:lnTo>
                <a:lnTo>
                  <a:pt x="923" y="362"/>
                </a:lnTo>
                <a:lnTo>
                  <a:pt x="908" y="356"/>
                </a:lnTo>
                <a:lnTo>
                  <a:pt x="898" y="339"/>
                </a:lnTo>
                <a:lnTo>
                  <a:pt x="913" y="327"/>
                </a:lnTo>
                <a:lnTo>
                  <a:pt x="928" y="321"/>
                </a:lnTo>
                <a:lnTo>
                  <a:pt x="943" y="315"/>
                </a:lnTo>
                <a:lnTo>
                  <a:pt x="958" y="298"/>
                </a:lnTo>
                <a:lnTo>
                  <a:pt x="963" y="280"/>
                </a:lnTo>
                <a:lnTo>
                  <a:pt x="973" y="263"/>
                </a:lnTo>
                <a:lnTo>
                  <a:pt x="988" y="251"/>
                </a:lnTo>
                <a:lnTo>
                  <a:pt x="1003" y="240"/>
                </a:lnTo>
                <a:lnTo>
                  <a:pt x="1019" y="240"/>
                </a:lnTo>
                <a:lnTo>
                  <a:pt x="1034" y="234"/>
                </a:lnTo>
                <a:lnTo>
                  <a:pt x="1049" y="228"/>
                </a:lnTo>
                <a:lnTo>
                  <a:pt x="1034" y="234"/>
                </a:lnTo>
                <a:lnTo>
                  <a:pt x="1019" y="240"/>
                </a:lnTo>
                <a:lnTo>
                  <a:pt x="1003" y="251"/>
                </a:lnTo>
                <a:lnTo>
                  <a:pt x="1019" y="251"/>
                </a:lnTo>
                <a:lnTo>
                  <a:pt x="1034" y="245"/>
                </a:lnTo>
                <a:lnTo>
                  <a:pt x="1049" y="245"/>
                </a:lnTo>
                <a:lnTo>
                  <a:pt x="1064" y="251"/>
                </a:lnTo>
                <a:lnTo>
                  <a:pt x="1079" y="251"/>
                </a:lnTo>
                <a:lnTo>
                  <a:pt x="1094" y="240"/>
                </a:lnTo>
                <a:lnTo>
                  <a:pt x="1109" y="228"/>
                </a:lnTo>
                <a:lnTo>
                  <a:pt x="1124" y="222"/>
                </a:lnTo>
                <a:lnTo>
                  <a:pt x="1140" y="216"/>
                </a:lnTo>
                <a:lnTo>
                  <a:pt x="1155" y="210"/>
                </a:lnTo>
                <a:lnTo>
                  <a:pt x="1170" y="204"/>
                </a:lnTo>
                <a:lnTo>
                  <a:pt x="1185" y="199"/>
                </a:lnTo>
                <a:lnTo>
                  <a:pt x="1200" y="193"/>
                </a:lnTo>
                <a:lnTo>
                  <a:pt x="1215" y="187"/>
                </a:lnTo>
                <a:lnTo>
                  <a:pt x="1230" y="181"/>
                </a:lnTo>
                <a:lnTo>
                  <a:pt x="1245" y="175"/>
                </a:lnTo>
                <a:lnTo>
                  <a:pt x="1261" y="169"/>
                </a:lnTo>
                <a:lnTo>
                  <a:pt x="1276" y="164"/>
                </a:lnTo>
                <a:lnTo>
                  <a:pt x="1291" y="158"/>
                </a:lnTo>
                <a:lnTo>
                  <a:pt x="1306" y="158"/>
                </a:lnTo>
                <a:lnTo>
                  <a:pt x="1321" y="152"/>
                </a:lnTo>
                <a:lnTo>
                  <a:pt x="1336" y="158"/>
                </a:lnTo>
                <a:lnTo>
                  <a:pt x="1351" y="164"/>
                </a:lnTo>
                <a:lnTo>
                  <a:pt x="1366" y="169"/>
                </a:lnTo>
                <a:lnTo>
                  <a:pt x="1382" y="175"/>
                </a:lnTo>
                <a:lnTo>
                  <a:pt x="1397" y="164"/>
                </a:lnTo>
                <a:lnTo>
                  <a:pt x="1412" y="158"/>
                </a:lnTo>
                <a:lnTo>
                  <a:pt x="1427" y="146"/>
                </a:lnTo>
                <a:lnTo>
                  <a:pt x="1442" y="146"/>
                </a:lnTo>
                <a:lnTo>
                  <a:pt x="1457" y="140"/>
                </a:lnTo>
                <a:lnTo>
                  <a:pt x="1472" y="134"/>
                </a:lnTo>
                <a:lnTo>
                  <a:pt x="1487" y="123"/>
                </a:lnTo>
                <a:lnTo>
                  <a:pt x="1503" y="11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2000160" y="3828960"/>
            <a:ext cx="854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TVA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666080" y="3611520"/>
            <a:ext cx="650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57720" y="4446720"/>
            <a:ext cx="749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MP&amp;L)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234440" y="4836960"/>
            <a:ext cx="561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MPC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291040" y="3278160"/>
            <a:ext cx="8586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LG&amp;E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KU/EKY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TVA Power System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5257440" y="2590920"/>
            <a:ext cx="380988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11 Coal Plants (14,681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29 Hydro Plants (4,029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 Nuclear Units (5,613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Combustion Turbines (1,849 MWs)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Pumped Storage (1,600 MWs)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 of Engineers (405 MWs)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6" name=""/>
          <p:cNvSpPr/>
          <p:nvPr/>
        </p:nvSpPr>
        <p:spPr>
          <a:xfrm>
            <a:off x="1355760" y="1965240"/>
            <a:ext cx="306396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Generation Mix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-236520" y="2579760"/>
          <a:ext cx="5886360" cy="4076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36520" y="2579760"/>
                    <a:ext cx="588636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Reregulation of the</a:t>
            </a:r>
            <a:br>
              <a:rPr sz="4400"/>
            </a:b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Energy Market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182600" y="2514600"/>
            <a:ext cx="7772400" cy="361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Competition and restructuring of the energy industry are dramatically altering the way options are valued and has created new approaches to energy marketing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What’s Driving This Change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technologies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“Bigger is not always better”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Combined cycle/combustion turbine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Dispersed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Microturbines and fuel cells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What’s Driving This Change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Policy Act of 1992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Open transmission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players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 transparency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Global 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ways to do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Lower supplier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E-Commerce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Enterprise Approach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providers must take an enterprise approach to fully capture the flexibility and option value of their company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Enterprise Challenge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Value creation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pricing and cost signals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Employee retention, hiring, and training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Open framing, option, and portfolio evaluation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Information technology/systems/software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Process-based vs. department-based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Competitive intelligence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Quick decisions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 (a “just-in-time” product)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09" name="pcs_popular_223" descr=""/>
          <p:cNvPicPr/>
          <p:nvPr/>
        </p:nvPicPr>
        <p:blipFill>
          <a:blip r:embed="rId1"/>
          <a:stretch/>
        </p:blipFill>
        <p:spPr>
          <a:xfrm>
            <a:off x="7315200" y="609480"/>
            <a:ext cx="744480" cy="2262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2000-02-06T23:31:51Z</dcterms:created>
  <dc:creator>Gary Jackson</dc:creator>
  <dc:description/>
  <dc:language>en-US</dc:language>
  <cp:lastModifiedBy>Employee of</cp:lastModifiedBy>
  <cp:lastPrinted>2000-02-24T10:49:38Z</cp:lastPrinted>
  <dcterms:modified xsi:type="dcterms:W3CDTF">2000-02-27T18:35:19Z</dcterms:modified>
  <cp:revision>17</cp:revision>
  <dc:subject/>
  <dc:title>REAL OPTIONS VALUATION IN THE NEW ECONOMY: Internet/e-commerce, R&amp;d/pharmaceuticals, Energy</dc:title>
</cp:coreProperties>
</file>