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17.xml.rels" ContentType="application/vnd.openxmlformats-package.relationships+xml"/>
  <Override PartName="/ppt/slides/_rels/slide3.xml.rels" ContentType="application/vnd.openxmlformats-package.relationships+xml"/>
  <Override PartName="/ppt/slides/_rels/slide18.xml.rels" ContentType="application/vnd.openxmlformats-package.relationships+xml"/>
  <Override PartName="/ppt/slides/_rels/slide4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_rels/presentation.xml.rels" ContentType="application/vnd.openxmlformats-package.relationships+xml"/>
  <Override PartName="/ppt/media/image13.wmf" ContentType="image/x-wmf"/>
  <Override PartName="/ppt/media/image4.wmf" ContentType="image/x-wmf"/>
  <Override PartName="/ppt/media/image16.wmf" ContentType="image/x-wmf"/>
  <Override PartName="/ppt/media/image15.png" ContentType="image/png"/>
  <Override PartName="/ppt/media/image14.wmf" ContentType="image/x-wmf"/>
  <Override PartName="/ppt/media/image5.wmf" ContentType="image/x-wmf"/>
  <Override PartName="/ppt/media/image10.png" ContentType="image/png"/>
  <Override PartName="/ppt/media/image1.png" ContentType="image/png"/>
  <Override PartName="/ppt/media/image6.wmf" ContentType="image/x-wmf"/>
  <Override PartName="/ppt/media/image7.png" ContentType="image/png"/>
  <Override PartName="/ppt/media/image8.wmf" ContentType="image/x-wmf"/>
  <Override PartName="/ppt/media/image9.png" ContentType="image/png"/>
  <Override PartName="/ppt/media/image12.wmf" ContentType="image/x-wmf"/>
  <Override PartName="/ppt/media/image3.wmf" ContentType="image/x-wmf"/>
  <Override PartName="/ppt/media/image11.wmf" ContentType="image/x-wmf"/>
  <Override PartName="/ppt/media/image2.wmf" ContentType="image/x-wmf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1.xlsx" ContentType="application/vnd.openxmlformats-officedocument.spreadsheetml.sheet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0288588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14440" y="273600"/>
            <a:ext cx="925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"/>
          <p:cNvSpPr/>
          <p:nvPr/>
        </p:nvSpPr>
        <p:spPr>
          <a:xfrm>
            <a:off x="228600" y="6553080"/>
            <a:ext cx="205740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2001 SH-Challenges-0301-</a:t>
            </a:r>
            <a:fld id="{8086B324-FFCF-4F6F-9465-559B365A7DF6}" type="slidenum">
              <a:rPr b="0" lang="en-US" sz="6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&lt;number&gt;</a:t>
            </a:fld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514440" y="273600"/>
            <a:ext cx="925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14440" y="1604520"/>
            <a:ext cx="92595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700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6002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  <a:tabLst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1.wmf"/><Relationship Id="rId3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2.wmf"/><Relationship Id="rId3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3.wmf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4.wmf"/><Relationship Id="rId3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6.wmf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.wmf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.wmf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5.wmf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.wmf"/><Relationship Id="rId3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8.wmf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9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"/>
          <p:cNvSpPr/>
          <p:nvPr/>
        </p:nvSpPr>
        <p:spPr>
          <a:xfrm>
            <a:off x="533520" y="231840"/>
            <a:ext cx="9219960" cy="661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Challenges and Opportunities for Natural Gas: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Lessons From This Winter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Stan Horton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Chairman &amp; CEO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 Gas Pipeline Group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Natural Gas Roundtable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Washington, D.C.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March 15, 2001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" name=""/>
          <p:cNvGrpSpPr/>
          <p:nvPr/>
        </p:nvGrpSpPr>
        <p:grpSpPr>
          <a:xfrm>
            <a:off x="4419720" y="3962520"/>
            <a:ext cx="1338120" cy="1355760"/>
            <a:chOff x="4419720" y="3962520"/>
            <a:chExt cx="1338120" cy="1355760"/>
          </a:xfrm>
        </p:grpSpPr>
        <p:pic>
          <p:nvPicPr>
            <p:cNvPr id="6" name="WC-Elogo-N" descr=""/>
            <p:cNvPicPr/>
            <p:nvPr/>
          </p:nvPicPr>
          <p:blipFill>
            <a:blip r:embed="rId1"/>
            <a:stretch/>
          </p:blipFill>
          <p:spPr>
            <a:xfrm>
              <a:off x="4419720" y="3962520"/>
              <a:ext cx="1317960" cy="13557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7" name=""/>
            <p:cNvSpPr/>
            <p:nvPr/>
          </p:nvSpPr>
          <p:spPr>
            <a:xfrm>
              <a:off x="5623920" y="4812840"/>
              <a:ext cx="13392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66cc"/>
                  </a:solidFill>
                  <a:effectLst/>
                  <a:uFillTx/>
                  <a:latin typeface="Times New Roman"/>
                </a:rPr>
                <a:t>®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"/>
          <p:cNvSpPr/>
          <p:nvPr/>
        </p:nvSpPr>
        <p:spPr>
          <a:xfrm>
            <a:off x="752400" y="169920"/>
            <a:ext cx="8763120" cy="1143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Natural Gas:</a:t>
            </a:r>
            <a:br>
              <a:rPr sz="3000"/>
            </a:b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A Maturing Financial Commodity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93" name=""/>
          <p:cNvGraphicFramePr/>
          <p:nvPr/>
        </p:nvGraphicFramePr>
        <p:xfrm>
          <a:off x="663480" y="985680"/>
          <a:ext cx="8955360" cy="554220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19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63480" y="985680"/>
                    <a:ext cx="8955360" cy="5542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"/>
          <p:cNvSpPr/>
          <p:nvPr/>
        </p:nvSpPr>
        <p:spPr>
          <a:xfrm>
            <a:off x="762120" y="209520"/>
            <a:ext cx="8762760" cy="1143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Comparative Annualized Daily Volatility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96" name=""/>
          <p:cNvGraphicFramePr/>
          <p:nvPr/>
        </p:nvGraphicFramePr>
        <p:xfrm>
          <a:off x="593640" y="976320"/>
          <a:ext cx="9099720" cy="490680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19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93640" y="976320"/>
                    <a:ext cx="9099720" cy="4906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771480" y="228240"/>
            <a:ext cx="8763120" cy="1143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Trading Margins </a:t>
            </a:r>
            <a:br>
              <a:rPr sz="3000"/>
            </a:b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Natural Gas vs. Electricity</a:t>
            </a:r>
            <a:br>
              <a:rPr sz="3000"/>
            </a:b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9" name=""/>
          <p:cNvSpPr/>
          <p:nvPr/>
        </p:nvSpPr>
        <p:spPr>
          <a:xfrm>
            <a:off x="1936800" y="1141200"/>
            <a:ext cx="6419880" cy="3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(MMBTU equivalent - October 2000 Spreads)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00" name=""/>
          <p:cNvGraphicFramePr/>
          <p:nvPr/>
        </p:nvGraphicFramePr>
        <p:xfrm>
          <a:off x="800280" y="1876320"/>
          <a:ext cx="8235720" cy="48229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0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800280" y="1876320"/>
                    <a:ext cx="8235720" cy="4822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202" name=""/>
          <p:cNvGrpSpPr/>
          <p:nvPr/>
        </p:nvGrpSpPr>
        <p:grpSpPr>
          <a:xfrm>
            <a:off x="4910040" y="1871640"/>
            <a:ext cx="2133720" cy="697320"/>
            <a:chOff x="4910040" y="1871640"/>
            <a:chExt cx="2133720" cy="697320"/>
          </a:xfrm>
        </p:grpSpPr>
        <p:sp>
          <p:nvSpPr>
            <p:cNvPr id="203" name=""/>
            <p:cNvSpPr/>
            <p:nvPr/>
          </p:nvSpPr>
          <p:spPr>
            <a:xfrm>
              <a:off x="4910040" y="1881360"/>
              <a:ext cx="2133720" cy="68580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4" name=""/>
            <p:cNvSpPr/>
            <p:nvPr/>
          </p:nvSpPr>
          <p:spPr>
            <a:xfrm>
              <a:off x="5438520" y="1871640"/>
              <a:ext cx="1463760" cy="697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Natural Gas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Electricity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" name=""/>
            <p:cNvSpPr/>
            <p:nvPr/>
          </p:nvSpPr>
          <p:spPr>
            <a:xfrm>
              <a:off x="5138640" y="2281320"/>
              <a:ext cx="304920" cy="228600"/>
            </a:xfrm>
            <a:prstGeom prst="cube">
              <a:avLst>
                <a:gd name="adj" fmla="val 25000"/>
              </a:avLst>
            </a:prstGeom>
            <a:solidFill>
              <a:srgbClr val="009a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6" name=""/>
            <p:cNvSpPr/>
            <p:nvPr/>
          </p:nvSpPr>
          <p:spPr>
            <a:xfrm>
              <a:off x="5138640" y="1976400"/>
              <a:ext cx="304920" cy="228600"/>
            </a:xfrm>
            <a:prstGeom prst="cube">
              <a:avLst>
                <a:gd name="adj" fmla="val 25000"/>
              </a:avLst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07" name=""/>
          <p:cNvSpPr/>
          <p:nvPr/>
        </p:nvSpPr>
        <p:spPr>
          <a:xfrm>
            <a:off x="1554120" y="4459320"/>
            <a:ext cx="500040" cy="95580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8" name=""/>
          <p:cNvSpPr/>
          <p:nvPr/>
        </p:nvSpPr>
        <p:spPr>
          <a:xfrm>
            <a:off x="406440" y="4302000"/>
            <a:ext cx="2413080" cy="54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Efficient Wholesale Pipeline System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9" name=""/>
          <p:cNvSpPr/>
          <p:nvPr/>
        </p:nvSpPr>
        <p:spPr>
          <a:xfrm>
            <a:off x="6424560" y="3693960"/>
            <a:ext cx="690480" cy="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0" name=""/>
          <p:cNvSpPr/>
          <p:nvPr/>
        </p:nvSpPr>
        <p:spPr>
          <a:xfrm flipH="1">
            <a:off x="4913280" y="3711600"/>
            <a:ext cx="558720" cy="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1" name=""/>
          <p:cNvSpPr/>
          <p:nvPr/>
        </p:nvSpPr>
        <p:spPr>
          <a:xfrm>
            <a:off x="6012000" y="3873600"/>
            <a:ext cx="0" cy="47916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2" name=""/>
          <p:cNvSpPr/>
          <p:nvPr/>
        </p:nvSpPr>
        <p:spPr>
          <a:xfrm>
            <a:off x="5199120" y="3425040"/>
            <a:ext cx="1565280" cy="54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Inefficient Wholesale Grid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"/>
          <p:cNvSpPr/>
          <p:nvPr/>
        </p:nvSpPr>
        <p:spPr>
          <a:xfrm>
            <a:off x="762120" y="209520"/>
            <a:ext cx="8762760" cy="1143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2000/01 Winter Price Hedging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14" name=""/>
          <p:cNvGraphicFramePr/>
          <p:nvPr/>
        </p:nvGraphicFramePr>
        <p:xfrm>
          <a:off x="625320" y="888840"/>
          <a:ext cx="9034560" cy="565164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21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25320" y="888840"/>
                    <a:ext cx="9034560" cy="5651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"/>
          <p:cNvSpPr/>
          <p:nvPr/>
        </p:nvSpPr>
        <p:spPr>
          <a:xfrm flipV="1">
            <a:off x="3270240" y="2131560"/>
            <a:ext cx="1440" cy="59220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545760" y="199800"/>
            <a:ext cx="9188280" cy="1143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Backwardation Price Curve for Wellhead Gas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8" name=""/>
          <p:cNvSpPr/>
          <p:nvPr/>
        </p:nvSpPr>
        <p:spPr>
          <a:xfrm>
            <a:off x="4407480" y="769680"/>
            <a:ext cx="1473480" cy="3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($/MMBtu)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19" name=""/>
          <p:cNvGraphicFramePr/>
          <p:nvPr/>
        </p:nvGraphicFramePr>
        <p:xfrm>
          <a:off x="338040" y="1362240"/>
          <a:ext cx="9525240" cy="45972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2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38040" y="1362240"/>
                    <a:ext cx="9525240" cy="4597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21" name=""/>
          <p:cNvSpPr/>
          <p:nvPr/>
        </p:nvSpPr>
        <p:spPr>
          <a:xfrm flipV="1">
            <a:off x="6218280" y="2641320"/>
            <a:ext cx="1440" cy="57132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2" name=""/>
          <p:cNvSpPr/>
          <p:nvPr/>
        </p:nvSpPr>
        <p:spPr>
          <a:xfrm>
            <a:off x="912600" y="6265800"/>
            <a:ext cx="229248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Source:  NYMEX (September 15, 2000)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3" name=""/>
          <p:cNvSpPr/>
          <p:nvPr/>
        </p:nvSpPr>
        <p:spPr>
          <a:xfrm>
            <a:off x="5627520" y="2978640"/>
            <a:ext cx="1214640" cy="4273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$4.80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Winter 02/03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4" name=""/>
          <p:cNvSpPr/>
          <p:nvPr/>
        </p:nvSpPr>
        <p:spPr>
          <a:xfrm>
            <a:off x="2509920" y="2408760"/>
            <a:ext cx="1127160" cy="4273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$5.50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Next Winter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"/>
          <p:cNvSpPr/>
          <p:nvPr/>
        </p:nvSpPr>
        <p:spPr>
          <a:xfrm>
            <a:off x="1815480" y="272880"/>
            <a:ext cx="68497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Natural Gas: Lessons From This Winter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6" name=""/>
          <p:cNvSpPr/>
          <p:nvPr/>
        </p:nvSpPr>
        <p:spPr>
          <a:xfrm>
            <a:off x="1752480" y="1752480"/>
            <a:ext cx="7543800" cy="456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624"/>
              </a:spcBef>
              <a:buClr>
                <a:srgbClr val="ffb310"/>
              </a:buClr>
              <a:buSzPct val="150000"/>
              <a:buFont typeface="Frutiger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 </a:t>
            </a: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All about economics (supply and demand)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624"/>
              </a:spcBef>
              <a:buClr>
                <a:srgbClr val="ffb310"/>
              </a:buClr>
              <a:buSzPct val="150000"/>
              <a:buFont typeface="Frutiger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624"/>
              </a:spcBef>
              <a:buClr>
                <a:srgbClr val="ffb310"/>
              </a:buClr>
              <a:buSzPct val="150000"/>
              <a:buFont typeface="Frutiger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 Unique weather drivers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624"/>
              </a:spcBef>
              <a:buClr>
                <a:srgbClr val="ffb310"/>
              </a:buClr>
              <a:buSzPct val="150000"/>
              <a:buFont typeface="Frutiger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624"/>
              </a:spcBef>
              <a:buClr>
                <a:srgbClr val="ffb310"/>
              </a:buClr>
              <a:buSzPct val="150000"/>
              <a:buFont typeface="Frutiger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 System tested but performed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624"/>
              </a:spcBef>
              <a:buClr>
                <a:srgbClr val="ffb310"/>
              </a:buClr>
              <a:buSzPct val="150000"/>
              <a:buFont typeface="Frutiger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624"/>
              </a:spcBef>
              <a:buClr>
                <a:srgbClr val="ffb310"/>
              </a:buClr>
              <a:buSzPct val="150000"/>
              <a:buFont typeface="Frutiger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 Wake-up call for future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"/>
          <p:cNvSpPr/>
          <p:nvPr/>
        </p:nvSpPr>
        <p:spPr>
          <a:xfrm>
            <a:off x="2209680" y="1743120"/>
            <a:ext cx="5943600" cy="3796920"/>
          </a:xfrm>
          <a:prstGeom prst="rect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West</a:t>
            </a: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	</a:t>
            </a: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	</a:t>
            </a: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	</a:t>
            </a: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1,400 - 1,700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Midwest</a:t>
            </a: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	</a:t>
            </a: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	</a:t>
            </a: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1,500 - 1,675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South Central</a:t>
            </a: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	</a:t>
            </a: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   450 - 1,785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Northeast</a:t>
            </a: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	</a:t>
            </a: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	</a:t>
            </a: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1,180 - 1,270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South Atlantic</a:t>
            </a: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	</a:t>
            </a: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1,350 - 2,220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Range</a:t>
            </a: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	</a:t>
            </a: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	</a:t>
            </a: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	</a:t>
            </a: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5,930 - 8,650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8" name=""/>
          <p:cNvSpPr/>
          <p:nvPr/>
        </p:nvSpPr>
        <p:spPr>
          <a:xfrm>
            <a:off x="2493360" y="184320"/>
            <a:ext cx="5452920" cy="128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Gas Demand Growth by 2005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Three Major Forecasts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(in MMcf/d)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9" name=""/>
          <p:cNvSpPr/>
          <p:nvPr/>
        </p:nvSpPr>
        <p:spPr>
          <a:xfrm>
            <a:off x="200160" y="6308640"/>
            <a:ext cx="84690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Source: Various Consultants Forecasts (2000 vs. 2005)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0" name=""/>
          <p:cNvSpPr/>
          <p:nvPr/>
        </p:nvSpPr>
        <p:spPr>
          <a:xfrm>
            <a:off x="9067680" y="6369120"/>
            <a:ext cx="137160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MC-Forecasts-0201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1" name=""/>
          <p:cNvSpPr/>
          <p:nvPr/>
        </p:nvSpPr>
        <p:spPr>
          <a:xfrm>
            <a:off x="5067360" y="4495680"/>
            <a:ext cx="728640" cy="7920"/>
          </a:xfrm>
          <a:prstGeom prst="line">
            <a:avLst/>
          </a:prstGeom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2" name=""/>
          <p:cNvSpPr/>
          <p:nvPr/>
        </p:nvSpPr>
        <p:spPr>
          <a:xfrm>
            <a:off x="6058080" y="4495680"/>
            <a:ext cx="785520" cy="7920"/>
          </a:xfrm>
          <a:prstGeom prst="line">
            <a:avLst/>
          </a:prstGeom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3" name=""/>
          <p:cNvSpPr/>
          <p:nvPr/>
        </p:nvSpPr>
        <p:spPr>
          <a:xfrm>
            <a:off x="3754440" y="5724360"/>
            <a:ext cx="2735280" cy="385920"/>
          </a:xfrm>
          <a:prstGeom prst="rect">
            <a:avLst/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4" name=""/>
          <p:cNvSpPr/>
          <p:nvPr/>
        </p:nvSpPr>
        <p:spPr>
          <a:xfrm>
            <a:off x="1449360" y="5691240"/>
            <a:ext cx="73976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45% Variance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"/>
          <p:cNvSpPr/>
          <p:nvPr/>
        </p:nvSpPr>
        <p:spPr>
          <a:xfrm>
            <a:off x="2112120" y="272880"/>
            <a:ext cx="62784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Natural Gas: Areas for Improvement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6" name=""/>
          <p:cNvSpPr/>
          <p:nvPr/>
        </p:nvSpPr>
        <p:spPr>
          <a:xfrm>
            <a:off x="1562040" y="1752480"/>
            <a:ext cx="8477280" cy="320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624"/>
              </a:spcBef>
              <a:buClr>
                <a:srgbClr val="ffb310"/>
              </a:buClr>
              <a:buSzPct val="150000"/>
              <a:buFont typeface="Frutiger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 </a:t>
            </a: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Expedite incentives for supply and infrastructure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624"/>
              </a:spcBef>
              <a:buClr>
                <a:srgbClr val="ffb310"/>
              </a:buClr>
              <a:buSzPct val="150000"/>
              <a:buFont typeface="Frutiger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624"/>
              </a:spcBef>
              <a:buClr>
                <a:srgbClr val="ffb310"/>
              </a:buClr>
              <a:buSzPct val="150000"/>
              <a:buFont typeface="Frutiger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 Use of financial markets to control uncertainty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624"/>
              </a:spcBef>
              <a:buClr>
                <a:srgbClr val="ffb310"/>
              </a:buClr>
              <a:buSzPct val="150000"/>
              <a:buFont typeface="Frutiger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624"/>
              </a:spcBef>
              <a:buClr>
                <a:srgbClr val="ffb310"/>
              </a:buClr>
              <a:buSzPct val="150000"/>
              <a:buFont typeface="Frutiger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 Better coordination and support within gas industry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761760" y="209160"/>
            <a:ext cx="8762760" cy="1143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U.S. Lower-48 Natural Gas Resources</a:t>
            </a:r>
            <a:br>
              <a:rPr sz="3000"/>
            </a:b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Subject to Access Restrictions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38" name="" descr=""/>
          <p:cNvPicPr/>
          <p:nvPr/>
        </p:nvPicPr>
        <p:blipFill>
          <a:blip r:embed="rId1"/>
          <a:stretch/>
        </p:blipFill>
        <p:spPr>
          <a:xfrm>
            <a:off x="1192320" y="1581120"/>
            <a:ext cx="7924680" cy="4305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9" name=""/>
          <p:cNvSpPr/>
          <p:nvPr/>
        </p:nvSpPr>
        <p:spPr>
          <a:xfrm>
            <a:off x="496080" y="6053040"/>
            <a:ext cx="2552040" cy="55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*29 Tcf closed;  108 Tcf available restrictions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Source: National Petroleum Council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761760" y="266400"/>
            <a:ext cx="8762760" cy="1143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85000"/>
              </a:lnSpc>
              <a:spcBef>
                <a:spcPts val="938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Proved and Potential U.S. Natural </a:t>
            </a:r>
            <a:br>
              <a:rPr sz="3000"/>
            </a:b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Gas Resources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9" name=""/>
          <p:cNvGraphicFramePr/>
          <p:nvPr/>
        </p:nvGraphicFramePr>
        <p:xfrm>
          <a:off x="1380960" y="1836720"/>
          <a:ext cx="7545600" cy="50119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380960" y="1836720"/>
                    <a:ext cx="7545600" cy="5011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1" name=""/>
          <p:cNvSpPr/>
          <p:nvPr/>
        </p:nvSpPr>
        <p:spPr>
          <a:xfrm>
            <a:off x="6148440" y="1816200"/>
            <a:ext cx="2009880" cy="323640"/>
          </a:xfrm>
          <a:custGeom>
            <a:avLst/>
            <a:gdLst/>
            <a:ahLst/>
            <a:rect l="l" t="t" r="r" b="b"/>
            <a:pathLst>
              <a:path w="209" h="34">
                <a:moveTo>
                  <a:pt x="0" y="34"/>
                </a:moveTo>
                <a:cubicBezTo>
                  <a:pt x="0" y="25"/>
                  <a:pt x="7" y="17"/>
                  <a:pt x="17" y="17"/>
                </a:cubicBezTo>
                <a:lnTo>
                  <a:pt x="87" y="17"/>
                </a:lnTo>
                <a:cubicBezTo>
                  <a:pt x="97" y="17"/>
                  <a:pt x="104" y="9"/>
                  <a:pt x="104" y="0"/>
                </a:cubicBezTo>
                <a:cubicBezTo>
                  <a:pt x="104" y="9"/>
                  <a:pt x="112" y="17"/>
                  <a:pt x="122" y="17"/>
                </a:cubicBezTo>
                <a:lnTo>
                  <a:pt x="192" y="17"/>
                </a:lnTo>
                <a:cubicBezTo>
                  <a:pt x="201" y="17"/>
                  <a:pt x="209" y="25"/>
                  <a:pt x="209" y="34"/>
                </a:cubicBezTo>
              </a:path>
            </a:pathLst>
          </a:custGeom>
          <a:noFill/>
          <a:ln cap="rnd"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"/>
          <p:cNvSpPr/>
          <p:nvPr/>
        </p:nvSpPr>
        <p:spPr>
          <a:xfrm>
            <a:off x="6360480" y="1339920"/>
            <a:ext cx="157608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Current estimates: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1,470 average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"/>
          <p:cNvSpPr/>
          <p:nvPr/>
        </p:nvSpPr>
        <p:spPr>
          <a:xfrm>
            <a:off x="2601720" y="2682720"/>
            <a:ext cx="77364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Shortage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sng">
                <a:solidFill>
                  <a:srgbClr val="000000"/>
                </a:solidFill>
                <a:effectLst/>
                <a:uFillTx/>
                <a:latin typeface="Frutiger 55 Roman"/>
              </a:rPr>
              <a:t>Era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"/>
          <p:cNvSpPr/>
          <p:nvPr/>
        </p:nvSpPr>
        <p:spPr>
          <a:xfrm>
            <a:off x="2971800" y="3259080"/>
            <a:ext cx="0" cy="125892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"/>
          <p:cNvSpPr/>
          <p:nvPr/>
        </p:nvSpPr>
        <p:spPr>
          <a:xfrm rot="16200000">
            <a:off x="254880" y="3642840"/>
            <a:ext cx="1662480" cy="22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Trillion Cubic Feet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"/>
          <p:cNvSpPr/>
          <p:nvPr/>
        </p:nvSpPr>
        <p:spPr>
          <a:xfrm>
            <a:off x="2241360" y="244440"/>
            <a:ext cx="58230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U.S. Natural Gas Replenishment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7" name=""/>
          <p:cNvGraphicFramePr/>
          <p:nvPr/>
        </p:nvGraphicFramePr>
        <p:xfrm>
          <a:off x="666720" y="1309680"/>
          <a:ext cx="8952120" cy="49626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66720" y="1309680"/>
                    <a:ext cx="8952120" cy="4962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9" name=""/>
          <p:cNvSpPr/>
          <p:nvPr/>
        </p:nvSpPr>
        <p:spPr>
          <a:xfrm>
            <a:off x="2840040" y="4600440"/>
            <a:ext cx="5619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147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"/>
          <p:cNvSpPr/>
          <p:nvPr/>
        </p:nvSpPr>
        <p:spPr>
          <a:xfrm>
            <a:off x="5207040" y="1601640"/>
            <a:ext cx="5619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847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"/>
          <p:cNvSpPr/>
          <p:nvPr/>
        </p:nvSpPr>
        <p:spPr>
          <a:xfrm>
            <a:off x="7711920" y="4473720"/>
            <a:ext cx="5619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167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"/>
          <p:cNvSpPr/>
          <p:nvPr/>
        </p:nvSpPr>
        <p:spPr>
          <a:xfrm>
            <a:off x="2180880" y="5910120"/>
            <a:ext cx="11977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YE 1944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Reserves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"/>
          <p:cNvSpPr/>
          <p:nvPr/>
        </p:nvSpPr>
        <p:spPr>
          <a:xfrm>
            <a:off x="4475160" y="5924520"/>
            <a:ext cx="13870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1945-2000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Production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"/>
          <p:cNvSpPr/>
          <p:nvPr/>
        </p:nvSpPr>
        <p:spPr>
          <a:xfrm>
            <a:off x="7081200" y="5924520"/>
            <a:ext cx="11977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YE 2000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Reserves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"/>
          <p:cNvSpPr/>
          <p:nvPr/>
        </p:nvSpPr>
        <p:spPr>
          <a:xfrm>
            <a:off x="2928240" y="757080"/>
            <a:ext cx="445572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Trillion Cubic Feet--Proved Reserves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" descr=""/>
          <p:cNvPicPr/>
          <p:nvPr/>
        </p:nvPicPr>
        <p:blipFill>
          <a:blip r:embed="rId1"/>
          <a:stretch/>
        </p:blipFill>
        <p:spPr>
          <a:xfrm>
            <a:off x="1773360" y="957240"/>
            <a:ext cx="7823160" cy="5148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7" name=""/>
          <p:cNvSpPr/>
          <p:nvPr/>
        </p:nvSpPr>
        <p:spPr>
          <a:xfrm>
            <a:off x="404640" y="460440"/>
            <a:ext cx="905040" cy="1089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"/>
          <p:cNvSpPr/>
          <p:nvPr/>
        </p:nvSpPr>
        <p:spPr>
          <a:xfrm>
            <a:off x="735120" y="1314360"/>
            <a:ext cx="225360" cy="362160"/>
          </a:xfrm>
          <a:prstGeom prst="rect">
            <a:avLst/>
          </a:prstGeom>
          <a:solidFill>
            <a:srgbClr val="f39afa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"/>
          <p:cNvSpPr/>
          <p:nvPr/>
        </p:nvSpPr>
        <p:spPr>
          <a:xfrm>
            <a:off x="433440" y="1228680"/>
            <a:ext cx="225360" cy="439920"/>
          </a:xfrm>
          <a:prstGeom prst="rect">
            <a:avLst/>
          </a:prstGeom>
          <a:solidFill>
            <a:srgbClr val="f39afa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"/>
          <p:cNvSpPr/>
          <p:nvPr/>
        </p:nvSpPr>
        <p:spPr>
          <a:xfrm>
            <a:off x="243000" y="1017720"/>
            <a:ext cx="6094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9.9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" name=""/>
          <p:cNvSpPr/>
          <p:nvPr/>
        </p:nvSpPr>
        <p:spPr>
          <a:xfrm>
            <a:off x="563400" y="1069920"/>
            <a:ext cx="6098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9.7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" name=""/>
          <p:cNvSpPr/>
          <p:nvPr/>
        </p:nvSpPr>
        <p:spPr>
          <a:xfrm flipV="1">
            <a:off x="996840" y="1211040"/>
            <a:ext cx="351000" cy="145800"/>
          </a:xfrm>
          <a:prstGeom prst="line">
            <a:avLst/>
          </a:prstGeom>
          <a:ln w="9360">
            <a:solidFill>
              <a:srgbClr val="095ba6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" name=""/>
          <p:cNvSpPr/>
          <p:nvPr/>
        </p:nvSpPr>
        <p:spPr>
          <a:xfrm>
            <a:off x="1214280" y="990720"/>
            <a:ext cx="9241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Alaska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"/>
          <p:cNvSpPr/>
          <p:nvPr/>
        </p:nvSpPr>
        <p:spPr>
          <a:xfrm>
            <a:off x="344520" y="3056040"/>
            <a:ext cx="1500120" cy="19112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"/>
          <p:cNvSpPr/>
          <p:nvPr/>
        </p:nvSpPr>
        <p:spPr>
          <a:xfrm>
            <a:off x="560520" y="3508200"/>
            <a:ext cx="369720" cy="1446480"/>
          </a:xfrm>
          <a:prstGeom prst="rect">
            <a:avLst/>
          </a:prstGeom>
          <a:solidFill>
            <a:srgbClr val="fe000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"/>
          <p:cNvSpPr/>
          <p:nvPr/>
        </p:nvSpPr>
        <p:spPr>
          <a:xfrm>
            <a:off x="1214280" y="3382920"/>
            <a:ext cx="387360" cy="1571760"/>
          </a:xfrm>
          <a:prstGeom prst="rect">
            <a:avLst/>
          </a:prstGeom>
          <a:solidFill>
            <a:srgbClr val="fe000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"/>
          <p:cNvSpPr/>
          <p:nvPr/>
        </p:nvSpPr>
        <p:spPr>
          <a:xfrm>
            <a:off x="406440" y="3214800"/>
            <a:ext cx="6890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164.0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"/>
          <p:cNvSpPr/>
          <p:nvPr/>
        </p:nvSpPr>
        <p:spPr>
          <a:xfrm>
            <a:off x="1063800" y="3089160"/>
            <a:ext cx="6728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167.4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"/>
          <p:cNvSpPr/>
          <p:nvPr/>
        </p:nvSpPr>
        <p:spPr>
          <a:xfrm>
            <a:off x="390600" y="4989600"/>
            <a:ext cx="6714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1999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"/>
          <p:cNvSpPr/>
          <p:nvPr/>
        </p:nvSpPr>
        <p:spPr>
          <a:xfrm>
            <a:off x="1055520" y="4995720"/>
            <a:ext cx="6732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2000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425520" y="5276880"/>
            <a:ext cx="1427040" cy="368280"/>
          </a:xfrm>
          <a:prstGeom prst="rect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Total U.S.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6141960" y="4818240"/>
            <a:ext cx="903240" cy="1089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"/>
          <p:cNvSpPr/>
          <p:nvPr/>
        </p:nvSpPr>
        <p:spPr>
          <a:xfrm>
            <a:off x="6386400" y="4954680"/>
            <a:ext cx="6098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26.9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"/>
          <p:cNvSpPr/>
          <p:nvPr/>
        </p:nvSpPr>
        <p:spPr>
          <a:xfrm>
            <a:off x="6697800" y="5043600"/>
            <a:ext cx="6094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26.0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"/>
          <p:cNvSpPr/>
          <p:nvPr/>
        </p:nvSpPr>
        <p:spPr>
          <a:xfrm>
            <a:off x="7027920" y="5349960"/>
            <a:ext cx="11127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Offshore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"/>
          <p:cNvSpPr/>
          <p:nvPr/>
        </p:nvSpPr>
        <p:spPr>
          <a:xfrm>
            <a:off x="312840" y="5692680"/>
            <a:ext cx="30542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Source: U.S. DOE EIA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" name=""/>
          <p:cNvSpPr/>
          <p:nvPr/>
        </p:nvSpPr>
        <p:spPr>
          <a:xfrm>
            <a:off x="5691240" y="133200"/>
            <a:ext cx="903240" cy="1089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8" name=""/>
          <p:cNvGrpSpPr/>
          <p:nvPr/>
        </p:nvGrpSpPr>
        <p:grpSpPr>
          <a:xfrm>
            <a:off x="3056040" y="2617920"/>
            <a:ext cx="847440" cy="678960"/>
            <a:chOff x="3056040" y="2617920"/>
            <a:chExt cx="847440" cy="678960"/>
          </a:xfrm>
        </p:grpSpPr>
        <p:sp>
          <p:nvSpPr>
            <p:cNvPr id="49" name=""/>
            <p:cNvSpPr/>
            <p:nvPr/>
          </p:nvSpPr>
          <p:spPr>
            <a:xfrm>
              <a:off x="3517560" y="2983680"/>
              <a:ext cx="203760" cy="313200"/>
            </a:xfrm>
            <a:prstGeom prst="rect">
              <a:avLst/>
            </a:prstGeom>
            <a:solidFill>
              <a:srgbClr val="fe000c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" name=""/>
            <p:cNvSpPr/>
            <p:nvPr/>
          </p:nvSpPr>
          <p:spPr>
            <a:xfrm>
              <a:off x="3244320" y="3089880"/>
              <a:ext cx="204120" cy="200880"/>
            </a:xfrm>
            <a:prstGeom prst="rect">
              <a:avLst/>
            </a:prstGeom>
            <a:solidFill>
              <a:srgbClr val="fe000c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" name=""/>
            <p:cNvSpPr/>
            <p:nvPr/>
          </p:nvSpPr>
          <p:spPr>
            <a:xfrm>
              <a:off x="3056040" y="2879640"/>
              <a:ext cx="5511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62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ffff"/>
                  </a:solidFill>
                  <a:effectLst/>
                  <a:uFillTx/>
                  <a:latin typeface="Frutiger"/>
                </a:rPr>
                <a:t>2.4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" name=""/>
            <p:cNvSpPr/>
            <p:nvPr/>
          </p:nvSpPr>
          <p:spPr>
            <a:xfrm>
              <a:off x="3352680" y="2784240"/>
              <a:ext cx="55080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62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ffff"/>
                  </a:solidFill>
                  <a:effectLst/>
                  <a:uFillTx/>
                  <a:latin typeface="Frutiger"/>
                </a:rPr>
                <a:t>3.2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" name=""/>
            <p:cNvSpPr/>
            <p:nvPr/>
          </p:nvSpPr>
          <p:spPr>
            <a:xfrm>
              <a:off x="3115800" y="2617920"/>
              <a:ext cx="66384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Frutiger"/>
                </a:rPr>
                <a:t>UT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4" name=""/>
          <p:cNvSpPr/>
          <p:nvPr/>
        </p:nvSpPr>
        <p:spPr>
          <a:xfrm>
            <a:off x="4192560" y="2035080"/>
            <a:ext cx="5112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"/>
              </a:rPr>
              <a:t>14.2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"/>
          <p:cNvSpPr/>
          <p:nvPr/>
        </p:nvSpPr>
        <p:spPr>
          <a:xfrm>
            <a:off x="4365720" y="2241720"/>
            <a:ext cx="171360" cy="515880"/>
          </a:xfrm>
          <a:prstGeom prst="rect">
            <a:avLst/>
          </a:prstGeom>
          <a:solidFill>
            <a:srgbClr val="fe000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"/>
          <p:cNvSpPr/>
          <p:nvPr/>
        </p:nvSpPr>
        <p:spPr>
          <a:xfrm>
            <a:off x="4130640" y="2265480"/>
            <a:ext cx="181080" cy="492120"/>
          </a:xfrm>
          <a:prstGeom prst="rect">
            <a:avLst/>
          </a:prstGeom>
          <a:solidFill>
            <a:srgbClr val="fe000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"/>
          <p:cNvSpPr/>
          <p:nvPr/>
        </p:nvSpPr>
        <p:spPr>
          <a:xfrm>
            <a:off x="3908520" y="2046240"/>
            <a:ext cx="5112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"/>
              </a:rPr>
              <a:t>13.8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"/>
          <p:cNvSpPr/>
          <p:nvPr/>
        </p:nvSpPr>
        <p:spPr>
          <a:xfrm>
            <a:off x="3597120" y="1949400"/>
            <a:ext cx="6192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WY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"/>
          <p:cNvSpPr/>
          <p:nvPr/>
        </p:nvSpPr>
        <p:spPr>
          <a:xfrm>
            <a:off x="7462800" y="2943360"/>
            <a:ext cx="206280" cy="742680"/>
          </a:xfrm>
          <a:prstGeom prst="rect">
            <a:avLst/>
          </a:prstGeom>
          <a:solidFill>
            <a:srgbClr val="fe000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" name=""/>
          <p:cNvSpPr/>
          <p:nvPr/>
        </p:nvSpPr>
        <p:spPr>
          <a:xfrm>
            <a:off x="7209000" y="3013200"/>
            <a:ext cx="199800" cy="672840"/>
          </a:xfrm>
          <a:prstGeom prst="rect">
            <a:avLst/>
          </a:prstGeom>
          <a:solidFill>
            <a:srgbClr val="fe000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" name=""/>
          <p:cNvSpPr/>
          <p:nvPr/>
        </p:nvSpPr>
        <p:spPr>
          <a:xfrm>
            <a:off x="7032600" y="2798640"/>
            <a:ext cx="5126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"/>
              </a:rPr>
              <a:t>16.9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" name=""/>
          <p:cNvSpPr/>
          <p:nvPr/>
        </p:nvSpPr>
        <p:spPr>
          <a:xfrm>
            <a:off x="7318440" y="2741760"/>
            <a:ext cx="5112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"/>
              </a:rPr>
              <a:t>18.0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"/>
          <p:cNvSpPr/>
          <p:nvPr/>
        </p:nvSpPr>
        <p:spPr>
          <a:xfrm>
            <a:off x="6500880" y="2517840"/>
            <a:ext cx="20350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App. +All others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"/>
          <p:cNvSpPr/>
          <p:nvPr/>
        </p:nvSpPr>
        <p:spPr>
          <a:xfrm>
            <a:off x="5316480" y="4286160"/>
            <a:ext cx="243000" cy="854280"/>
          </a:xfrm>
          <a:prstGeom prst="rect">
            <a:avLst/>
          </a:prstGeom>
          <a:solidFill>
            <a:srgbClr val="fe000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"/>
          <p:cNvSpPr/>
          <p:nvPr/>
        </p:nvSpPr>
        <p:spPr>
          <a:xfrm>
            <a:off x="5040360" y="4321080"/>
            <a:ext cx="225360" cy="811440"/>
          </a:xfrm>
          <a:prstGeom prst="rect">
            <a:avLst/>
          </a:prstGeom>
          <a:solidFill>
            <a:srgbClr val="fe000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"/>
          <p:cNvSpPr/>
          <p:nvPr/>
        </p:nvSpPr>
        <p:spPr>
          <a:xfrm>
            <a:off x="5297400" y="3471840"/>
            <a:ext cx="5130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"/>
              </a:rPr>
              <a:t>13.6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"/>
          <p:cNvSpPr/>
          <p:nvPr/>
        </p:nvSpPr>
        <p:spPr>
          <a:xfrm>
            <a:off x="5553000" y="3559320"/>
            <a:ext cx="5112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"/>
              </a:rPr>
              <a:t>12.5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"/>
          <p:cNvSpPr/>
          <p:nvPr/>
        </p:nvSpPr>
        <p:spPr>
          <a:xfrm>
            <a:off x="4443480" y="4467240"/>
            <a:ext cx="6192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TX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>
            <a:off x="5745240" y="5965920"/>
            <a:ext cx="145800" cy="223920"/>
          </a:xfrm>
          <a:prstGeom prst="rect">
            <a:avLst/>
          </a:prstGeom>
          <a:solidFill>
            <a:srgbClr val="fe000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"/>
          <p:cNvSpPr/>
          <p:nvPr/>
        </p:nvSpPr>
        <p:spPr>
          <a:xfrm>
            <a:off x="5538960" y="5977080"/>
            <a:ext cx="153720" cy="215640"/>
          </a:xfrm>
          <a:prstGeom prst="rect">
            <a:avLst/>
          </a:prstGeom>
          <a:solidFill>
            <a:srgbClr val="fe000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"/>
          <p:cNvSpPr/>
          <p:nvPr/>
        </p:nvSpPr>
        <p:spPr>
          <a:xfrm>
            <a:off x="5999040" y="4176720"/>
            <a:ext cx="5130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"/>
              </a:rPr>
              <a:t>9.1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"/>
          <p:cNvSpPr/>
          <p:nvPr/>
        </p:nvSpPr>
        <p:spPr>
          <a:xfrm>
            <a:off x="6229440" y="4157640"/>
            <a:ext cx="5112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"/>
              </a:rPr>
              <a:t>9.2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"/>
          <p:cNvSpPr/>
          <p:nvPr/>
        </p:nvSpPr>
        <p:spPr>
          <a:xfrm>
            <a:off x="7013520" y="4303800"/>
            <a:ext cx="193680" cy="312480"/>
          </a:xfrm>
          <a:prstGeom prst="rect">
            <a:avLst/>
          </a:prstGeom>
          <a:solidFill>
            <a:srgbClr val="f39afa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"/>
          <p:cNvSpPr/>
          <p:nvPr/>
        </p:nvSpPr>
        <p:spPr>
          <a:xfrm>
            <a:off x="7261200" y="4417920"/>
            <a:ext cx="201600" cy="201600"/>
          </a:xfrm>
          <a:prstGeom prst="rect">
            <a:avLst/>
          </a:prstGeom>
          <a:solidFill>
            <a:srgbClr val="f39afa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"/>
          <p:cNvSpPr/>
          <p:nvPr/>
        </p:nvSpPr>
        <p:spPr>
          <a:xfrm>
            <a:off x="6824520" y="4100400"/>
            <a:ext cx="5511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"/>
              </a:rPr>
              <a:t>4.6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"/>
          <p:cNvSpPr/>
          <p:nvPr/>
        </p:nvSpPr>
        <p:spPr>
          <a:xfrm>
            <a:off x="7015320" y="4206960"/>
            <a:ext cx="6951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"/>
              </a:rPr>
              <a:t>4.3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"/>
          <p:cNvSpPr/>
          <p:nvPr/>
        </p:nvSpPr>
        <p:spPr>
          <a:xfrm>
            <a:off x="6878520" y="3919680"/>
            <a:ext cx="6652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ALA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" name=""/>
          <p:cNvSpPr/>
          <p:nvPr/>
        </p:nvSpPr>
        <p:spPr>
          <a:xfrm>
            <a:off x="4254480" y="3017880"/>
            <a:ext cx="204840" cy="407880"/>
          </a:xfrm>
          <a:prstGeom prst="rect">
            <a:avLst/>
          </a:prstGeom>
          <a:solidFill>
            <a:srgbClr val="fe000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" name=""/>
          <p:cNvSpPr/>
          <p:nvPr/>
        </p:nvSpPr>
        <p:spPr>
          <a:xfrm>
            <a:off x="3981600" y="3114720"/>
            <a:ext cx="204480" cy="304920"/>
          </a:xfrm>
          <a:prstGeom prst="rect">
            <a:avLst/>
          </a:prstGeom>
          <a:solidFill>
            <a:srgbClr val="fe000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" name=""/>
          <p:cNvSpPr/>
          <p:nvPr/>
        </p:nvSpPr>
        <p:spPr>
          <a:xfrm>
            <a:off x="3809880" y="2901960"/>
            <a:ext cx="5526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"/>
              </a:rPr>
              <a:t>7.9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" name=""/>
          <p:cNvSpPr/>
          <p:nvPr/>
        </p:nvSpPr>
        <p:spPr>
          <a:xfrm>
            <a:off x="4089240" y="2822400"/>
            <a:ext cx="5526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"/>
              </a:rPr>
              <a:t>9.0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" name=""/>
          <p:cNvSpPr/>
          <p:nvPr/>
        </p:nvSpPr>
        <p:spPr>
          <a:xfrm>
            <a:off x="3828960" y="2730600"/>
            <a:ext cx="6667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CO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" name=""/>
          <p:cNvSpPr/>
          <p:nvPr/>
        </p:nvSpPr>
        <p:spPr>
          <a:xfrm>
            <a:off x="5335560" y="3255840"/>
            <a:ext cx="204840" cy="254160"/>
          </a:xfrm>
          <a:prstGeom prst="rect">
            <a:avLst/>
          </a:prstGeom>
          <a:solidFill>
            <a:srgbClr val="f39afa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" name=""/>
          <p:cNvSpPr/>
          <p:nvPr/>
        </p:nvSpPr>
        <p:spPr>
          <a:xfrm>
            <a:off x="5062680" y="3197160"/>
            <a:ext cx="203040" cy="306360"/>
          </a:xfrm>
          <a:prstGeom prst="rect">
            <a:avLst/>
          </a:prstGeom>
          <a:solidFill>
            <a:srgbClr val="f39afa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" name=""/>
          <p:cNvSpPr/>
          <p:nvPr/>
        </p:nvSpPr>
        <p:spPr>
          <a:xfrm>
            <a:off x="4878360" y="2975040"/>
            <a:ext cx="5508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"/>
              </a:rPr>
              <a:t>6.4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" name=""/>
          <p:cNvSpPr/>
          <p:nvPr/>
        </p:nvSpPr>
        <p:spPr>
          <a:xfrm>
            <a:off x="5170320" y="3041640"/>
            <a:ext cx="5511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"/>
              </a:rPr>
              <a:t>5.7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" name=""/>
          <p:cNvSpPr/>
          <p:nvPr/>
        </p:nvSpPr>
        <p:spPr>
          <a:xfrm>
            <a:off x="5408640" y="3254400"/>
            <a:ext cx="6652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KS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" name=""/>
          <p:cNvSpPr/>
          <p:nvPr/>
        </p:nvSpPr>
        <p:spPr>
          <a:xfrm>
            <a:off x="5448240" y="3660840"/>
            <a:ext cx="204840" cy="485640"/>
          </a:xfrm>
          <a:prstGeom prst="rect">
            <a:avLst/>
          </a:prstGeom>
          <a:solidFill>
            <a:srgbClr val="f39afa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" name=""/>
          <p:cNvSpPr/>
          <p:nvPr/>
        </p:nvSpPr>
        <p:spPr>
          <a:xfrm>
            <a:off x="5713560" y="3749760"/>
            <a:ext cx="204480" cy="409320"/>
          </a:xfrm>
          <a:prstGeom prst="rect">
            <a:avLst/>
          </a:prstGeom>
          <a:solidFill>
            <a:srgbClr val="f39afa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" name=""/>
          <p:cNvSpPr/>
          <p:nvPr/>
        </p:nvSpPr>
        <p:spPr>
          <a:xfrm>
            <a:off x="4991040" y="3689280"/>
            <a:ext cx="6667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OK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" name=""/>
          <p:cNvSpPr/>
          <p:nvPr/>
        </p:nvSpPr>
        <p:spPr>
          <a:xfrm>
            <a:off x="4875120" y="4121280"/>
            <a:ext cx="5130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"/>
              </a:rPr>
              <a:t>37.6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" name=""/>
          <p:cNvSpPr/>
          <p:nvPr/>
        </p:nvSpPr>
        <p:spPr>
          <a:xfrm>
            <a:off x="5195880" y="4098960"/>
            <a:ext cx="5112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"/>
              </a:rPr>
              <a:t>40.2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" name=""/>
          <p:cNvSpPr/>
          <p:nvPr/>
        </p:nvSpPr>
        <p:spPr>
          <a:xfrm>
            <a:off x="4251240" y="3787920"/>
            <a:ext cx="204840" cy="639720"/>
          </a:xfrm>
          <a:prstGeom prst="rect">
            <a:avLst/>
          </a:prstGeom>
          <a:solidFill>
            <a:srgbClr val="fe000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" name=""/>
          <p:cNvSpPr/>
          <p:nvPr/>
        </p:nvSpPr>
        <p:spPr>
          <a:xfrm>
            <a:off x="3978360" y="3859200"/>
            <a:ext cx="204840" cy="536760"/>
          </a:xfrm>
          <a:prstGeom prst="rect">
            <a:avLst/>
          </a:prstGeom>
          <a:solidFill>
            <a:srgbClr val="fe000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" name=""/>
          <p:cNvSpPr/>
          <p:nvPr/>
        </p:nvSpPr>
        <p:spPr>
          <a:xfrm>
            <a:off x="3790800" y="3673440"/>
            <a:ext cx="5511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"/>
              </a:rPr>
              <a:t>14.9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" name=""/>
          <p:cNvSpPr/>
          <p:nvPr/>
        </p:nvSpPr>
        <p:spPr>
          <a:xfrm>
            <a:off x="4078440" y="3600360"/>
            <a:ext cx="5508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"/>
              </a:rPr>
              <a:t>15.4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" name=""/>
          <p:cNvSpPr/>
          <p:nvPr/>
        </p:nvSpPr>
        <p:spPr>
          <a:xfrm>
            <a:off x="3746520" y="3278160"/>
            <a:ext cx="665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NM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" name=""/>
          <p:cNvSpPr/>
          <p:nvPr/>
        </p:nvSpPr>
        <p:spPr>
          <a:xfrm>
            <a:off x="4672080" y="5630760"/>
            <a:ext cx="2036520" cy="6145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"/>
          <p:cNvSpPr/>
          <p:nvPr/>
        </p:nvSpPr>
        <p:spPr>
          <a:xfrm>
            <a:off x="6869160" y="5243400"/>
            <a:ext cx="225360" cy="898560"/>
          </a:xfrm>
          <a:prstGeom prst="rect">
            <a:avLst/>
          </a:prstGeom>
          <a:solidFill>
            <a:srgbClr val="f39afa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" name=""/>
          <p:cNvSpPr/>
          <p:nvPr/>
        </p:nvSpPr>
        <p:spPr>
          <a:xfrm>
            <a:off x="6567480" y="5216400"/>
            <a:ext cx="225360" cy="932040"/>
          </a:xfrm>
          <a:prstGeom prst="rect">
            <a:avLst/>
          </a:prstGeom>
          <a:solidFill>
            <a:srgbClr val="f39afa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" name=""/>
          <p:cNvSpPr/>
          <p:nvPr/>
        </p:nvSpPr>
        <p:spPr>
          <a:xfrm>
            <a:off x="6170760" y="4370400"/>
            <a:ext cx="172800" cy="420840"/>
          </a:xfrm>
          <a:prstGeom prst="rect">
            <a:avLst/>
          </a:prstGeom>
          <a:solidFill>
            <a:srgbClr val="fe000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" name=""/>
          <p:cNvSpPr/>
          <p:nvPr/>
        </p:nvSpPr>
        <p:spPr>
          <a:xfrm>
            <a:off x="6384960" y="4348080"/>
            <a:ext cx="173160" cy="438120"/>
          </a:xfrm>
          <a:prstGeom prst="rect">
            <a:avLst/>
          </a:prstGeom>
          <a:solidFill>
            <a:srgbClr val="fe000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"/>
          <p:cNvSpPr/>
          <p:nvPr/>
        </p:nvSpPr>
        <p:spPr>
          <a:xfrm>
            <a:off x="6084720" y="4749840"/>
            <a:ext cx="6192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LA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04" name=""/>
          <p:cNvGrpSpPr/>
          <p:nvPr/>
        </p:nvGrpSpPr>
        <p:grpSpPr>
          <a:xfrm>
            <a:off x="2457360" y="6219720"/>
            <a:ext cx="6573960" cy="368280"/>
            <a:chOff x="2457360" y="6219720"/>
            <a:chExt cx="6573960" cy="368280"/>
          </a:xfrm>
        </p:grpSpPr>
        <p:sp>
          <p:nvSpPr>
            <p:cNvPr id="105" name=""/>
            <p:cNvSpPr/>
            <p:nvPr/>
          </p:nvSpPr>
          <p:spPr>
            <a:xfrm>
              <a:off x="2457360" y="6242040"/>
              <a:ext cx="6573960" cy="339840"/>
            </a:xfrm>
            <a:prstGeom prst="rect">
              <a:avLst/>
            </a:prstGeom>
            <a:solidFill>
              <a:srgbClr val="ffb31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" name=""/>
            <p:cNvSpPr/>
            <p:nvPr/>
          </p:nvSpPr>
          <p:spPr>
            <a:xfrm>
              <a:off x="2463840" y="6219720"/>
              <a:ext cx="650556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Frutiger"/>
                </a:rPr>
                <a:t>U.S. proved natural gas reserves increased 2% in 2000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07" name=""/>
          <p:cNvSpPr/>
          <p:nvPr/>
        </p:nvSpPr>
        <p:spPr>
          <a:xfrm>
            <a:off x="1350720" y="220680"/>
            <a:ext cx="7740720" cy="83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1999-2000 U.S. Proved Natural Gas Reserves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(TCF)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" name=""/>
          <p:cNvSpPr/>
          <p:nvPr/>
        </p:nvSpPr>
        <p:spPr>
          <a:xfrm flipH="1">
            <a:off x="7220880" y="5168880"/>
            <a:ext cx="398520" cy="263520"/>
          </a:xfrm>
          <a:custGeom>
            <a:avLst/>
            <a:gdLst>
              <a:gd name="textAreaLeft" fmla="*/ -360 w 398520"/>
              <a:gd name="textAreaRight" fmla="*/ 398520 w 398520"/>
              <a:gd name="textAreaTop" fmla="*/ 0 h 263520"/>
              <a:gd name="textAreaBottom" fmla="*/ 263880 h 2635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21600"/>
                </a:moveTo>
                <a:lnTo>
                  <a:pt x="0" y="12160"/>
                </a:lnTo>
                <a:arcTo wR="12427" hR="9260" stAng="10800000" swAng="5400000"/>
                <a:lnTo>
                  <a:pt x="15100" y="2900"/>
                </a:lnTo>
                <a:lnTo>
                  <a:pt x="15100" y="0"/>
                </a:lnTo>
                <a:lnTo>
                  <a:pt x="21600" y="6079"/>
                </a:lnTo>
                <a:lnTo>
                  <a:pt x="15100" y="12158"/>
                </a:lnTo>
                <a:lnTo>
                  <a:pt x="15100" y="9258"/>
                </a:lnTo>
                <a:lnTo>
                  <a:pt x="12427" y="9258"/>
                </a:lnTo>
                <a:arcTo wR="6069" hR="2902" stAng="16200000" swAng="-5400000"/>
                <a:lnTo>
                  <a:pt x="6358" y="2160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761760" y="228240"/>
            <a:ext cx="8762760" cy="1143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Canadian Natural Gas Replenishment 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" name=""/>
          <p:cNvSpPr/>
          <p:nvPr/>
        </p:nvSpPr>
        <p:spPr>
          <a:xfrm>
            <a:off x="2929680" y="817560"/>
            <a:ext cx="445572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Trillion Cubic Feet--Proved Reserves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11" name=""/>
          <p:cNvGraphicFramePr/>
          <p:nvPr/>
        </p:nvGraphicFramePr>
        <p:xfrm>
          <a:off x="666720" y="1271520"/>
          <a:ext cx="8952120" cy="49626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1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66720" y="1271520"/>
                    <a:ext cx="8952120" cy="4962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13" name=""/>
          <p:cNvSpPr/>
          <p:nvPr/>
        </p:nvSpPr>
        <p:spPr>
          <a:xfrm>
            <a:off x="3071520" y="3406680"/>
            <a:ext cx="4348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46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" name=""/>
          <p:cNvSpPr/>
          <p:nvPr/>
        </p:nvSpPr>
        <p:spPr>
          <a:xfrm>
            <a:off x="5413320" y="1646280"/>
            <a:ext cx="4348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97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" name=""/>
          <p:cNvSpPr/>
          <p:nvPr/>
        </p:nvSpPr>
        <p:spPr>
          <a:xfrm>
            <a:off x="7716600" y="2824200"/>
            <a:ext cx="4348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61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" name=""/>
          <p:cNvSpPr/>
          <p:nvPr/>
        </p:nvSpPr>
        <p:spPr>
          <a:xfrm>
            <a:off x="2219040" y="5913360"/>
            <a:ext cx="11977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YE 1964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Reserves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" name=""/>
          <p:cNvSpPr/>
          <p:nvPr/>
        </p:nvSpPr>
        <p:spPr>
          <a:xfrm>
            <a:off x="4565880" y="5927760"/>
            <a:ext cx="13870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1965-2000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Production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" name=""/>
          <p:cNvSpPr/>
          <p:nvPr/>
        </p:nvSpPr>
        <p:spPr>
          <a:xfrm>
            <a:off x="7038720" y="5899320"/>
            <a:ext cx="11977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YE 2000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Reserves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"/>
          <p:cNvSpPr/>
          <p:nvPr/>
        </p:nvSpPr>
        <p:spPr>
          <a:xfrm>
            <a:off x="895320" y="272880"/>
            <a:ext cx="864828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1999-2000 Canadian Proved Natural Gas Reserves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(TCF)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20" name=""/>
          <p:cNvGraphicFramePr/>
          <p:nvPr/>
        </p:nvGraphicFramePr>
        <p:xfrm>
          <a:off x="2565360" y="1596960"/>
          <a:ext cx="5207040" cy="35640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2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565360" y="1596960"/>
                    <a:ext cx="5207040" cy="3564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22" name=""/>
          <p:cNvSpPr/>
          <p:nvPr/>
        </p:nvSpPr>
        <p:spPr>
          <a:xfrm>
            <a:off x="200160" y="6308640"/>
            <a:ext cx="84690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Source: Oil &amp; Gas Journal, 12/18/00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" name=""/>
          <p:cNvSpPr/>
          <p:nvPr/>
        </p:nvSpPr>
        <p:spPr>
          <a:xfrm>
            <a:off x="4040640" y="1600200"/>
            <a:ext cx="5752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63.7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" name=""/>
          <p:cNvSpPr/>
          <p:nvPr/>
        </p:nvSpPr>
        <p:spPr>
          <a:xfrm>
            <a:off x="9067680" y="6369120"/>
            <a:ext cx="137160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MC-USPipelineTrans-0201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" name=""/>
          <p:cNvSpPr/>
          <p:nvPr/>
        </p:nvSpPr>
        <p:spPr>
          <a:xfrm>
            <a:off x="6021720" y="1644480"/>
            <a:ext cx="5752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61.0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26" name=""/>
          <p:cNvGrpSpPr/>
          <p:nvPr/>
        </p:nvGrpSpPr>
        <p:grpSpPr>
          <a:xfrm>
            <a:off x="1523880" y="5257800"/>
            <a:ext cx="7239240" cy="929160"/>
            <a:chOff x="1523880" y="5257800"/>
            <a:chExt cx="7239240" cy="929160"/>
          </a:xfrm>
        </p:grpSpPr>
        <p:sp>
          <p:nvSpPr>
            <p:cNvPr id="127" name=""/>
            <p:cNvSpPr/>
            <p:nvPr/>
          </p:nvSpPr>
          <p:spPr>
            <a:xfrm>
              <a:off x="1703520" y="5257800"/>
              <a:ext cx="6878520" cy="457200"/>
            </a:xfrm>
            <a:prstGeom prst="rect">
              <a:avLst/>
            </a:prstGeom>
            <a:solidFill>
              <a:srgbClr val="ffb31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" name=""/>
            <p:cNvSpPr/>
            <p:nvPr/>
          </p:nvSpPr>
          <p:spPr>
            <a:xfrm>
              <a:off x="1523880" y="5286240"/>
              <a:ext cx="7239240" cy="900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100" strike="noStrike" u="none">
                  <a:solidFill>
                    <a:srgbClr val="000000"/>
                  </a:solidFill>
                  <a:effectLst/>
                  <a:uFillTx/>
                  <a:latin typeface="Frutiger"/>
                </a:rPr>
                <a:t>Canadian proved natural gas reserves fell 4.5% in 2000</a:t>
              </a:r>
              <a:endParaRPr b="0" lang="en-US" sz="21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spcBef>
                  <a:spcPts val="1312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1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761760" y="199800"/>
            <a:ext cx="8762760" cy="1143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U.S. Average Gas Prices by Sector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" name=""/>
          <p:cNvSpPr/>
          <p:nvPr/>
        </p:nvSpPr>
        <p:spPr>
          <a:xfrm>
            <a:off x="4024080" y="721440"/>
            <a:ext cx="2270160" cy="73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1985 vs. 2000</a:t>
            </a:r>
            <a:br>
              <a:rPr sz="24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(2000$/MMBTU)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31" name=""/>
          <p:cNvGraphicFramePr/>
          <p:nvPr/>
        </p:nvGraphicFramePr>
        <p:xfrm>
          <a:off x="893880" y="1746360"/>
          <a:ext cx="8367480" cy="40608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3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893880" y="1746360"/>
                    <a:ext cx="8367480" cy="406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33" name=""/>
          <p:cNvSpPr/>
          <p:nvPr/>
        </p:nvSpPr>
        <p:spPr>
          <a:xfrm>
            <a:off x="2429640" y="1436760"/>
            <a:ext cx="6537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-26%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" name=""/>
          <p:cNvSpPr/>
          <p:nvPr/>
        </p:nvSpPr>
        <p:spPr>
          <a:xfrm>
            <a:off x="4179240" y="1793880"/>
            <a:ext cx="6537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-34%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" name=""/>
          <p:cNvSpPr/>
          <p:nvPr/>
        </p:nvSpPr>
        <p:spPr>
          <a:xfrm>
            <a:off x="5925600" y="2592360"/>
            <a:ext cx="6537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-33%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" name=""/>
          <p:cNvSpPr/>
          <p:nvPr/>
        </p:nvSpPr>
        <p:spPr>
          <a:xfrm>
            <a:off x="7589160" y="2827440"/>
            <a:ext cx="6537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-26%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" name=""/>
          <p:cNvSpPr/>
          <p:nvPr/>
        </p:nvSpPr>
        <p:spPr>
          <a:xfrm>
            <a:off x="2199240" y="1803240"/>
            <a:ext cx="6368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$9.90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" name=""/>
          <p:cNvSpPr/>
          <p:nvPr/>
        </p:nvSpPr>
        <p:spPr>
          <a:xfrm>
            <a:off x="2726280" y="2754360"/>
            <a:ext cx="6368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$7.29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" name=""/>
          <p:cNvSpPr/>
          <p:nvPr/>
        </p:nvSpPr>
        <p:spPr>
          <a:xfrm>
            <a:off x="3894840" y="2165400"/>
            <a:ext cx="6368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$8.73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" name=""/>
          <p:cNvSpPr/>
          <p:nvPr/>
        </p:nvSpPr>
        <p:spPr>
          <a:xfrm>
            <a:off x="4391640" y="3130560"/>
            <a:ext cx="6368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$5.75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" name=""/>
          <p:cNvSpPr/>
          <p:nvPr/>
        </p:nvSpPr>
        <p:spPr>
          <a:xfrm>
            <a:off x="5569560" y="2955960"/>
            <a:ext cx="6368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$6.05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" name=""/>
          <p:cNvSpPr/>
          <p:nvPr/>
        </p:nvSpPr>
        <p:spPr>
          <a:xfrm>
            <a:off x="6072840" y="3857760"/>
            <a:ext cx="6368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$4.06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" name=""/>
          <p:cNvSpPr/>
          <p:nvPr/>
        </p:nvSpPr>
        <p:spPr>
          <a:xfrm>
            <a:off x="7785720" y="3984480"/>
            <a:ext cx="6368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$3.89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" name=""/>
          <p:cNvSpPr/>
          <p:nvPr/>
        </p:nvSpPr>
        <p:spPr>
          <a:xfrm>
            <a:off x="7242840" y="3208320"/>
            <a:ext cx="6368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$5.22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" name=""/>
          <p:cNvSpPr/>
          <p:nvPr/>
        </p:nvSpPr>
        <p:spPr>
          <a:xfrm>
            <a:off x="2400480" y="1444680"/>
            <a:ext cx="684000" cy="323640"/>
          </a:xfrm>
          <a:prstGeom prst="ellipse">
            <a:avLst/>
          </a:prstGeom>
          <a:noFill/>
          <a:ln w="255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" name=""/>
          <p:cNvSpPr/>
          <p:nvPr/>
        </p:nvSpPr>
        <p:spPr>
          <a:xfrm>
            <a:off x="4175280" y="1803240"/>
            <a:ext cx="666720" cy="351000"/>
          </a:xfrm>
          <a:prstGeom prst="ellipse">
            <a:avLst/>
          </a:prstGeom>
          <a:noFill/>
          <a:ln w="255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7" name=""/>
          <p:cNvSpPr/>
          <p:nvPr/>
        </p:nvSpPr>
        <p:spPr>
          <a:xfrm>
            <a:off x="5915160" y="2603520"/>
            <a:ext cx="674640" cy="342720"/>
          </a:xfrm>
          <a:prstGeom prst="ellipse">
            <a:avLst/>
          </a:prstGeom>
          <a:noFill/>
          <a:ln w="255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8" name=""/>
          <p:cNvSpPr/>
          <p:nvPr/>
        </p:nvSpPr>
        <p:spPr>
          <a:xfrm>
            <a:off x="7556400" y="2849400"/>
            <a:ext cx="703440" cy="324000"/>
          </a:xfrm>
          <a:prstGeom prst="ellipse">
            <a:avLst/>
          </a:prstGeom>
          <a:noFill/>
          <a:ln w="255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9" name=""/>
          <p:cNvSpPr/>
          <p:nvPr/>
        </p:nvSpPr>
        <p:spPr>
          <a:xfrm>
            <a:off x="1366920" y="5996160"/>
            <a:ext cx="37004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Source: Energy Information Administration (U.S. DOE)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0" name=""/>
          <p:cNvSpPr/>
          <p:nvPr/>
        </p:nvSpPr>
        <p:spPr>
          <a:xfrm>
            <a:off x="5756400" y="5989680"/>
            <a:ext cx="37004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* Through October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798480" y="237600"/>
            <a:ext cx="8763120" cy="1143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U.S. Residential Natural Gas Prices </a:t>
            </a:r>
            <a:br>
              <a:rPr sz="30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Since 1984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2" name=""/>
          <p:cNvSpPr/>
          <p:nvPr/>
        </p:nvSpPr>
        <p:spPr>
          <a:xfrm>
            <a:off x="3979440" y="1153800"/>
            <a:ext cx="2354760" cy="3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(1999 $/MMBTU)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53" name=""/>
          <p:cNvGraphicFramePr/>
          <p:nvPr/>
        </p:nvGraphicFramePr>
        <p:xfrm>
          <a:off x="593640" y="1457280"/>
          <a:ext cx="9099720" cy="39355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5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93640" y="1457280"/>
                    <a:ext cx="9099720" cy="3935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55" name=""/>
          <p:cNvSpPr/>
          <p:nvPr/>
        </p:nvSpPr>
        <p:spPr>
          <a:xfrm flipH="1">
            <a:off x="1498320" y="2533680"/>
            <a:ext cx="7916760" cy="0"/>
          </a:xfrm>
          <a:prstGeom prst="line">
            <a:avLst/>
          </a:prstGeom>
          <a:ln w="2844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6" name=""/>
          <p:cNvSpPr/>
          <p:nvPr/>
        </p:nvSpPr>
        <p:spPr>
          <a:xfrm>
            <a:off x="1665360" y="5661000"/>
            <a:ext cx="6987960" cy="430200"/>
          </a:xfrm>
          <a:prstGeom prst="rect">
            <a:avLst/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7" name=""/>
          <p:cNvSpPr/>
          <p:nvPr/>
        </p:nvSpPr>
        <p:spPr>
          <a:xfrm>
            <a:off x="323640" y="6254640"/>
            <a:ext cx="139248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Source: U.S. DOE (EIA)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8" name=""/>
          <p:cNvSpPr/>
          <p:nvPr/>
        </p:nvSpPr>
        <p:spPr>
          <a:xfrm>
            <a:off x="8774280" y="2149560"/>
            <a:ext cx="384120" cy="30636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9" name=""/>
          <p:cNvSpPr/>
          <p:nvPr/>
        </p:nvSpPr>
        <p:spPr>
          <a:xfrm>
            <a:off x="1797120" y="5557680"/>
            <a:ext cx="6753240" cy="61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Residentials users payed the same prices this winter as in 1986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0" name=""/>
          <p:cNvSpPr/>
          <p:nvPr/>
        </p:nvSpPr>
        <p:spPr>
          <a:xfrm>
            <a:off x="7351200" y="1614600"/>
            <a:ext cx="1728360" cy="549000"/>
          </a:xfrm>
          <a:prstGeom prst="rect">
            <a:avLst/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2000/2001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Winter Estimate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1" name=""/>
          <p:cNvSpPr/>
          <p:nvPr/>
        </p:nvSpPr>
        <p:spPr>
          <a:xfrm>
            <a:off x="1431360" y="5019840"/>
            <a:ext cx="45792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1984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2" name=""/>
          <p:cNvSpPr/>
          <p:nvPr/>
        </p:nvSpPr>
        <p:spPr>
          <a:xfrm>
            <a:off x="1929960" y="5229360"/>
            <a:ext cx="45792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1985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3" name=""/>
          <p:cNvSpPr/>
          <p:nvPr/>
        </p:nvSpPr>
        <p:spPr>
          <a:xfrm>
            <a:off x="2418840" y="5019840"/>
            <a:ext cx="45792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1986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" name=""/>
          <p:cNvSpPr/>
          <p:nvPr/>
        </p:nvSpPr>
        <p:spPr>
          <a:xfrm>
            <a:off x="2917440" y="5229360"/>
            <a:ext cx="45792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1987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5" name=""/>
          <p:cNvSpPr/>
          <p:nvPr/>
        </p:nvSpPr>
        <p:spPr>
          <a:xfrm>
            <a:off x="3396600" y="5019840"/>
            <a:ext cx="45792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1988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6" name=""/>
          <p:cNvSpPr/>
          <p:nvPr/>
        </p:nvSpPr>
        <p:spPr>
          <a:xfrm>
            <a:off x="3895200" y="5229360"/>
            <a:ext cx="45792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1989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7" name=""/>
          <p:cNvSpPr/>
          <p:nvPr/>
        </p:nvSpPr>
        <p:spPr>
          <a:xfrm>
            <a:off x="4357080" y="5019840"/>
            <a:ext cx="45792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1990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8" name=""/>
          <p:cNvSpPr/>
          <p:nvPr/>
        </p:nvSpPr>
        <p:spPr>
          <a:xfrm>
            <a:off x="4855680" y="5229360"/>
            <a:ext cx="45792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1991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9" name=""/>
          <p:cNvSpPr/>
          <p:nvPr/>
        </p:nvSpPr>
        <p:spPr>
          <a:xfrm>
            <a:off x="5317560" y="5019840"/>
            <a:ext cx="45792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1992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0" name=""/>
          <p:cNvSpPr/>
          <p:nvPr/>
        </p:nvSpPr>
        <p:spPr>
          <a:xfrm>
            <a:off x="5816160" y="5229360"/>
            <a:ext cx="45792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1993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1" name=""/>
          <p:cNvSpPr/>
          <p:nvPr/>
        </p:nvSpPr>
        <p:spPr>
          <a:xfrm>
            <a:off x="6278040" y="5019840"/>
            <a:ext cx="45792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1994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2" name=""/>
          <p:cNvSpPr/>
          <p:nvPr/>
        </p:nvSpPr>
        <p:spPr>
          <a:xfrm>
            <a:off x="6776640" y="5229360"/>
            <a:ext cx="45792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1995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3" name=""/>
          <p:cNvSpPr/>
          <p:nvPr/>
        </p:nvSpPr>
        <p:spPr>
          <a:xfrm>
            <a:off x="7230600" y="5019840"/>
            <a:ext cx="45792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1996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4" name=""/>
          <p:cNvSpPr/>
          <p:nvPr/>
        </p:nvSpPr>
        <p:spPr>
          <a:xfrm>
            <a:off x="7728840" y="5229360"/>
            <a:ext cx="45792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1997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5" name=""/>
          <p:cNvSpPr/>
          <p:nvPr/>
        </p:nvSpPr>
        <p:spPr>
          <a:xfrm>
            <a:off x="8208360" y="5019840"/>
            <a:ext cx="45792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1998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6" name=""/>
          <p:cNvSpPr/>
          <p:nvPr/>
        </p:nvSpPr>
        <p:spPr>
          <a:xfrm>
            <a:off x="8706960" y="5229360"/>
            <a:ext cx="45792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1999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7" name=""/>
          <p:cNvSpPr/>
          <p:nvPr/>
        </p:nvSpPr>
        <p:spPr>
          <a:xfrm>
            <a:off x="2751120" y="2579760"/>
            <a:ext cx="0" cy="233208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757080" y="218880"/>
            <a:ext cx="8763120" cy="1143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U.S. Natural Gas City Gate Cost Decline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9" name=""/>
          <p:cNvSpPr/>
          <p:nvPr/>
        </p:nvSpPr>
        <p:spPr>
          <a:xfrm>
            <a:off x="4039560" y="780840"/>
            <a:ext cx="2236680" cy="3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(Billions 1999$)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0" name=""/>
          <p:cNvSpPr/>
          <p:nvPr/>
        </p:nvSpPr>
        <p:spPr>
          <a:xfrm>
            <a:off x="490320" y="6319440"/>
            <a:ext cx="507600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Source:  U.S. DOE Natural Gas Annual, Table 21, and Natural Gas Monthly, May 2000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81" name=""/>
          <p:cNvGraphicFramePr/>
          <p:nvPr/>
        </p:nvGraphicFramePr>
        <p:xfrm>
          <a:off x="554040" y="1801800"/>
          <a:ext cx="9126360" cy="41544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8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54040" y="1801800"/>
                    <a:ext cx="9126360" cy="4154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3" name=""/>
          <p:cNvGraphicFramePr/>
          <p:nvPr/>
        </p:nvGraphicFramePr>
        <p:xfrm>
          <a:off x="8897760" y="782640"/>
          <a:ext cx="895680" cy="53290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84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8897760" y="782640"/>
                    <a:ext cx="895680" cy="5329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85" name=""/>
          <p:cNvSpPr/>
          <p:nvPr/>
        </p:nvSpPr>
        <p:spPr>
          <a:xfrm>
            <a:off x="8989920" y="2030400"/>
            <a:ext cx="614520" cy="142920"/>
          </a:xfrm>
          <a:custGeom>
            <a:avLst/>
            <a:gdLst/>
            <a:ahLst/>
            <a:rect l="l" t="t" r="r" b="b"/>
            <a:pathLst>
              <a:path w="387" h="90">
                <a:moveTo>
                  <a:pt x="0" y="0"/>
                </a:moveTo>
                <a:lnTo>
                  <a:pt x="116" y="74"/>
                </a:lnTo>
                <a:lnTo>
                  <a:pt x="157" y="0"/>
                </a:lnTo>
                <a:lnTo>
                  <a:pt x="198" y="74"/>
                </a:lnTo>
                <a:lnTo>
                  <a:pt x="231" y="8"/>
                </a:lnTo>
                <a:lnTo>
                  <a:pt x="288" y="90"/>
                </a:lnTo>
                <a:lnTo>
                  <a:pt x="387" y="0"/>
                </a:lnTo>
              </a:path>
            </a:pathLst>
          </a:custGeom>
          <a:noFill/>
          <a:ln w="381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6" name=""/>
          <p:cNvSpPr/>
          <p:nvPr/>
        </p:nvSpPr>
        <p:spPr>
          <a:xfrm>
            <a:off x="9010800" y="1108080"/>
            <a:ext cx="7380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$174.2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7" name=""/>
          <p:cNvSpPr/>
          <p:nvPr/>
        </p:nvSpPr>
        <p:spPr>
          <a:xfrm flipV="1">
            <a:off x="8213760" y="1886040"/>
            <a:ext cx="793800" cy="144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8" name=""/>
          <p:cNvSpPr/>
          <p:nvPr/>
        </p:nvSpPr>
        <p:spPr>
          <a:xfrm>
            <a:off x="7126200" y="1447920"/>
            <a:ext cx="1184400" cy="823320"/>
          </a:xfrm>
          <a:prstGeom prst="rect">
            <a:avLst/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Total savings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since 1984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9" name=""/>
          <p:cNvSpPr/>
          <p:nvPr/>
        </p:nvSpPr>
        <p:spPr>
          <a:xfrm>
            <a:off x="2054520" y="2454120"/>
            <a:ext cx="432360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[Price savings     volume = total savings]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0" name=""/>
          <p:cNvSpPr/>
          <p:nvPr/>
        </p:nvSpPr>
        <p:spPr>
          <a:xfrm>
            <a:off x="3446280" y="2495520"/>
            <a:ext cx="10224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x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1" name=""/>
          <p:cNvSpPr/>
          <p:nvPr/>
        </p:nvSpPr>
        <p:spPr>
          <a:xfrm>
            <a:off x="8991720" y="5581800"/>
            <a:ext cx="590400" cy="1904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2001-02-26T19:10:15Z</dcterms:created>
  <dc:creator>KBurton</dc:creator>
  <dc:description/>
  <dc:language>en-US</dc:language>
  <cp:lastModifiedBy>KBurton</cp:lastModifiedBy>
  <cp:lastPrinted>2001-03-05T22:08:52Z</cp:lastPrinted>
  <dcterms:modified xsi:type="dcterms:W3CDTF">2001-03-07T20:32:38Z</dcterms:modified>
  <cp:revision>72</cp:revision>
  <dc:subject/>
  <dc:title>No Slide Title</dc:title>
</cp:coreProperties>
</file>