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_rels/slideMaster1.xml.rels" ContentType="application/vnd.openxmlformats-package.relationships+xml"/>
  <Override PartName="/ppt/slideMasters/slideMaster1.xml" ContentType="application/vnd.openxmlformats-officedocument.presentationml.slideMaster+xml"/>
  <Override PartName="/ppt/presProps.xml" ContentType="application/vnd.openxmlformats-officedocument.presentationml.presProps+xml"/>
  <Override PartName="/ppt/theme/theme1.xml" ContentType="application/vnd.openxmlformats-officedocument.theme+xml"/>
  <Override PartName="/ppt/_rels/presentation.xml.rels" ContentType="application/vnd.openxmlformats-package.relationships+xml"/>
  <Override PartName="/ppt/media/image10.wmf" ContentType="image/x-wmf"/>
  <Override PartName="/ppt/media/image9.wmf" ContentType="image/x-wmf"/>
  <Override PartName="/ppt/media/image13.png" ContentType="image/png"/>
  <Override PartName="/ppt/media/image4.png" ContentType="image/png"/>
  <Override PartName="/ppt/media/image12.wmf" ContentType="image/x-wmf"/>
  <Override PartName="/ppt/media/image8.wmf" ContentType="image/x-wmf"/>
  <Override PartName="/ppt/media/image17.wmf" ContentType="image/x-wmf"/>
  <Override PartName="/ppt/media/image11.wmf" ContentType="image/x-wmf"/>
  <Override PartName="/ppt/media/image22.wmf" ContentType="image/x-wmf"/>
  <Override PartName="/ppt/media/image21.png" ContentType="image/png"/>
  <Override PartName="/ppt/media/image19.png" ContentType="image/png"/>
  <Override PartName="/ppt/media/image2.png" ContentType="image/png"/>
  <Override PartName="/ppt/media/image20.png" ContentType="image/png"/>
  <Override PartName="/ppt/media/image18.png" ContentType="image/png"/>
  <Override PartName="/ppt/media/image1.png" ContentType="image/png"/>
  <Override PartName="/ppt/media/image15.wmf" ContentType="image/x-wmf"/>
  <Override PartName="/ppt/media/image3.png" ContentType="image/png"/>
  <Override PartName="/ppt/media/image5.png" ContentType="image/png"/>
  <Override PartName="/ppt/media/image14.png" ContentType="image/png"/>
  <Override PartName="/ppt/media/image6.png" ContentType="image/png"/>
  <Override PartName="/ppt/media/image7.wmf" ContentType="image/x-wmf"/>
  <Override PartName="/ppt/media/image16.wmf" ContentType="image/x-wmf"/>
  <Override PartName="/ppt/embeddings/oleObject1.bin" ContentType="application/vnd.openxmlformats-officedocument.oleObject"/>
  <Override PartName="/ppt/embeddings/oleObject2.bin" ContentType="application/vnd.openxmlformats-officedocument.oleObject"/>
  <Override PartName="/ppt/embeddings/oleObject1.xlsx" ContentType="application/vnd.openxmlformats-officedocument.spreadsheetml.sheet"/>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s/_rels/slide5.xml.rels" ContentType="application/vnd.openxmlformats-package.relationships+xml"/>
  <Override PartName="/ppt/slides/_rels/slide21.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20.xml.rels" ContentType="application/vnd.openxmlformats-package.relationships+xml"/>
  <Override PartName="/ppt/slides/_rels/slide18.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2.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22.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xml.rels" ContentType="application/vnd.openxmlformats-package.relationships+xml"/>
  <Override PartName="/ppt/slides/_rels/slide16.xml.rels" ContentType="application/vnd.openxmlformats-package.relationships+xml"/>
  <Override PartName="/ppt/slides/slide13.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5.xml" ContentType="application/vnd.openxmlformats-officedocument.presentationml.slide+xml"/>
  <Override PartName="/ppt/slides/slide21.xml" ContentType="application/vnd.openxmlformats-officedocument.presentationml.slide+xml"/>
</Types>
</file>

<file path=_rels/.rels><?xml version="1.0" encoding="UTF-8"?>
<Relationships xmlns="http://schemas.openxmlformats.org/package/2006/relationships"><Relationship Id="rId1" Type="http://schemas.openxmlformats.org/officedocument/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Lst>
  <p:sldSz cx="10288588" cy="6858000"/>
  <p:notesSz cx="7042150" cy="9283700"/>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Default">
    <p:spTree>
      <p:nvGrpSpPr>
        <p:cNvPr id="1" name=""/>
        <p:cNvGrpSpPr/>
        <p:nvPr/>
      </p:nvGrpSpPr>
      <p:grpSpPr>
        <a:xfrm>
          <a:off x="0" y="0"/>
          <a:ext cx="0" cy="0"/>
          <a:chOff x="0" y="0"/>
          <a:chExt cx="0" cy="0"/>
        </a:xfrm>
      </p:grpSpPr>
      <p:sp>
        <p:nvSpPr>
          <p:cNvPr id="4"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
        <p:nvSpPr>
          <p:cNvPr id="5" name="PlaceHolder 2"/>
          <p:cNvSpPr>
            <a:spLocks noGrp="1"/>
          </p:cNvSpPr>
          <p:nvPr>
            <p:ph type="subTitle"/>
          </p:nvPr>
        </p:nvSpPr>
        <p:spPr>
          <a:xfrm>
            <a:off x="1257480" y="1981080"/>
            <a:ext cx="7772400" cy="3681360"/>
          </a:xfrm>
          <a:prstGeom prst="rect">
            <a:avLst/>
          </a:prstGeom>
          <a:noFill/>
          <a:ln w="0">
            <a:noFill/>
          </a:ln>
        </p:spPr>
        <p:txBody>
          <a:bodyPr lIns="0" rIns="0" tIns="0" bIns="0" anchor="ctr">
            <a:spAutoFit/>
          </a:bodyPr>
          <a:p>
            <a:pPr indent="0" algn="ctr">
              <a:spcBef>
                <a:spcPts val="499"/>
              </a:spcBef>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2000" strike="noStrike" u="none">
              <a:solidFill>
                <a:srgbClr val="000000"/>
              </a:solidFill>
              <a:effectLst/>
              <a:uFillTx/>
              <a:latin typeface="Frutiger 45 Ligh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Default">
    <p:spTree>
      <p:nvGrpSpPr>
        <p:cNvPr id="1" name=""/>
        <p:cNvGrpSpPr/>
        <p:nvPr/>
      </p:nvGrpSpPr>
      <p:grpSpPr>
        <a:xfrm>
          <a:off x="0" y="0"/>
          <a:ext cx="0" cy="0"/>
          <a:chOff x="0" y="0"/>
          <a:chExt cx="0" cy="0"/>
        </a:xfrm>
      </p:grpSpPr>
      <p:sp>
        <p:nvSpPr>
          <p:cNvPr id="6"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sp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1" lang="en-US" sz="3000" strike="noStrike" u="none">
              <a:solidFill>
                <a:srgbClr val="000000"/>
              </a:solidFill>
              <a:effectLst/>
              <a:uFillTx/>
              <a:latin typeface="Frutiger 55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WC-Elogo-N" descr=""/>
          <p:cNvPicPr/>
          <p:nvPr/>
        </p:nvPicPr>
        <p:blipFill>
          <a:blip r:embed="rId2"/>
          <a:stretch/>
        </p:blipFill>
        <p:spPr>
          <a:xfrm>
            <a:off x="9433080" y="6116760"/>
            <a:ext cx="703080" cy="703080"/>
          </a:xfrm>
          <a:prstGeom prst="rect">
            <a:avLst/>
          </a:prstGeom>
          <a:noFill/>
          <a:ln w="0">
            <a:noFill/>
          </a:ln>
        </p:spPr>
      </p:pic>
      <p:sp>
        <p:nvSpPr>
          <p:cNvPr id="1" name="PlaceHolder 1"/>
          <p:cNvSpPr>
            <a:spLocks noGrp="1"/>
          </p:cNvSpPr>
          <p:nvPr>
            <p:ph type="title"/>
          </p:nvPr>
        </p:nvSpPr>
        <p:spPr>
          <a:xfrm>
            <a:off x="228240" y="76320"/>
            <a:ext cx="9829800" cy="83808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Click to edit the title text format</a:t>
            </a:r>
            <a:endParaRPr b="1" lang="en-US" sz="3000" strike="noStrike" u="none">
              <a:solidFill>
                <a:srgbClr val="000000"/>
              </a:solidFill>
              <a:effectLst/>
              <a:uFillTx/>
              <a:latin typeface="Frutiger 55 Roman"/>
            </a:endParaRPr>
          </a:p>
        </p:txBody>
      </p:sp>
      <p:sp>
        <p:nvSpPr>
          <p:cNvPr id="2" name="PlaceHolder 2"/>
          <p:cNvSpPr>
            <a:spLocks noGrp="1"/>
          </p:cNvSpPr>
          <p:nvPr>
            <p:ph type="body"/>
          </p:nvPr>
        </p:nvSpPr>
        <p:spPr>
          <a:xfrm>
            <a:off x="1257480" y="1981080"/>
            <a:ext cx="7772400" cy="3681360"/>
          </a:xfrm>
          <a:prstGeom prst="rect">
            <a:avLst/>
          </a:prstGeom>
          <a:noFill/>
          <a:ln w="0">
            <a:noFill/>
          </a:ln>
        </p:spPr>
        <p:txBody>
          <a:bodyPr lIns="90000" rIns="90000" tIns="46800" bIns="46800" anchor="t">
            <a:normAutofit/>
          </a:bodyPr>
          <a:p>
            <a:pPr marL="343080" indent="-343080">
              <a:spcBef>
                <a:spcPts val="499"/>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Click to edit the outline text format</a:t>
            </a:r>
            <a:endParaRPr b="1" lang="en-US" sz="2000" strike="noStrike" u="none">
              <a:solidFill>
                <a:srgbClr val="000000"/>
              </a:solidFill>
              <a:effectLst/>
              <a:uFillTx/>
              <a:latin typeface="Frutiger 45 Light"/>
            </a:endParaRPr>
          </a:p>
          <a:p>
            <a:pPr lvl="1" marL="343080" indent="-343080">
              <a:spcBef>
                <a:spcPts val="499"/>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Second Outline Level</a:t>
            </a:r>
            <a:endParaRPr b="1" lang="en-US" sz="2000" strike="noStrike" u="none">
              <a:solidFill>
                <a:srgbClr val="000000"/>
              </a:solidFill>
              <a:effectLst/>
              <a:uFillTx/>
              <a:latin typeface="Frutiger 45 Light"/>
            </a:endParaRPr>
          </a:p>
          <a:p>
            <a:pPr lvl="2" marL="343080" indent="-343080">
              <a:spcBef>
                <a:spcPts val="499"/>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Third Outline Level</a:t>
            </a:r>
            <a:endParaRPr b="1" lang="en-US" sz="2000" strike="noStrike" u="none">
              <a:solidFill>
                <a:srgbClr val="000000"/>
              </a:solidFill>
              <a:effectLst/>
              <a:uFillTx/>
              <a:latin typeface="Frutiger 45 Light"/>
            </a:endParaRPr>
          </a:p>
          <a:p>
            <a:pPr lvl="3" marL="343080" indent="-343080">
              <a:spcBef>
                <a:spcPts val="499"/>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Fourth Outline Level</a:t>
            </a:r>
            <a:endParaRPr b="1" lang="en-US" sz="2000" strike="noStrike" u="none">
              <a:solidFill>
                <a:srgbClr val="000000"/>
              </a:solidFill>
              <a:effectLst/>
              <a:uFillTx/>
              <a:latin typeface="Frutiger 45 Light"/>
            </a:endParaRPr>
          </a:p>
          <a:p>
            <a:pPr lvl="4" marL="343080" indent="-343080">
              <a:spcBef>
                <a:spcPts val="499"/>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Fifth Outline Level</a:t>
            </a:r>
            <a:endParaRPr b="1" lang="en-US" sz="2000" strike="noStrike" u="none">
              <a:solidFill>
                <a:srgbClr val="000000"/>
              </a:solidFill>
              <a:effectLst/>
              <a:uFillTx/>
              <a:latin typeface="Frutiger 45 Light"/>
            </a:endParaRPr>
          </a:p>
          <a:p>
            <a:pPr lvl="5" marL="343080" indent="-343080">
              <a:spcBef>
                <a:spcPts val="499"/>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Sixth Outline Level</a:t>
            </a:r>
            <a:endParaRPr b="1" lang="en-US" sz="2000" strike="noStrike" u="none">
              <a:solidFill>
                <a:srgbClr val="000000"/>
              </a:solidFill>
              <a:effectLst/>
              <a:uFillTx/>
              <a:latin typeface="Frutiger 45 Light"/>
            </a:endParaRPr>
          </a:p>
          <a:p>
            <a:pPr lvl="6" marL="343080" indent="-343080">
              <a:spcBef>
                <a:spcPts val="499"/>
              </a:spcBef>
              <a:buClr>
                <a:srgbClr val="000000"/>
              </a:buClr>
              <a:buFont typeface="Frutiger 45 Light"/>
              <a:buChar cha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Seventh Outline Level</a:t>
            </a:r>
            <a:endParaRPr b="1" lang="en-US" sz="2000" strike="noStrike" u="none">
              <a:solidFill>
                <a:srgbClr val="000000"/>
              </a:solidFill>
              <a:effectLst/>
              <a:uFillTx/>
              <a:latin typeface="Frutiger 45 Light"/>
            </a:endParaRPr>
          </a:p>
        </p:txBody>
      </p:sp>
      <p:sp>
        <p:nvSpPr>
          <p:cNvPr id="3" name=""/>
          <p:cNvSpPr/>
          <p:nvPr/>
        </p:nvSpPr>
        <p:spPr>
          <a:xfrm>
            <a:off x="-168120" y="6715080"/>
            <a:ext cx="1342800" cy="180360"/>
          </a:xfrm>
          <a:prstGeom prst="rect">
            <a:avLst/>
          </a:prstGeom>
          <a:noFill/>
          <a:ln w="0">
            <a:noFill/>
          </a:ln>
        </p:spPr>
        <p:style>
          <a:lnRef idx="0"/>
          <a:fillRef idx="0"/>
          <a:effectRef idx="0"/>
          <a:fontRef idx="minor"/>
        </p:style>
        <p:txBody>
          <a:bodyPr wrap="none" lIns="90360" rIns="90360" tIns="44280" bIns="44280" anchor="t">
            <a:sp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600" strike="noStrike" u="none">
                <a:solidFill>
                  <a:srgbClr val="000000"/>
                </a:solidFill>
                <a:effectLst/>
                <a:uFillTx/>
                <a:latin typeface="Frutiger 45 Light"/>
              </a:rPr>
              <a:t>© 2000 RB-NGC-0800-</a:t>
            </a:r>
            <a:fld id="{323CD57B-0808-4F8B-92A5-FE075F2A72B3}" type="slidenum">
              <a:rPr b="1" lang="en-US" sz="600" strike="noStrike" u="none">
                <a:solidFill>
                  <a:srgbClr val="000000"/>
                </a:solidFill>
                <a:effectLst/>
                <a:uFillTx/>
                <a:latin typeface="Frutiger 45 Light"/>
              </a:rPr>
              <a:t>&lt;number&gt;</a:t>
            </a:fld>
            <a:endParaRPr b="0" lang="en-US" sz="600" strike="noStrike" u="none">
              <a:solidFill>
                <a:srgbClr val="000000"/>
              </a:solidFill>
              <a:effectLst/>
              <a:uFillTx/>
              <a:latin typeface="Frutiger 45 Light"/>
            </a:endParaRPr>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3.png"/><Relationship Id="rId3" Type="http://schemas.openxmlformats.org/officeDocument/2006/relationships/oleObject" Target="../embeddings/oleObject2.bin"/><Relationship Id="rId4" Type="http://schemas.openxmlformats.org/officeDocument/2006/relationships/image" Target="../media/image14.png"/><Relationship Id="rId5" Type="http://schemas.openxmlformats.org/officeDocument/2006/relationships/slideLayout" Target="../slideLayouts/slideLayout3.xml"/>
</Relationships>
</file>

<file path=ppt/slides/_rels/slide11.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5.wmf"/><Relationship Id="rId3" Type="http://schemas.openxmlformats.org/officeDocument/2006/relationships/slideLayout" Target="../slideLayouts/slideLayout3.xml"/>
</Relationships>
</file>

<file path=ppt/slides/_rels/slide12.xml.rels><?xml version="1.0" encoding="UTF-8"?>
<Relationships xmlns="http://schemas.openxmlformats.org/package/2006/relationships"><Relationship Id="rId1" Type="http://schemas.openxmlformats.org/officeDocument/2006/relationships/package" Target="../embeddings/oleObject1.xlsx"/><Relationship Id="rId2" Type="http://schemas.openxmlformats.org/officeDocument/2006/relationships/image" Target="../media/image16.wmf"/><Relationship Id="rId3" Type="http://schemas.openxmlformats.org/officeDocument/2006/relationships/slideLayout" Target="../slideLayouts/slideLayout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5.xml.rels><?xml version="1.0" encoding="UTF-8"?>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slideLayout" Target="../slideLayouts/slideLayout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22.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22.wmf"/><Relationship Id="rId3" Type="http://schemas.openxmlformats.org/officeDocument/2006/relationships/slideLayout" Target="../slideLayouts/slideLayout3.xml"/>
</Relationships>
</file>

<file path=ppt/slides/_rels/slide3.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7.wmf"/><Relationship Id="rId3" Type="http://schemas.openxmlformats.org/officeDocument/2006/relationships/slideLayout" Target="../slideLayouts/slideLayout2.xml"/>
</Relationships>
</file>

<file path=ppt/slides/_rels/slide4.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8.wmf"/><Relationship Id="rId3" Type="http://schemas.openxmlformats.org/officeDocument/2006/relationships/slideLayout" Target="../slideLayouts/slideLayout3.xml"/>
</Relationships>
</file>

<file path=ppt/slides/_rels/slide5.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9.wmf"/><Relationship Id="rId3"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0.wmf"/><Relationship Id="rId3" Type="http://schemas.openxmlformats.org/officeDocument/2006/relationships/slideLayout" Target="../slideLayouts/slideLayout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8.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1.wmf"/><Relationship Id="rId3" Type="http://schemas.openxmlformats.org/officeDocument/2006/relationships/slideLayout" Target="../slideLayouts/slideLayout3.xml"/>
</Relationships>
</file>

<file path=ppt/slides/_rels/slide9.xml.rels><?xml version="1.0" encoding="UTF-8"?>
<Relationships xmlns="http://schemas.openxmlformats.org/package/2006/relationships"><Relationship Id="rId1" Type="http://schemas.openxmlformats.org/officeDocument/2006/relationships/oleObject" Target="../embeddings/oleObject1.bin"/><Relationship Id="rId2" Type="http://schemas.openxmlformats.org/officeDocument/2006/relationships/image" Target="../media/image12.wmf"/><Relationship Id="rId3"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sp>
        <p:nvSpPr>
          <p:cNvPr id="7" name=""/>
          <p:cNvSpPr/>
          <p:nvPr/>
        </p:nvSpPr>
        <p:spPr>
          <a:xfrm>
            <a:off x="299880" y="5257800"/>
            <a:ext cx="4729320" cy="987480"/>
          </a:xfrm>
          <a:prstGeom prst="rect">
            <a:avLst/>
          </a:prstGeom>
          <a:noFill/>
          <a:ln w="0">
            <a:noFill/>
          </a:ln>
        </p:spPr>
        <p:style>
          <a:lnRef idx="0"/>
          <a:fillRef idx="0"/>
          <a:effectRef idx="0"/>
          <a:fontRef idx="minor"/>
        </p:style>
        <p:txBody>
          <a:bodyPr lIns="90000" rIns="90000" tIns="46800" bIns="46800" anchor="t">
            <a:noAutofit/>
          </a:bodyPr>
          <a:p>
            <a:pPr>
              <a:lnSpc>
                <a:spcPct val="100000"/>
              </a:lnSpc>
              <a:spcBef>
                <a:spcPts val="2251"/>
              </a:spcBef>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National Governors Conference</a:t>
            </a:r>
            <a:br>
              <a:rPr sz="2400"/>
            </a:br>
            <a:r>
              <a:rPr b="1" lang="en-US" sz="2400" strike="noStrike" u="none">
                <a:solidFill>
                  <a:srgbClr val="000000"/>
                </a:solidFill>
                <a:effectLst/>
                <a:uFillTx/>
                <a:latin typeface="Frutiger 55 Roman"/>
              </a:rPr>
              <a:t>Columbus, Ohio</a:t>
            </a:r>
            <a:br>
              <a:rPr sz="2400"/>
            </a:br>
            <a:r>
              <a:rPr b="1" lang="en-US" sz="2400" strike="noStrike" u="none">
                <a:solidFill>
                  <a:srgbClr val="000000"/>
                </a:solidFill>
                <a:effectLst/>
                <a:uFillTx/>
                <a:latin typeface="Frutiger 55 Roman"/>
              </a:rPr>
              <a:t>September 20, 2000</a:t>
            </a:r>
            <a:endParaRPr b="0" lang="en-US" sz="2400" strike="noStrike" u="none">
              <a:solidFill>
                <a:srgbClr val="000000"/>
              </a:solidFill>
              <a:effectLst/>
              <a:uFillTx/>
              <a:latin typeface="Frutiger 45 Light"/>
            </a:endParaRPr>
          </a:p>
        </p:txBody>
      </p:sp>
      <p:pic>
        <p:nvPicPr>
          <p:cNvPr id="8" name="1" descr=""/>
          <p:cNvPicPr/>
          <p:nvPr/>
        </p:nvPicPr>
        <p:blipFill>
          <a:blip r:embed="rId1"/>
          <a:srcRect l="5374" t="7649" r="73102" b="5192"/>
          <a:stretch/>
        </p:blipFill>
        <p:spPr>
          <a:xfrm>
            <a:off x="369720" y="309600"/>
            <a:ext cx="723960" cy="1888920"/>
          </a:xfrm>
          <a:prstGeom prst="rect">
            <a:avLst/>
          </a:prstGeom>
          <a:noFill/>
          <a:ln w="0">
            <a:noFill/>
          </a:ln>
        </p:spPr>
      </p:pic>
      <p:sp>
        <p:nvSpPr>
          <p:cNvPr id="9" name=""/>
          <p:cNvSpPr/>
          <p:nvPr/>
        </p:nvSpPr>
        <p:spPr>
          <a:xfrm>
            <a:off x="600840" y="2886120"/>
            <a:ext cx="5419800" cy="1371960"/>
          </a:xfrm>
          <a:prstGeom prst="rect">
            <a:avLst/>
          </a:prstGeom>
          <a:no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Challenges and Opportunities</a:t>
            </a:r>
            <a:br>
              <a:rPr sz="3000"/>
            </a:br>
            <a:r>
              <a:rPr b="1" lang="en-US" sz="3000" strike="noStrike" u="none">
                <a:solidFill>
                  <a:srgbClr val="000000"/>
                </a:solidFill>
                <a:effectLst/>
                <a:uFillTx/>
                <a:latin typeface="Frutiger 55 Roman"/>
              </a:rPr>
              <a:t>for Natural Gas</a:t>
            </a:r>
            <a:br>
              <a:rPr sz="3000"/>
            </a:br>
            <a:r>
              <a:rPr b="1" lang="en-US" sz="3000" strike="noStrike" u="none">
                <a:solidFill>
                  <a:srgbClr val="000000"/>
                </a:solidFill>
                <a:effectLst/>
                <a:uFillTx/>
                <a:latin typeface="Frutiger 55 Roman"/>
              </a:rPr>
              <a:t>in a Winter of Discontent</a:t>
            </a:r>
            <a:endParaRPr b="0" lang="en-US" sz="3000" strike="noStrike" u="none">
              <a:solidFill>
                <a:srgbClr val="000000"/>
              </a:solidFill>
              <a:effectLst/>
              <a:uFillTx/>
              <a:latin typeface="Frutiger 45 Light"/>
            </a:endParaRPr>
          </a:p>
        </p:txBody>
      </p:sp>
      <p:grpSp>
        <p:nvGrpSpPr>
          <p:cNvPr id="10" name=""/>
          <p:cNvGrpSpPr/>
          <p:nvPr/>
        </p:nvGrpSpPr>
        <p:grpSpPr>
          <a:xfrm>
            <a:off x="7711920" y="5073480"/>
            <a:ext cx="1608480" cy="1590480"/>
            <a:chOff x="7711920" y="5073480"/>
            <a:chExt cx="1608480" cy="1590480"/>
          </a:xfrm>
        </p:grpSpPr>
        <p:pic>
          <p:nvPicPr>
            <p:cNvPr id="11" name="WC-Elogo-N" descr=""/>
            <p:cNvPicPr/>
            <p:nvPr/>
          </p:nvPicPr>
          <p:blipFill>
            <a:blip r:embed="rId2"/>
            <a:stretch/>
          </p:blipFill>
          <p:spPr>
            <a:xfrm>
              <a:off x="7711920" y="5073480"/>
              <a:ext cx="1590840" cy="1590480"/>
            </a:xfrm>
            <a:prstGeom prst="rect">
              <a:avLst/>
            </a:prstGeom>
            <a:noFill/>
            <a:ln w="0">
              <a:noFill/>
            </a:ln>
          </p:spPr>
        </p:pic>
        <p:sp>
          <p:nvSpPr>
            <p:cNvPr id="12" name=""/>
            <p:cNvSpPr/>
            <p:nvPr/>
          </p:nvSpPr>
          <p:spPr>
            <a:xfrm>
              <a:off x="9170280" y="6073560"/>
              <a:ext cx="150120" cy="2440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66cc"/>
                  </a:solidFill>
                  <a:effectLst/>
                  <a:uFillTx/>
                  <a:latin typeface="Frutiger 45 Light"/>
                </a:rPr>
                <a:t>®</a:t>
              </a:r>
              <a:endParaRPr b="0" lang="en-US" sz="1600" strike="noStrike" u="none">
                <a:solidFill>
                  <a:srgbClr val="000000"/>
                </a:solidFill>
                <a:effectLst/>
                <a:uFillTx/>
                <a:latin typeface="Frutiger 45 Light"/>
              </a:endParaRPr>
            </a:p>
          </p:txBody>
        </p:sp>
      </p:grpSp>
      <p:pic>
        <p:nvPicPr>
          <p:cNvPr id="13" name="2" descr=""/>
          <p:cNvPicPr/>
          <p:nvPr/>
        </p:nvPicPr>
        <p:blipFill>
          <a:blip r:embed="rId3"/>
          <a:srcRect l="70807" t="7649" r="7537" b="5192"/>
          <a:stretch/>
        </p:blipFill>
        <p:spPr>
          <a:xfrm>
            <a:off x="2733840" y="325440"/>
            <a:ext cx="712800" cy="1847880"/>
          </a:xfrm>
          <a:prstGeom prst="rect">
            <a:avLst/>
          </a:prstGeom>
          <a:noFill/>
          <a:ln w="0">
            <a:noFill/>
          </a:ln>
        </p:spPr>
      </p:pic>
      <p:pic>
        <p:nvPicPr>
          <p:cNvPr id="14" name="3" descr=""/>
          <p:cNvPicPr/>
          <p:nvPr/>
        </p:nvPicPr>
        <p:blipFill>
          <a:blip r:embed="rId4"/>
          <a:srcRect l="21756" t="10987" r="26280" b="2696"/>
          <a:stretch/>
        </p:blipFill>
        <p:spPr>
          <a:xfrm>
            <a:off x="1490760" y="325440"/>
            <a:ext cx="380880" cy="1855800"/>
          </a:xfrm>
          <a:prstGeom prst="rect">
            <a:avLst/>
          </a:prstGeom>
          <a:noFill/>
          <a:ln w="0">
            <a:noFill/>
          </a:ln>
        </p:spPr>
      </p:pic>
      <p:pic>
        <p:nvPicPr>
          <p:cNvPr id="15" name="4" descr=""/>
          <p:cNvPicPr/>
          <p:nvPr/>
        </p:nvPicPr>
        <p:blipFill>
          <a:blip r:embed="rId5"/>
          <a:srcRect l="37909" t="7649" r="39942" b="5396"/>
          <a:stretch/>
        </p:blipFill>
        <p:spPr>
          <a:xfrm>
            <a:off x="1947960" y="325440"/>
            <a:ext cx="403200" cy="1839960"/>
          </a:xfrm>
          <a:prstGeom prst="rect">
            <a:avLst/>
          </a:prstGeom>
          <a:noFill/>
          <a:ln w="0">
            <a:noFill/>
          </a:ln>
        </p:spPr>
      </p:pic>
      <p:pic>
        <p:nvPicPr>
          <p:cNvPr id="16" name="5" descr=""/>
          <p:cNvPicPr/>
          <p:nvPr/>
        </p:nvPicPr>
        <p:blipFill>
          <a:blip r:embed="rId6"/>
          <a:srcRect l="6288" t="0" r="19486" b="1037"/>
          <a:stretch/>
        </p:blipFill>
        <p:spPr>
          <a:xfrm>
            <a:off x="3827520" y="325440"/>
            <a:ext cx="735120" cy="1839960"/>
          </a:xfrm>
          <a:prstGeom prst="rect">
            <a:avLst/>
          </a:prstGeom>
          <a:noFill/>
          <a:ln w="0">
            <a:noFill/>
          </a:ln>
        </p:spPr>
      </p:pic>
      <p:sp>
        <p:nvSpPr>
          <p:cNvPr id="17" name=""/>
          <p:cNvSpPr/>
          <p:nvPr/>
        </p:nvSpPr>
        <p:spPr>
          <a:xfrm rot="5400000">
            <a:off x="-179280" y="900000"/>
            <a:ext cx="1839960" cy="690480"/>
          </a:xfrm>
          <a:prstGeom prst="roundRect">
            <a:avLst>
              <a:gd name="adj" fmla="val 16667"/>
            </a:avLst>
          </a:prstGeom>
          <a:no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18" name=""/>
          <p:cNvSpPr/>
          <p:nvPr/>
        </p:nvSpPr>
        <p:spPr>
          <a:xfrm rot="5400000">
            <a:off x="4365360" y="900000"/>
            <a:ext cx="1839960" cy="690480"/>
          </a:xfrm>
          <a:prstGeom prst="roundRect">
            <a:avLst>
              <a:gd name="adj" fmla="val 16667"/>
            </a:avLst>
          </a:prstGeom>
          <a:solidFill>
            <a:srgbClr val="c20017"/>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19" name=""/>
          <p:cNvSpPr/>
          <p:nvPr/>
        </p:nvSpPr>
        <p:spPr>
          <a:xfrm rot="5400000">
            <a:off x="776520" y="1078560"/>
            <a:ext cx="1822320" cy="351000"/>
          </a:xfrm>
          <a:prstGeom prst="roundRect">
            <a:avLst>
              <a:gd name="adj" fmla="val 16667"/>
            </a:avLst>
          </a:prstGeom>
          <a:no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20" name=""/>
          <p:cNvSpPr/>
          <p:nvPr/>
        </p:nvSpPr>
        <p:spPr>
          <a:xfrm rot="5400000">
            <a:off x="1244880" y="1065960"/>
            <a:ext cx="1822320" cy="376200"/>
          </a:xfrm>
          <a:prstGeom prst="roundRect">
            <a:avLst>
              <a:gd name="adj" fmla="val 16667"/>
            </a:avLst>
          </a:prstGeom>
          <a:no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21" name=""/>
          <p:cNvSpPr/>
          <p:nvPr/>
        </p:nvSpPr>
        <p:spPr>
          <a:xfrm rot="5400000">
            <a:off x="2185200" y="921600"/>
            <a:ext cx="1822320" cy="665280"/>
          </a:xfrm>
          <a:prstGeom prst="roundRect">
            <a:avLst>
              <a:gd name="adj" fmla="val 16667"/>
            </a:avLst>
          </a:prstGeom>
          <a:no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22" name=""/>
          <p:cNvSpPr/>
          <p:nvPr/>
        </p:nvSpPr>
        <p:spPr>
          <a:xfrm rot="5400000">
            <a:off x="3281040" y="890640"/>
            <a:ext cx="1839960" cy="709560"/>
          </a:xfrm>
          <a:prstGeom prst="roundRect">
            <a:avLst>
              <a:gd name="adj" fmla="val 16667"/>
            </a:avLst>
          </a:prstGeom>
          <a:no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23" name=""/>
          <p:cNvSpPr/>
          <p:nvPr/>
        </p:nvSpPr>
        <p:spPr>
          <a:xfrm>
            <a:off x="7126560" y="4172760"/>
            <a:ext cx="2693520" cy="731880"/>
          </a:xfrm>
          <a:prstGeom prst="rect">
            <a:avLst/>
          </a:prstGeom>
          <a:noFill/>
          <a:ln w="0">
            <a:noFill/>
          </a:ln>
        </p:spPr>
        <p:style>
          <a:lnRef idx="0"/>
          <a:fillRef idx="0"/>
          <a:effectRef idx="0"/>
          <a:fontRef idx="minor"/>
        </p:style>
        <p:txBody>
          <a:bodyPr wrap="none" lIns="0" rIns="0" tIns="0" bIns="0" anchor="ctr">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Dr. Kenneth L. Lay</a:t>
            </a:r>
            <a:br>
              <a:rPr sz="2400"/>
            </a:br>
            <a:r>
              <a:rPr b="1" lang="en-US" sz="2400" strike="noStrike" u="none">
                <a:solidFill>
                  <a:srgbClr val="000000"/>
                </a:solidFill>
                <a:effectLst/>
                <a:uFillTx/>
                <a:latin typeface="Frutiger 55 Roman"/>
              </a:rPr>
              <a:t>Chairman &amp; CEO</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3" name=""/>
          <p:cNvSpPr/>
          <p:nvPr/>
        </p:nvSpPr>
        <p:spPr>
          <a:xfrm>
            <a:off x="1508040" y="190440"/>
            <a:ext cx="7358400" cy="793800"/>
          </a:xfrm>
          <a:prstGeom prst="rect">
            <a:avLst/>
          </a:prstGeom>
          <a:noFill/>
          <a:ln w="0">
            <a:noFill/>
          </a:ln>
        </p:spPr>
        <p:style>
          <a:lnRef idx="0"/>
          <a:fillRef idx="0"/>
          <a:effectRef idx="0"/>
          <a:fontRef idx="minor"/>
        </p:style>
        <p:txBody>
          <a:bodyPr wrap="none" lIns="90000" rIns="90000" tIns="46800" bIns="46800" anchor="t">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U.S. Natural Gas City Gate Cost Decline</a:t>
            </a:r>
            <a:endParaRPr b="0" lang="en-US" sz="3000" strike="noStrike" u="none">
              <a:solidFill>
                <a:srgbClr val="000000"/>
              </a:solidFill>
              <a:effectLst/>
              <a:uFillTx/>
              <a:latin typeface="Frutiger 45 Light"/>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(Billions 1999$)</a:t>
            </a:r>
            <a:endParaRPr b="0" lang="en-US" sz="2400" strike="noStrike" u="none">
              <a:solidFill>
                <a:srgbClr val="000000"/>
              </a:solidFill>
              <a:effectLst/>
              <a:uFillTx/>
              <a:latin typeface="Frutiger 45 Light"/>
            </a:endParaRPr>
          </a:p>
        </p:txBody>
      </p:sp>
      <p:sp>
        <p:nvSpPr>
          <p:cNvPr id="84" name=""/>
          <p:cNvSpPr/>
          <p:nvPr/>
        </p:nvSpPr>
        <p:spPr>
          <a:xfrm>
            <a:off x="490320" y="6319440"/>
            <a:ext cx="5076000" cy="15300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Frutiger 45 Light"/>
              </a:rPr>
              <a:t>Source:  U.S. DOE Natural Gas Annual, Table 21, and Natural Gas Monthly, May 2000</a:t>
            </a:r>
            <a:endParaRPr b="0" lang="en-US" sz="1000" strike="noStrike" u="none">
              <a:solidFill>
                <a:srgbClr val="000000"/>
              </a:solidFill>
              <a:effectLst/>
              <a:uFillTx/>
              <a:latin typeface="Frutiger 45 Light"/>
            </a:endParaRPr>
          </a:p>
        </p:txBody>
      </p:sp>
      <p:graphicFrame>
        <p:nvGraphicFramePr>
          <p:cNvPr id="85" name=""/>
          <p:cNvGraphicFramePr/>
          <p:nvPr/>
        </p:nvGraphicFramePr>
        <p:xfrm>
          <a:off x="554040" y="1801800"/>
          <a:ext cx="9126360" cy="4154400"/>
        </p:xfrm>
        <a:graphic>
          <a:graphicData uri="http://schemas.openxmlformats.org/presentationml/2006/ole">
            <p:oleObj r:id="rId1" spid="">
              <p:embed/>
              <p:pic>
                <p:nvPicPr>
                  <p:cNvPr id="86" name="" descr=""/>
                  <p:cNvPicPr/>
                  <p:nvPr/>
                </p:nvPicPr>
                <p:blipFill>
                  <a:blip r:embed="rId2"/>
                  <a:stretch/>
                </p:blipFill>
                <p:spPr>
                  <a:xfrm>
                    <a:off x="554040" y="1801800"/>
                    <a:ext cx="9126360" cy="4154400"/>
                  </a:xfrm>
                  <a:prstGeom prst="rect">
                    <a:avLst/>
                  </a:prstGeom>
                  <a:noFill/>
                  <a:ln w="0">
                    <a:noFill/>
                  </a:ln>
                </p:spPr>
              </p:pic>
            </p:oleObj>
          </a:graphicData>
        </a:graphic>
      </p:graphicFrame>
      <p:graphicFrame>
        <p:nvGraphicFramePr>
          <p:cNvPr id="87" name=""/>
          <p:cNvGraphicFramePr/>
          <p:nvPr/>
        </p:nvGraphicFramePr>
        <p:xfrm>
          <a:off x="8897760" y="782640"/>
          <a:ext cx="895680" cy="5329080"/>
        </p:xfrm>
        <a:graphic>
          <a:graphicData uri="http://schemas.openxmlformats.org/presentationml/2006/ole">
            <p:oleObj r:id="rId3" spid="">
              <p:embed/>
              <p:pic>
                <p:nvPicPr>
                  <p:cNvPr id="88" name="" descr=""/>
                  <p:cNvPicPr/>
                  <p:nvPr/>
                </p:nvPicPr>
                <p:blipFill>
                  <a:blip r:embed="rId4"/>
                  <a:stretch/>
                </p:blipFill>
                <p:spPr>
                  <a:xfrm>
                    <a:off x="8897760" y="782640"/>
                    <a:ext cx="895680" cy="5329080"/>
                  </a:xfrm>
                  <a:prstGeom prst="rect">
                    <a:avLst/>
                  </a:prstGeom>
                  <a:noFill/>
                  <a:ln w="0">
                    <a:noFill/>
                  </a:ln>
                </p:spPr>
              </p:pic>
            </p:oleObj>
          </a:graphicData>
        </a:graphic>
      </p:graphicFrame>
      <p:sp>
        <p:nvSpPr>
          <p:cNvPr id="89" name=""/>
          <p:cNvSpPr/>
          <p:nvPr/>
        </p:nvSpPr>
        <p:spPr>
          <a:xfrm>
            <a:off x="8989920" y="2030400"/>
            <a:ext cx="614520" cy="142920"/>
          </a:xfrm>
          <a:custGeom>
            <a:avLst/>
            <a:gdLst/>
            <a:ahLst/>
            <a:rect l="l" t="t" r="r" b="b"/>
            <a:pathLst>
              <a:path w="387" h="90">
                <a:moveTo>
                  <a:pt x="0" y="0"/>
                </a:moveTo>
                <a:lnTo>
                  <a:pt x="116" y="74"/>
                </a:lnTo>
                <a:lnTo>
                  <a:pt x="157" y="0"/>
                </a:lnTo>
                <a:lnTo>
                  <a:pt x="198" y="74"/>
                </a:lnTo>
                <a:lnTo>
                  <a:pt x="231" y="8"/>
                </a:lnTo>
                <a:lnTo>
                  <a:pt x="288" y="90"/>
                </a:lnTo>
                <a:lnTo>
                  <a:pt x="387" y="0"/>
                </a:lnTo>
              </a:path>
            </a:pathLst>
          </a:custGeom>
          <a:noFill/>
          <a:ln w="38160">
            <a:solidFill>
              <a:srgbClr val="ffffff"/>
            </a:solidFill>
            <a:round/>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90" name=""/>
          <p:cNvSpPr/>
          <p:nvPr/>
        </p:nvSpPr>
        <p:spPr>
          <a:xfrm>
            <a:off x="9017640" y="1127160"/>
            <a:ext cx="800640" cy="33768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$174.2</a:t>
            </a:r>
            <a:endParaRPr b="0" lang="en-US" sz="1600" strike="noStrike" u="none">
              <a:solidFill>
                <a:srgbClr val="000000"/>
              </a:solidFill>
              <a:effectLst/>
              <a:uFillTx/>
              <a:latin typeface="Frutiger 45 Light"/>
            </a:endParaRPr>
          </a:p>
        </p:txBody>
      </p:sp>
      <p:sp>
        <p:nvSpPr>
          <p:cNvPr id="91" name=""/>
          <p:cNvSpPr/>
          <p:nvPr/>
        </p:nvSpPr>
        <p:spPr>
          <a:xfrm flipV="1">
            <a:off x="8213760" y="1441080"/>
            <a:ext cx="898560" cy="44604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92" name=""/>
          <p:cNvSpPr/>
          <p:nvPr/>
        </p:nvSpPr>
        <p:spPr>
          <a:xfrm>
            <a:off x="7126200" y="1447920"/>
            <a:ext cx="1184400" cy="823320"/>
          </a:xfrm>
          <a:prstGeom prst="rect">
            <a:avLst/>
          </a:prstGeom>
          <a:solidFill>
            <a:srgbClr val="ffe80f"/>
          </a:solidFill>
          <a:ln w="0">
            <a:noFill/>
          </a:ln>
        </p:spPr>
        <p:style>
          <a:lnRef idx="0"/>
          <a:fillRef idx="0"/>
          <a:effectRef idx="0"/>
          <a:fontRef idx="minor"/>
        </p:style>
        <p:txBody>
          <a:bodyPr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Total savings</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since 1984</a:t>
            </a:r>
            <a:endParaRPr b="0" lang="en-US" sz="1800" strike="noStrike" u="none">
              <a:solidFill>
                <a:srgbClr val="000000"/>
              </a:solidFill>
              <a:effectLst/>
              <a:uFillTx/>
              <a:latin typeface="Frutiger 45 Light"/>
            </a:endParaRPr>
          </a:p>
        </p:txBody>
      </p:sp>
      <p:sp>
        <p:nvSpPr>
          <p:cNvPr id="93" name=""/>
          <p:cNvSpPr/>
          <p:nvPr/>
        </p:nvSpPr>
        <p:spPr>
          <a:xfrm>
            <a:off x="2185560" y="2158920"/>
            <a:ext cx="2377440" cy="2440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[Price savings    volume]</a:t>
            </a:r>
            <a:endParaRPr b="0" lang="en-US" sz="1600" strike="noStrike" u="none">
              <a:solidFill>
                <a:srgbClr val="000000"/>
              </a:solidFill>
              <a:effectLst/>
              <a:uFillTx/>
              <a:latin typeface="Frutiger 45 Light"/>
            </a:endParaRPr>
          </a:p>
        </p:txBody>
      </p:sp>
      <p:sp>
        <p:nvSpPr>
          <p:cNvPr id="94" name=""/>
          <p:cNvSpPr/>
          <p:nvPr/>
        </p:nvSpPr>
        <p:spPr>
          <a:xfrm>
            <a:off x="3588840" y="2225160"/>
            <a:ext cx="64440" cy="1378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900" strike="noStrike" u="none">
                <a:solidFill>
                  <a:srgbClr val="000000"/>
                </a:solidFill>
                <a:effectLst/>
                <a:uFillTx/>
                <a:latin typeface="Frutiger 45 Light"/>
              </a:rPr>
              <a:t>x</a:t>
            </a:r>
            <a:endParaRPr b="0" lang="en-US" sz="9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95" name=""/>
          <p:cNvSpPr/>
          <p:nvPr/>
        </p:nvSpPr>
        <p:spPr>
          <a:xfrm>
            <a:off x="1258560" y="142920"/>
            <a:ext cx="7803000" cy="13741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Current Natural Gas Backwardation Curve</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August 29, 2000</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($/MMBtu)</a:t>
            </a:r>
            <a:endParaRPr b="0" lang="en-US" sz="2400" strike="noStrike" u="none">
              <a:solidFill>
                <a:srgbClr val="000000"/>
              </a:solidFill>
              <a:effectLst/>
              <a:uFillTx/>
              <a:latin typeface="Frutiger 45 Light"/>
            </a:endParaRPr>
          </a:p>
        </p:txBody>
      </p:sp>
      <p:graphicFrame>
        <p:nvGraphicFramePr>
          <p:cNvPr id="96" name=""/>
          <p:cNvGraphicFramePr/>
          <p:nvPr/>
        </p:nvGraphicFramePr>
        <p:xfrm>
          <a:off x="488880" y="1933560"/>
          <a:ext cx="9309240" cy="3897360"/>
        </p:xfrm>
        <a:graphic>
          <a:graphicData uri="http://schemas.openxmlformats.org/presentationml/2006/ole">
            <p:oleObj r:id="rId1" spid="">
              <p:embed/>
              <p:pic>
                <p:nvPicPr>
                  <p:cNvPr id="97" name="" descr=""/>
                  <p:cNvPicPr/>
                  <p:nvPr/>
                </p:nvPicPr>
                <p:blipFill>
                  <a:blip r:embed="rId2"/>
                  <a:stretch/>
                </p:blipFill>
                <p:spPr>
                  <a:xfrm>
                    <a:off x="488880" y="1933560"/>
                    <a:ext cx="9309240" cy="3897360"/>
                  </a:xfrm>
                  <a:prstGeom prst="rect">
                    <a:avLst/>
                  </a:prstGeom>
                  <a:noFill/>
                  <a:ln w="0">
                    <a:noFill/>
                  </a:ln>
                </p:spPr>
              </p:pic>
            </p:oleObj>
          </a:graphicData>
        </a:graphic>
      </p:graphicFrame>
      <p:sp>
        <p:nvSpPr>
          <p:cNvPr id="98" name=""/>
          <p:cNvSpPr/>
          <p:nvPr/>
        </p:nvSpPr>
        <p:spPr>
          <a:xfrm>
            <a:off x="1494000" y="1702440"/>
            <a:ext cx="1184040" cy="427320"/>
          </a:xfrm>
          <a:prstGeom prst="rect">
            <a:avLst/>
          </a:prstGeom>
          <a:noFill/>
          <a:ln w="9360">
            <a:solidFill>
              <a:srgbClr val="000000"/>
            </a:solidFill>
            <a:miter/>
          </a:ln>
        </p:spPr>
        <p:style>
          <a:lnRef idx="0"/>
          <a:fillRef idx="0"/>
          <a:effectRef idx="0"/>
          <a:fontRef idx="minor"/>
        </p:style>
        <p:txBody>
          <a:bodyPr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$4.70</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This Winter</a:t>
            </a:r>
            <a:endParaRPr b="0" lang="en-US" sz="1400" strike="noStrike" u="none">
              <a:solidFill>
                <a:srgbClr val="000000"/>
              </a:solidFill>
              <a:effectLst/>
              <a:uFillTx/>
              <a:latin typeface="Frutiger 45 Light"/>
            </a:endParaRPr>
          </a:p>
        </p:txBody>
      </p:sp>
      <p:sp>
        <p:nvSpPr>
          <p:cNvPr id="99" name=""/>
          <p:cNvSpPr/>
          <p:nvPr/>
        </p:nvSpPr>
        <p:spPr>
          <a:xfrm>
            <a:off x="2097000" y="2136600"/>
            <a:ext cx="0" cy="18756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100" name=""/>
          <p:cNvSpPr/>
          <p:nvPr/>
        </p:nvSpPr>
        <p:spPr>
          <a:xfrm>
            <a:off x="5099040" y="2270520"/>
            <a:ext cx="1184400" cy="427320"/>
          </a:xfrm>
          <a:prstGeom prst="rect">
            <a:avLst/>
          </a:prstGeom>
          <a:noFill/>
          <a:ln w="9360">
            <a:solidFill>
              <a:srgbClr val="000000"/>
            </a:solidFill>
            <a:miter/>
          </a:ln>
        </p:spPr>
        <p:style>
          <a:lnRef idx="0"/>
          <a:fillRef idx="0"/>
          <a:effectRef idx="0"/>
          <a:fontRef idx="minor"/>
        </p:style>
        <p:txBody>
          <a:bodyPr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$3.95</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Next Winter</a:t>
            </a:r>
            <a:endParaRPr b="0" lang="en-US" sz="1400" strike="noStrike" u="none">
              <a:solidFill>
                <a:srgbClr val="000000"/>
              </a:solidFill>
              <a:effectLst/>
              <a:uFillTx/>
              <a:latin typeface="Frutiger 45 Light"/>
            </a:endParaRPr>
          </a:p>
        </p:txBody>
      </p:sp>
      <p:sp>
        <p:nvSpPr>
          <p:cNvPr id="101" name=""/>
          <p:cNvSpPr/>
          <p:nvPr/>
        </p:nvSpPr>
        <p:spPr>
          <a:xfrm>
            <a:off x="5702400" y="2705040"/>
            <a:ext cx="0" cy="18756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102" name=""/>
          <p:cNvSpPr/>
          <p:nvPr/>
        </p:nvSpPr>
        <p:spPr>
          <a:xfrm>
            <a:off x="8717040" y="2769120"/>
            <a:ext cx="1184040" cy="427320"/>
          </a:xfrm>
          <a:prstGeom prst="rect">
            <a:avLst/>
          </a:prstGeom>
          <a:noFill/>
          <a:ln w="9360">
            <a:solidFill>
              <a:srgbClr val="000000"/>
            </a:solidFill>
            <a:miter/>
          </a:ln>
        </p:spPr>
        <p:style>
          <a:lnRef idx="0"/>
          <a:fillRef idx="0"/>
          <a:effectRef idx="0"/>
          <a:fontRef idx="minor"/>
        </p:style>
        <p:txBody>
          <a:bodyPr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$3.50</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Winter 02/03</a:t>
            </a:r>
            <a:endParaRPr b="0" lang="en-US" sz="1400" strike="noStrike" u="none">
              <a:solidFill>
                <a:srgbClr val="000000"/>
              </a:solidFill>
              <a:effectLst/>
              <a:uFillTx/>
              <a:latin typeface="Frutiger 45 Light"/>
            </a:endParaRPr>
          </a:p>
        </p:txBody>
      </p:sp>
      <p:sp>
        <p:nvSpPr>
          <p:cNvPr id="103" name=""/>
          <p:cNvSpPr/>
          <p:nvPr/>
        </p:nvSpPr>
        <p:spPr>
          <a:xfrm>
            <a:off x="9320040" y="3203640"/>
            <a:ext cx="0" cy="18720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104" name=""/>
          <p:cNvGraphicFramePr/>
          <p:nvPr/>
        </p:nvGraphicFramePr>
        <p:xfrm>
          <a:off x="523800" y="841320"/>
          <a:ext cx="8728200" cy="5470560"/>
        </p:xfrm>
        <a:graphic>
          <a:graphicData uri="http://schemas.openxmlformats.org/presentationml/2006/ole">
            <p:oleObj progId="Excel.Sheet.12" r:id="rId1" spid="">
              <p:embed/>
              <p:pic>
                <p:nvPicPr>
                  <p:cNvPr id="105" name="" descr=""/>
                  <p:cNvPicPr/>
                  <p:nvPr/>
                </p:nvPicPr>
                <p:blipFill>
                  <a:blip r:embed="rId2"/>
                  <a:stretch/>
                </p:blipFill>
                <p:spPr>
                  <a:xfrm>
                    <a:off x="523800" y="841320"/>
                    <a:ext cx="8728200" cy="5470560"/>
                  </a:xfrm>
                  <a:prstGeom prst="rect">
                    <a:avLst/>
                  </a:prstGeom>
                  <a:noFill/>
                  <a:ln w="0">
                    <a:noFill/>
                  </a:ln>
                </p:spPr>
              </p:pic>
            </p:oleObj>
          </a:graphicData>
        </a:graphic>
      </p:graphicFrame>
      <p:sp>
        <p:nvSpPr>
          <p:cNvPr id="106" name=""/>
          <p:cNvSpPr/>
          <p:nvPr/>
        </p:nvSpPr>
        <p:spPr>
          <a:xfrm>
            <a:off x="803160" y="1233360"/>
            <a:ext cx="8744040" cy="835200"/>
          </a:xfrm>
          <a:prstGeom prst="rect">
            <a:avLst/>
          </a:prstGeom>
          <a:noFill/>
          <a:ln w="0">
            <a:noFill/>
          </a:ln>
        </p:spPr>
        <p:style>
          <a:lnRef idx="0"/>
          <a:fillRef idx="0"/>
          <a:effectRef idx="0"/>
          <a:fontRef idx="minor"/>
        </p:style>
        <p:txBody>
          <a:bodyPr lIns="90000" rIns="90000" tIns="46800" bIns="46800" anchor="ctr">
            <a:noAutofit/>
          </a:bodyPr>
          <a:p>
            <a:pPr algn="ctr">
              <a:lnSpc>
                <a:spcPct val="7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107" name=""/>
          <p:cNvSpPr/>
          <p:nvPr/>
        </p:nvSpPr>
        <p:spPr>
          <a:xfrm>
            <a:off x="652320" y="69840"/>
            <a:ext cx="8988480" cy="1143000"/>
          </a:xfrm>
          <a:prstGeom prst="rect">
            <a:avLst/>
          </a:prstGeom>
          <a:noFill/>
          <a:ln w="0">
            <a:noFill/>
          </a:ln>
        </p:spPr>
        <p:style>
          <a:lnRef idx="0"/>
          <a:fillRef idx="0"/>
          <a:effectRef idx="0"/>
          <a:fontRef idx="minor"/>
        </p:style>
        <p:txBody>
          <a:bodyPr lIns="92160" rIns="92160" tIns="46080" bIns="46080" anchor="t">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Natural Gas Volatility</a:t>
            </a:r>
            <a:endParaRPr b="0" lang="en-US" sz="3000" strike="noStrike" u="none">
              <a:solidFill>
                <a:srgbClr val="000000"/>
              </a:solidFill>
              <a:effectLst/>
              <a:uFillTx/>
              <a:latin typeface="Frutiger 45 Light"/>
            </a:endParaRPr>
          </a:p>
        </p:txBody>
      </p:sp>
      <p:sp>
        <p:nvSpPr>
          <p:cNvPr id="108" name=""/>
          <p:cNvSpPr/>
          <p:nvPr/>
        </p:nvSpPr>
        <p:spPr>
          <a:xfrm>
            <a:off x="6345360" y="1346040"/>
            <a:ext cx="2376360" cy="1065240"/>
          </a:xfrm>
          <a:prstGeom prst="rect">
            <a:avLst/>
          </a:prstGeom>
          <a:solidFill>
            <a:srgbClr val="ffffff"/>
          </a:solidFill>
          <a:ln w="9360">
            <a:solidFill>
              <a:srgbClr val="000000"/>
            </a:solidFill>
            <a:miter/>
          </a:ln>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109" name=""/>
          <p:cNvSpPr/>
          <p:nvPr/>
        </p:nvSpPr>
        <p:spPr>
          <a:xfrm>
            <a:off x="6467400" y="1503360"/>
            <a:ext cx="384120" cy="0"/>
          </a:xfrm>
          <a:prstGeom prst="line">
            <a:avLst/>
          </a:prstGeom>
          <a:ln w="38160">
            <a:solidFill>
              <a:srgbClr val="ff00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110" name=""/>
          <p:cNvSpPr/>
          <p:nvPr/>
        </p:nvSpPr>
        <p:spPr>
          <a:xfrm>
            <a:off x="6467400" y="1724040"/>
            <a:ext cx="384120" cy="0"/>
          </a:xfrm>
          <a:prstGeom prst="line">
            <a:avLst/>
          </a:prstGeom>
          <a:ln w="38160">
            <a:solidFill>
              <a:srgbClr val="00ff0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111" name=""/>
          <p:cNvSpPr/>
          <p:nvPr/>
        </p:nvSpPr>
        <p:spPr>
          <a:xfrm>
            <a:off x="6467400" y="1946160"/>
            <a:ext cx="384120" cy="0"/>
          </a:xfrm>
          <a:prstGeom prst="line">
            <a:avLst/>
          </a:prstGeom>
          <a:ln w="38160">
            <a:solidFill>
              <a:srgbClr val="800080"/>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112" name=""/>
          <p:cNvSpPr/>
          <p:nvPr/>
        </p:nvSpPr>
        <p:spPr>
          <a:xfrm>
            <a:off x="6467400" y="2168640"/>
            <a:ext cx="384120" cy="0"/>
          </a:xfrm>
          <a:prstGeom prst="line">
            <a:avLst/>
          </a:prstGeom>
          <a:ln w="38160">
            <a:solidFill>
              <a:srgbClr val="0000ff"/>
            </a:solidFill>
            <a:miter/>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113" name=""/>
          <p:cNvSpPr/>
          <p:nvPr/>
        </p:nvSpPr>
        <p:spPr>
          <a:xfrm>
            <a:off x="6888600" y="1358280"/>
            <a:ext cx="1743840" cy="916200"/>
          </a:xfrm>
          <a:prstGeom prst="rect">
            <a:avLst/>
          </a:prstGeom>
          <a:noFill/>
          <a:ln w="0">
            <a:noFill/>
          </a:ln>
        </p:spPr>
        <p:style>
          <a:lnRef idx="0"/>
          <a:fillRef idx="0"/>
          <a:effectRef idx="0"/>
          <a:fontRef idx="minor"/>
        </p:style>
        <p:txBody>
          <a:bodyPr wrap="none" lIns="0" rIns="0" tIns="0" bIns="0" anchor="ctr">
            <a:spAutoFit/>
          </a:bodyPr>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Spot Price Electricity ERCOT</a:t>
            </a:r>
            <a:endParaRPr b="0" lang="en-US" sz="1000" strike="noStrike" u="none">
              <a:solidFill>
                <a:srgbClr val="000000"/>
              </a:solidFill>
              <a:effectLst/>
              <a:uFillTx/>
              <a:latin typeface="Frutiger 45 Light"/>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NYMEX Natural Gas</a:t>
            </a:r>
            <a:endParaRPr b="0" lang="en-US" sz="1000" strike="noStrike" u="none">
              <a:solidFill>
                <a:srgbClr val="000000"/>
              </a:solidFill>
              <a:effectLst/>
              <a:uFillTx/>
              <a:latin typeface="Frutiger 45 Light"/>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NYMEX Sweet Crude</a:t>
            </a:r>
            <a:endParaRPr b="0" lang="en-US" sz="1000" strike="noStrike" u="none">
              <a:solidFill>
                <a:srgbClr val="000000"/>
              </a:solidFill>
              <a:effectLst/>
              <a:uFillTx/>
              <a:latin typeface="Frutiger 45 Light"/>
            </a:endParaRPr>
          </a:p>
          <a:p>
            <a:pPr>
              <a:lnSpc>
                <a:spcPct val="15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000" strike="noStrike" u="none">
                <a:solidFill>
                  <a:srgbClr val="000000"/>
                </a:solidFill>
                <a:effectLst/>
                <a:uFillTx/>
                <a:latin typeface="Frutiger 45 Light"/>
              </a:rPr>
              <a:t>30-year Treasury Bond Yield</a:t>
            </a:r>
            <a:endParaRPr b="0" lang="en-US" sz="1000" strike="noStrike" u="none">
              <a:solidFill>
                <a:srgbClr val="000000"/>
              </a:solidFill>
              <a:effectLst/>
              <a:uFillTx/>
              <a:latin typeface="Frutiger 45 Light"/>
            </a:endParaRPr>
          </a:p>
        </p:txBody>
      </p:sp>
      <p:sp>
        <p:nvSpPr>
          <p:cNvPr id="114" name=""/>
          <p:cNvSpPr/>
          <p:nvPr/>
        </p:nvSpPr>
        <p:spPr>
          <a:xfrm>
            <a:off x="5531400" y="2836440"/>
            <a:ext cx="53568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Power</a:t>
            </a:r>
            <a:endParaRPr b="0" lang="en-US" sz="1400" strike="noStrike" u="none">
              <a:solidFill>
                <a:srgbClr val="000000"/>
              </a:solidFill>
              <a:effectLst/>
              <a:uFillTx/>
              <a:latin typeface="Frutiger 45 Light"/>
            </a:endParaRPr>
          </a:p>
        </p:txBody>
      </p:sp>
      <p:sp>
        <p:nvSpPr>
          <p:cNvPr id="115" name=""/>
          <p:cNvSpPr/>
          <p:nvPr/>
        </p:nvSpPr>
        <p:spPr>
          <a:xfrm>
            <a:off x="5304600" y="4846320"/>
            <a:ext cx="23832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Oil</a:t>
            </a:r>
            <a:endParaRPr b="0" lang="en-US" sz="1400" strike="noStrike" u="none">
              <a:solidFill>
                <a:srgbClr val="000000"/>
              </a:solidFill>
              <a:effectLst/>
              <a:uFillTx/>
              <a:latin typeface="Frutiger 45 Light"/>
            </a:endParaRPr>
          </a:p>
        </p:txBody>
      </p:sp>
      <p:sp>
        <p:nvSpPr>
          <p:cNvPr id="116" name=""/>
          <p:cNvSpPr/>
          <p:nvPr/>
        </p:nvSpPr>
        <p:spPr>
          <a:xfrm>
            <a:off x="2211840" y="4966920"/>
            <a:ext cx="33768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Gas</a:t>
            </a:r>
            <a:endParaRPr b="0" lang="en-US" sz="1400" strike="noStrike" u="none">
              <a:solidFill>
                <a:srgbClr val="000000"/>
              </a:solidFill>
              <a:effectLst/>
              <a:uFillTx/>
              <a:latin typeface="Frutiger 45 Light"/>
            </a:endParaRPr>
          </a:p>
        </p:txBody>
      </p:sp>
      <p:sp>
        <p:nvSpPr>
          <p:cNvPr id="117" name=""/>
          <p:cNvSpPr/>
          <p:nvPr/>
        </p:nvSpPr>
        <p:spPr>
          <a:xfrm flipH="1">
            <a:off x="4936680" y="5033880"/>
            <a:ext cx="428760" cy="19224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118" name=""/>
          <p:cNvSpPr/>
          <p:nvPr/>
        </p:nvSpPr>
        <p:spPr>
          <a:xfrm flipH="1">
            <a:off x="5232240" y="3049560"/>
            <a:ext cx="524160" cy="25236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119" name=""/>
          <p:cNvSpPr/>
          <p:nvPr/>
        </p:nvSpPr>
        <p:spPr>
          <a:xfrm flipH="1">
            <a:off x="2017800" y="5156280"/>
            <a:ext cx="209520" cy="19980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0" name=""/>
          <p:cNvSpPr/>
          <p:nvPr/>
        </p:nvSpPr>
        <p:spPr>
          <a:xfrm>
            <a:off x="652320" y="69840"/>
            <a:ext cx="8988480" cy="1143000"/>
          </a:xfrm>
          <a:prstGeom prst="rect">
            <a:avLst/>
          </a:prstGeom>
          <a:noFill/>
          <a:ln w="0">
            <a:noFill/>
          </a:ln>
        </p:spPr>
        <p:style>
          <a:lnRef idx="0"/>
          <a:fillRef idx="0"/>
          <a:effectRef idx="0"/>
          <a:fontRef idx="minor"/>
        </p:style>
        <p:txBody>
          <a:bodyPr lIns="92160" rIns="92160" tIns="46080" bIns="46080" anchor="t">
            <a:noAutofit/>
          </a:bodyPr>
          <a:p>
            <a:pPr algn="ctr">
              <a:lnSpc>
                <a:spcPct val="12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Natural Gas vs. Electricity Margins</a:t>
            </a:r>
            <a:endParaRPr b="0" lang="en-US" sz="3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
          <p:cNvSpPr/>
          <p:nvPr/>
        </p:nvSpPr>
        <p:spPr>
          <a:xfrm>
            <a:off x="3203640" y="142920"/>
            <a:ext cx="392868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A </a:t>
            </a:r>
            <a:r>
              <a:rPr b="1" lang="en-US" sz="3000" strike="noStrike" u="sng">
                <a:solidFill>
                  <a:srgbClr val="000000"/>
                </a:solidFill>
                <a:effectLst/>
                <a:uFillTx/>
                <a:latin typeface="Frutiger 55 Roman"/>
              </a:rPr>
              <a:t>Real</a:t>
            </a:r>
            <a:r>
              <a:rPr b="1" lang="en-US" sz="3000" strike="noStrike" u="none">
                <a:solidFill>
                  <a:srgbClr val="000000"/>
                </a:solidFill>
                <a:effectLst/>
                <a:uFillTx/>
                <a:latin typeface="Frutiger 55 Roman"/>
              </a:rPr>
              <a:t> Energy Crisis</a:t>
            </a:r>
            <a:endParaRPr b="0" lang="en-US" sz="3000" strike="noStrike" u="none">
              <a:solidFill>
                <a:srgbClr val="000000"/>
              </a:solidFill>
              <a:effectLst/>
              <a:uFillTx/>
              <a:latin typeface="Frutiger 45 Light"/>
            </a:endParaRPr>
          </a:p>
        </p:txBody>
      </p:sp>
      <p:sp>
        <p:nvSpPr>
          <p:cNvPr id="122" name=""/>
          <p:cNvSpPr/>
          <p:nvPr/>
        </p:nvSpPr>
        <p:spPr>
          <a:xfrm rot="19800000">
            <a:off x="1042200" y="2818800"/>
            <a:ext cx="3903840" cy="305280"/>
          </a:xfrm>
          <a:prstGeom prst="rect">
            <a:avLst/>
          </a:prstGeom>
          <a:solidFill>
            <a:srgbClr val="ffe80f"/>
          </a:solidFill>
          <a:ln w="9360">
            <a:solidFill>
              <a:srgbClr val="000000"/>
            </a:solidFill>
            <a:miter/>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Schools Closed for Lack of Heat</a:t>
            </a:r>
            <a:endParaRPr b="0" lang="en-US" sz="2000" strike="noStrike" u="none">
              <a:solidFill>
                <a:srgbClr val="000000"/>
              </a:solidFill>
              <a:effectLst/>
              <a:uFillTx/>
              <a:latin typeface="Frutiger 45 Light"/>
            </a:endParaRPr>
          </a:p>
        </p:txBody>
      </p:sp>
      <p:sp>
        <p:nvSpPr>
          <p:cNvPr id="123" name=""/>
          <p:cNvSpPr/>
          <p:nvPr/>
        </p:nvSpPr>
        <p:spPr>
          <a:xfrm rot="1800000">
            <a:off x="5233680" y="3696480"/>
            <a:ext cx="3508560" cy="305280"/>
          </a:xfrm>
          <a:prstGeom prst="rect">
            <a:avLst/>
          </a:prstGeom>
          <a:solidFill>
            <a:srgbClr val="ffe80f"/>
          </a:solidFill>
          <a:ln w="9360">
            <a:solidFill>
              <a:srgbClr val="000000"/>
            </a:solidFill>
            <a:miter/>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000000"/>
                </a:solidFill>
                <a:effectLst/>
                <a:uFillTx/>
                <a:latin typeface="Frutiger 45 Light"/>
              </a:rPr>
              <a:t>Factories Closed in 15 states</a:t>
            </a:r>
            <a:endParaRPr b="0" lang="en-US" sz="2000" strike="noStrike" u="none">
              <a:solidFill>
                <a:srgbClr val="000000"/>
              </a:solidFill>
              <a:effectLst/>
              <a:uFillTx/>
              <a:latin typeface="Frutiger 45 Light"/>
            </a:endParaRPr>
          </a:p>
        </p:txBody>
      </p:sp>
      <p:sp>
        <p:nvSpPr>
          <p:cNvPr id="124" name=""/>
          <p:cNvSpPr/>
          <p:nvPr/>
        </p:nvSpPr>
        <p:spPr>
          <a:xfrm>
            <a:off x="4516560" y="4371480"/>
            <a:ext cx="1266840" cy="48816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200" strike="noStrike" u="none">
                <a:solidFill>
                  <a:srgbClr val="ff0000"/>
                </a:solidFill>
                <a:effectLst/>
                <a:uFillTx/>
                <a:latin typeface="Frutiger 45 Light"/>
              </a:rPr>
              <a:t>[more]</a:t>
            </a:r>
            <a:endParaRPr b="0" lang="en-US" sz="3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5" name="" descr=""/>
          <p:cNvPicPr/>
          <p:nvPr/>
        </p:nvPicPr>
        <p:blipFill>
          <a:blip r:embed="rId1"/>
          <a:stretch/>
        </p:blipFill>
        <p:spPr>
          <a:xfrm>
            <a:off x="1366920" y="3554280"/>
            <a:ext cx="7551720" cy="2927520"/>
          </a:xfrm>
          <a:prstGeom prst="rect">
            <a:avLst/>
          </a:prstGeom>
          <a:noFill/>
          <a:ln w="0">
            <a:noFill/>
          </a:ln>
        </p:spPr>
      </p:pic>
      <p:sp>
        <p:nvSpPr>
          <p:cNvPr id="126" name=""/>
          <p:cNvSpPr/>
          <p:nvPr/>
        </p:nvSpPr>
        <p:spPr>
          <a:xfrm>
            <a:off x="3319200" y="142920"/>
            <a:ext cx="367380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It’s a New Industry!</a:t>
            </a:r>
            <a:endParaRPr b="0" lang="en-US" sz="3000" strike="noStrike" u="none">
              <a:solidFill>
                <a:srgbClr val="000000"/>
              </a:solidFill>
              <a:effectLst/>
              <a:uFillTx/>
              <a:latin typeface="Frutiger 45 Light"/>
            </a:endParaRPr>
          </a:p>
        </p:txBody>
      </p:sp>
      <p:pic>
        <p:nvPicPr>
          <p:cNvPr id="127" name="Light" descr=""/>
          <p:cNvPicPr/>
          <p:nvPr/>
        </p:nvPicPr>
        <p:blipFill>
          <a:blip r:embed="rId2">
            <a:lum bright="-18000"/>
          </a:blip>
          <a:srcRect l="0" t="0" r="15459" b="0"/>
          <a:stretch/>
        </p:blipFill>
        <p:spPr>
          <a:xfrm>
            <a:off x="395280" y="1008000"/>
            <a:ext cx="2673360" cy="2113200"/>
          </a:xfrm>
          <a:prstGeom prst="rect">
            <a:avLst/>
          </a:prstGeom>
          <a:noFill/>
          <a:ln w="0">
            <a:noFill/>
          </a:ln>
        </p:spPr>
      </p:pic>
      <p:pic>
        <p:nvPicPr>
          <p:cNvPr id="128" name="enron%20house%200039" descr=""/>
          <p:cNvPicPr/>
          <p:nvPr/>
        </p:nvPicPr>
        <p:blipFill>
          <a:blip r:embed="rId3"/>
          <a:stretch/>
        </p:blipFill>
        <p:spPr>
          <a:xfrm>
            <a:off x="7250040" y="1009800"/>
            <a:ext cx="2667240" cy="2103120"/>
          </a:xfrm>
          <a:prstGeom prst="rect">
            <a:avLst/>
          </a:prstGeom>
          <a:noFill/>
          <a:ln w="0">
            <a:noFill/>
          </a:ln>
        </p:spPr>
      </p:pic>
      <p:pic>
        <p:nvPicPr>
          <p:cNvPr id="129" name="" descr=""/>
          <p:cNvPicPr/>
          <p:nvPr/>
        </p:nvPicPr>
        <p:blipFill>
          <a:blip r:embed="rId4"/>
          <a:srcRect l="0" t="18728" r="23146" b="24260"/>
          <a:stretch/>
        </p:blipFill>
        <p:spPr>
          <a:xfrm>
            <a:off x="3522600" y="1028880"/>
            <a:ext cx="3270240" cy="207324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0" name=""/>
          <p:cNvSpPr/>
          <p:nvPr/>
        </p:nvSpPr>
        <p:spPr>
          <a:xfrm>
            <a:off x="1133640" y="142920"/>
            <a:ext cx="8076960" cy="5511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Hedging Products for the Wholesale Market</a:t>
            </a:r>
            <a:endParaRPr b="0" lang="en-US" sz="3000" strike="noStrike" u="none">
              <a:solidFill>
                <a:srgbClr val="000000"/>
              </a:solidFill>
              <a:effectLst/>
              <a:uFillTx/>
              <a:latin typeface="Frutiger 45 Light"/>
            </a:endParaRPr>
          </a:p>
        </p:txBody>
      </p:sp>
      <p:sp>
        <p:nvSpPr>
          <p:cNvPr id="131" name=""/>
          <p:cNvSpPr/>
          <p:nvPr/>
        </p:nvSpPr>
        <p:spPr>
          <a:xfrm>
            <a:off x="3965400" y="3295440"/>
            <a:ext cx="2388240" cy="3661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Frutiger 45 Light"/>
              </a:rPr>
              <a:t>[Stinson Gibner]</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2" name=""/>
          <p:cNvSpPr/>
          <p:nvPr/>
        </p:nvSpPr>
        <p:spPr>
          <a:xfrm>
            <a:off x="3690000" y="3295440"/>
            <a:ext cx="2964240" cy="3661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Frutiger 45 Light"/>
              </a:rPr>
              <a:t>[Kathleen Magruder]</a:t>
            </a:r>
            <a:endParaRPr b="0" lang="en-US" sz="2400" strike="noStrike" u="none">
              <a:solidFill>
                <a:srgbClr val="000000"/>
              </a:solidFill>
              <a:effectLst/>
              <a:uFillTx/>
              <a:latin typeface="Frutiger 45 Light"/>
            </a:endParaRPr>
          </a:p>
        </p:txBody>
      </p:sp>
      <p:sp>
        <p:nvSpPr>
          <p:cNvPr id="133" name=""/>
          <p:cNvSpPr/>
          <p:nvPr/>
        </p:nvSpPr>
        <p:spPr>
          <a:xfrm>
            <a:off x="2600280" y="142920"/>
            <a:ext cx="5143320" cy="100836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New Retail Products</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The New Power Company</a:t>
            </a:r>
            <a:r>
              <a:rPr b="0" lang="en-US" sz="2400" strike="noStrike" u="none">
                <a:solidFill>
                  <a:srgbClr val="000000"/>
                </a:solidFill>
                <a:effectLst/>
                <a:uFillTx/>
                <a:latin typeface="Frutiger 55 Roman"/>
              </a:rPr>
              <a:t>™</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4" name=""/>
          <p:cNvSpPr/>
          <p:nvPr/>
        </p:nvSpPr>
        <p:spPr>
          <a:xfrm>
            <a:off x="3247200" y="185760"/>
            <a:ext cx="3811680" cy="457560"/>
          </a:xfrm>
          <a:prstGeom prst="rect">
            <a:avLst/>
          </a:prstGeom>
          <a:noFill/>
          <a:ln w="0">
            <a:noFill/>
          </a:ln>
        </p:spPr>
        <p:style>
          <a:lnRef idx="0"/>
          <a:fillRef idx="0"/>
          <a:effectRef idx="0"/>
          <a:fontRef idx="minor"/>
        </p:style>
        <p:txBody>
          <a:bodyPr wrap="none" lIns="0" rIns="0" tIns="0" bIns="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Public Policy Reform</a:t>
            </a:r>
            <a:endParaRPr b="0" lang="en-US" sz="3000" strike="noStrike" u="none">
              <a:solidFill>
                <a:srgbClr val="000000"/>
              </a:solidFill>
              <a:effectLst/>
              <a:uFillTx/>
              <a:latin typeface="Frutiger 45 Light"/>
            </a:endParaRPr>
          </a:p>
        </p:txBody>
      </p:sp>
      <p:sp>
        <p:nvSpPr>
          <p:cNvPr id="135" name=""/>
          <p:cNvSpPr/>
          <p:nvPr/>
        </p:nvSpPr>
        <p:spPr>
          <a:xfrm>
            <a:off x="2831400" y="1762200"/>
            <a:ext cx="4354560" cy="3108240"/>
          </a:xfrm>
          <a:prstGeom prst="rect">
            <a:avLst/>
          </a:prstGeom>
          <a:noFill/>
          <a:ln w="0">
            <a:noFill/>
          </a:ln>
        </p:spPr>
        <p:style>
          <a:lnRef idx="0"/>
          <a:fillRef idx="0"/>
          <a:effectRef idx="0"/>
          <a:fontRef idx="minor"/>
        </p:style>
        <p:txBody>
          <a:bodyPr wrap="none" lIns="0" rIns="0" tIns="0" bIns="0" anchor="t">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Expedited certification</a:t>
            </a: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Drilling access and incentives</a:t>
            </a: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Open hedging environment</a:t>
            </a: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p:txBody>
      </p:sp>
      <p:sp>
        <p:nvSpPr>
          <p:cNvPr id="136" name=""/>
          <p:cNvSpPr/>
          <p:nvPr/>
        </p:nvSpPr>
        <p:spPr>
          <a:xfrm>
            <a:off x="2733840" y="1843200"/>
            <a:ext cx="104760" cy="104760"/>
          </a:xfrm>
          <a:prstGeom prst="ellipse">
            <a:avLst/>
          </a:prstGeom>
          <a:solidFill>
            <a:srgbClr val="ffe80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137" name=""/>
          <p:cNvSpPr/>
          <p:nvPr/>
        </p:nvSpPr>
        <p:spPr>
          <a:xfrm>
            <a:off x="2733840" y="2786040"/>
            <a:ext cx="104760" cy="104760"/>
          </a:xfrm>
          <a:prstGeom prst="ellipse">
            <a:avLst/>
          </a:prstGeom>
          <a:solidFill>
            <a:srgbClr val="ffe80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138" name=""/>
          <p:cNvSpPr/>
          <p:nvPr/>
        </p:nvSpPr>
        <p:spPr>
          <a:xfrm>
            <a:off x="2733840" y="3720960"/>
            <a:ext cx="104760" cy="104760"/>
          </a:xfrm>
          <a:prstGeom prst="ellipse">
            <a:avLst/>
          </a:prstGeom>
          <a:solidFill>
            <a:srgbClr val="ffe80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39" name=""/>
          <p:cNvSpPr/>
          <p:nvPr/>
        </p:nvSpPr>
        <p:spPr>
          <a:xfrm>
            <a:off x="1726560" y="185760"/>
            <a:ext cx="6881400" cy="91476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Marketing Pricing or Political Pricing?</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3000" strike="noStrike" u="none">
              <a:solidFill>
                <a:srgbClr val="000000"/>
              </a:solidFill>
              <a:effectLst/>
              <a:uFillTx/>
              <a:latin typeface="Frutiger 45 Light"/>
            </a:endParaRPr>
          </a:p>
        </p:txBody>
      </p:sp>
      <p:sp>
        <p:nvSpPr>
          <p:cNvPr id="140" name=""/>
          <p:cNvSpPr/>
          <p:nvPr/>
        </p:nvSpPr>
        <p:spPr>
          <a:xfrm>
            <a:off x="1312920" y="1627560"/>
            <a:ext cx="7688160" cy="4570920"/>
          </a:xfrm>
          <a:prstGeom prst="rect">
            <a:avLst/>
          </a:prstGeom>
          <a:noFill/>
          <a:ln w="0">
            <a:noFill/>
          </a:ln>
        </p:spPr>
        <p:style>
          <a:lnRef idx="0"/>
          <a:fillRef idx="0"/>
          <a:effectRef idx="0"/>
          <a:fontRef idx="minor"/>
        </p:style>
        <p:txBody>
          <a:bodyPr lIns="0" rIns="0" tIns="0" bIns="0" anchor="ctr">
            <a:spAutoFit/>
          </a:bodyPr>
          <a:p>
            <a:pPr>
              <a:lnSpc>
                <a:spcPct val="12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0000"/>
                </a:solidFill>
                <a:effectLst/>
                <a:uFillTx/>
                <a:latin typeface="Frutiger 45 Light"/>
              </a:rPr>
              <a:t>“In gas production, there is no question of the positive relation between price and supply. As with any commodity, it is most difficult, if not impossible, to measure that relationship precisely and more difficult to forecast. Like a giant calculating machine, the competitive market price registers and weighs these variables of supply and demand, seeking to establish an equilibrium. Personally, I can see no escape from the competitive market price for any regulatory body which seeks to establish just and reasonable prices for natural gas.”</a:t>
            </a:r>
            <a:endParaRPr b="0" lang="en-US" sz="2000" strike="noStrike" u="none">
              <a:solidFill>
                <a:srgbClr val="000000"/>
              </a:solidFill>
              <a:effectLst/>
              <a:uFillTx/>
              <a:latin typeface="Frutiger 45 Light"/>
            </a:endParaRPr>
          </a:p>
          <a:p>
            <a:pPr>
              <a:lnSpc>
                <a:spcPct val="12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000" strike="noStrike" u="none">
              <a:solidFill>
                <a:srgbClr val="000000"/>
              </a:solidFill>
              <a:effectLst/>
              <a:uFillTx/>
              <a:latin typeface="Frutiger 45 Light"/>
            </a:endParaRPr>
          </a:p>
          <a:p>
            <a:pPr>
              <a:lnSpc>
                <a:spcPct val="12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M.A. Adelman (1958) </a:t>
            </a: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a:t>
            </a:r>
            <a:r>
              <a:rPr b="1" lang="en-US" sz="2000" strike="noStrike" u="none">
                <a:solidFill>
                  <a:srgbClr val="ff0000"/>
                </a:solidFill>
                <a:effectLst/>
                <a:uFillTx/>
                <a:latin typeface="Frutiger 45 Light"/>
              </a:rPr>
              <a:t>	</a:t>
            </a:r>
            <a:endParaRPr b="0" lang="en-US" sz="20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4" name=""/>
          <p:cNvSpPr/>
          <p:nvPr/>
        </p:nvSpPr>
        <p:spPr>
          <a:xfrm>
            <a:off x="4035960" y="185760"/>
            <a:ext cx="2222640" cy="457560"/>
          </a:xfrm>
          <a:prstGeom prst="rect">
            <a:avLst/>
          </a:prstGeom>
          <a:noFill/>
          <a:ln w="0">
            <a:noFill/>
          </a:ln>
        </p:spPr>
        <p:style>
          <a:lnRef idx="0"/>
          <a:fillRef idx="0"/>
          <a:effectRef idx="0"/>
          <a:fontRef idx="minor"/>
        </p:style>
        <p:txBody>
          <a:bodyPr wrap="none" lIns="0" rIns="0" tIns="0" bIns="0" anchor="ctr">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Introduction</a:t>
            </a:r>
            <a:endParaRPr b="0" lang="en-US" sz="3000" strike="noStrike" u="none">
              <a:solidFill>
                <a:srgbClr val="000000"/>
              </a:solidFill>
              <a:effectLst/>
              <a:uFillTx/>
              <a:latin typeface="Frutiger 45 Light"/>
            </a:endParaRPr>
          </a:p>
        </p:txBody>
      </p:sp>
      <p:sp>
        <p:nvSpPr>
          <p:cNvPr id="25" name=""/>
          <p:cNvSpPr/>
          <p:nvPr/>
        </p:nvSpPr>
        <p:spPr>
          <a:xfrm>
            <a:off x="1656000" y="1706400"/>
            <a:ext cx="7300440" cy="3108600"/>
          </a:xfrm>
          <a:prstGeom prst="rect">
            <a:avLst/>
          </a:prstGeom>
          <a:noFill/>
          <a:ln w="0">
            <a:noFill/>
          </a:ln>
        </p:spPr>
        <p:style>
          <a:lnRef idx="0"/>
          <a:fillRef idx="0"/>
          <a:effectRef idx="0"/>
          <a:fontRef idx="minor"/>
        </p:style>
        <p:txBody>
          <a:bodyPr wrap="none" lIns="0" rIns="0" tIns="0" bIns="0" anchor="ctr">
            <a:spAutoFit/>
          </a:bodyPr>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Assess natural gas infrastructure</a:t>
            </a: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Put current gas prices into historical context</a:t>
            </a: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Describe new natural gas industry</a:t>
            </a: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en-US" sz="2400" strike="noStrike" u="none">
              <a:solidFill>
                <a:srgbClr val="000000"/>
              </a:solidFill>
              <a:effectLst/>
              <a:uFillTx/>
              <a:latin typeface="Frutiger 45 Light"/>
            </a:endParaRPr>
          </a:p>
          <a:p>
            <a:pP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Review opportunities for market and policy reform</a:t>
            </a:r>
            <a:endParaRPr b="0" lang="en-US" sz="2400" strike="noStrike" u="none">
              <a:solidFill>
                <a:srgbClr val="000000"/>
              </a:solidFill>
              <a:effectLst/>
              <a:uFillTx/>
              <a:latin typeface="Frutiger 45 Light"/>
            </a:endParaRPr>
          </a:p>
        </p:txBody>
      </p:sp>
      <p:sp>
        <p:nvSpPr>
          <p:cNvPr id="26" name=""/>
          <p:cNvSpPr/>
          <p:nvPr/>
        </p:nvSpPr>
        <p:spPr>
          <a:xfrm>
            <a:off x="1454040" y="1795320"/>
            <a:ext cx="104760" cy="104760"/>
          </a:xfrm>
          <a:prstGeom prst="ellipse">
            <a:avLst/>
          </a:prstGeom>
          <a:solidFill>
            <a:srgbClr val="ffe80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27" name=""/>
          <p:cNvSpPr/>
          <p:nvPr/>
        </p:nvSpPr>
        <p:spPr>
          <a:xfrm>
            <a:off x="1454040" y="2738520"/>
            <a:ext cx="104760" cy="104760"/>
          </a:xfrm>
          <a:prstGeom prst="ellipse">
            <a:avLst/>
          </a:prstGeom>
          <a:solidFill>
            <a:srgbClr val="ffe80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28" name=""/>
          <p:cNvSpPr/>
          <p:nvPr/>
        </p:nvSpPr>
        <p:spPr>
          <a:xfrm>
            <a:off x="1454040" y="3673440"/>
            <a:ext cx="104760" cy="104760"/>
          </a:xfrm>
          <a:prstGeom prst="ellipse">
            <a:avLst/>
          </a:prstGeom>
          <a:solidFill>
            <a:srgbClr val="ffe80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29" name=""/>
          <p:cNvSpPr/>
          <p:nvPr/>
        </p:nvSpPr>
        <p:spPr>
          <a:xfrm>
            <a:off x="1454040" y="4600440"/>
            <a:ext cx="104760" cy="104760"/>
          </a:xfrm>
          <a:prstGeom prst="ellipse">
            <a:avLst/>
          </a:prstGeom>
          <a:solidFill>
            <a:srgbClr val="ffe80f"/>
          </a:solidFill>
          <a:ln w="9360">
            <a:solidFill>
              <a:srgbClr val="000000"/>
            </a:solidFill>
            <a:miter/>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MasterSp="0">
  <p:cSld>
    <p:bg>
      <p:bgPr>
        <a:solidFill>
          <a:srgbClr val="ffffff"/>
        </a:solidFill>
      </p:bgPr>
    </p:bg>
    <p:spTree>
      <p:nvGrpSpPr>
        <p:cNvPr id="1" name=""/>
        <p:cNvGrpSpPr/>
        <p:nvPr/>
      </p:nvGrpSpPr>
      <p:grpSpPr>
        <a:xfrm>
          <a:off x="0" y="0"/>
          <a:ext cx="0" cy="0"/>
          <a:chOff x="0" y="0"/>
          <a:chExt cx="0" cy="0"/>
        </a:xfrm>
      </p:grpSpPr>
      <p:pic>
        <p:nvPicPr>
          <p:cNvPr id="141" name="WC-Elogo" descr=""/>
          <p:cNvPicPr/>
          <p:nvPr/>
        </p:nvPicPr>
        <p:blipFill>
          <a:blip r:embed="rId1"/>
          <a:stretch/>
        </p:blipFill>
        <p:spPr>
          <a:xfrm>
            <a:off x="3668760" y="1747800"/>
            <a:ext cx="2952720" cy="295272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2" name=""/>
          <p:cNvSpPr/>
          <p:nvPr/>
        </p:nvSpPr>
        <p:spPr>
          <a:xfrm>
            <a:off x="3758040" y="2349360"/>
            <a:ext cx="2796480" cy="10976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7200" strike="noStrike" u="none">
                <a:solidFill>
                  <a:srgbClr val="000000"/>
                </a:solidFill>
                <a:effectLst/>
                <a:uFillTx/>
                <a:latin typeface="Frutiger 45 Light"/>
              </a:rPr>
              <a:t>Extras</a:t>
            </a:r>
            <a:endParaRPr b="0" lang="en-US" sz="7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3" name=""/>
          <p:cNvSpPr/>
          <p:nvPr/>
        </p:nvSpPr>
        <p:spPr>
          <a:xfrm>
            <a:off x="7257600" y="1460520"/>
            <a:ext cx="572760" cy="2746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4,750</a:t>
            </a:r>
            <a:endParaRPr b="0" lang="en-US" sz="1800" strike="noStrike" u="none">
              <a:solidFill>
                <a:srgbClr val="000000"/>
              </a:solidFill>
              <a:effectLst/>
              <a:uFillTx/>
              <a:latin typeface="Frutiger 45 Light"/>
            </a:endParaRPr>
          </a:p>
        </p:txBody>
      </p:sp>
      <p:sp>
        <p:nvSpPr>
          <p:cNvPr id="144" name=""/>
          <p:cNvSpPr/>
          <p:nvPr/>
        </p:nvSpPr>
        <p:spPr>
          <a:xfrm>
            <a:off x="341280" y="247680"/>
            <a:ext cx="9620280" cy="1089000"/>
          </a:xfrm>
          <a:prstGeom prst="rect">
            <a:avLst/>
          </a:prstGeom>
          <a:noFill/>
          <a:ln w="0">
            <a:noFill/>
          </a:ln>
        </p:spPr>
        <p:style>
          <a:lnRef idx="0"/>
          <a:fillRef idx="0"/>
          <a:effectRef idx="0"/>
          <a:fontRef idx="minor"/>
        </p:style>
        <p:txBody>
          <a:bodyPr lIns="0" rIns="0" tIns="0" bIns="0" anchor="ctr">
            <a:spAutoFit/>
          </a:bodyPr>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U.S. and Canadian Natural Gas Pipeline Construction Survey</a:t>
            </a:r>
            <a:endParaRPr b="0" lang="en-US" sz="3000" strike="noStrike" u="none">
              <a:solidFill>
                <a:srgbClr val="000000"/>
              </a:solidFill>
              <a:effectLst/>
              <a:uFillTx/>
              <a:latin typeface="Frutiger 45 Light"/>
            </a:endParaRPr>
          </a:p>
          <a:p>
            <a:pPr algn="ctr">
              <a:lnSpc>
                <a:spcPct val="8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 of Projects/MMCFD Capacity</a:t>
            </a:r>
            <a:endParaRPr b="0" lang="en-US" sz="2400" strike="noStrike" u="none">
              <a:solidFill>
                <a:srgbClr val="000000"/>
              </a:solidFill>
              <a:effectLst/>
              <a:uFillTx/>
              <a:latin typeface="Frutiger 45 Light"/>
            </a:endParaRPr>
          </a:p>
        </p:txBody>
      </p:sp>
      <p:graphicFrame>
        <p:nvGraphicFramePr>
          <p:cNvPr id="145" name=""/>
          <p:cNvGraphicFramePr/>
          <p:nvPr/>
        </p:nvGraphicFramePr>
        <p:xfrm>
          <a:off x="1376280" y="1601640"/>
          <a:ext cx="6945480" cy="4527720"/>
        </p:xfrm>
        <a:graphic>
          <a:graphicData uri="http://schemas.openxmlformats.org/presentationml/2006/ole">
            <p:oleObj r:id="rId1" spid="">
              <p:embed/>
              <p:pic>
                <p:nvPicPr>
                  <p:cNvPr id="146" name="" descr=""/>
                  <p:cNvPicPr/>
                  <p:nvPr/>
                </p:nvPicPr>
                <p:blipFill>
                  <a:blip r:embed="rId2"/>
                  <a:stretch/>
                </p:blipFill>
                <p:spPr>
                  <a:xfrm>
                    <a:off x="1376280" y="1601640"/>
                    <a:ext cx="6945480" cy="4527720"/>
                  </a:xfrm>
                  <a:prstGeom prst="rect">
                    <a:avLst/>
                  </a:prstGeom>
                  <a:noFill/>
                  <a:ln w="0">
                    <a:noFill/>
                  </a:ln>
                </p:spPr>
              </p:pic>
            </p:oleObj>
          </a:graphicData>
        </a:graphic>
      </p:graphicFrame>
      <p:sp>
        <p:nvSpPr>
          <p:cNvPr id="147" name=""/>
          <p:cNvSpPr/>
          <p:nvPr/>
        </p:nvSpPr>
        <p:spPr>
          <a:xfrm>
            <a:off x="2028600" y="5919480"/>
            <a:ext cx="39744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1996</a:t>
            </a:r>
            <a:endParaRPr b="0" lang="en-US" sz="1400" strike="noStrike" u="none">
              <a:solidFill>
                <a:srgbClr val="000000"/>
              </a:solidFill>
              <a:effectLst/>
              <a:uFillTx/>
              <a:latin typeface="Frutiger 45 Light"/>
            </a:endParaRPr>
          </a:p>
        </p:txBody>
      </p:sp>
      <p:sp>
        <p:nvSpPr>
          <p:cNvPr id="148" name=""/>
          <p:cNvSpPr/>
          <p:nvPr/>
        </p:nvSpPr>
        <p:spPr>
          <a:xfrm>
            <a:off x="3016080" y="5919480"/>
            <a:ext cx="39744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1997</a:t>
            </a:r>
            <a:endParaRPr b="0" lang="en-US" sz="1400" strike="noStrike" u="none">
              <a:solidFill>
                <a:srgbClr val="000000"/>
              </a:solidFill>
              <a:effectLst/>
              <a:uFillTx/>
              <a:latin typeface="Frutiger 45 Light"/>
            </a:endParaRPr>
          </a:p>
        </p:txBody>
      </p:sp>
      <p:sp>
        <p:nvSpPr>
          <p:cNvPr id="149" name=""/>
          <p:cNvSpPr/>
          <p:nvPr/>
        </p:nvSpPr>
        <p:spPr>
          <a:xfrm>
            <a:off x="4073400" y="5919480"/>
            <a:ext cx="39744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1998</a:t>
            </a:r>
            <a:endParaRPr b="0" lang="en-US" sz="1400" strike="noStrike" u="none">
              <a:solidFill>
                <a:srgbClr val="000000"/>
              </a:solidFill>
              <a:effectLst/>
              <a:uFillTx/>
              <a:latin typeface="Frutiger 45 Light"/>
            </a:endParaRPr>
          </a:p>
        </p:txBody>
      </p:sp>
      <p:sp>
        <p:nvSpPr>
          <p:cNvPr id="150" name=""/>
          <p:cNvSpPr/>
          <p:nvPr/>
        </p:nvSpPr>
        <p:spPr>
          <a:xfrm>
            <a:off x="5097240" y="5919480"/>
            <a:ext cx="39744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1999</a:t>
            </a:r>
            <a:endParaRPr b="0" lang="en-US" sz="1400" strike="noStrike" u="none">
              <a:solidFill>
                <a:srgbClr val="000000"/>
              </a:solidFill>
              <a:effectLst/>
              <a:uFillTx/>
              <a:latin typeface="Frutiger 45 Light"/>
            </a:endParaRPr>
          </a:p>
        </p:txBody>
      </p:sp>
      <p:sp>
        <p:nvSpPr>
          <p:cNvPr id="151" name=""/>
          <p:cNvSpPr/>
          <p:nvPr/>
        </p:nvSpPr>
        <p:spPr>
          <a:xfrm>
            <a:off x="6146640" y="5919480"/>
            <a:ext cx="397440" cy="21384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2000</a:t>
            </a:r>
            <a:endParaRPr b="0" lang="en-US" sz="1400" strike="noStrike" u="none">
              <a:solidFill>
                <a:srgbClr val="000000"/>
              </a:solidFill>
              <a:effectLst/>
              <a:uFillTx/>
              <a:latin typeface="Frutiger 45 Light"/>
            </a:endParaRPr>
          </a:p>
        </p:txBody>
      </p:sp>
      <p:sp>
        <p:nvSpPr>
          <p:cNvPr id="152" name=""/>
          <p:cNvSpPr/>
          <p:nvPr/>
        </p:nvSpPr>
        <p:spPr>
          <a:xfrm>
            <a:off x="6885360" y="5917320"/>
            <a:ext cx="1001160" cy="4273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2001</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0000"/>
                </a:solidFill>
                <a:effectLst/>
                <a:uFillTx/>
                <a:latin typeface="Frutiger 45 Light"/>
              </a:rPr>
              <a:t>and beyond</a:t>
            </a:r>
            <a:endParaRPr b="0" lang="en-US" sz="1400" strike="noStrike" u="none">
              <a:solidFill>
                <a:srgbClr val="000000"/>
              </a:solidFill>
              <a:effectLst/>
              <a:uFillTx/>
              <a:latin typeface="Frutiger 45 Light"/>
            </a:endParaRPr>
          </a:p>
        </p:txBody>
      </p:sp>
      <p:sp>
        <p:nvSpPr>
          <p:cNvPr id="153" name=""/>
          <p:cNvSpPr/>
          <p:nvPr/>
        </p:nvSpPr>
        <p:spPr>
          <a:xfrm>
            <a:off x="346680" y="6505560"/>
            <a:ext cx="62460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Frutiger 45 Light"/>
              </a:rPr>
              <a:t>Source:  AGA New Pipeline Construction Status Report; Oil and Gas Journal; and Trade Publications</a:t>
            </a:r>
            <a:endParaRPr b="0" lang="en-US" sz="1000" strike="noStrike" u="none">
              <a:solidFill>
                <a:srgbClr val="000000"/>
              </a:solidFill>
              <a:effectLst/>
              <a:uFillTx/>
              <a:latin typeface="Frutiger 45 Light"/>
            </a:endParaRPr>
          </a:p>
        </p:txBody>
      </p:sp>
      <p:sp>
        <p:nvSpPr>
          <p:cNvPr id="154" name=""/>
          <p:cNvSpPr/>
          <p:nvPr/>
        </p:nvSpPr>
        <p:spPr>
          <a:xfrm>
            <a:off x="2063160" y="4327560"/>
            <a:ext cx="572760" cy="2746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1,075</a:t>
            </a:r>
            <a:endParaRPr b="0" lang="en-US" sz="1800" strike="noStrike" u="none">
              <a:solidFill>
                <a:srgbClr val="000000"/>
              </a:solidFill>
              <a:effectLst/>
              <a:uFillTx/>
              <a:latin typeface="Frutiger 45 Light"/>
            </a:endParaRPr>
          </a:p>
        </p:txBody>
      </p:sp>
      <p:sp>
        <p:nvSpPr>
          <p:cNvPr id="155" name=""/>
          <p:cNvSpPr/>
          <p:nvPr/>
        </p:nvSpPr>
        <p:spPr>
          <a:xfrm>
            <a:off x="3103200" y="4368960"/>
            <a:ext cx="572760" cy="2746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1,050</a:t>
            </a:r>
            <a:endParaRPr b="0" lang="en-US" sz="1800" strike="noStrike" u="none">
              <a:solidFill>
                <a:srgbClr val="000000"/>
              </a:solidFill>
              <a:effectLst/>
              <a:uFillTx/>
              <a:latin typeface="Frutiger 45 Light"/>
            </a:endParaRPr>
          </a:p>
        </p:txBody>
      </p:sp>
      <p:sp>
        <p:nvSpPr>
          <p:cNvPr id="156" name=""/>
          <p:cNvSpPr/>
          <p:nvPr/>
        </p:nvSpPr>
        <p:spPr>
          <a:xfrm>
            <a:off x="4115880" y="3514680"/>
            <a:ext cx="572760" cy="2746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1,900</a:t>
            </a:r>
            <a:endParaRPr b="0" lang="en-US" sz="1800" strike="noStrike" u="none">
              <a:solidFill>
                <a:srgbClr val="000000"/>
              </a:solidFill>
              <a:effectLst/>
              <a:uFillTx/>
              <a:latin typeface="Frutiger 45 Light"/>
            </a:endParaRPr>
          </a:p>
        </p:txBody>
      </p:sp>
      <p:sp>
        <p:nvSpPr>
          <p:cNvPr id="157" name=""/>
          <p:cNvSpPr/>
          <p:nvPr/>
        </p:nvSpPr>
        <p:spPr>
          <a:xfrm>
            <a:off x="5162040" y="2320920"/>
            <a:ext cx="572760" cy="2746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3,110</a:t>
            </a:r>
            <a:endParaRPr b="0" lang="en-US" sz="1800" strike="noStrike" u="none">
              <a:solidFill>
                <a:srgbClr val="000000"/>
              </a:solidFill>
              <a:effectLst/>
              <a:uFillTx/>
              <a:latin typeface="Frutiger 45 Light"/>
            </a:endParaRPr>
          </a:p>
        </p:txBody>
      </p:sp>
      <p:sp>
        <p:nvSpPr>
          <p:cNvPr id="158" name=""/>
          <p:cNvSpPr/>
          <p:nvPr/>
        </p:nvSpPr>
        <p:spPr>
          <a:xfrm>
            <a:off x="6217560" y="2503440"/>
            <a:ext cx="572760" cy="27468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2,930</a:t>
            </a:r>
            <a:endParaRPr b="0" lang="en-US" sz="1800" strike="noStrike" u="none">
              <a:solidFill>
                <a:srgbClr val="000000"/>
              </a:solidFill>
              <a:effectLst/>
              <a:uFillTx/>
              <a:latin typeface="Frutiger 45 Light"/>
            </a:endParaRPr>
          </a:p>
        </p:txBody>
      </p:sp>
      <p:sp>
        <p:nvSpPr>
          <p:cNvPr id="159" name=""/>
          <p:cNvSpPr/>
          <p:nvPr/>
        </p:nvSpPr>
        <p:spPr>
          <a:xfrm>
            <a:off x="7026120" y="2058840"/>
            <a:ext cx="952560" cy="246240"/>
          </a:xfrm>
          <a:custGeom>
            <a:avLst/>
            <a:gdLst/>
            <a:ahLst/>
            <a:rect l="l" t="t" r="r" b="b"/>
            <a:pathLst>
              <a:path w="600" h="155">
                <a:moveTo>
                  <a:pt x="0" y="6"/>
                </a:moveTo>
                <a:lnTo>
                  <a:pt x="126" y="155"/>
                </a:lnTo>
                <a:lnTo>
                  <a:pt x="192" y="11"/>
                </a:lnTo>
                <a:lnTo>
                  <a:pt x="303" y="133"/>
                </a:lnTo>
                <a:lnTo>
                  <a:pt x="385" y="6"/>
                </a:lnTo>
                <a:lnTo>
                  <a:pt x="479" y="149"/>
                </a:lnTo>
                <a:lnTo>
                  <a:pt x="600" y="0"/>
                </a:lnTo>
              </a:path>
            </a:pathLst>
          </a:custGeom>
          <a:noFill/>
          <a:ln w="38160">
            <a:solidFill>
              <a:srgbClr val="ffffff"/>
            </a:solidFill>
            <a:round/>
          </a:ln>
        </p:spPr>
        <p:style>
          <a:lnRef idx="0"/>
          <a:fillRef idx="0"/>
          <a:effectRef idx="0"/>
          <a:fontRef idx="minor"/>
        </p:style>
        <p:txBody>
          <a:bodyPr wrap="none" lIns="0" rIns="0" tIns="0" bIns="0" anchor="ctr">
            <a:noAutofit/>
          </a:bodyPr>
          <a:p>
            <a:endParaRPr b="0" lang="en-US" sz="2400" strike="noStrike" u="none">
              <a:solidFill>
                <a:srgbClr val="000000"/>
              </a:solidFill>
              <a:effectLst/>
              <a:uFillTx/>
              <a:latin typeface="Frutiger 45 Light"/>
            </a:endParaRPr>
          </a:p>
        </p:txBody>
      </p:sp>
      <p:sp>
        <p:nvSpPr>
          <p:cNvPr id="160" name=""/>
          <p:cNvSpPr/>
          <p:nvPr/>
        </p:nvSpPr>
        <p:spPr>
          <a:xfrm>
            <a:off x="1915920" y="5098320"/>
            <a:ext cx="694440" cy="4273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3</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projects</a:t>
            </a:r>
            <a:endParaRPr b="0" lang="en-US" sz="1400" strike="noStrike" u="none">
              <a:solidFill>
                <a:srgbClr val="000000"/>
              </a:solidFill>
              <a:effectLst/>
              <a:uFillTx/>
              <a:latin typeface="Frutiger 45 Light"/>
            </a:endParaRPr>
          </a:p>
        </p:txBody>
      </p:sp>
      <p:sp>
        <p:nvSpPr>
          <p:cNvPr id="161" name=""/>
          <p:cNvSpPr/>
          <p:nvPr/>
        </p:nvSpPr>
        <p:spPr>
          <a:xfrm>
            <a:off x="2946240" y="5002920"/>
            <a:ext cx="694440" cy="4273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4</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projects</a:t>
            </a:r>
            <a:endParaRPr b="0" lang="en-US" sz="1400" strike="noStrike" u="none">
              <a:solidFill>
                <a:srgbClr val="000000"/>
              </a:solidFill>
              <a:effectLst/>
              <a:uFillTx/>
              <a:latin typeface="Frutiger 45 Light"/>
            </a:endParaRPr>
          </a:p>
        </p:txBody>
      </p:sp>
      <p:sp>
        <p:nvSpPr>
          <p:cNvPr id="162" name=""/>
          <p:cNvSpPr/>
          <p:nvPr/>
        </p:nvSpPr>
        <p:spPr>
          <a:xfrm>
            <a:off x="3978000" y="4407840"/>
            <a:ext cx="694440" cy="4273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5</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projects</a:t>
            </a:r>
            <a:endParaRPr b="0" lang="en-US" sz="1400" strike="noStrike" u="none">
              <a:solidFill>
                <a:srgbClr val="000000"/>
              </a:solidFill>
              <a:effectLst/>
              <a:uFillTx/>
              <a:latin typeface="Frutiger 45 Light"/>
            </a:endParaRPr>
          </a:p>
        </p:txBody>
      </p:sp>
      <p:sp>
        <p:nvSpPr>
          <p:cNvPr id="163" name=""/>
          <p:cNvSpPr/>
          <p:nvPr/>
        </p:nvSpPr>
        <p:spPr>
          <a:xfrm>
            <a:off x="5008320" y="3375720"/>
            <a:ext cx="694440" cy="4273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12</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projects</a:t>
            </a:r>
            <a:endParaRPr b="0" lang="en-US" sz="1400" strike="noStrike" u="none">
              <a:solidFill>
                <a:srgbClr val="000000"/>
              </a:solidFill>
              <a:effectLst/>
              <a:uFillTx/>
              <a:latin typeface="Frutiger 45 Light"/>
            </a:endParaRPr>
          </a:p>
        </p:txBody>
      </p:sp>
      <p:sp>
        <p:nvSpPr>
          <p:cNvPr id="164" name=""/>
          <p:cNvSpPr/>
          <p:nvPr/>
        </p:nvSpPr>
        <p:spPr>
          <a:xfrm>
            <a:off x="6051240" y="3515400"/>
            <a:ext cx="694440" cy="4273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7</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projects</a:t>
            </a:r>
            <a:endParaRPr b="0" lang="en-US" sz="1400" strike="noStrike" u="none">
              <a:solidFill>
                <a:srgbClr val="000000"/>
              </a:solidFill>
              <a:effectLst/>
              <a:uFillTx/>
              <a:latin typeface="Frutiger 45 Light"/>
            </a:endParaRPr>
          </a:p>
        </p:txBody>
      </p:sp>
      <p:sp>
        <p:nvSpPr>
          <p:cNvPr id="165" name=""/>
          <p:cNvSpPr/>
          <p:nvPr/>
        </p:nvSpPr>
        <p:spPr>
          <a:xfrm>
            <a:off x="7079760" y="2458080"/>
            <a:ext cx="694440" cy="4273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12</a:t>
            </a:r>
            <a:endParaRPr b="0" lang="en-US" sz="1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ffff"/>
                </a:solidFill>
                <a:effectLst/>
                <a:uFillTx/>
                <a:latin typeface="Frutiger 45 Light"/>
              </a:rPr>
              <a:t>projects</a:t>
            </a:r>
            <a:endParaRPr b="0" lang="en-US" sz="1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0" name=""/>
          <p:cNvGraphicFramePr/>
          <p:nvPr/>
        </p:nvGraphicFramePr>
        <p:xfrm>
          <a:off x="1380960" y="1836720"/>
          <a:ext cx="7545600" cy="5011920"/>
        </p:xfrm>
        <a:graphic>
          <a:graphicData uri="http://schemas.openxmlformats.org/presentationml/2006/ole">
            <p:oleObj r:id="rId1" spid="">
              <p:embed/>
              <p:pic>
                <p:nvPicPr>
                  <p:cNvPr id="31" name="" descr=""/>
                  <p:cNvPicPr/>
                  <p:nvPr/>
                </p:nvPicPr>
                <p:blipFill>
                  <a:blip r:embed="rId2"/>
                  <a:stretch/>
                </p:blipFill>
                <p:spPr>
                  <a:xfrm>
                    <a:off x="1380960" y="1836720"/>
                    <a:ext cx="7545600" cy="5011920"/>
                  </a:xfrm>
                  <a:prstGeom prst="rect">
                    <a:avLst/>
                  </a:prstGeom>
                  <a:noFill/>
                  <a:ln w="0">
                    <a:noFill/>
                  </a:ln>
                </p:spPr>
              </p:pic>
            </p:oleObj>
          </a:graphicData>
        </a:graphic>
      </p:graphicFrame>
      <p:sp>
        <p:nvSpPr>
          <p:cNvPr id="32" name=""/>
          <p:cNvSpPr/>
          <p:nvPr/>
        </p:nvSpPr>
        <p:spPr>
          <a:xfrm>
            <a:off x="38160" y="219240"/>
            <a:ext cx="10234440" cy="114300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Proved and Potential U.S. Natural </a:t>
            </a:r>
            <a:br>
              <a:rPr sz="3000"/>
            </a:br>
            <a:r>
              <a:rPr b="1" lang="en-US" sz="3000" strike="noStrike" u="none">
                <a:solidFill>
                  <a:srgbClr val="000000"/>
                </a:solidFill>
                <a:effectLst/>
                <a:uFillTx/>
                <a:latin typeface="Frutiger 55 Roman"/>
              </a:rPr>
              <a:t>Gas Resources</a:t>
            </a:r>
            <a:br>
              <a:rPr sz="3000"/>
            </a:br>
            <a:r>
              <a:rPr b="1" lang="en-US" sz="2000" strike="noStrike" u="none">
                <a:solidFill>
                  <a:srgbClr val="000000"/>
                </a:solidFill>
                <a:effectLst/>
                <a:uFillTx/>
                <a:latin typeface="Frutiger 55 Roman"/>
              </a:rPr>
              <a:t>(Trillion Cubic Feet)</a:t>
            </a:r>
            <a:endParaRPr b="0" lang="en-US" sz="2000" strike="noStrike" u="none">
              <a:solidFill>
                <a:srgbClr val="000000"/>
              </a:solidFill>
              <a:effectLst/>
              <a:uFillTx/>
              <a:latin typeface="Frutiger 45 Light"/>
            </a:endParaRPr>
          </a:p>
        </p:txBody>
      </p:sp>
      <p:sp>
        <p:nvSpPr>
          <p:cNvPr id="33" name=""/>
          <p:cNvSpPr/>
          <p:nvPr/>
        </p:nvSpPr>
        <p:spPr>
          <a:xfrm>
            <a:off x="6148440" y="1816200"/>
            <a:ext cx="2009880" cy="323640"/>
          </a:xfrm>
          <a:custGeom>
            <a:avLst/>
            <a:gdLst/>
            <a:ahLst/>
            <a:rect l="l" t="t" r="r" b="b"/>
            <a:pathLst>
              <a:path w="209" h="34">
                <a:moveTo>
                  <a:pt x="0" y="34"/>
                </a:moveTo>
                <a:cubicBezTo>
                  <a:pt x="0" y="25"/>
                  <a:pt x="7" y="17"/>
                  <a:pt x="17" y="17"/>
                </a:cubicBezTo>
                <a:lnTo>
                  <a:pt x="87" y="17"/>
                </a:lnTo>
                <a:cubicBezTo>
                  <a:pt x="97" y="17"/>
                  <a:pt x="104" y="9"/>
                  <a:pt x="104" y="0"/>
                </a:cubicBezTo>
                <a:cubicBezTo>
                  <a:pt x="104" y="9"/>
                  <a:pt x="112" y="17"/>
                  <a:pt x="122" y="17"/>
                </a:cubicBezTo>
                <a:lnTo>
                  <a:pt x="192" y="17"/>
                </a:lnTo>
                <a:cubicBezTo>
                  <a:pt x="201" y="17"/>
                  <a:pt x="209" y="25"/>
                  <a:pt x="209" y="34"/>
                </a:cubicBezTo>
              </a:path>
            </a:pathLst>
          </a:custGeom>
          <a:noFill/>
          <a:ln cap="rnd" w="9360">
            <a:solidFill>
              <a:srgbClr val="000000"/>
            </a:solidFill>
            <a:round/>
          </a:ln>
        </p:spPr>
        <p:style>
          <a:lnRef idx="0"/>
          <a:fillRef idx="0"/>
          <a:effectRef idx="0"/>
          <a:fontRef idx="minor"/>
        </p:style>
        <p:txBody>
          <a:bodyPr lIns="90000" rIns="90000" tIns="46800" bIns="46800" anchor="t">
            <a:noAutofit/>
          </a:bodyPr>
          <a:p>
            <a:endParaRPr b="0" lang="en-US" sz="2400" strike="noStrike" u="none">
              <a:solidFill>
                <a:srgbClr val="000000"/>
              </a:solidFill>
              <a:effectLst/>
              <a:uFillTx/>
              <a:latin typeface="Frutiger 45 Light"/>
            </a:endParaRPr>
          </a:p>
        </p:txBody>
      </p:sp>
      <p:sp>
        <p:nvSpPr>
          <p:cNvPr id="34" name=""/>
          <p:cNvSpPr/>
          <p:nvPr/>
        </p:nvSpPr>
        <p:spPr>
          <a:xfrm>
            <a:off x="6461640" y="1508040"/>
            <a:ext cx="1330560" cy="244080"/>
          </a:xfrm>
          <a:prstGeom prst="rect">
            <a:avLst/>
          </a:prstGeom>
          <a:noFill/>
          <a:ln w="0">
            <a:noFill/>
          </a:ln>
        </p:spPr>
        <p:style>
          <a:lnRef idx="0"/>
          <a:fillRef idx="0"/>
          <a:effectRef idx="0"/>
          <a:fontRef idx="minor"/>
        </p:style>
        <p:txBody>
          <a:bodyPr wrap="none" lIns="0" rIns="0" tIns="0" bIns="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1,470 average</a:t>
            </a:r>
            <a:endParaRPr b="0" lang="en-US" sz="16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35" name=""/>
          <p:cNvGraphicFramePr/>
          <p:nvPr/>
        </p:nvGraphicFramePr>
        <p:xfrm>
          <a:off x="641520" y="1289160"/>
          <a:ext cx="9002520" cy="5003640"/>
        </p:xfrm>
        <a:graphic>
          <a:graphicData uri="http://schemas.openxmlformats.org/presentationml/2006/ole">
            <p:oleObj r:id="rId1" spid="">
              <p:embed/>
              <p:pic>
                <p:nvPicPr>
                  <p:cNvPr id="36" name="" descr=""/>
                  <p:cNvPicPr/>
                  <p:nvPr/>
                </p:nvPicPr>
                <p:blipFill>
                  <a:blip r:embed="rId2"/>
                  <a:stretch/>
                </p:blipFill>
                <p:spPr>
                  <a:xfrm>
                    <a:off x="641520" y="1289160"/>
                    <a:ext cx="9002520" cy="5003640"/>
                  </a:xfrm>
                  <a:prstGeom prst="rect">
                    <a:avLst/>
                  </a:prstGeom>
                  <a:noFill/>
                  <a:ln w="0">
                    <a:noFill/>
                  </a:ln>
                </p:spPr>
              </p:pic>
            </p:oleObj>
          </a:graphicData>
        </a:graphic>
      </p:graphicFrame>
      <p:sp>
        <p:nvSpPr>
          <p:cNvPr id="37" name=""/>
          <p:cNvSpPr/>
          <p:nvPr/>
        </p:nvSpPr>
        <p:spPr>
          <a:xfrm>
            <a:off x="38160" y="-1440"/>
            <a:ext cx="10234440" cy="114300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U.S. Natural Gas Replenishment </a:t>
            </a:r>
            <a:br>
              <a:rPr sz="3000"/>
            </a:br>
            <a:r>
              <a:rPr b="1" lang="en-US" sz="2000" strike="noStrike" u="none">
                <a:solidFill>
                  <a:srgbClr val="000000"/>
                </a:solidFill>
                <a:effectLst/>
                <a:uFillTx/>
                <a:latin typeface="Frutiger 55 Roman"/>
              </a:rPr>
              <a:t>Trillion Cubic Feet--Proved Reserves</a:t>
            </a:r>
            <a:endParaRPr b="0" lang="en-US" sz="2000" strike="noStrike" u="none">
              <a:solidFill>
                <a:srgbClr val="000000"/>
              </a:solidFill>
              <a:effectLst/>
              <a:uFillTx/>
              <a:latin typeface="Frutiger 45 Light"/>
            </a:endParaRPr>
          </a:p>
        </p:txBody>
      </p:sp>
      <p:sp>
        <p:nvSpPr>
          <p:cNvPr id="38" name=""/>
          <p:cNvSpPr/>
          <p:nvPr/>
        </p:nvSpPr>
        <p:spPr>
          <a:xfrm>
            <a:off x="2814480" y="4626000"/>
            <a:ext cx="56196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147</a:t>
            </a:r>
            <a:endParaRPr b="0" lang="en-US" sz="1800" strike="noStrike" u="none">
              <a:solidFill>
                <a:srgbClr val="000000"/>
              </a:solidFill>
              <a:effectLst/>
              <a:uFillTx/>
              <a:latin typeface="Frutiger 45 Light"/>
            </a:endParaRPr>
          </a:p>
        </p:txBody>
      </p:sp>
      <p:sp>
        <p:nvSpPr>
          <p:cNvPr id="39" name=""/>
          <p:cNvSpPr/>
          <p:nvPr/>
        </p:nvSpPr>
        <p:spPr>
          <a:xfrm>
            <a:off x="5195160" y="1649520"/>
            <a:ext cx="56196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809</a:t>
            </a:r>
            <a:endParaRPr b="0" lang="en-US" sz="1800" strike="noStrike" u="none">
              <a:solidFill>
                <a:srgbClr val="000000"/>
              </a:solidFill>
              <a:effectLst/>
              <a:uFillTx/>
              <a:latin typeface="Frutiger 45 Light"/>
            </a:endParaRPr>
          </a:p>
        </p:txBody>
      </p:sp>
      <p:sp>
        <p:nvSpPr>
          <p:cNvPr id="40" name=""/>
          <p:cNvSpPr/>
          <p:nvPr/>
        </p:nvSpPr>
        <p:spPr>
          <a:xfrm>
            <a:off x="7700040" y="4470480"/>
            <a:ext cx="56196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167</a:t>
            </a:r>
            <a:endParaRPr b="0" lang="en-US" sz="1800" strike="noStrike" u="none">
              <a:solidFill>
                <a:srgbClr val="000000"/>
              </a:solidFill>
              <a:effectLst/>
              <a:uFillTx/>
              <a:latin typeface="Frutiger 45 Light"/>
            </a:endParaRPr>
          </a:p>
        </p:txBody>
      </p:sp>
      <p:sp>
        <p:nvSpPr>
          <p:cNvPr id="41" name=""/>
          <p:cNvSpPr/>
          <p:nvPr/>
        </p:nvSpPr>
        <p:spPr>
          <a:xfrm>
            <a:off x="2180880" y="5907240"/>
            <a:ext cx="119772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YE 1944</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Reserves</a:t>
            </a:r>
            <a:endParaRPr b="0" lang="en-US" sz="1800" strike="noStrike" u="none">
              <a:solidFill>
                <a:srgbClr val="000000"/>
              </a:solidFill>
              <a:effectLst/>
              <a:uFillTx/>
              <a:latin typeface="Frutiger 45 Light"/>
            </a:endParaRPr>
          </a:p>
        </p:txBody>
      </p:sp>
      <p:sp>
        <p:nvSpPr>
          <p:cNvPr id="42" name=""/>
          <p:cNvSpPr/>
          <p:nvPr/>
        </p:nvSpPr>
        <p:spPr>
          <a:xfrm>
            <a:off x="4475160" y="5921280"/>
            <a:ext cx="138708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1945-98</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Production</a:t>
            </a:r>
            <a:endParaRPr b="0" lang="en-US" sz="1800" strike="noStrike" u="none">
              <a:solidFill>
                <a:srgbClr val="000000"/>
              </a:solidFill>
              <a:effectLst/>
              <a:uFillTx/>
              <a:latin typeface="Frutiger 45 Light"/>
            </a:endParaRPr>
          </a:p>
        </p:txBody>
      </p:sp>
      <p:sp>
        <p:nvSpPr>
          <p:cNvPr id="43" name=""/>
          <p:cNvSpPr/>
          <p:nvPr/>
        </p:nvSpPr>
        <p:spPr>
          <a:xfrm>
            <a:off x="7081560" y="5921280"/>
            <a:ext cx="119772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YE 1998</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Reserves</a:t>
            </a:r>
            <a:endParaRPr b="0" lang="en-US" sz="18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aphicFrame>
        <p:nvGraphicFramePr>
          <p:cNvPr id="44" name=""/>
          <p:cNvGraphicFramePr/>
          <p:nvPr/>
        </p:nvGraphicFramePr>
        <p:xfrm>
          <a:off x="641520" y="1251000"/>
          <a:ext cx="9002520" cy="5003640"/>
        </p:xfrm>
        <a:graphic>
          <a:graphicData uri="http://schemas.openxmlformats.org/presentationml/2006/ole">
            <p:oleObj r:id="rId1" spid="">
              <p:embed/>
              <p:pic>
                <p:nvPicPr>
                  <p:cNvPr id="45" name="" descr=""/>
                  <p:cNvPicPr/>
                  <p:nvPr/>
                </p:nvPicPr>
                <p:blipFill>
                  <a:blip r:embed="rId2"/>
                  <a:stretch/>
                </p:blipFill>
                <p:spPr>
                  <a:xfrm>
                    <a:off x="641520" y="1251000"/>
                    <a:ext cx="9002520" cy="5003640"/>
                  </a:xfrm>
                  <a:prstGeom prst="rect">
                    <a:avLst/>
                  </a:prstGeom>
                  <a:noFill/>
                  <a:ln w="0">
                    <a:noFill/>
                  </a:ln>
                </p:spPr>
              </p:pic>
            </p:oleObj>
          </a:graphicData>
        </a:graphic>
      </p:graphicFrame>
      <p:sp>
        <p:nvSpPr>
          <p:cNvPr id="46" name=""/>
          <p:cNvSpPr/>
          <p:nvPr/>
        </p:nvSpPr>
        <p:spPr>
          <a:xfrm>
            <a:off x="38160" y="-11160"/>
            <a:ext cx="10234440" cy="1143000"/>
          </a:xfrm>
          <a:prstGeom prst="rect">
            <a:avLst/>
          </a:prstGeom>
          <a:noFill/>
          <a:ln w="0">
            <a:noFill/>
          </a:ln>
        </p:spPr>
        <p:style>
          <a:lnRef idx="0"/>
          <a:fillRef idx="0"/>
          <a:effectRef idx="0"/>
          <a:fontRef idx="minor"/>
        </p:style>
        <p:txBody>
          <a:bodyPr lIns="90360" rIns="90360" tIns="44280" bIns="4428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Canadian Natural Gas Replenishment </a:t>
            </a:r>
            <a:br>
              <a:rPr sz="3000"/>
            </a:br>
            <a:r>
              <a:rPr b="1" lang="en-US" sz="2000" strike="noStrike" u="none">
                <a:solidFill>
                  <a:srgbClr val="000000"/>
                </a:solidFill>
                <a:effectLst/>
                <a:uFillTx/>
                <a:latin typeface="Frutiger 55 Roman"/>
              </a:rPr>
              <a:t>Trillion Cubic Feet--Proved Reserves</a:t>
            </a:r>
            <a:endParaRPr b="0" lang="en-US" sz="2000" strike="noStrike" u="none">
              <a:solidFill>
                <a:srgbClr val="000000"/>
              </a:solidFill>
              <a:effectLst/>
              <a:uFillTx/>
              <a:latin typeface="Frutiger 45 Light"/>
            </a:endParaRPr>
          </a:p>
        </p:txBody>
      </p:sp>
      <p:sp>
        <p:nvSpPr>
          <p:cNvPr id="47" name=""/>
          <p:cNvSpPr/>
          <p:nvPr/>
        </p:nvSpPr>
        <p:spPr>
          <a:xfrm>
            <a:off x="3071520" y="3403440"/>
            <a:ext cx="43488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46</a:t>
            </a:r>
            <a:endParaRPr b="0" lang="en-US" sz="1800" strike="noStrike" u="none">
              <a:solidFill>
                <a:srgbClr val="000000"/>
              </a:solidFill>
              <a:effectLst/>
              <a:uFillTx/>
              <a:latin typeface="Frutiger 45 Light"/>
            </a:endParaRPr>
          </a:p>
        </p:txBody>
      </p:sp>
      <p:sp>
        <p:nvSpPr>
          <p:cNvPr id="48" name=""/>
          <p:cNvSpPr/>
          <p:nvPr/>
        </p:nvSpPr>
        <p:spPr>
          <a:xfrm>
            <a:off x="5413320" y="1820880"/>
            <a:ext cx="43488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88</a:t>
            </a:r>
            <a:endParaRPr b="0" lang="en-US" sz="1800" strike="noStrike" u="none">
              <a:solidFill>
                <a:srgbClr val="000000"/>
              </a:solidFill>
              <a:effectLst/>
              <a:uFillTx/>
              <a:latin typeface="Frutiger 45 Light"/>
            </a:endParaRPr>
          </a:p>
        </p:txBody>
      </p:sp>
      <p:sp>
        <p:nvSpPr>
          <p:cNvPr id="49" name=""/>
          <p:cNvSpPr/>
          <p:nvPr/>
        </p:nvSpPr>
        <p:spPr>
          <a:xfrm>
            <a:off x="7721640" y="2833560"/>
            <a:ext cx="434880" cy="3682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61</a:t>
            </a:r>
            <a:endParaRPr b="0" lang="en-US" sz="1800" strike="noStrike" u="none">
              <a:solidFill>
                <a:srgbClr val="000000"/>
              </a:solidFill>
              <a:effectLst/>
              <a:uFillTx/>
              <a:latin typeface="Frutiger 45 Light"/>
            </a:endParaRPr>
          </a:p>
        </p:txBody>
      </p:sp>
      <p:sp>
        <p:nvSpPr>
          <p:cNvPr id="50" name=""/>
          <p:cNvSpPr/>
          <p:nvPr/>
        </p:nvSpPr>
        <p:spPr>
          <a:xfrm>
            <a:off x="2219040" y="5910120"/>
            <a:ext cx="119772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YE 1964</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Reserves</a:t>
            </a:r>
            <a:endParaRPr b="0" lang="en-US" sz="1800" strike="noStrike" u="none">
              <a:solidFill>
                <a:srgbClr val="000000"/>
              </a:solidFill>
              <a:effectLst/>
              <a:uFillTx/>
              <a:latin typeface="Frutiger 45 Light"/>
            </a:endParaRPr>
          </a:p>
        </p:txBody>
      </p:sp>
      <p:sp>
        <p:nvSpPr>
          <p:cNvPr id="51" name=""/>
          <p:cNvSpPr/>
          <p:nvPr/>
        </p:nvSpPr>
        <p:spPr>
          <a:xfrm>
            <a:off x="4565880" y="5924520"/>
            <a:ext cx="138708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1965-98</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Production</a:t>
            </a:r>
            <a:endParaRPr b="0" lang="en-US" sz="1800" strike="noStrike" u="none">
              <a:solidFill>
                <a:srgbClr val="000000"/>
              </a:solidFill>
              <a:effectLst/>
              <a:uFillTx/>
              <a:latin typeface="Frutiger 45 Light"/>
            </a:endParaRPr>
          </a:p>
        </p:txBody>
      </p:sp>
      <p:sp>
        <p:nvSpPr>
          <p:cNvPr id="52" name=""/>
          <p:cNvSpPr/>
          <p:nvPr/>
        </p:nvSpPr>
        <p:spPr>
          <a:xfrm>
            <a:off x="7038720" y="5896080"/>
            <a:ext cx="1197720" cy="642600"/>
          </a:xfrm>
          <a:prstGeom prst="rect">
            <a:avLst/>
          </a:prstGeom>
          <a:noFill/>
          <a:ln w="0">
            <a:noFill/>
          </a:ln>
        </p:spPr>
        <p:style>
          <a:lnRef idx="0"/>
          <a:fillRef idx="0"/>
          <a:effectRef idx="0"/>
          <a:fontRef idx="minor"/>
        </p:style>
        <p:txBody>
          <a:bodyPr wrap="none"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YE 1998</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Reserves</a:t>
            </a:r>
            <a:endParaRPr b="0" lang="en-US" sz="18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3" name=""/>
          <p:cNvSpPr/>
          <p:nvPr/>
        </p:nvSpPr>
        <p:spPr>
          <a:xfrm>
            <a:off x="1802160" y="142920"/>
            <a:ext cx="6701400" cy="916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U.S. Natural Gas Spot Price Outlook</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(in $/MMBTU Henry Hub, LA.)</a:t>
            </a:r>
            <a:endParaRPr b="0" lang="en-US" sz="2400" strike="noStrike" u="none">
              <a:solidFill>
                <a:srgbClr val="000000"/>
              </a:solidFill>
              <a:effectLst/>
              <a:uFillTx/>
              <a:latin typeface="Frutiger 45 Light"/>
            </a:endParaRPr>
          </a:p>
        </p:txBody>
      </p:sp>
      <p:sp>
        <p:nvSpPr>
          <p:cNvPr id="54" name=""/>
          <p:cNvSpPr/>
          <p:nvPr/>
        </p:nvSpPr>
        <p:spPr>
          <a:xfrm>
            <a:off x="360360" y="6276960"/>
            <a:ext cx="3646800" cy="24660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Frutiger 45 Light"/>
              </a:rPr>
              <a:t>Source:  Cambridge Energy Research Associates, 7/14/00</a:t>
            </a:r>
            <a:endParaRPr b="0" lang="en-US" sz="1000" strike="noStrike" u="none">
              <a:solidFill>
                <a:srgbClr val="000000"/>
              </a:solidFill>
              <a:effectLst/>
              <a:uFillTx/>
              <a:latin typeface="Frutiger 45 Light"/>
            </a:endParaRPr>
          </a:p>
        </p:txBody>
      </p:sp>
      <p:graphicFrame>
        <p:nvGraphicFramePr>
          <p:cNvPr id="55" name=""/>
          <p:cNvGraphicFramePr/>
          <p:nvPr/>
        </p:nvGraphicFramePr>
        <p:xfrm>
          <a:off x="1262160" y="1609560"/>
          <a:ext cx="7669080" cy="4526280"/>
        </p:xfrm>
        <a:graphic>
          <a:graphicData uri="http://schemas.openxmlformats.org/presentationml/2006/ole">
            <p:oleObj r:id="rId1" spid="">
              <p:embed/>
              <p:pic>
                <p:nvPicPr>
                  <p:cNvPr id="56" name="" descr=""/>
                  <p:cNvPicPr/>
                  <p:nvPr/>
                </p:nvPicPr>
                <p:blipFill>
                  <a:blip r:embed="rId2"/>
                  <a:stretch/>
                </p:blipFill>
                <p:spPr>
                  <a:xfrm>
                    <a:off x="1262160" y="1609560"/>
                    <a:ext cx="7669080" cy="4526280"/>
                  </a:xfrm>
                  <a:prstGeom prst="rect">
                    <a:avLst/>
                  </a:prstGeom>
                  <a:noFill/>
                  <a:ln w="0">
                    <a:noFill/>
                  </a:ln>
                </p:spPr>
              </p:pic>
            </p:oleObj>
          </a:graphicData>
        </a:graphic>
      </p:graphicFrame>
      <p:sp>
        <p:nvSpPr>
          <p:cNvPr id="57" name=""/>
          <p:cNvSpPr/>
          <p:nvPr/>
        </p:nvSpPr>
        <p:spPr>
          <a:xfrm>
            <a:off x="965160" y="1886040"/>
            <a:ext cx="538200" cy="261720"/>
          </a:xfrm>
          <a:prstGeom prst="rect">
            <a:avLst/>
          </a:prstGeom>
          <a:solidFill>
            <a:srgbClr val="ffffff"/>
          </a:solidFill>
          <a:ln w="9360">
            <a:solidFill>
              <a:srgbClr val="008226"/>
            </a:solidFill>
            <a:miter/>
          </a:ln>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8226"/>
                </a:solidFill>
                <a:effectLst/>
                <a:uFillTx/>
                <a:latin typeface="Frutiger 45 Light"/>
              </a:rPr>
              <a:t>2001</a:t>
            </a:r>
            <a:endParaRPr b="0" lang="en-US" sz="1400" strike="noStrike" u="none">
              <a:solidFill>
                <a:srgbClr val="000000"/>
              </a:solidFill>
              <a:effectLst/>
              <a:uFillTx/>
              <a:latin typeface="Frutiger 45 Light"/>
            </a:endParaRPr>
          </a:p>
        </p:txBody>
      </p:sp>
      <p:sp>
        <p:nvSpPr>
          <p:cNvPr id="58" name=""/>
          <p:cNvSpPr/>
          <p:nvPr/>
        </p:nvSpPr>
        <p:spPr>
          <a:xfrm>
            <a:off x="957240" y="4037040"/>
            <a:ext cx="538200" cy="262080"/>
          </a:xfrm>
          <a:prstGeom prst="rect">
            <a:avLst/>
          </a:prstGeom>
          <a:solidFill>
            <a:srgbClr val="ffffff"/>
          </a:solidFill>
          <a:ln w="9360">
            <a:solidFill>
              <a:srgbClr val="eb9100"/>
            </a:solidFill>
            <a:miter/>
          </a:ln>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eb9100"/>
                </a:solidFill>
                <a:effectLst/>
                <a:uFillTx/>
                <a:latin typeface="Frutiger 45 Light"/>
              </a:rPr>
              <a:t>2000</a:t>
            </a:r>
            <a:endParaRPr b="0" lang="en-US" sz="1400" strike="noStrike" u="none">
              <a:solidFill>
                <a:srgbClr val="000000"/>
              </a:solidFill>
              <a:effectLst/>
              <a:uFillTx/>
              <a:latin typeface="Frutiger 45 Light"/>
            </a:endParaRPr>
          </a:p>
        </p:txBody>
      </p:sp>
      <p:sp>
        <p:nvSpPr>
          <p:cNvPr id="59" name=""/>
          <p:cNvSpPr/>
          <p:nvPr/>
        </p:nvSpPr>
        <p:spPr>
          <a:xfrm>
            <a:off x="974880" y="4522680"/>
            <a:ext cx="537840" cy="262080"/>
          </a:xfrm>
          <a:prstGeom prst="rect">
            <a:avLst/>
          </a:prstGeom>
          <a:solidFill>
            <a:srgbClr val="ffffff"/>
          </a:solidFill>
          <a:ln w="9360">
            <a:solidFill>
              <a:srgbClr val="ff3300"/>
            </a:solidFill>
            <a:miter/>
          </a:ln>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3300"/>
                </a:solidFill>
                <a:effectLst/>
                <a:uFillTx/>
                <a:latin typeface="Frutiger 45 Light"/>
              </a:rPr>
              <a:t>1999</a:t>
            </a:r>
            <a:endParaRPr b="0" lang="en-US" sz="1400" strike="noStrike" u="none">
              <a:solidFill>
                <a:srgbClr val="000000"/>
              </a:solidFill>
              <a:effectLst/>
              <a:uFillTx/>
              <a:latin typeface="Frutiger 45 Light"/>
            </a:endParaRPr>
          </a:p>
        </p:txBody>
      </p:sp>
      <p:sp>
        <p:nvSpPr>
          <p:cNvPr id="60" name=""/>
          <p:cNvSpPr/>
          <p:nvPr/>
        </p:nvSpPr>
        <p:spPr>
          <a:xfrm>
            <a:off x="9001080" y="2460600"/>
            <a:ext cx="538200" cy="262080"/>
          </a:xfrm>
          <a:prstGeom prst="rect">
            <a:avLst/>
          </a:prstGeom>
          <a:solidFill>
            <a:srgbClr val="ffffff"/>
          </a:solidFill>
          <a:ln w="9360">
            <a:solidFill>
              <a:srgbClr val="008226"/>
            </a:solidFill>
            <a:miter/>
          </a:ln>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008226"/>
                </a:solidFill>
                <a:effectLst/>
                <a:uFillTx/>
                <a:latin typeface="Frutiger 45 Light"/>
              </a:rPr>
              <a:t>2001</a:t>
            </a:r>
            <a:endParaRPr b="0" lang="en-US" sz="1400" strike="noStrike" u="none">
              <a:solidFill>
                <a:srgbClr val="000000"/>
              </a:solidFill>
              <a:effectLst/>
              <a:uFillTx/>
              <a:latin typeface="Frutiger 45 Light"/>
            </a:endParaRPr>
          </a:p>
        </p:txBody>
      </p:sp>
      <p:sp>
        <p:nvSpPr>
          <p:cNvPr id="61" name=""/>
          <p:cNvSpPr/>
          <p:nvPr/>
        </p:nvSpPr>
        <p:spPr>
          <a:xfrm>
            <a:off x="9009000" y="1951200"/>
            <a:ext cx="538200" cy="261720"/>
          </a:xfrm>
          <a:prstGeom prst="rect">
            <a:avLst/>
          </a:prstGeom>
          <a:solidFill>
            <a:srgbClr val="ffffff"/>
          </a:solidFill>
          <a:ln w="9360">
            <a:solidFill>
              <a:srgbClr val="eb9100"/>
            </a:solidFill>
            <a:miter/>
          </a:ln>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eb9100"/>
                </a:solidFill>
                <a:effectLst/>
                <a:uFillTx/>
                <a:latin typeface="Frutiger 45 Light"/>
              </a:rPr>
              <a:t>2000</a:t>
            </a:r>
            <a:endParaRPr b="0" lang="en-US" sz="1400" strike="noStrike" u="none">
              <a:solidFill>
                <a:srgbClr val="000000"/>
              </a:solidFill>
              <a:effectLst/>
              <a:uFillTx/>
              <a:latin typeface="Frutiger 45 Light"/>
            </a:endParaRPr>
          </a:p>
        </p:txBody>
      </p:sp>
      <p:sp>
        <p:nvSpPr>
          <p:cNvPr id="62" name=""/>
          <p:cNvSpPr/>
          <p:nvPr/>
        </p:nvSpPr>
        <p:spPr>
          <a:xfrm>
            <a:off x="9004320" y="4049640"/>
            <a:ext cx="538200" cy="262080"/>
          </a:xfrm>
          <a:prstGeom prst="rect">
            <a:avLst/>
          </a:prstGeom>
          <a:solidFill>
            <a:srgbClr val="ffffff"/>
          </a:solidFill>
          <a:ln w="9360">
            <a:solidFill>
              <a:srgbClr val="ff3300"/>
            </a:solidFill>
            <a:miter/>
          </a:ln>
        </p:spPr>
        <p:style>
          <a:lnRef idx="0"/>
          <a:fillRef idx="0"/>
          <a:effectRef idx="0"/>
          <a:fontRef idx="minor"/>
        </p:style>
        <p:txBody>
          <a:bodyPr wrap="none" lIns="0" rIns="0" tIns="0" bIns="0" anchor="ctr">
            <a:no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400" strike="noStrike" u="none">
                <a:solidFill>
                  <a:srgbClr val="ff3300"/>
                </a:solidFill>
                <a:effectLst/>
                <a:uFillTx/>
                <a:latin typeface="Frutiger 45 Light"/>
              </a:rPr>
              <a:t>1999</a:t>
            </a:r>
            <a:endParaRPr b="0" lang="en-US" sz="1400" strike="noStrike" u="none">
              <a:solidFill>
                <a:srgbClr val="000000"/>
              </a:solidFill>
              <a:effectLst/>
              <a:uFillTx/>
              <a:latin typeface="Frutiger 45 Light"/>
            </a:endParaRPr>
          </a:p>
        </p:txBody>
      </p:sp>
      <p:sp>
        <p:nvSpPr>
          <p:cNvPr id="63" name=""/>
          <p:cNvSpPr/>
          <p:nvPr/>
        </p:nvSpPr>
        <p:spPr>
          <a:xfrm>
            <a:off x="8917200" y="115560"/>
            <a:ext cx="1202760" cy="3661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Frutiger 45 Light"/>
              </a:rPr>
              <a:t>[update]</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 name=""/>
          <p:cNvSpPr/>
          <p:nvPr/>
        </p:nvSpPr>
        <p:spPr>
          <a:xfrm>
            <a:off x="2292480" y="142920"/>
            <a:ext cx="5726880" cy="91692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The Tyranny of the Status Quo</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Predicted vs. Actual Gas Prices</a:t>
            </a:r>
            <a:endParaRPr b="0" lang="en-US" sz="2400" strike="noStrike" u="none">
              <a:solidFill>
                <a:srgbClr val="000000"/>
              </a:solidFill>
              <a:effectLst/>
              <a:uFillTx/>
              <a:latin typeface="Frutiger 45 Light"/>
            </a:endParaRPr>
          </a:p>
        </p:txBody>
      </p:sp>
      <p:sp>
        <p:nvSpPr>
          <p:cNvPr id="65" name=""/>
          <p:cNvSpPr/>
          <p:nvPr/>
        </p:nvSpPr>
        <p:spPr>
          <a:xfrm>
            <a:off x="3965400" y="3295440"/>
            <a:ext cx="2388240" cy="36612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ff0000"/>
                </a:solidFill>
                <a:effectLst/>
                <a:uFillTx/>
                <a:latin typeface="Frutiger 45 Light"/>
              </a:rPr>
              <a:t>[Stinson Gibner]</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6" name=""/>
          <p:cNvSpPr/>
          <p:nvPr/>
        </p:nvSpPr>
        <p:spPr>
          <a:xfrm>
            <a:off x="1976760" y="185760"/>
            <a:ext cx="6374520" cy="823320"/>
          </a:xfrm>
          <a:prstGeom prst="rect">
            <a:avLst/>
          </a:prstGeom>
          <a:noFill/>
          <a:ln w="0">
            <a:noFill/>
          </a:ln>
        </p:spPr>
        <p:style>
          <a:lnRef idx="0"/>
          <a:fillRef idx="0"/>
          <a:effectRef idx="0"/>
          <a:fontRef idx="minor"/>
        </p:style>
        <p:txBody>
          <a:bodyPr wrap="none" lIns="0" rIns="0" tIns="0" bIns="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U.S. Residential Natural Gas Prices</a:t>
            </a:r>
            <a:endParaRPr b="0" lang="en-US" sz="3000" strike="noStrike" u="none">
              <a:solidFill>
                <a:srgbClr val="000000"/>
              </a:solidFill>
              <a:effectLst/>
              <a:uFillTx/>
              <a:latin typeface="Frutiger 45 Light"/>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55 Roman"/>
              </a:rPr>
              <a:t>(1999$ per MMBtu)</a:t>
            </a:r>
            <a:endParaRPr b="0" lang="en-US" sz="2400" strike="noStrike" u="none">
              <a:solidFill>
                <a:srgbClr val="000000"/>
              </a:solidFill>
              <a:effectLst/>
              <a:uFillTx/>
              <a:latin typeface="Frutiger 45 Light"/>
            </a:endParaRPr>
          </a:p>
        </p:txBody>
      </p:sp>
      <p:sp>
        <p:nvSpPr>
          <p:cNvPr id="67" name=""/>
          <p:cNvSpPr/>
          <p:nvPr/>
        </p:nvSpPr>
        <p:spPr>
          <a:xfrm>
            <a:off x="214200" y="6470280"/>
            <a:ext cx="1392480" cy="153000"/>
          </a:xfrm>
          <a:prstGeom prst="rect">
            <a:avLst/>
          </a:prstGeom>
          <a:noFill/>
          <a:ln w="0">
            <a:noFill/>
          </a:ln>
        </p:spPr>
        <p:style>
          <a:lnRef idx="0"/>
          <a:fillRef idx="0"/>
          <a:effectRef idx="0"/>
          <a:fontRef idx="minor"/>
        </p:style>
        <p:txBody>
          <a:bodyPr wrap="none" lIns="0" rIns="0" tIns="0" bIns="0" anchor="ctr">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en-US" sz="1000" strike="noStrike" u="none">
                <a:solidFill>
                  <a:srgbClr val="000000"/>
                </a:solidFill>
                <a:effectLst/>
                <a:uFillTx/>
                <a:latin typeface="Frutiger 45 Light"/>
              </a:rPr>
              <a:t>Source: U.S. DOE (EIA)</a:t>
            </a:r>
            <a:endParaRPr b="0" lang="en-US" sz="1000" strike="noStrike" u="none">
              <a:solidFill>
                <a:srgbClr val="000000"/>
              </a:solidFill>
              <a:effectLst/>
              <a:uFillTx/>
              <a:latin typeface="Frutiger 45 Light"/>
            </a:endParaRPr>
          </a:p>
        </p:txBody>
      </p:sp>
      <p:graphicFrame>
        <p:nvGraphicFramePr>
          <p:cNvPr id="68" name=""/>
          <p:cNvGraphicFramePr/>
          <p:nvPr/>
        </p:nvGraphicFramePr>
        <p:xfrm>
          <a:off x="498600" y="1365120"/>
          <a:ext cx="9289800" cy="4124520"/>
        </p:xfrm>
        <a:graphic>
          <a:graphicData uri="http://schemas.openxmlformats.org/presentationml/2006/ole">
            <p:oleObj r:id="rId1" spid="">
              <p:embed/>
              <p:pic>
                <p:nvPicPr>
                  <p:cNvPr id="69" name="" descr=""/>
                  <p:cNvPicPr/>
                  <p:nvPr/>
                </p:nvPicPr>
                <p:blipFill>
                  <a:blip r:embed="rId2"/>
                  <a:stretch/>
                </p:blipFill>
                <p:spPr>
                  <a:xfrm>
                    <a:off x="498600" y="1365120"/>
                    <a:ext cx="9289800" cy="4124520"/>
                  </a:xfrm>
                  <a:prstGeom prst="rect">
                    <a:avLst/>
                  </a:prstGeom>
                  <a:noFill/>
                  <a:ln w="0">
                    <a:noFill/>
                  </a:ln>
                </p:spPr>
              </p:pic>
            </p:oleObj>
          </a:graphicData>
        </a:graphic>
      </p:graphicFrame>
      <p:sp>
        <p:nvSpPr>
          <p:cNvPr id="70" name=""/>
          <p:cNvSpPr/>
          <p:nvPr/>
        </p:nvSpPr>
        <p:spPr>
          <a:xfrm>
            <a:off x="7463880" y="1789200"/>
            <a:ext cx="1728360" cy="549000"/>
          </a:xfrm>
          <a:prstGeom prst="rect">
            <a:avLst/>
          </a:prstGeom>
          <a:noFill/>
          <a:ln w="0">
            <a:noFill/>
          </a:ln>
        </p:spPr>
        <p:style>
          <a:lnRef idx="0"/>
          <a:fillRef idx="0"/>
          <a:effectRef idx="0"/>
          <a:fontRef idx="minor"/>
        </p:style>
        <p:txBody>
          <a:bodyPr wrap="none"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2000/2001</a:t>
            </a:r>
            <a:endParaRPr b="0" lang="en-US" sz="18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Winter Estimate</a:t>
            </a:r>
            <a:endParaRPr b="0" lang="en-US" sz="1800" strike="noStrike" u="none">
              <a:solidFill>
                <a:srgbClr val="000000"/>
              </a:solidFill>
              <a:effectLst/>
              <a:uFillTx/>
              <a:latin typeface="Frutiger 45 Light"/>
            </a:endParaRPr>
          </a:p>
        </p:txBody>
      </p:sp>
      <p:sp>
        <p:nvSpPr>
          <p:cNvPr id="71" name=""/>
          <p:cNvSpPr/>
          <p:nvPr/>
        </p:nvSpPr>
        <p:spPr>
          <a:xfrm>
            <a:off x="8886960" y="2324160"/>
            <a:ext cx="384120" cy="306360"/>
          </a:xfrm>
          <a:prstGeom prst="line">
            <a:avLst/>
          </a:prstGeom>
          <a:ln w="9360">
            <a:solidFill>
              <a:srgbClr val="000000"/>
            </a:solidFill>
            <a:miter/>
            <a:tailEnd len="med" type="triangle" w="med"/>
          </a:ln>
        </p:spPr>
        <p:style>
          <a:lnRef idx="0"/>
          <a:fillRef idx="0"/>
          <a:effectRef idx="0"/>
          <a:fontRef idx="minor"/>
        </p:style>
        <p:txBody>
          <a:bodyPr lIns="0" rIns="0" tIns="0" bIns="0" anchor="ctr">
            <a:noAutofit/>
          </a:bodyPr>
          <a:p>
            <a:endParaRPr b="0" lang="en-US" sz="2400" strike="noStrike" u="none">
              <a:solidFill>
                <a:srgbClr val="000000"/>
              </a:solidFill>
              <a:effectLst/>
              <a:uFillTx/>
              <a:latin typeface="Frutiger 45 Light"/>
            </a:endParaRPr>
          </a:p>
        </p:txBody>
      </p:sp>
      <p:sp>
        <p:nvSpPr>
          <p:cNvPr id="72" name=""/>
          <p:cNvSpPr/>
          <p:nvPr/>
        </p:nvSpPr>
        <p:spPr>
          <a:xfrm>
            <a:off x="1797120" y="5715720"/>
            <a:ext cx="6753240" cy="731880"/>
          </a:xfrm>
          <a:prstGeom prst="rect">
            <a:avLst/>
          </a:prstGeom>
          <a:solidFill>
            <a:srgbClr val="ffe80f"/>
          </a:solidFill>
          <a:ln w="0">
            <a:noFill/>
          </a:ln>
        </p:spPr>
        <p:style>
          <a:lnRef idx="0"/>
          <a:fillRef idx="0"/>
          <a:effectRef idx="0"/>
          <a:fontRef idx="minor"/>
        </p:style>
        <p:txBody>
          <a:bodyPr lIns="0" rIns="0" tIns="0" bIns="0" anchor="ctr">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Residentials will purchase gas this winter </a:t>
            </a:r>
            <a:endParaRPr b="0" lang="en-US" sz="2400" strike="noStrike" u="none">
              <a:solidFill>
                <a:srgbClr val="000000"/>
              </a:solidFill>
              <a:effectLst/>
              <a:uFillTx/>
              <a:latin typeface="Frutiger 45 Light"/>
            </a:endParaRPr>
          </a:p>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2400" strike="noStrike" u="none">
                <a:solidFill>
                  <a:srgbClr val="000000"/>
                </a:solidFill>
                <a:effectLst/>
                <a:uFillTx/>
                <a:latin typeface="Frutiger 45 Light"/>
              </a:rPr>
              <a:t>at real prices they paid during the 1980s</a:t>
            </a:r>
            <a:endParaRPr b="0" lang="en-US" sz="24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73" name=""/>
          <p:cNvSpPr/>
          <p:nvPr/>
        </p:nvSpPr>
        <p:spPr>
          <a:xfrm>
            <a:off x="1406520" y="5641920"/>
            <a:ext cx="7505640" cy="984240"/>
          </a:xfrm>
          <a:prstGeom prst="rect">
            <a:avLst/>
          </a:prstGeom>
          <a:solidFill>
            <a:srgbClr val="ffe80f"/>
          </a:solidFill>
          <a:ln w="0">
            <a:noFill/>
          </a:ln>
        </p:spPr>
        <p:style>
          <a:lnRef idx="0"/>
          <a:fillRef idx="0"/>
          <a:effectRef idx="0"/>
          <a:fontRef idx="minor"/>
        </p:style>
        <p:txBody>
          <a:bodyPr wrap="none" lIns="90000" rIns="90000" tIns="46800" bIns="46800" anchor="ctr">
            <a:noAutofit/>
          </a:bodyPr>
          <a:p>
            <a:endParaRPr b="0" lang="en-US" sz="2400" strike="noStrike" u="none">
              <a:solidFill>
                <a:srgbClr val="000000"/>
              </a:solidFill>
              <a:effectLst/>
              <a:uFillTx/>
              <a:latin typeface="Frutiger 45 Light"/>
            </a:endParaRPr>
          </a:p>
        </p:txBody>
      </p:sp>
      <p:sp>
        <p:nvSpPr>
          <p:cNvPr id="74" name="PlaceHolder 1"/>
          <p:cNvSpPr>
            <a:spLocks noGrp="1"/>
          </p:cNvSpPr>
          <p:nvPr>
            <p:ph type="title"/>
          </p:nvPr>
        </p:nvSpPr>
        <p:spPr>
          <a:xfrm>
            <a:off x="790200" y="199800"/>
            <a:ext cx="8744040" cy="1143000"/>
          </a:xfrm>
          <a:prstGeom prst="rect">
            <a:avLst/>
          </a:prstGeom>
          <a:noFill/>
          <a:ln w="0">
            <a:noFill/>
          </a:ln>
        </p:spPr>
        <p:txBody>
          <a:bodyPr lIns="90000" rIns="90000" tIns="46800" bIns="46800" anchor="ctr">
            <a:noAutofit/>
          </a:bodyPr>
          <a:p>
            <a:pPr indent="0" algn="ctr">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3000" strike="noStrike" u="none">
                <a:solidFill>
                  <a:srgbClr val="000000"/>
                </a:solidFill>
                <a:effectLst/>
                <a:uFillTx/>
                <a:latin typeface="Frutiger 55 Roman"/>
              </a:rPr>
              <a:t>U.S. Average Gas Prices by Sector</a:t>
            </a:r>
            <a:br>
              <a:rPr sz="3000"/>
            </a:br>
            <a:r>
              <a:rPr b="1" lang="en-US" sz="2400" strike="noStrike" u="none">
                <a:solidFill>
                  <a:srgbClr val="000000"/>
                </a:solidFill>
                <a:effectLst/>
                <a:uFillTx/>
                <a:latin typeface="Frutiger 55 Roman"/>
              </a:rPr>
              <a:t>1985 vs. 1999</a:t>
            </a:r>
            <a:br>
              <a:rPr sz="2400"/>
            </a:br>
            <a:r>
              <a:rPr b="1" lang="en-US" sz="2400" strike="noStrike" u="none">
                <a:solidFill>
                  <a:srgbClr val="000000"/>
                </a:solidFill>
                <a:effectLst/>
                <a:uFillTx/>
                <a:latin typeface="Frutiger 55 Roman"/>
              </a:rPr>
              <a:t>(In constant 1999$)</a:t>
            </a:r>
            <a:endParaRPr b="1" lang="en-US" sz="2400" strike="noStrike" u="none">
              <a:solidFill>
                <a:srgbClr val="000000"/>
              </a:solidFill>
              <a:effectLst/>
              <a:uFillTx/>
              <a:latin typeface="Frutiger 55 Roman"/>
            </a:endParaRPr>
          </a:p>
        </p:txBody>
      </p:sp>
      <p:graphicFrame>
        <p:nvGraphicFramePr>
          <p:cNvPr id="75" name=""/>
          <p:cNvGraphicFramePr/>
          <p:nvPr/>
        </p:nvGraphicFramePr>
        <p:xfrm>
          <a:off x="1224000" y="1886040"/>
          <a:ext cx="8454960" cy="3490920"/>
        </p:xfrm>
        <a:graphic>
          <a:graphicData uri="http://schemas.openxmlformats.org/presentationml/2006/ole">
            <p:oleObj r:id="rId1" spid="">
              <p:embed/>
              <p:pic>
                <p:nvPicPr>
                  <p:cNvPr id="76" name="" descr=""/>
                  <p:cNvPicPr/>
                  <p:nvPr/>
                </p:nvPicPr>
                <p:blipFill>
                  <a:blip r:embed="rId2"/>
                  <a:stretch/>
                </p:blipFill>
                <p:spPr>
                  <a:xfrm>
                    <a:off x="1224000" y="1886040"/>
                    <a:ext cx="8454960" cy="3490920"/>
                  </a:xfrm>
                  <a:prstGeom prst="rect">
                    <a:avLst/>
                  </a:prstGeom>
                  <a:noFill/>
                  <a:ln w="0">
                    <a:noFill/>
                  </a:ln>
                </p:spPr>
              </p:pic>
            </p:oleObj>
          </a:graphicData>
        </a:graphic>
      </p:graphicFrame>
      <p:sp>
        <p:nvSpPr>
          <p:cNvPr id="77" name=""/>
          <p:cNvSpPr/>
          <p:nvPr/>
        </p:nvSpPr>
        <p:spPr>
          <a:xfrm>
            <a:off x="1457280" y="5823000"/>
            <a:ext cx="7397640" cy="642600"/>
          </a:xfrm>
          <a:prstGeom prst="rect">
            <a:avLst/>
          </a:prstGeom>
          <a:noFill/>
          <a:ln w="0">
            <a:noFill/>
          </a:ln>
        </p:spPr>
        <p:style>
          <a:lnRef idx="0"/>
          <a:fillRef idx="0"/>
          <a:effectRef idx="0"/>
          <a:fontRef idx="minor"/>
        </p:style>
        <p:txBody>
          <a:bodyPr lIns="90000" rIns="90000" tIns="46800" bIns="46800" anchor="t">
            <a:spAutoFit/>
          </a:bodyPr>
          <a:p>
            <a:pPr algn="ct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800" strike="noStrike" u="none">
                <a:solidFill>
                  <a:srgbClr val="000000"/>
                </a:solidFill>
                <a:effectLst/>
                <a:uFillTx/>
                <a:latin typeface="Frutiger 45 Light"/>
              </a:rPr>
              <a:t>The average real price to all end users has fallen 42% under open access.  In the prior decade, real prices </a:t>
            </a:r>
            <a:r>
              <a:rPr b="1" lang="en-US" sz="1800" strike="noStrike" u="sng">
                <a:solidFill>
                  <a:srgbClr val="000000"/>
                </a:solidFill>
                <a:effectLst/>
                <a:uFillTx/>
                <a:latin typeface="Frutiger 45 Light"/>
              </a:rPr>
              <a:t>increased</a:t>
            </a:r>
            <a:r>
              <a:rPr b="1" lang="en-US" sz="1800" strike="noStrike" u="none">
                <a:solidFill>
                  <a:srgbClr val="000000"/>
                </a:solidFill>
                <a:effectLst/>
                <a:uFillTx/>
                <a:latin typeface="Frutiger 45 Light"/>
              </a:rPr>
              <a:t> 71%.</a:t>
            </a:r>
            <a:endParaRPr b="0" lang="en-US" sz="1800" strike="noStrike" u="none">
              <a:solidFill>
                <a:srgbClr val="000000"/>
              </a:solidFill>
              <a:effectLst/>
              <a:uFillTx/>
              <a:latin typeface="Frutiger 45 Light"/>
            </a:endParaRPr>
          </a:p>
        </p:txBody>
      </p:sp>
      <p:sp>
        <p:nvSpPr>
          <p:cNvPr id="78" name=""/>
          <p:cNvSpPr/>
          <p:nvPr/>
        </p:nvSpPr>
        <p:spPr>
          <a:xfrm>
            <a:off x="2607480" y="1795320"/>
            <a:ext cx="65376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-30%</a:t>
            </a:r>
            <a:endParaRPr b="0" lang="en-US" sz="1600" strike="noStrike" u="none">
              <a:solidFill>
                <a:srgbClr val="000000"/>
              </a:solidFill>
              <a:effectLst/>
              <a:uFillTx/>
              <a:latin typeface="Frutiger 45 Light"/>
            </a:endParaRPr>
          </a:p>
        </p:txBody>
      </p:sp>
      <p:sp>
        <p:nvSpPr>
          <p:cNvPr id="79" name=""/>
          <p:cNvSpPr/>
          <p:nvPr/>
        </p:nvSpPr>
        <p:spPr>
          <a:xfrm>
            <a:off x="4056840" y="2106720"/>
            <a:ext cx="65376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-37%</a:t>
            </a:r>
            <a:endParaRPr b="0" lang="en-US" sz="1600" strike="noStrike" u="none">
              <a:solidFill>
                <a:srgbClr val="000000"/>
              </a:solidFill>
              <a:effectLst/>
              <a:uFillTx/>
              <a:latin typeface="Frutiger 45 Light"/>
            </a:endParaRPr>
          </a:p>
        </p:txBody>
      </p:sp>
      <p:sp>
        <p:nvSpPr>
          <p:cNvPr id="80" name=""/>
          <p:cNvSpPr/>
          <p:nvPr/>
        </p:nvSpPr>
        <p:spPr>
          <a:xfrm>
            <a:off x="5535000" y="2841480"/>
            <a:ext cx="65376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-48%</a:t>
            </a:r>
            <a:endParaRPr b="0" lang="en-US" sz="1600" strike="noStrike" u="none">
              <a:solidFill>
                <a:srgbClr val="000000"/>
              </a:solidFill>
              <a:effectLst/>
              <a:uFillTx/>
              <a:latin typeface="Frutiger 45 Light"/>
            </a:endParaRPr>
          </a:p>
        </p:txBody>
      </p:sp>
      <p:sp>
        <p:nvSpPr>
          <p:cNvPr id="81" name=""/>
          <p:cNvSpPr/>
          <p:nvPr/>
        </p:nvSpPr>
        <p:spPr>
          <a:xfrm>
            <a:off x="6995520" y="3063960"/>
            <a:ext cx="653760" cy="33768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600" strike="noStrike" u="none">
                <a:solidFill>
                  <a:srgbClr val="000000"/>
                </a:solidFill>
                <a:effectLst/>
                <a:uFillTx/>
                <a:latin typeface="Frutiger 45 Light"/>
              </a:rPr>
              <a:t>-48%</a:t>
            </a:r>
            <a:endParaRPr b="0" lang="en-US" sz="1600" strike="noStrike" u="none">
              <a:solidFill>
                <a:srgbClr val="000000"/>
              </a:solidFill>
              <a:effectLst/>
              <a:uFillTx/>
              <a:latin typeface="Frutiger 45 Light"/>
            </a:endParaRPr>
          </a:p>
        </p:txBody>
      </p:sp>
      <p:sp>
        <p:nvSpPr>
          <p:cNvPr id="82" name=""/>
          <p:cNvSpPr/>
          <p:nvPr/>
        </p:nvSpPr>
        <p:spPr>
          <a:xfrm rot="16200000">
            <a:off x="1009800" y="3160800"/>
            <a:ext cx="815760" cy="276840"/>
          </a:xfrm>
          <a:prstGeom prst="rect">
            <a:avLst/>
          </a:prstGeom>
          <a:noFill/>
          <a:ln w="0">
            <a:noFill/>
          </a:ln>
        </p:spPr>
        <p:style>
          <a:lnRef idx="0"/>
          <a:fillRef idx="0"/>
          <a:effectRef idx="0"/>
          <a:fontRef idx="minor"/>
        </p:style>
        <p:txBody>
          <a:bodyPr wrap="none"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en-US" sz="1200" strike="noStrike" u="none">
                <a:solidFill>
                  <a:srgbClr val="000000"/>
                </a:solidFill>
                <a:effectLst/>
                <a:uFillTx/>
                <a:latin typeface="Frutiger 45 Light"/>
              </a:rPr>
              <a:t>$/MMBtu</a:t>
            </a:r>
            <a:endParaRPr b="0" lang="en-US" sz="1200" strike="noStrike" u="none">
              <a:solidFill>
                <a:srgbClr val="000000"/>
              </a:solidFill>
              <a:effectLst/>
              <a:uFillTx/>
              <a:latin typeface="Frutiger 45 Light"/>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10229</TotalTime>
  <Application>LibreOffice/25.2.7.0.0$Linux_X86_64 LibreOffice_project/c3912edc4c615b55f2051310c417e592ac3ce905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1998-04-21T11:26:21Z</dcterms:created>
  <dc:creator>ECT</dc:creator>
  <dc:description/>
  <dc:language>en-US</dc:language>
  <cp:lastModifiedBy>Simon Shih</cp:lastModifiedBy>
  <cp:lastPrinted>2000-09-01T16:19:31Z</cp:lastPrinted>
  <dcterms:modified xsi:type="dcterms:W3CDTF">2000-09-05T11:58:05Z</dcterms:modified>
  <cp:revision>598</cp:revision>
  <dc:subject/>
  <dc:title>No Slide Title</dc:title>
</cp:coreProperties>
</file>