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_rels/presentation.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png" ContentType="image/png"/>
  <Override PartName="/ppt/media/image6.jpeg" ContentType="image/jpeg"/>
  <Override PartName="/ppt/media/image7.png" ContentType="image/png"/>
  <Override PartName="/ppt/media/image8.png" ContentType="image/png"/>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Lst>
  <p:sldSz cx="10288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2" name="PlaceHolder 1"/>
          <p:cNvSpPr>
            <a:spLocks noGrp="1"/>
          </p:cNvSpPr>
          <p:nvPr>
            <p:ph type="title"/>
          </p:nvPr>
        </p:nvSpPr>
        <p:spPr>
          <a:xfrm>
            <a:off x="771120" y="609120"/>
            <a:ext cx="874404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3" name="PlaceHolder 2"/>
          <p:cNvSpPr>
            <a:spLocks noGrp="1"/>
          </p:cNvSpPr>
          <p:nvPr>
            <p:ph/>
          </p:nvPr>
        </p:nvSpPr>
        <p:spPr>
          <a:xfrm>
            <a:off x="771120" y="1981080"/>
            <a:ext cx="874404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71120" y="609120"/>
            <a:ext cx="874404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 name="PlaceHolder 2"/>
          <p:cNvSpPr>
            <a:spLocks noGrp="1"/>
          </p:cNvSpPr>
          <p:nvPr>
            <p:ph type="body"/>
          </p:nvPr>
        </p:nvSpPr>
        <p:spPr>
          <a:xfrm>
            <a:off x="771120" y="1981080"/>
            <a:ext cx="874404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2.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8.png"/><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 name="PlaceHolder 1"/>
          <p:cNvSpPr>
            <a:spLocks noGrp="1"/>
          </p:cNvSpPr>
          <p:nvPr>
            <p:ph/>
          </p:nvPr>
        </p:nvSpPr>
        <p:spPr>
          <a:xfrm>
            <a:off x="380880" y="304920"/>
            <a:ext cx="9630000" cy="1676160"/>
          </a:xfrm>
          <a:prstGeom prst="rect">
            <a:avLst/>
          </a:prstGeom>
          <a:noFill/>
          <a:ln w="0">
            <a:noFill/>
          </a:ln>
        </p:spPr>
        <p:txBody>
          <a:bodyPr lIns="90000" rIns="90000" tIns="46800" bIns="46800" anchor="t">
            <a:normAutofit/>
          </a:bodyPr>
          <a:p>
            <a:pPr marL="343080" indent="-1800" algn="ctr">
              <a:lnSpc>
                <a:spcPct val="100000"/>
              </a:lnSpc>
              <a:spcBef>
                <a:spcPts val="649"/>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1" lang="en-US" sz="2800" strike="noStrike" u="none">
                <a:solidFill>
                  <a:srgbClr val="000000"/>
                </a:solidFill>
                <a:effectLst/>
                <a:uFillTx/>
                <a:latin typeface="Arial"/>
              </a:rPr>
              <a:t>Why the Rhetoric Denying Economic Reality?</a:t>
            </a:r>
            <a:r>
              <a:rPr b="1" lang="en-US" sz="2800" strike="noStrike" u="none">
                <a:solidFill>
                  <a:srgbClr val="000000"/>
                </a:solidFill>
                <a:effectLst/>
                <a:uFillTx/>
                <a:latin typeface="Arial"/>
              </a:rPr>
              <a:t>	</a:t>
            </a:r>
            <a:r>
              <a:rPr b="1" lang="en-US" sz="2800" strike="noStrike" u="none">
                <a:solidFill>
                  <a:srgbClr val="000000"/>
                </a:solidFill>
                <a:effectLst/>
                <a:uFillTx/>
                <a:latin typeface="Arial"/>
              </a:rPr>
              <a:t>	</a:t>
            </a:r>
            <a:r>
              <a:rPr b="0" lang="en-US" sz="2600" strike="noStrike" u="none">
                <a:solidFill>
                  <a:srgbClr val="000000"/>
                </a:solidFill>
                <a:effectLst/>
                <a:uFillTx/>
                <a:latin typeface="Arial"/>
              </a:rPr>
              <a:t>	</a:t>
            </a:r>
            <a:endParaRPr b="0" lang="en-US" sz="2600" strike="noStrike" u="none">
              <a:solidFill>
                <a:srgbClr val="000000"/>
              </a:solidFill>
              <a:effectLst/>
              <a:uFillTx/>
              <a:latin typeface="Times New Roman"/>
            </a:endParaRPr>
          </a:p>
        </p:txBody>
      </p:sp>
      <p:sp>
        <p:nvSpPr>
          <p:cNvPr id="5" name=""/>
          <p:cNvSpPr/>
          <p:nvPr/>
        </p:nvSpPr>
        <p:spPr>
          <a:xfrm>
            <a:off x="228600" y="609480"/>
            <a:ext cx="9629640" cy="4915080"/>
          </a:xfrm>
          <a:prstGeom prst="rect">
            <a:avLst/>
          </a:prstGeom>
          <a:noFill/>
          <a:ln w="0">
            <a:noFill/>
          </a:ln>
        </p:spPr>
        <p:style>
          <a:lnRef idx="0"/>
          <a:fillRef idx="0"/>
          <a:effectRef idx="0"/>
          <a:fontRef idx="minor"/>
        </p:style>
        <p:txBody>
          <a:bodyPr lIns="90000" rIns="90000" tIns="46800" bIns="46800" anchor="t">
            <a:normAutofit/>
          </a:bodyPr>
          <a:p>
            <a:pPr marL="343080" indent="-1800">
              <a:lnSpc>
                <a:spcPct val="100000"/>
              </a:lnSpc>
              <a:spcBef>
                <a:spcPts val="499"/>
              </a:spcBef>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000" strike="noStrike" u="none">
              <a:solidFill>
                <a:srgbClr val="000000"/>
              </a:solidFill>
              <a:effectLst/>
              <a:uFillTx/>
              <a:latin typeface="Times New Roman"/>
            </a:endParaRPr>
          </a:p>
          <a:p>
            <a:pPr marL="343080" indent="-1800">
              <a:lnSpc>
                <a:spcPct val="100000"/>
              </a:lnSpc>
              <a:spcBef>
                <a:spcPts val="499"/>
              </a:spcBef>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000" strike="noStrike" u="none">
              <a:solidFill>
                <a:srgbClr val="000000"/>
              </a:solidFill>
              <a:effectLst/>
              <a:uFillTx/>
              <a:latin typeface="Times New Roman"/>
            </a:endParaRPr>
          </a:p>
          <a:p>
            <a:pPr marL="343080" indent="-1800">
              <a:lnSpc>
                <a:spcPct val="100000"/>
              </a:lnSpc>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1"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endParaRPr b="0" lang="en-US" sz="2400" strike="noStrike" u="none">
              <a:solidFill>
                <a:srgbClr val="000000"/>
              </a:solidFill>
              <a:effectLst/>
              <a:uFillTx/>
              <a:latin typeface="Times New Roman"/>
            </a:endParaRPr>
          </a:p>
          <a:p>
            <a:pPr marL="343080" indent="-1800">
              <a:lnSpc>
                <a:spcPct val="100000"/>
              </a:lnSpc>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400" strike="noStrike" u="none">
              <a:solidFill>
                <a:srgbClr val="000000"/>
              </a:solidFill>
              <a:effectLst/>
              <a:uFillTx/>
              <a:latin typeface="Times New Roman"/>
            </a:endParaRPr>
          </a:p>
          <a:p>
            <a:pPr marL="343080" indent="-1800">
              <a:lnSpc>
                <a:spcPct val="100000"/>
              </a:lnSpc>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0" lang="en-US" sz="2200" strike="noStrike" u="none">
                <a:solidFill>
                  <a:srgbClr val="000000"/>
                </a:solidFill>
                <a:effectLst/>
                <a:uFillTx/>
                <a:latin typeface="Arial"/>
              </a:rPr>
              <a:t>“The market makes a perfect totalizing enemy: it is impersonal, has no particular location and legitimates itself through a myriad of democratic practices of buying and selling…. The problem is that. . .the market is a democratic institution aggregating the decisions of whomever participates in it.  When all is said and done, complaints about the market are nothing but complaints about the people themselves.”</a:t>
            </a:r>
            <a:endParaRPr b="0" lang="en-US" sz="2200" strike="noStrike" u="none">
              <a:solidFill>
                <a:srgbClr val="000000"/>
              </a:solidFill>
              <a:effectLst/>
              <a:uFillTx/>
              <a:latin typeface="Times New Roman"/>
            </a:endParaRPr>
          </a:p>
          <a:p>
            <a:pPr marL="343080" indent="-1800">
              <a:lnSpc>
                <a:spcPct val="100000"/>
              </a:lnSpc>
              <a:spcBef>
                <a:spcPts val="601"/>
              </a:spcBef>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400" strike="noStrike" u="none">
              <a:solidFill>
                <a:srgbClr val="000000"/>
              </a:solidFill>
              <a:effectLst/>
              <a:uFillTx/>
              <a:latin typeface="Times New Roman"/>
            </a:endParaRPr>
          </a:p>
          <a:p>
            <a:pPr marL="343080" indent="-1800">
              <a:lnSpc>
                <a:spcPct val="100000"/>
              </a:lnSpc>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000000"/>
                </a:solidFill>
                <a:effectLst/>
                <a:uFillTx/>
                <a:latin typeface="Arial"/>
              </a:rPr>
              <a:t>	</a:t>
            </a:r>
            <a:r>
              <a:rPr b="0" lang="en-US" sz="2000" strike="noStrike" u="none">
                <a:solidFill>
                  <a:srgbClr val="fe000c"/>
                </a:solidFill>
                <a:effectLst/>
                <a:uFillTx/>
                <a:latin typeface="Arial"/>
              </a:rPr>
              <a:t>	</a:t>
            </a:r>
            <a:r>
              <a:rPr b="0" lang="en-US" sz="2000" strike="noStrike" u="none">
                <a:solidFill>
                  <a:srgbClr val="fe000c"/>
                </a:solidFill>
                <a:effectLst/>
                <a:uFillTx/>
                <a:latin typeface="Arial"/>
              </a:rPr>
              <a:t>—</a:t>
            </a:r>
            <a:r>
              <a:rPr b="0" lang="en-US" sz="2000" strike="noStrike" u="none">
                <a:solidFill>
                  <a:srgbClr val="fe000c"/>
                </a:solidFill>
                <a:effectLst/>
                <a:uFillTx/>
                <a:latin typeface="Arial"/>
              </a:rPr>
              <a:t>	</a:t>
            </a:r>
            <a:r>
              <a:rPr b="0" lang="en-US" sz="2000" strike="noStrike" u="none">
                <a:solidFill>
                  <a:srgbClr val="fe000c"/>
                </a:solidFill>
                <a:effectLst/>
                <a:uFillTx/>
                <a:latin typeface="Arial"/>
              </a:rPr>
              <a:t>Paul Piccone,</a:t>
            </a:r>
            <a:r>
              <a:rPr b="0" i="1" lang="en-US" sz="2000" strike="noStrike" u="none">
                <a:solidFill>
                  <a:srgbClr val="fe000c"/>
                </a:solidFill>
                <a:effectLst/>
                <a:uFillTx/>
                <a:latin typeface="Arial"/>
              </a:rPr>
              <a:t> “From the New Left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to the New Populism” (1994)</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r>
              <a:rPr b="0" i="1" lang="en-US" sz="2000" strike="noStrike" u="none">
                <a:solidFill>
                  <a:srgbClr val="fe000c"/>
                </a:solidFill>
                <a:effectLst/>
                <a:uFillTx/>
                <a:latin typeface="Arial"/>
              </a:rPr>
              <a:t>	</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p:nvPr>
        </p:nvSpPr>
        <p:spPr>
          <a:xfrm>
            <a:off x="609480" y="2107800"/>
            <a:ext cx="9144000" cy="4915080"/>
          </a:xfrm>
          <a:prstGeom prst="rect">
            <a:avLst/>
          </a:prstGeom>
          <a:noFill/>
          <a:ln w="0">
            <a:noFill/>
          </a:ln>
        </p:spPr>
        <p:txBody>
          <a:bodyPr lIns="90000" rIns="90000" tIns="46800" bIns="46800" anchor="t">
            <a:normAutofit/>
          </a:bodyPr>
          <a:p>
            <a:pPr marL="343080" indent="-1800" algn="just">
              <a:lnSpc>
                <a:spcPct val="100000"/>
              </a:lnSpc>
              <a:spcBef>
                <a:spcPts val="499"/>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000" strike="noStrike" u="none">
              <a:solidFill>
                <a:srgbClr val="000000"/>
              </a:solidFill>
              <a:effectLst/>
              <a:uFillTx/>
              <a:latin typeface="Times New Roman"/>
            </a:endParaRPr>
          </a:p>
          <a:p>
            <a:pPr marL="343080" indent="-1800" algn="just">
              <a:lnSpc>
                <a:spcPct val="100000"/>
              </a:lnSpc>
              <a:spcBef>
                <a:spcPts val="499"/>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1" lang="en-US" sz="2000" strike="noStrike" u="none">
                <a:solidFill>
                  <a:srgbClr val="000000"/>
                </a:solidFill>
                <a:effectLst/>
                <a:uFillTx/>
                <a:latin typeface="Arial"/>
              </a:rPr>
              <a:t>“If you make a law that I shall be obliged to sell my grain, my cattle, or any commodity, at a certain price, you not only do what is unjust and impolitic, but with all due respect be it said, you speak nonsense; for I do not sell them at all: you take them from me.  You are both buyer and seller and I am the sufferer alone.”</a:t>
            </a:r>
            <a:endParaRPr b="0" lang="en-US" sz="2000" strike="noStrike" u="none">
              <a:solidFill>
                <a:srgbClr val="000000"/>
              </a:solidFill>
              <a:effectLst/>
              <a:uFillTx/>
              <a:latin typeface="Times New Roman"/>
            </a:endParaRPr>
          </a:p>
          <a:p>
            <a:pPr marL="343080" indent="-1800" algn="just">
              <a:lnSpc>
                <a:spcPct val="100000"/>
              </a:lnSpc>
              <a:spcBef>
                <a:spcPts val="499"/>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000" strike="noStrike" u="none">
              <a:solidFill>
                <a:srgbClr val="000000"/>
              </a:solidFill>
              <a:effectLst/>
              <a:uFillTx/>
              <a:latin typeface="Times New Roman"/>
            </a:endParaRPr>
          </a:p>
          <a:p>
            <a:pPr marL="343080" indent="-1800" algn="just">
              <a:lnSpc>
                <a:spcPct val="100000"/>
              </a:lnSpc>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endParaRPr b="0" lang="en-US" sz="2000" strike="noStrike" u="none">
              <a:solidFill>
                <a:srgbClr val="000000"/>
              </a:solidFill>
              <a:effectLst/>
              <a:uFillTx/>
              <a:latin typeface="Times New Roman"/>
            </a:endParaRPr>
          </a:p>
          <a:p>
            <a:pPr marL="343080" indent="-1800" algn="just">
              <a:lnSpc>
                <a:spcPct val="100000"/>
              </a:lnSpc>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000" strike="noStrike" u="none">
              <a:solidFill>
                <a:srgbClr val="000000"/>
              </a:solidFill>
              <a:effectLst/>
              <a:uFillTx/>
              <a:latin typeface="Times New Roman"/>
            </a:endParaRPr>
          </a:p>
          <a:p>
            <a:pPr marL="343080" indent="-1800" algn="just">
              <a:lnSpc>
                <a:spcPct val="100000"/>
              </a:lnSpc>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1" lang="en-US" sz="2000" strike="noStrike" u="none">
                <a:solidFill>
                  <a:srgbClr val="000000"/>
                </a:solidFill>
                <a:effectLst/>
                <a:uFillTx/>
                <a:latin typeface="Arial"/>
              </a:rPr>
              <a:t>“Instead of producing moderation and plenty, [the laws] uniformly produced dearness and scarcity.”</a:t>
            </a:r>
            <a:endParaRPr b="0" lang="en-US" sz="2000" strike="noStrike" u="none">
              <a:solidFill>
                <a:srgbClr val="000000"/>
              </a:solidFill>
              <a:effectLst/>
              <a:uFillTx/>
              <a:latin typeface="Times New Roman"/>
            </a:endParaRPr>
          </a:p>
          <a:p>
            <a:pPr marL="343080" indent="-1800" algn="just">
              <a:lnSpc>
                <a:spcPct val="100000"/>
              </a:lnSpc>
              <a:spcBef>
                <a:spcPts val="499"/>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000" strike="noStrike" u="none">
              <a:solidFill>
                <a:srgbClr val="000000"/>
              </a:solidFill>
              <a:effectLst/>
              <a:uFillTx/>
              <a:latin typeface="Times New Roman"/>
            </a:endParaRPr>
          </a:p>
          <a:p>
            <a:pPr marL="343080" indent="-1800" algn="just">
              <a:lnSpc>
                <a:spcPct val="100000"/>
              </a:lnSpc>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lang="en-US" sz="2000" strike="noStrike" u="none">
                <a:solidFill>
                  <a:srgbClr val="000000"/>
                </a:solidFill>
                <a:effectLst/>
                <a:uFillTx/>
                <a:latin typeface="Arial"/>
              </a:rPr>
              <a:t>	</a:t>
            </a:r>
            <a:r>
              <a:rPr b="1" i="1" lang="en-US" sz="2000" strike="noStrike" u="none">
                <a:solidFill>
                  <a:srgbClr val="000000"/>
                </a:solidFill>
                <a:effectLst/>
                <a:uFillTx/>
                <a:latin typeface="Arial"/>
              </a:rPr>
              <a:t>	</a:t>
            </a:r>
            <a:r>
              <a:rPr b="1" i="1" lang="en-US" sz="2000" strike="noStrike" u="none">
                <a:solidFill>
                  <a:srgbClr val="fe000c"/>
                </a:solidFill>
                <a:effectLst/>
                <a:uFillTx/>
                <a:latin typeface="Arial"/>
              </a:rPr>
              <a:t>—</a:t>
            </a:r>
            <a:r>
              <a:rPr b="1" i="1" lang="en-US" sz="2000" strike="noStrike" u="none">
                <a:solidFill>
                  <a:srgbClr val="fe000c"/>
                </a:solidFill>
                <a:effectLst/>
                <a:uFillTx/>
                <a:latin typeface="Arial"/>
              </a:rPr>
              <a:t>	</a:t>
            </a:r>
            <a:r>
              <a:rPr b="1" i="1" lang="en-US" sz="2000" strike="noStrike" u="none">
                <a:solidFill>
                  <a:srgbClr val="fe000c"/>
                </a:solidFill>
                <a:effectLst/>
                <a:uFillTx/>
                <a:latin typeface="Arial"/>
              </a:rPr>
              <a:t>Reverend John Witherspoon,</a:t>
            </a:r>
            <a:endParaRPr b="0" lang="en-US" sz="2000" strike="noStrike" u="none">
              <a:solidFill>
                <a:srgbClr val="000000"/>
              </a:solidFill>
              <a:effectLst/>
              <a:uFillTx/>
              <a:latin typeface="Times New Roman"/>
            </a:endParaRPr>
          </a:p>
          <a:p>
            <a:pPr marL="343080" indent="-1800" algn="just">
              <a:lnSpc>
                <a:spcPct val="100000"/>
              </a:lnSpc>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1" i="1" lang="en-US" sz="2000" strike="noStrike" u="none">
                <a:solidFill>
                  <a:srgbClr val="fe000c"/>
                </a:solidFill>
                <a:effectLst/>
                <a:uFillTx/>
                <a:latin typeface="Arial"/>
              </a:rPr>
              <a:t>	</a:t>
            </a:r>
            <a:r>
              <a:rPr b="1" i="1" lang="en-US" sz="2000" strike="noStrike" u="none">
                <a:solidFill>
                  <a:srgbClr val="fe000c"/>
                </a:solidFill>
                <a:effectLst/>
                <a:uFillTx/>
                <a:latin typeface="Arial"/>
              </a:rPr>
              <a:t>	</a:t>
            </a:r>
            <a:r>
              <a:rPr b="1" i="1" lang="en-US" sz="2000" strike="noStrike" u="none">
                <a:solidFill>
                  <a:srgbClr val="fe000c"/>
                </a:solidFill>
                <a:effectLst/>
                <a:uFillTx/>
                <a:latin typeface="Arial"/>
              </a:rPr>
              <a:t>	</a:t>
            </a:r>
            <a:r>
              <a:rPr b="1" i="1" lang="en-US" sz="2000" strike="noStrike" u="none">
                <a:solidFill>
                  <a:srgbClr val="fe000c"/>
                </a:solidFill>
                <a:effectLst/>
                <a:uFillTx/>
                <a:latin typeface="Arial"/>
              </a:rPr>
              <a:t>	</a:t>
            </a:r>
            <a:r>
              <a:rPr b="1" i="1" lang="en-US" sz="2000" strike="noStrike" u="none">
                <a:solidFill>
                  <a:srgbClr val="fe000c"/>
                </a:solidFill>
                <a:effectLst/>
                <a:uFillTx/>
                <a:latin typeface="Arial"/>
              </a:rPr>
              <a:t>	</a:t>
            </a:r>
            <a:r>
              <a:rPr b="1" i="1" lang="en-US" sz="2000" strike="noStrike" u="none">
                <a:solidFill>
                  <a:srgbClr val="fe000c"/>
                </a:solidFill>
                <a:effectLst/>
                <a:uFillTx/>
                <a:latin typeface="Arial"/>
              </a:rPr>
              <a:t>	</a:t>
            </a:r>
            <a:r>
              <a:rPr b="1" i="1" lang="en-US" sz="2000" strike="noStrike" u="none">
                <a:solidFill>
                  <a:srgbClr val="fe000c"/>
                </a:solidFill>
                <a:effectLst/>
                <a:uFillTx/>
                <a:latin typeface="Arial"/>
              </a:rPr>
              <a:t>	</a:t>
            </a:r>
            <a:r>
              <a:rPr b="1" i="1" lang="en-US" sz="2000" strike="noStrike" u="none">
                <a:solidFill>
                  <a:srgbClr val="fe000c"/>
                </a:solidFill>
                <a:effectLst/>
                <a:uFillTx/>
                <a:latin typeface="Arial"/>
              </a:rPr>
              <a:t>“The Futility of Price-Fixing,” 1802</a:t>
            </a:r>
            <a:endParaRPr b="0" lang="en-US" sz="2000" strike="noStrike" u="none">
              <a:solidFill>
                <a:srgbClr val="000000"/>
              </a:solidFill>
              <a:effectLst/>
              <a:uFillTx/>
              <a:latin typeface="Times New Roman"/>
            </a:endParaRPr>
          </a:p>
          <a:p>
            <a:pPr marL="343080" indent="-1800" algn="just">
              <a:lnSpc>
                <a:spcPct val="100000"/>
              </a:lnSpc>
              <a:spcBef>
                <a:spcPts val="499"/>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000" strike="noStrike" u="none">
              <a:solidFill>
                <a:srgbClr val="000000"/>
              </a:solidFill>
              <a:effectLst/>
              <a:uFillTx/>
              <a:latin typeface="Times New Roman"/>
            </a:endParaRPr>
          </a:p>
        </p:txBody>
      </p:sp>
      <p:sp>
        <p:nvSpPr>
          <p:cNvPr id="7" name=""/>
          <p:cNvSpPr/>
          <p:nvPr/>
        </p:nvSpPr>
        <p:spPr>
          <a:xfrm>
            <a:off x="990720" y="1933560"/>
            <a:ext cx="2822400" cy="459720"/>
          </a:xfrm>
          <a:prstGeom prst="rect">
            <a:avLst/>
          </a:prstGeom>
          <a:solidFill>
            <a:srgbClr val="095ba6"/>
          </a:solid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ffffff"/>
                </a:solidFill>
                <a:effectLst/>
                <a:uFillTx/>
                <a:latin typeface="Arial"/>
              </a:rPr>
              <a:t>Moral Philosophy:</a:t>
            </a:r>
            <a:endParaRPr b="0" lang="en-US" sz="2400" strike="noStrike" u="none">
              <a:solidFill>
                <a:srgbClr val="000000"/>
              </a:solidFill>
              <a:effectLst/>
              <a:uFillTx/>
              <a:latin typeface="Times New Roman"/>
            </a:endParaRPr>
          </a:p>
        </p:txBody>
      </p:sp>
      <p:sp>
        <p:nvSpPr>
          <p:cNvPr id="8" name=""/>
          <p:cNvSpPr/>
          <p:nvPr/>
        </p:nvSpPr>
        <p:spPr>
          <a:xfrm>
            <a:off x="1041480" y="4444920"/>
            <a:ext cx="2286000" cy="459720"/>
          </a:xfrm>
          <a:prstGeom prst="rect">
            <a:avLst/>
          </a:prstGeom>
          <a:solidFill>
            <a:srgbClr val="095ba6"/>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ffffff"/>
                </a:solidFill>
                <a:effectLst/>
                <a:uFillTx/>
                <a:latin typeface="Arial"/>
              </a:rPr>
              <a:t>Economics:</a:t>
            </a:r>
            <a:endParaRPr b="0" lang="en-US" sz="2400" strike="noStrike" u="none">
              <a:solidFill>
                <a:srgbClr val="000000"/>
              </a:solidFill>
              <a:effectLst/>
              <a:uFillTx/>
              <a:latin typeface="Times New Roman"/>
            </a:endParaRPr>
          </a:p>
        </p:txBody>
      </p:sp>
      <p:pic>
        <p:nvPicPr>
          <p:cNvPr id="9" name="f0301" descr=""/>
          <p:cNvPicPr/>
          <p:nvPr/>
        </p:nvPicPr>
        <p:blipFill>
          <a:blip r:embed="rId1"/>
          <a:stretch/>
        </p:blipFill>
        <p:spPr>
          <a:xfrm>
            <a:off x="4292640" y="155520"/>
            <a:ext cx="1776240" cy="162576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 name="PlaceHolder 1"/>
          <p:cNvSpPr>
            <a:spLocks noGrp="1"/>
          </p:cNvSpPr>
          <p:nvPr>
            <p:ph/>
          </p:nvPr>
        </p:nvSpPr>
        <p:spPr>
          <a:xfrm>
            <a:off x="304560" y="3504960"/>
            <a:ext cx="9629640" cy="2539800"/>
          </a:xfrm>
          <a:prstGeom prst="rect">
            <a:avLst/>
          </a:prstGeom>
          <a:noFill/>
          <a:ln w="0">
            <a:noFill/>
          </a:ln>
        </p:spPr>
        <p:txBody>
          <a:bodyPr lIns="90000" rIns="90000" tIns="46800" bIns="46800" anchor="t">
            <a:normAutofit fontScale="85000" lnSpcReduction="9999"/>
          </a:bodyPr>
          <a:p>
            <a:pPr marL="343080" indent="-1800">
              <a:lnSpc>
                <a:spcPct val="100000"/>
              </a:lnSpc>
              <a:spcBef>
                <a:spcPts val="649"/>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0" lang="en-US" sz="2600" strike="noStrike" u="none">
                <a:solidFill>
                  <a:srgbClr val="000000"/>
                </a:solidFill>
                <a:effectLst/>
                <a:uFillTx/>
                <a:latin typeface="Arial"/>
              </a:rPr>
              <a:t>“[Price controls]. . .are not only unjust and unwise, but for the most part impracticable….Instead of producing moderation and plenty, [they] uniformly produced dearness and scarcity.”</a:t>
            </a:r>
            <a:endParaRPr b="0" lang="en-US" sz="2600" strike="noStrike" u="none">
              <a:solidFill>
                <a:srgbClr val="000000"/>
              </a:solidFill>
              <a:effectLst/>
              <a:uFillTx/>
              <a:latin typeface="Times New Roman"/>
            </a:endParaRPr>
          </a:p>
          <a:p>
            <a:pPr marL="343080" indent="-1800">
              <a:lnSpc>
                <a:spcPct val="100000"/>
              </a:lnSpc>
              <a:spcBef>
                <a:spcPts val="700"/>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800" strike="noStrike" u="none">
              <a:solidFill>
                <a:srgbClr val="000000"/>
              </a:solidFill>
              <a:effectLst/>
              <a:uFillTx/>
              <a:latin typeface="Times New Roman"/>
            </a:endParaRPr>
          </a:p>
          <a:p>
            <a:pPr marL="343080" indent="-1800">
              <a:lnSpc>
                <a:spcPct val="100000"/>
              </a:lnSpc>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0" lang="en-US" sz="2800" strike="noStrike" u="none">
                <a:solidFill>
                  <a:srgbClr val="000000"/>
                </a:solidFill>
                <a:effectLst/>
                <a:uFillTx/>
                <a:latin typeface="Arial"/>
              </a:rPr>
              <a:t>	</a:t>
            </a:r>
            <a:r>
              <a:rPr b="0" lang="en-US" sz="2800" strike="noStrike" u="none">
                <a:solidFill>
                  <a:srgbClr val="000000"/>
                </a:solidFill>
                <a:effectLst/>
                <a:uFillTx/>
                <a:latin typeface="Arial"/>
              </a:rPr>
              <a:t>	</a:t>
            </a:r>
            <a:r>
              <a:rPr b="0" lang="en-US" sz="2800" strike="noStrike" u="none">
                <a:solidFill>
                  <a:srgbClr val="000000"/>
                </a:solidFill>
                <a:effectLst/>
                <a:uFillTx/>
                <a:latin typeface="Arial"/>
              </a:rPr>
              <a:t>	</a:t>
            </a:r>
            <a:r>
              <a:rPr b="0" lang="en-US" sz="2800" strike="noStrike" u="none">
                <a:solidFill>
                  <a:srgbClr val="000000"/>
                </a:solidFill>
                <a:effectLst/>
                <a:uFillTx/>
                <a:latin typeface="Arial"/>
              </a:rPr>
              <a:t>	</a:t>
            </a:r>
            <a:r>
              <a:rPr b="0" lang="en-US" sz="2800" strike="noStrike" u="none">
                <a:solidFill>
                  <a:srgbClr val="000000"/>
                </a:solidFill>
                <a:effectLst/>
                <a:uFillTx/>
                <a:latin typeface="Arial"/>
              </a:rPr>
              <a:t>	</a:t>
            </a:r>
            <a:r>
              <a:rPr b="0" lang="en-US" sz="28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fe000c"/>
                </a:solidFill>
                <a:effectLst/>
                <a:uFillTx/>
                <a:latin typeface="Arial"/>
              </a:rPr>
              <a:t>	</a:t>
            </a:r>
            <a:r>
              <a:rPr b="0" lang="en-US" sz="2400" strike="noStrike" u="none">
                <a:solidFill>
                  <a:srgbClr val="fe000c"/>
                </a:solidFill>
                <a:effectLst/>
                <a:uFillTx/>
                <a:latin typeface="Arial"/>
              </a:rPr>
              <a:t>—</a:t>
            </a:r>
            <a:r>
              <a:rPr b="0" lang="en-US" sz="2400" strike="noStrike" u="none">
                <a:solidFill>
                  <a:srgbClr val="fe000c"/>
                </a:solidFill>
                <a:effectLst/>
                <a:uFillTx/>
                <a:latin typeface="Arial"/>
              </a:rPr>
              <a:t>	</a:t>
            </a:r>
            <a:r>
              <a:rPr b="0" lang="en-US" sz="2400" strike="noStrike" u="none">
                <a:solidFill>
                  <a:srgbClr val="fe000c"/>
                </a:solidFill>
                <a:effectLst/>
                <a:uFillTx/>
                <a:latin typeface="Arial"/>
              </a:rPr>
              <a:t>Reverend John Witherspoon, </a:t>
            </a:r>
            <a:r>
              <a:rPr b="0" lang="en-US" sz="2400" strike="noStrike" u="none">
                <a:solidFill>
                  <a:srgbClr val="fe000c"/>
                </a:solidFill>
                <a:effectLst/>
                <a:uFillTx/>
                <a:latin typeface="Arial"/>
              </a:rPr>
              <a:t>	</a:t>
            </a:r>
            <a:r>
              <a:rPr b="0" lang="en-US" sz="2400" strike="noStrike" u="none">
                <a:solidFill>
                  <a:srgbClr val="fe000c"/>
                </a:solidFill>
                <a:effectLst/>
                <a:uFillTx/>
                <a:latin typeface="Arial"/>
              </a:rPr>
              <a:t>	</a:t>
            </a:r>
            <a:r>
              <a:rPr b="0"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	</a:t>
            </a:r>
            <a:r>
              <a:rPr b="0" i="1" lang="en-US" sz="2400" strike="noStrike" u="none">
                <a:solidFill>
                  <a:srgbClr val="fe000c"/>
                </a:solidFill>
                <a:effectLst/>
                <a:uFillTx/>
                <a:latin typeface="Arial"/>
              </a:rPr>
              <a:t>“The Futility of Price-Fixing,” </a:t>
            </a:r>
            <a:r>
              <a:rPr b="0" lang="en-US" sz="2400" strike="noStrike" u="none">
                <a:solidFill>
                  <a:srgbClr val="fe000c"/>
                </a:solidFill>
                <a:effectLst/>
                <a:uFillTx/>
                <a:latin typeface="Arial"/>
              </a:rPr>
              <a:t>1802</a:t>
            </a:r>
            <a:endParaRPr b="0" lang="en-US" sz="2400" strike="noStrike" u="none">
              <a:solidFill>
                <a:srgbClr val="000000"/>
              </a:solidFill>
              <a:effectLst/>
              <a:uFillTx/>
              <a:latin typeface="Times New Roman"/>
            </a:endParaRPr>
          </a:p>
          <a:p>
            <a:pPr marL="343080" indent="-1800">
              <a:lnSpc>
                <a:spcPct val="100000"/>
              </a:lnSpc>
              <a:spcBef>
                <a:spcPts val="601"/>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400" strike="noStrike" u="none">
              <a:solidFill>
                <a:srgbClr val="000000"/>
              </a:solidFill>
              <a:effectLst/>
              <a:uFillTx/>
              <a:latin typeface="Times New Roman"/>
            </a:endParaRPr>
          </a:p>
        </p:txBody>
      </p:sp>
      <p:pic>
        <p:nvPicPr>
          <p:cNvPr id="11" name="f0301" descr=""/>
          <p:cNvPicPr/>
          <p:nvPr/>
        </p:nvPicPr>
        <p:blipFill>
          <a:blip r:embed="rId1"/>
          <a:stretch/>
        </p:blipFill>
        <p:spPr>
          <a:xfrm>
            <a:off x="3619440" y="181080"/>
            <a:ext cx="3137040" cy="286992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
          <p:cNvSpPr/>
          <p:nvPr/>
        </p:nvSpPr>
        <p:spPr>
          <a:xfrm>
            <a:off x="5562720" y="1981080"/>
            <a:ext cx="4343400" cy="2514600"/>
          </a:xfrm>
          <a:prstGeom prst="rect">
            <a:avLst/>
          </a:prstGeom>
          <a:solidFill>
            <a:srgbClr val="ffff00"/>
          </a:solidFill>
          <a:ln w="936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3" name="Scheutt-Butler%20cover" descr=""/>
          <p:cNvPicPr/>
          <p:nvPr/>
        </p:nvPicPr>
        <p:blipFill>
          <a:blip r:embed="rId1"/>
          <a:stretch/>
        </p:blipFill>
        <p:spPr>
          <a:xfrm>
            <a:off x="893880" y="423720"/>
            <a:ext cx="3859200" cy="5769000"/>
          </a:xfrm>
          <a:prstGeom prst="rect">
            <a:avLst/>
          </a:prstGeom>
          <a:noFill/>
          <a:ln w="0">
            <a:noFill/>
          </a:ln>
        </p:spPr>
      </p:pic>
      <p:sp>
        <p:nvSpPr>
          <p:cNvPr id="14" name=""/>
          <p:cNvSpPr/>
          <p:nvPr/>
        </p:nvSpPr>
        <p:spPr>
          <a:xfrm>
            <a:off x="5556240" y="2117880"/>
            <a:ext cx="4416480" cy="2150280"/>
          </a:xfrm>
          <a:prstGeom prst="rect">
            <a:avLst/>
          </a:prstGeom>
          <a:noFill/>
          <a:ln w="0">
            <a:noFill/>
          </a:ln>
        </p:spPr>
        <p:style>
          <a:lnRef idx="0"/>
          <a:fillRef idx="0"/>
          <a:effectRef idx="0"/>
          <a:fontRef idx="minor"/>
        </p:style>
        <p:txBody>
          <a:bodyPr lIns="90000" rIns="90000" tIns="46800" bIns="46800" anchor="t">
            <a:spAutoFit/>
          </a:bodyPr>
          <a:p>
            <a:pPr>
              <a:lnSpc>
                <a:spcPct val="125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“We have examined over one hundred cases of wage and price controls in thirty different nations from 2000 B.C. to A.D. 1978…. In all times and in all places they have invariably failed to achieve their announced purposes.”</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 name="Friedman%20Cover" descr=""/>
          <p:cNvPicPr/>
          <p:nvPr/>
        </p:nvPicPr>
        <p:blipFill>
          <a:blip r:embed="rId1"/>
          <a:stretch/>
        </p:blipFill>
        <p:spPr>
          <a:xfrm>
            <a:off x="533520" y="542880"/>
            <a:ext cx="3925800" cy="5838840"/>
          </a:xfrm>
          <a:prstGeom prst="rect">
            <a:avLst/>
          </a:prstGeom>
          <a:noFill/>
          <a:ln w="0">
            <a:noFill/>
          </a:ln>
        </p:spPr>
      </p:pic>
      <p:sp>
        <p:nvSpPr>
          <p:cNvPr id="16" name=""/>
          <p:cNvSpPr/>
          <p:nvPr/>
        </p:nvSpPr>
        <p:spPr>
          <a:xfrm>
            <a:off x="5410080" y="2438280"/>
            <a:ext cx="4343400" cy="1905120"/>
          </a:xfrm>
          <a:prstGeom prst="rect">
            <a:avLst/>
          </a:prstGeom>
          <a:solidFill>
            <a:srgbClr val="cc3300"/>
          </a:solidFill>
          <a:ln w="9360">
            <a:solidFill>
              <a:srgbClr val="000000"/>
            </a:solidFill>
            <a:miter/>
          </a:ln>
          <a:effectLst>
            <a:outerShdw dist="107932" dir="2700000" blurRad="0" rotWithShape="0">
              <a:srgbClr val="80808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 name="PlaceHolder 1"/>
          <p:cNvSpPr>
            <a:spLocks noGrp="1"/>
          </p:cNvSpPr>
          <p:nvPr>
            <p:ph/>
          </p:nvPr>
        </p:nvSpPr>
        <p:spPr>
          <a:xfrm>
            <a:off x="5219280" y="2552400"/>
            <a:ext cx="4496040" cy="1942920"/>
          </a:xfrm>
          <a:prstGeom prst="rect">
            <a:avLst/>
          </a:prstGeom>
          <a:noFill/>
          <a:ln w="0">
            <a:noFill/>
          </a:ln>
        </p:spPr>
        <p:txBody>
          <a:bodyPr lIns="90000" rIns="90000" tIns="46800" bIns="46800" anchor="t">
            <a:normAutofit fontScale="77500" lnSpcReduction="19999"/>
          </a:bodyPr>
          <a:p>
            <a:pPr marL="343080" indent="-1800">
              <a:lnSpc>
                <a:spcPct val="125000"/>
              </a:lnSpc>
              <a:spcBef>
                <a:spcPts val="1250"/>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0" i="1" lang="en-US" sz="2100" strike="noStrike" u="none">
                <a:solidFill>
                  <a:srgbClr val="ffffff"/>
                </a:solidFill>
                <a:effectLst/>
                <a:uFillTx/>
                <a:latin typeface="Arial"/>
              </a:rPr>
              <a:t>“</a:t>
            </a:r>
            <a:r>
              <a:rPr b="0" i="1" lang="en-US" sz="1900" strike="noStrike" u="none">
                <a:solidFill>
                  <a:srgbClr val="cc3300"/>
                </a:solidFill>
                <a:effectLst/>
                <a:uFillTx/>
                <a:latin typeface="Arial"/>
              </a:rPr>
              <a:t>.</a:t>
            </a:r>
            <a:r>
              <a:rPr b="0" lang="en-US" sz="2000" strike="noStrike" u="none">
                <a:solidFill>
                  <a:srgbClr val="ffffff"/>
                </a:solidFill>
                <a:effectLst/>
                <a:uFillTx/>
                <a:latin typeface="Arial"/>
              </a:rPr>
              <a:t>Do you want a shortage? Have the government legislate a </a:t>
            </a:r>
            <a:r>
              <a:rPr b="1" i="1" lang="en-US" sz="2000" strike="noStrike" u="none">
                <a:solidFill>
                  <a:srgbClr val="ffffff"/>
                </a:solidFill>
                <a:effectLst/>
                <a:uFillTx/>
                <a:latin typeface="Arial"/>
              </a:rPr>
              <a:t>maximum</a:t>
            </a:r>
            <a:r>
              <a:rPr b="1" lang="en-US" sz="2000" strike="noStrike" u="none">
                <a:solidFill>
                  <a:srgbClr val="ffffff"/>
                </a:solidFill>
                <a:effectLst/>
                <a:uFillTx/>
                <a:latin typeface="Arial"/>
              </a:rPr>
              <a:t> </a:t>
            </a:r>
            <a:r>
              <a:rPr b="0" lang="en-US" sz="2000" strike="noStrike" u="none">
                <a:solidFill>
                  <a:srgbClr val="ffffff"/>
                </a:solidFill>
                <a:effectLst/>
                <a:uFillTx/>
                <a:latin typeface="Arial"/>
              </a:rPr>
              <a:t>price that is </a:t>
            </a:r>
            <a:r>
              <a:rPr b="0" i="1" lang="en-US" sz="2000" strike="noStrike" u="none">
                <a:solidFill>
                  <a:srgbClr val="ffffff"/>
                </a:solidFill>
                <a:effectLst/>
                <a:uFillTx/>
                <a:latin typeface="Arial"/>
              </a:rPr>
              <a:t>b</a:t>
            </a:r>
            <a:r>
              <a:rPr b="1" i="1" lang="en-US" sz="2000" strike="noStrike" u="none">
                <a:solidFill>
                  <a:srgbClr val="ffffff"/>
                </a:solidFill>
                <a:effectLst/>
                <a:uFillTx/>
                <a:latin typeface="Arial"/>
              </a:rPr>
              <a:t>elow</a:t>
            </a:r>
            <a:r>
              <a:rPr b="0" lang="en-US" sz="2000" strike="noStrike" u="none">
                <a:solidFill>
                  <a:srgbClr val="ffffff"/>
                </a:solidFill>
                <a:effectLst/>
                <a:uFillTx/>
                <a:latin typeface="Arial"/>
              </a:rPr>
              <a:t> the price that would otherwise prevail.”</a:t>
            </a:r>
            <a:endParaRPr b="0" lang="en-US" sz="2000" strike="noStrike" u="none">
              <a:solidFill>
                <a:srgbClr val="000000"/>
              </a:solidFill>
              <a:effectLst/>
              <a:uFillTx/>
              <a:latin typeface="Times New Roman"/>
            </a:endParaRPr>
          </a:p>
          <a:p>
            <a:pPr marL="343080" indent="-1800">
              <a:lnSpc>
                <a:spcPct val="125000"/>
              </a:lnSpc>
              <a:spcBef>
                <a:spcPts val="1250"/>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endParaRPr b="0" lang="en-US" sz="2000" strike="noStrike" u="none">
              <a:solidFill>
                <a:srgbClr val="000000"/>
              </a:solidFill>
              <a:effectLst/>
              <a:uFillTx/>
              <a:latin typeface="Times New Roman"/>
            </a:endParaRPr>
          </a:p>
          <a:p>
            <a:pPr marL="343080" indent="-1800">
              <a:lnSpc>
                <a:spcPct val="125000"/>
              </a:lnSpc>
              <a:spcBef>
                <a:spcPts val="1250"/>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0" lang="en-US" sz="2000" strike="noStrike" u="none">
                <a:solidFill>
                  <a:srgbClr val="ffffff"/>
                </a:solidFill>
                <a:effectLst/>
                <a:uFillTx/>
                <a:latin typeface="Arial"/>
              </a:rPr>
              <a:t>	</a:t>
            </a:r>
            <a:r>
              <a:rPr b="0" lang="en-US" sz="2000" strike="noStrike" u="none">
                <a:solidFill>
                  <a:srgbClr val="ffffff"/>
                </a:solidFill>
                <a:effectLst/>
                <a:uFillTx/>
                <a:latin typeface="Arial"/>
              </a:rPr>
              <a:t>	</a:t>
            </a:r>
            <a:r>
              <a:rPr b="0" lang="en-US" sz="2000" strike="noStrike" u="none">
                <a:solidFill>
                  <a:srgbClr val="ffffff"/>
                </a:solidFill>
                <a:effectLst/>
                <a:uFillTx/>
                <a:latin typeface="Arial"/>
              </a:rPr>
              <a:t>	</a:t>
            </a:r>
            <a:r>
              <a:rPr b="0" lang="en-US" sz="2000" strike="noStrike" u="none">
                <a:solidFill>
                  <a:srgbClr val="ffffff"/>
                </a:solidFill>
                <a:effectLst/>
                <a:uFillTx/>
                <a:latin typeface="Arial"/>
              </a:rPr>
              <a:t>	</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 name="PlaceHolder 1"/>
          <p:cNvSpPr>
            <a:spLocks noGrp="1"/>
          </p:cNvSpPr>
          <p:nvPr>
            <p:ph/>
          </p:nvPr>
        </p:nvSpPr>
        <p:spPr>
          <a:xfrm>
            <a:off x="380880" y="219240"/>
            <a:ext cx="9630000" cy="1676160"/>
          </a:xfrm>
          <a:prstGeom prst="rect">
            <a:avLst/>
          </a:prstGeom>
          <a:noFill/>
          <a:ln w="0">
            <a:noFill/>
          </a:ln>
        </p:spPr>
        <p:txBody>
          <a:bodyPr lIns="90000" rIns="90000" tIns="46800" bIns="46800" anchor="t">
            <a:normAutofit/>
          </a:bodyPr>
          <a:p>
            <a:pPr marL="343080" indent="-1800" algn="ctr">
              <a:lnSpc>
                <a:spcPct val="100000"/>
              </a:lnSpc>
              <a:spcBef>
                <a:spcPts val="700"/>
              </a:spcBef>
              <a:buNone/>
              <a:tabLst>
                <a:tab algn="l" pos="0"/>
                <a:tab algn="l" pos="3543480"/>
                <a:tab algn="l" pos="3657600"/>
                <a:tab algn="l" pos="3772080"/>
                <a:tab algn="l" pos="3886200"/>
                <a:tab algn="l" pos="4000680"/>
                <a:tab algn="l" pos="4114800"/>
                <a:tab algn="l" pos="4229280"/>
                <a:tab algn="l" pos="4343400"/>
                <a:tab algn="l" pos="4457880"/>
                <a:tab algn="l" pos="4572000"/>
                <a:tab algn="l" pos="4686480"/>
                <a:tab algn="l" pos="4800600"/>
                <a:tab algn="l" pos="4915080"/>
                <a:tab algn="l" pos="5029200"/>
                <a:tab algn="l" pos="5143680"/>
                <a:tab algn="l" pos="5257800"/>
                <a:tab algn="l" pos="5372280"/>
                <a:tab algn="l" pos="5486400"/>
                <a:tab algn="l" pos="5600880"/>
                <a:tab algn="l" pos="5715000"/>
                <a:tab algn="l" pos="5829480"/>
              </a:tabLst>
            </a:pPr>
            <a:r>
              <a:rPr b="1" lang="en-US" sz="2800" strike="noStrike" u="none">
                <a:solidFill>
                  <a:srgbClr val="000000"/>
                </a:solidFill>
                <a:effectLst/>
                <a:uFillTx/>
                <a:latin typeface="Arial"/>
              </a:rPr>
              <a:t>Economists Do Not Like Price Controls</a:t>
            </a:r>
            <a:endParaRPr b="0" lang="en-US" sz="2800" strike="noStrike" u="none">
              <a:solidFill>
                <a:srgbClr val="000000"/>
              </a:solidFill>
              <a:effectLst/>
              <a:uFillTx/>
              <a:latin typeface="Times New Roman"/>
            </a:endParaRPr>
          </a:p>
        </p:txBody>
      </p:sp>
      <p:grpSp>
        <p:nvGrpSpPr>
          <p:cNvPr id="19" name=""/>
          <p:cNvGrpSpPr/>
          <p:nvPr/>
        </p:nvGrpSpPr>
        <p:grpSpPr>
          <a:xfrm>
            <a:off x="1704960" y="955800"/>
            <a:ext cx="6946920" cy="5760720"/>
            <a:chOff x="1704960" y="955800"/>
            <a:chExt cx="6946920" cy="5760720"/>
          </a:xfrm>
        </p:grpSpPr>
        <p:sp>
          <p:nvSpPr>
            <p:cNvPr id="20" name=""/>
            <p:cNvSpPr/>
            <p:nvPr/>
          </p:nvSpPr>
          <p:spPr>
            <a:xfrm flipV="1">
              <a:off x="3751200" y="962640"/>
              <a:ext cx="2924280" cy="2986200"/>
            </a:xfrm>
            <a:prstGeom prst="triangle">
              <a:avLst>
                <a:gd name="adj" fmla="val 50000"/>
              </a:avLst>
            </a:prstGeom>
            <a:solidFill>
              <a:srgbClr val="ffff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 name=""/>
            <p:cNvSpPr/>
            <p:nvPr/>
          </p:nvSpPr>
          <p:spPr>
            <a:xfrm>
              <a:off x="3759120" y="3949920"/>
              <a:ext cx="2922480" cy="2765160"/>
            </a:xfrm>
            <a:prstGeom prst="triangle">
              <a:avLst>
                <a:gd name="adj" fmla="val 50000"/>
              </a:avLst>
            </a:prstGeom>
            <a:solidFill>
              <a:srgbClr val="ffff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2" name="Friedman%20Cover" descr=""/>
            <p:cNvPicPr/>
            <p:nvPr/>
          </p:nvPicPr>
          <p:blipFill>
            <a:blip r:embed="rId1"/>
            <a:stretch/>
          </p:blipFill>
          <p:spPr>
            <a:xfrm>
              <a:off x="1789200" y="4239360"/>
              <a:ext cx="1971720" cy="2477160"/>
            </a:xfrm>
            <a:prstGeom prst="rect">
              <a:avLst/>
            </a:prstGeom>
            <a:noFill/>
            <a:ln w="0">
              <a:noFill/>
            </a:ln>
          </p:spPr>
        </p:pic>
        <p:pic>
          <p:nvPicPr>
            <p:cNvPr id="23" name="Scheutt-Butler%20cover" descr=""/>
            <p:cNvPicPr/>
            <p:nvPr/>
          </p:nvPicPr>
          <p:blipFill>
            <a:blip r:embed="rId2"/>
            <a:stretch/>
          </p:blipFill>
          <p:spPr>
            <a:xfrm>
              <a:off x="1704960" y="955800"/>
              <a:ext cx="2036880" cy="2574720"/>
            </a:xfrm>
            <a:prstGeom prst="rect">
              <a:avLst/>
            </a:prstGeom>
            <a:noFill/>
            <a:ln w="0">
              <a:noFill/>
            </a:ln>
          </p:spPr>
        </p:pic>
        <p:pic>
          <p:nvPicPr>
            <p:cNvPr id="24" name="Wage-Price%20Cover" descr=""/>
            <p:cNvPicPr/>
            <p:nvPr/>
          </p:nvPicPr>
          <p:blipFill>
            <a:blip r:embed="rId3"/>
            <a:stretch/>
          </p:blipFill>
          <p:spPr>
            <a:xfrm>
              <a:off x="6667560" y="955800"/>
              <a:ext cx="1966680" cy="2574720"/>
            </a:xfrm>
            <a:prstGeom prst="rect">
              <a:avLst/>
            </a:prstGeom>
            <a:noFill/>
            <a:ln w="0">
              <a:noFill/>
            </a:ln>
          </p:spPr>
        </p:pic>
        <p:pic>
          <p:nvPicPr>
            <p:cNvPr id="25" name="Confessions" descr=""/>
            <p:cNvPicPr/>
            <p:nvPr/>
          </p:nvPicPr>
          <p:blipFill>
            <a:blip r:embed="rId4"/>
            <a:stretch/>
          </p:blipFill>
          <p:spPr>
            <a:xfrm>
              <a:off x="6689520" y="4271400"/>
              <a:ext cx="1962360" cy="2437200"/>
            </a:xfrm>
            <a:prstGeom prst="rect">
              <a:avLst/>
            </a:prstGeom>
            <a:noFill/>
            <a:ln w="0">
              <a:noFill/>
            </a:ln>
          </p:spPr>
        </p:pic>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6" name="Confessions-Cover" descr=""/>
          <p:cNvPicPr/>
          <p:nvPr/>
        </p:nvPicPr>
        <p:blipFill>
          <a:blip r:embed="rId1"/>
          <a:stretch/>
        </p:blipFill>
        <p:spPr>
          <a:xfrm>
            <a:off x="590400" y="762120"/>
            <a:ext cx="4283280" cy="5600520"/>
          </a:xfrm>
          <a:prstGeom prst="rect">
            <a:avLst/>
          </a:prstGeom>
          <a:noFill/>
          <a:ln w="0">
            <a:noFill/>
          </a:ln>
        </p:spPr>
      </p:pic>
      <p:sp>
        <p:nvSpPr>
          <p:cNvPr id="27" name=""/>
          <p:cNvSpPr/>
          <p:nvPr/>
        </p:nvSpPr>
        <p:spPr>
          <a:xfrm rot="20675400">
            <a:off x="672840" y="1792440"/>
            <a:ext cx="3454200" cy="1739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00"/>
                </a:solidFill>
                <a:effectLst/>
                <a:uFillTx/>
                <a:latin typeface="Comic Sans MS"/>
              </a:rPr>
              <a:t>Confessions of a Price Controller</a:t>
            </a:r>
            <a:endParaRPr b="0" lang="en-US" sz="3600" strike="noStrike" u="none">
              <a:solidFill>
                <a:srgbClr val="000000"/>
              </a:solidFill>
              <a:effectLst/>
              <a:uFillTx/>
              <a:latin typeface="Times New Roman"/>
            </a:endParaRPr>
          </a:p>
        </p:txBody>
      </p:sp>
      <p:sp>
        <p:nvSpPr>
          <p:cNvPr id="28" name=""/>
          <p:cNvSpPr/>
          <p:nvPr/>
        </p:nvSpPr>
        <p:spPr>
          <a:xfrm rot="20675400">
            <a:off x="374760" y="4141440"/>
            <a:ext cx="4599000" cy="322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Comic Sans MS"/>
              </a:rPr>
              <a:t>C. Jackson Grayson, Jr. with Louis Neeb</a:t>
            </a:r>
            <a:endParaRPr b="0" lang="en-US" sz="1500" strike="noStrike" u="none">
              <a:solidFill>
                <a:srgbClr val="000000"/>
              </a:solidFill>
              <a:effectLst/>
              <a:uFillTx/>
              <a:latin typeface="Times New Roman"/>
            </a:endParaRPr>
          </a:p>
        </p:txBody>
      </p:sp>
      <p:sp>
        <p:nvSpPr>
          <p:cNvPr id="29" name=""/>
          <p:cNvSpPr/>
          <p:nvPr/>
        </p:nvSpPr>
        <p:spPr>
          <a:xfrm rot="20675400">
            <a:off x="896760" y="5119200"/>
            <a:ext cx="397044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Comic Sans MS"/>
              </a:rPr>
              <a:t>The chairman of the Price Commission describes what happened when the Government attempted  to fix prices in a peacetime economy</a:t>
            </a:r>
            <a:endParaRPr b="0" lang="en-US" sz="1200" strike="noStrike" u="none">
              <a:solidFill>
                <a:srgbClr val="000000"/>
              </a:solidFill>
              <a:effectLst/>
              <a:uFillTx/>
              <a:latin typeface="Times New Roman"/>
            </a:endParaRPr>
          </a:p>
        </p:txBody>
      </p:sp>
      <p:sp>
        <p:nvSpPr>
          <p:cNvPr id="30" name=""/>
          <p:cNvSpPr/>
          <p:nvPr/>
        </p:nvSpPr>
        <p:spPr>
          <a:xfrm>
            <a:off x="5867280" y="2629080"/>
            <a:ext cx="3773520" cy="1828800"/>
          </a:xfrm>
          <a:prstGeom prst="rect">
            <a:avLst/>
          </a:prstGeom>
          <a:blipFill rotWithShape="0">
            <a:blip r:embed="rId2"/>
            <a:srcRect/>
            <a:stretch/>
          </a:blipFill>
          <a:ln w="0">
            <a:noFill/>
          </a:ln>
        </p:spPr>
        <p:style>
          <a:lnRef idx="0"/>
          <a:fillRef idx="0"/>
          <a:effectRef idx="0"/>
          <a:fontRef idx="minor"/>
        </p:style>
        <p:txBody>
          <a:bodyPr lIns="90000" rIns="90000" tIns="46800" bIns="46800" anchor="t">
            <a:no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1" name=""/>
          <p:cNvSpPr/>
          <p:nvPr/>
        </p:nvSpPr>
        <p:spPr>
          <a:xfrm>
            <a:off x="5878440" y="2751120"/>
            <a:ext cx="4068720" cy="20822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“This book reports what happened when an ‘economic jury’. . . substituted their collective judgement for that    of the marketplace.”</a:t>
            </a:r>
            <a:endParaRPr b="0" lang="en-US" sz="2000" strike="noStrike" u="none">
              <a:solidFill>
                <a:srgbClr val="000000"/>
              </a:solidFill>
              <a:effectLst/>
              <a:uFillTx/>
              <a:latin typeface="Times New Roman"/>
            </a:endParaRPr>
          </a:p>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2" name="Confessions-Cover" descr=""/>
          <p:cNvPicPr/>
          <p:nvPr/>
        </p:nvPicPr>
        <p:blipFill>
          <a:blip r:embed="rId1"/>
          <a:stretch/>
        </p:blipFill>
        <p:spPr>
          <a:xfrm>
            <a:off x="590400" y="762120"/>
            <a:ext cx="4283280" cy="5600520"/>
          </a:xfrm>
          <a:prstGeom prst="rect">
            <a:avLst/>
          </a:prstGeom>
          <a:noFill/>
          <a:ln w="0">
            <a:noFill/>
          </a:ln>
        </p:spPr>
      </p:pic>
      <p:sp>
        <p:nvSpPr>
          <p:cNvPr id="33" name=""/>
          <p:cNvSpPr/>
          <p:nvPr/>
        </p:nvSpPr>
        <p:spPr>
          <a:xfrm rot="20675400">
            <a:off x="672840" y="1792440"/>
            <a:ext cx="3454200" cy="1739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00"/>
                </a:solidFill>
                <a:effectLst/>
                <a:uFillTx/>
                <a:latin typeface="Comic Sans MS"/>
              </a:rPr>
              <a:t>Confessions of a Price Controller</a:t>
            </a:r>
            <a:endParaRPr b="0" lang="en-US" sz="3600" strike="noStrike" u="none">
              <a:solidFill>
                <a:srgbClr val="000000"/>
              </a:solidFill>
              <a:effectLst/>
              <a:uFillTx/>
              <a:latin typeface="Times New Roman"/>
            </a:endParaRPr>
          </a:p>
        </p:txBody>
      </p:sp>
      <p:sp>
        <p:nvSpPr>
          <p:cNvPr id="34" name=""/>
          <p:cNvSpPr/>
          <p:nvPr/>
        </p:nvSpPr>
        <p:spPr>
          <a:xfrm rot="20675400">
            <a:off x="374760" y="4141440"/>
            <a:ext cx="4599000" cy="322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000000"/>
                </a:solidFill>
                <a:effectLst/>
                <a:uFillTx/>
                <a:latin typeface="Comic Sans MS"/>
              </a:rPr>
              <a:t>C. Jackson Grayson, Jr. with Louis Neeb</a:t>
            </a:r>
            <a:endParaRPr b="0" lang="en-US" sz="1500" strike="noStrike" u="none">
              <a:solidFill>
                <a:srgbClr val="000000"/>
              </a:solidFill>
              <a:effectLst/>
              <a:uFillTx/>
              <a:latin typeface="Times New Roman"/>
            </a:endParaRPr>
          </a:p>
        </p:txBody>
      </p:sp>
      <p:sp>
        <p:nvSpPr>
          <p:cNvPr id="35" name=""/>
          <p:cNvSpPr/>
          <p:nvPr/>
        </p:nvSpPr>
        <p:spPr>
          <a:xfrm rot="20675400">
            <a:off x="896760" y="5119200"/>
            <a:ext cx="397044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Comic Sans MS"/>
              </a:rPr>
              <a:t>The chairman of the Price Commission describes what happened when the Government attempted  to fix prices in a peacetime economy</a:t>
            </a:r>
            <a:endParaRPr b="0" lang="en-US" sz="1200" strike="noStrike" u="none">
              <a:solidFill>
                <a:srgbClr val="000000"/>
              </a:solidFill>
              <a:effectLst/>
              <a:uFillTx/>
              <a:latin typeface="Times New Roman"/>
            </a:endParaRPr>
          </a:p>
        </p:txBody>
      </p:sp>
      <p:sp>
        <p:nvSpPr>
          <p:cNvPr id="36" name=""/>
          <p:cNvSpPr/>
          <p:nvPr/>
        </p:nvSpPr>
        <p:spPr>
          <a:xfrm>
            <a:off x="5486400" y="2120760"/>
            <a:ext cx="4457880" cy="2619360"/>
          </a:xfrm>
          <a:prstGeom prst="rect">
            <a:avLst/>
          </a:prstGeom>
          <a:blipFill rotWithShape="0">
            <a:blip r:embed="rId2"/>
            <a:srcRect/>
            <a:stretch/>
          </a:blipFill>
          <a:ln w="0">
            <a:noFill/>
          </a:ln>
        </p:spPr>
        <p:style>
          <a:lnRef idx="0"/>
          <a:fillRef idx="0"/>
          <a:effectRef idx="0"/>
          <a:fontRef idx="minor"/>
        </p:style>
        <p:txBody>
          <a:bodyPr lIns="90000" rIns="90000" tIns="46800" bIns="46800" anchor="t">
            <a:no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“Running a [price] control system was not a calm, orderly application of economic theories, but an eclectic mixture of economics, power, pressure, and politics.  It was a drama of trivial and major events, a clash of personalities, brinkmanship, day-to-day craziness, improvisations, and squabbles.”</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2001-07-11T18:22:48Z</dcterms:created>
  <dc:creator>KBurton</dc:creator>
  <dc:description/>
  <dc:language>en-US</dc:language>
  <cp:lastModifiedBy>KBurton</cp:lastModifiedBy>
  <cp:lastPrinted>2001-07-17T13:10:12Z</cp:lastPrinted>
  <dcterms:modified xsi:type="dcterms:W3CDTF">2001-07-17T13:13:07Z</dcterms:modified>
  <cp:revision>24</cp:revision>
  <dc:subject/>
  <dc:title>No Slide Title</dc:title>
</cp:coreProperties>
</file>