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2.png" ContentType="image/png"/>
  <Override PartName="/ppt/media/image8.png" ContentType="image/png"/>
  <Override PartName="/ppt/media/image11.png" ContentType="image/png"/>
  <Override PartName="/ppt/media/image2.png" ContentType="image/png"/>
  <Override PartName="/ppt/media/image7.png" ContentType="image/png"/>
  <Override PartName="/ppt/media/image6.wmf" ContentType="image/x-wmf"/>
  <Override PartName="/ppt/media/image10.png" ContentType="image/png"/>
  <Override PartName="/ppt/media/image1.png" ContentType="image/png"/>
  <Override PartName="/ppt/media/image5.wmf" ContentType="image/x-wmf"/>
  <Override PartName="/ppt/media/image25.png" ContentType="image/png"/>
  <Override PartName="/ppt/media/image24.wmf" ContentType="image/x-wmf"/>
  <Override PartName="/ppt/media/image23.wmf" ContentType="image/x-wmf"/>
  <Override PartName="/ppt/media/image22.wmf" ContentType="image/x-wmf"/>
  <Override PartName="/ppt/media/image21.wmf" ContentType="image/x-wmf"/>
  <Override PartName="/ppt/media/image19.wmf" ContentType="image/x-wmf"/>
  <Override PartName="/ppt/media/image20.wmf" ContentType="image/x-wmf"/>
  <Override PartName="/ppt/media/image18.wmf" ContentType="image/x-wmf"/>
  <Override PartName="/ppt/media/image17.wmf" ContentType="image/x-wmf"/>
  <Override PartName="/ppt/media/image16.wmf" ContentType="image/x-wmf"/>
  <Override PartName="/ppt/media/image15.png" ContentType="image/png"/>
  <Override PartName="/ppt/media/image14.png" ContentType="image/png"/>
  <Override PartName="/ppt/media/image3.wmf" ContentType="image/x-wmf"/>
  <Override PartName="/ppt/embeddings/oleObject1.bin" ContentType="application/vnd.openxmlformats-officedocument.oleObject"/>
  <Override PartName="/ppt/embeddings/oleObject2.docx" ContentType="application/vnd.openxmlformats-officedocument.wordprocessingml.document"/>
  <Override PartName="/ppt/embeddings/oleObject2.bin" ContentType="application/vnd.openxmlformats-officedocument.oleObject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0288588" cy="6858000"/>
  <p:notesSz cx="69088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WC-Elogo-N" descr=""/>
          <p:cNvPicPr/>
          <p:nvPr/>
        </p:nvPicPr>
        <p:blipFill>
          <a:blip r:embed="rId2"/>
          <a:stretch/>
        </p:blipFill>
        <p:spPr>
          <a:xfrm>
            <a:off x="9425160" y="6067440"/>
            <a:ext cx="703080" cy="70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"/>
          <p:cNvSpPr/>
          <p:nvPr/>
        </p:nvSpPr>
        <p:spPr>
          <a:xfrm>
            <a:off x="-147960" y="6629400"/>
            <a:ext cx="14994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© 2000 RB-KL-2050168-r4-</a:t>
            </a:r>
            <a:fld id="{C8610C39-5FB1-41EE-AA55-7CAC704694E2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8.wmf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wmf"/><Relationship Id="rId5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wmf"/><Relationship Id="rId3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wmf"/><Relationship Id="rId3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package" Target="../embeddings/oleObject2.docx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wmf"/><Relationship Id="rId5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C-Elogo-N" descr=""/>
          <p:cNvPicPr/>
          <p:nvPr/>
        </p:nvPicPr>
        <p:blipFill>
          <a:blip r:embed="rId1"/>
          <a:stretch/>
        </p:blipFill>
        <p:spPr>
          <a:xfrm>
            <a:off x="4352760" y="3362400"/>
            <a:ext cx="1590840" cy="1590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"/>
          <p:cNvSpPr/>
          <p:nvPr/>
        </p:nvSpPr>
        <p:spPr>
          <a:xfrm>
            <a:off x="609480" y="833400"/>
            <a:ext cx="9134640" cy="549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Completing the Revolution</a:t>
            </a:r>
            <a:br>
              <a:rPr sz="2900"/>
            </a:br>
            <a:br>
              <a:rPr sz="2900"/>
            </a:br>
            <a:br>
              <a:rPr sz="19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Dr. Kenneth L. Lay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Chairman &amp; CEO</a:t>
            </a:r>
            <a:br>
              <a:rPr sz="2400"/>
            </a:br>
            <a:br>
              <a:rPr sz="3000"/>
            </a:br>
            <a:br>
              <a:rPr sz="3000"/>
            </a:br>
            <a:br>
              <a:rPr sz="4200"/>
            </a:br>
            <a:br>
              <a:rPr sz="4200"/>
            </a:b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World Forum on Energy Regulation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Montreal, Canada</a:t>
            </a:r>
            <a:br>
              <a:rPr sz="24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May 23,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9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533520" y="550800"/>
            <a:ext cx="1706400" cy="280692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pic>
        <p:nvPicPr>
          <p:cNvPr id="10" name="" descr=""/>
          <p:cNvPicPr/>
          <p:nvPr/>
        </p:nvPicPr>
        <p:blipFill>
          <a:blip r:embed="rId3"/>
          <a:stretch/>
        </p:blipFill>
        <p:spPr>
          <a:xfrm>
            <a:off x="8040600" y="550800"/>
            <a:ext cx="1712880" cy="281160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sp>
        <p:nvSpPr>
          <p:cNvPr id="11" name=""/>
          <p:cNvSpPr/>
          <p:nvPr/>
        </p:nvSpPr>
        <p:spPr>
          <a:xfrm>
            <a:off x="5821200" y="4349880"/>
            <a:ext cx="208080" cy="234720"/>
          </a:xfrm>
          <a:prstGeom prst="ellipse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" name=""/>
          <p:cNvGraphicFramePr/>
          <p:nvPr/>
        </p:nvGraphicFramePr>
        <p:xfrm>
          <a:off x="917640" y="1709640"/>
          <a:ext cx="8375760" cy="455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7640" y="1709640"/>
                    <a:ext cx="8375760" cy="455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32" name=""/>
          <p:cNvSpPr/>
          <p:nvPr/>
        </p:nvSpPr>
        <p:spPr>
          <a:xfrm>
            <a:off x="368280" y="235080"/>
            <a:ext cx="9550440" cy="87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6200" rIns="106200" tIns="52560" bIns="525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050840"/>
                <a:tab algn="l" pos="2101680"/>
                <a:tab algn="l" pos="3152880"/>
                <a:tab algn="l" pos="4203720"/>
                <a:tab algn="l" pos="5254560"/>
                <a:tab algn="l" pos="6305400"/>
                <a:tab algn="l" pos="7356600"/>
                <a:tab algn="l" pos="8407440"/>
                <a:tab algn="l" pos="9458280"/>
                <a:tab algn="l" pos="1050912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Mass Customization in Energy Markets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Risk Products: 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1989-2000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3" name=""/>
          <p:cNvSpPr/>
          <p:nvPr/>
        </p:nvSpPr>
        <p:spPr>
          <a:xfrm>
            <a:off x="4541040" y="2063880"/>
            <a:ext cx="3645000" cy="398880"/>
          </a:xfrm>
          <a:prstGeom prst="rect">
            <a:avLst/>
          </a:prstGeom>
          <a:solidFill>
            <a:srgbClr val="c20017"/>
          </a:solidFill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EnronOnline:  840 products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4" name=""/>
          <p:cNvSpPr/>
          <p:nvPr/>
        </p:nvSpPr>
        <p:spPr>
          <a:xfrm>
            <a:off x="8166240" y="2270160"/>
            <a:ext cx="711000" cy="0"/>
          </a:xfrm>
          <a:prstGeom prst="line">
            <a:avLst/>
          </a:prstGeom>
          <a:ln w="28440">
            <a:solidFill>
              <a:srgbClr val="c20017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5" name=""/>
          <p:cNvSpPr/>
          <p:nvPr/>
        </p:nvSpPr>
        <p:spPr>
          <a:xfrm>
            <a:off x="7672320" y="3581280"/>
            <a:ext cx="127332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Gas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Electricity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Liquids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" name=""/>
          <p:cNvSpPr/>
          <p:nvPr/>
        </p:nvSpPr>
        <p:spPr>
          <a:xfrm flipV="1">
            <a:off x="8256600" y="2269800"/>
            <a:ext cx="649440" cy="1158840"/>
          </a:xfrm>
          <a:prstGeom prst="line">
            <a:avLst/>
          </a:prstGeom>
          <a:ln w="7632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"/>
          <p:cNvSpPr/>
          <p:nvPr/>
        </p:nvSpPr>
        <p:spPr>
          <a:xfrm>
            <a:off x="6970680" y="3562200"/>
            <a:ext cx="2077920" cy="112572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" name=""/>
          <p:cNvSpPr/>
          <p:nvPr/>
        </p:nvSpPr>
        <p:spPr>
          <a:xfrm>
            <a:off x="6970680" y="5238720"/>
            <a:ext cx="2077920" cy="112572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" name=""/>
          <p:cNvSpPr/>
          <p:nvPr/>
        </p:nvSpPr>
        <p:spPr>
          <a:xfrm>
            <a:off x="6970680" y="2006640"/>
            <a:ext cx="2077920" cy="112536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" name=""/>
          <p:cNvSpPr/>
          <p:nvPr/>
        </p:nvSpPr>
        <p:spPr>
          <a:xfrm>
            <a:off x="0" y="304920"/>
            <a:ext cx="9550440" cy="63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lnSpc>
                <a:spcPct val="88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" name=""/>
          <p:cNvSpPr/>
          <p:nvPr/>
        </p:nvSpPr>
        <p:spPr>
          <a:xfrm>
            <a:off x="571680" y="120600"/>
            <a:ext cx="9144000" cy="87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Total Energy Outsourcing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" name=""/>
          <p:cNvSpPr/>
          <p:nvPr/>
        </p:nvSpPr>
        <p:spPr>
          <a:xfrm>
            <a:off x="1003320" y="1273320"/>
            <a:ext cx="170172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Traditional Suppliers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" name=""/>
          <p:cNvSpPr/>
          <p:nvPr/>
        </p:nvSpPr>
        <p:spPr>
          <a:xfrm>
            <a:off x="4260960" y="5240160"/>
            <a:ext cx="1218960" cy="1109880"/>
          </a:xfrm>
          <a:custGeom>
            <a:avLst/>
            <a:gdLst/>
            <a:ahLst/>
            <a:rect l="l" t="t" r="r" b="b"/>
            <a:pathLst>
              <a:path w="600" h="654">
                <a:moveTo>
                  <a:pt x="0" y="62"/>
                </a:moveTo>
                <a:lnTo>
                  <a:pt x="0" y="654"/>
                </a:lnTo>
                <a:lnTo>
                  <a:pt x="600" y="654"/>
                </a:lnTo>
                <a:lnTo>
                  <a:pt x="600" y="0"/>
                </a:lnTo>
                <a:lnTo>
                  <a:pt x="0" y="62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" name=""/>
          <p:cNvSpPr/>
          <p:nvPr/>
        </p:nvSpPr>
        <p:spPr>
          <a:xfrm>
            <a:off x="4260960" y="4564080"/>
            <a:ext cx="1218960" cy="1173240"/>
          </a:xfrm>
          <a:custGeom>
            <a:avLst/>
            <a:gdLst/>
            <a:ahLst/>
            <a:rect l="l" t="t" r="r" b="b"/>
            <a:pathLst>
              <a:path w="600" h="690">
                <a:moveTo>
                  <a:pt x="0" y="0"/>
                </a:moveTo>
                <a:lnTo>
                  <a:pt x="0" y="505"/>
                </a:lnTo>
                <a:lnTo>
                  <a:pt x="141" y="516"/>
                </a:lnTo>
                <a:cubicBezTo>
                  <a:pt x="141" y="516"/>
                  <a:pt x="170" y="513"/>
                  <a:pt x="177" y="543"/>
                </a:cubicBezTo>
                <a:cubicBezTo>
                  <a:pt x="177" y="572"/>
                  <a:pt x="160" y="594"/>
                  <a:pt x="160" y="594"/>
                </a:cubicBezTo>
                <a:cubicBezTo>
                  <a:pt x="160" y="594"/>
                  <a:pt x="146" y="618"/>
                  <a:pt x="153" y="639"/>
                </a:cubicBezTo>
                <a:cubicBezTo>
                  <a:pt x="158" y="666"/>
                  <a:pt x="184" y="677"/>
                  <a:pt x="184" y="677"/>
                </a:cubicBezTo>
                <a:cubicBezTo>
                  <a:pt x="184" y="677"/>
                  <a:pt x="230" y="690"/>
                  <a:pt x="270" y="684"/>
                </a:cubicBezTo>
                <a:cubicBezTo>
                  <a:pt x="308" y="683"/>
                  <a:pt x="330" y="666"/>
                  <a:pt x="330" y="666"/>
                </a:cubicBezTo>
                <a:cubicBezTo>
                  <a:pt x="344" y="656"/>
                  <a:pt x="356" y="643"/>
                  <a:pt x="354" y="625"/>
                </a:cubicBezTo>
                <a:cubicBezTo>
                  <a:pt x="352" y="607"/>
                  <a:pt x="325" y="576"/>
                  <a:pt x="320" y="560"/>
                </a:cubicBezTo>
                <a:cubicBezTo>
                  <a:pt x="320" y="560"/>
                  <a:pt x="314" y="545"/>
                  <a:pt x="322" y="528"/>
                </a:cubicBezTo>
                <a:cubicBezTo>
                  <a:pt x="338" y="510"/>
                  <a:pt x="356" y="509"/>
                  <a:pt x="356" y="509"/>
                </a:cubicBezTo>
                <a:lnTo>
                  <a:pt x="600" y="514"/>
                </a:lnTo>
                <a:lnTo>
                  <a:pt x="60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5" name=""/>
          <p:cNvSpPr/>
          <p:nvPr/>
        </p:nvSpPr>
        <p:spPr>
          <a:xfrm>
            <a:off x="4260960" y="3728880"/>
            <a:ext cx="1218960" cy="1195560"/>
          </a:xfrm>
          <a:custGeom>
            <a:avLst/>
            <a:gdLst/>
            <a:ahLst/>
            <a:rect l="l" t="t" r="r" b="b"/>
            <a:pathLst>
              <a:path w="602" h="704">
                <a:moveTo>
                  <a:pt x="0" y="63"/>
                </a:moveTo>
                <a:lnTo>
                  <a:pt x="0" y="522"/>
                </a:lnTo>
                <a:lnTo>
                  <a:pt x="143" y="536"/>
                </a:lnTo>
                <a:cubicBezTo>
                  <a:pt x="143" y="536"/>
                  <a:pt x="173" y="545"/>
                  <a:pt x="180" y="564"/>
                </a:cubicBezTo>
                <a:cubicBezTo>
                  <a:pt x="187" y="575"/>
                  <a:pt x="192" y="588"/>
                  <a:pt x="184" y="601"/>
                </a:cubicBezTo>
                <a:cubicBezTo>
                  <a:pt x="181" y="612"/>
                  <a:pt x="165" y="618"/>
                  <a:pt x="162" y="630"/>
                </a:cubicBezTo>
                <a:cubicBezTo>
                  <a:pt x="154" y="651"/>
                  <a:pt x="162" y="664"/>
                  <a:pt x="168" y="675"/>
                </a:cubicBezTo>
                <a:cubicBezTo>
                  <a:pt x="168" y="675"/>
                  <a:pt x="176" y="689"/>
                  <a:pt x="196" y="696"/>
                </a:cubicBezTo>
                <a:cubicBezTo>
                  <a:pt x="228" y="704"/>
                  <a:pt x="264" y="702"/>
                  <a:pt x="264" y="702"/>
                </a:cubicBezTo>
                <a:cubicBezTo>
                  <a:pt x="264" y="702"/>
                  <a:pt x="312" y="701"/>
                  <a:pt x="342" y="678"/>
                </a:cubicBezTo>
                <a:cubicBezTo>
                  <a:pt x="361" y="660"/>
                  <a:pt x="361" y="639"/>
                  <a:pt x="362" y="634"/>
                </a:cubicBezTo>
                <a:cubicBezTo>
                  <a:pt x="360" y="619"/>
                  <a:pt x="333" y="600"/>
                  <a:pt x="327" y="586"/>
                </a:cubicBezTo>
                <a:cubicBezTo>
                  <a:pt x="321" y="572"/>
                  <a:pt x="320" y="561"/>
                  <a:pt x="326" y="552"/>
                </a:cubicBezTo>
                <a:cubicBezTo>
                  <a:pt x="336" y="529"/>
                  <a:pt x="362" y="531"/>
                  <a:pt x="362" y="531"/>
                </a:cubicBezTo>
                <a:lnTo>
                  <a:pt x="602" y="540"/>
                </a:lnTo>
                <a:lnTo>
                  <a:pt x="602" y="0"/>
                </a:lnTo>
                <a:lnTo>
                  <a:pt x="0" y="63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" name=""/>
          <p:cNvSpPr/>
          <p:nvPr/>
        </p:nvSpPr>
        <p:spPr>
          <a:xfrm>
            <a:off x="4260960" y="2538360"/>
            <a:ext cx="1220760" cy="1573200"/>
          </a:xfrm>
          <a:custGeom>
            <a:avLst/>
            <a:gdLst/>
            <a:ahLst/>
            <a:rect l="l" t="t" r="r" b="b"/>
            <a:pathLst>
              <a:path w="599" h="927">
                <a:moveTo>
                  <a:pt x="0" y="0"/>
                </a:moveTo>
                <a:lnTo>
                  <a:pt x="0" y="774"/>
                </a:lnTo>
                <a:lnTo>
                  <a:pt x="148" y="771"/>
                </a:lnTo>
                <a:cubicBezTo>
                  <a:pt x="148" y="771"/>
                  <a:pt x="172" y="769"/>
                  <a:pt x="184" y="781"/>
                </a:cubicBezTo>
                <a:cubicBezTo>
                  <a:pt x="190" y="793"/>
                  <a:pt x="187" y="807"/>
                  <a:pt x="187" y="807"/>
                </a:cubicBezTo>
                <a:lnTo>
                  <a:pt x="163" y="846"/>
                </a:lnTo>
                <a:cubicBezTo>
                  <a:pt x="159" y="860"/>
                  <a:pt x="157" y="877"/>
                  <a:pt x="165" y="889"/>
                </a:cubicBezTo>
                <a:cubicBezTo>
                  <a:pt x="180" y="906"/>
                  <a:pt x="208" y="917"/>
                  <a:pt x="208" y="917"/>
                </a:cubicBezTo>
                <a:cubicBezTo>
                  <a:pt x="224" y="927"/>
                  <a:pt x="257" y="926"/>
                  <a:pt x="257" y="926"/>
                </a:cubicBezTo>
                <a:cubicBezTo>
                  <a:pt x="307" y="924"/>
                  <a:pt x="330" y="894"/>
                  <a:pt x="330" y="894"/>
                </a:cubicBezTo>
                <a:cubicBezTo>
                  <a:pt x="345" y="882"/>
                  <a:pt x="350" y="864"/>
                  <a:pt x="345" y="848"/>
                </a:cubicBezTo>
                <a:cubicBezTo>
                  <a:pt x="334" y="826"/>
                  <a:pt x="312" y="805"/>
                  <a:pt x="312" y="805"/>
                </a:cubicBezTo>
                <a:cubicBezTo>
                  <a:pt x="305" y="793"/>
                  <a:pt x="297" y="799"/>
                  <a:pt x="300" y="778"/>
                </a:cubicBezTo>
                <a:cubicBezTo>
                  <a:pt x="300" y="764"/>
                  <a:pt x="321" y="761"/>
                  <a:pt x="321" y="761"/>
                </a:cubicBezTo>
                <a:lnTo>
                  <a:pt x="599" y="752"/>
                </a:lnTo>
                <a:lnTo>
                  <a:pt x="599" y="3"/>
                </a:lnTo>
                <a:lnTo>
                  <a:pt x="0" y="0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7" name=""/>
          <p:cNvSpPr/>
          <p:nvPr/>
        </p:nvSpPr>
        <p:spPr>
          <a:xfrm>
            <a:off x="4260960" y="2021040"/>
            <a:ext cx="1217520" cy="938160"/>
          </a:xfrm>
          <a:custGeom>
            <a:avLst/>
            <a:gdLst/>
            <a:ahLst/>
            <a:rect l="l" t="t" r="r" b="b"/>
            <a:pathLst>
              <a:path w="597" h="552">
                <a:moveTo>
                  <a:pt x="0" y="0"/>
                </a:moveTo>
                <a:lnTo>
                  <a:pt x="0" y="516"/>
                </a:lnTo>
                <a:lnTo>
                  <a:pt x="180" y="503"/>
                </a:lnTo>
                <a:cubicBezTo>
                  <a:pt x="216" y="498"/>
                  <a:pt x="209" y="496"/>
                  <a:pt x="216" y="488"/>
                </a:cubicBezTo>
                <a:cubicBezTo>
                  <a:pt x="225" y="482"/>
                  <a:pt x="231" y="465"/>
                  <a:pt x="225" y="455"/>
                </a:cubicBezTo>
                <a:cubicBezTo>
                  <a:pt x="223" y="426"/>
                  <a:pt x="205" y="426"/>
                  <a:pt x="213" y="393"/>
                </a:cubicBezTo>
                <a:cubicBezTo>
                  <a:pt x="217" y="369"/>
                  <a:pt x="237" y="360"/>
                  <a:pt x="237" y="360"/>
                </a:cubicBezTo>
                <a:cubicBezTo>
                  <a:pt x="253" y="352"/>
                  <a:pt x="273" y="339"/>
                  <a:pt x="307" y="343"/>
                </a:cubicBezTo>
                <a:cubicBezTo>
                  <a:pt x="352" y="346"/>
                  <a:pt x="363" y="358"/>
                  <a:pt x="379" y="369"/>
                </a:cubicBezTo>
                <a:cubicBezTo>
                  <a:pt x="395" y="380"/>
                  <a:pt x="399" y="393"/>
                  <a:pt x="400" y="407"/>
                </a:cubicBezTo>
                <a:cubicBezTo>
                  <a:pt x="402" y="423"/>
                  <a:pt x="401" y="436"/>
                  <a:pt x="387" y="451"/>
                </a:cubicBezTo>
                <a:cubicBezTo>
                  <a:pt x="353" y="468"/>
                  <a:pt x="348" y="494"/>
                  <a:pt x="348" y="494"/>
                </a:cubicBezTo>
                <a:cubicBezTo>
                  <a:pt x="344" y="508"/>
                  <a:pt x="355" y="526"/>
                  <a:pt x="364" y="536"/>
                </a:cubicBezTo>
                <a:cubicBezTo>
                  <a:pt x="379" y="552"/>
                  <a:pt x="405" y="552"/>
                  <a:pt x="405" y="552"/>
                </a:cubicBezTo>
                <a:lnTo>
                  <a:pt x="597" y="539"/>
                </a:lnTo>
                <a:lnTo>
                  <a:pt x="597" y="2"/>
                </a:lnTo>
                <a:lnTo>
                  <a:pt x="0" y="0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8" name=""/>
          <p:cNvSpPr/>
          <p:nvPr/>
        </p:nvSpPr>
        <p:spPr>
          <a:xfrm rot="16203600">
            <a:off x="3877560" y="3782160"/>
            <a:ext cx="4208400" cy="79056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4d4d4d"/>
              </a:gs>
              <a:gs pos="100000">
                <a:srgbClr val="fefe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9" name=""/>
          <p:cNvSpPr/>
          <p:nvPr/>
        </p:nvSpPr>
        <p:spPr>
          <a:xfrm>
            <a:off x="4490640" y="216684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Commodity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0" name=""/>
          <p:cNvSpPr/>
          <p:nvPr/>
        </p:nvSpPr>
        <p:spPr>
          <a:xfrm>
            <a:off x="4398840" y="3144960"/>
            <a:ext cx="951120" cy="3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Information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1" name=""/>
          <p:cNvSpPr/>
          <p:nvPr/>
        </p:nvSpPr>
        <p:spPr>
          <a:xfrm>
            <a:off x="4482360" y="588492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Capital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2" name=""/>
          <p:cNvSpPr/>
          <p:nvPr/>
        </p:nvSpPr>
        <p:spPr>
          <a:xfrm>
            <a:off x="4469760" y="4195800"/>
            <a:ext cx="80928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Asset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3" name=""/>
          <p:cNvSpPr/>
          <p:nvPr/>
        </p:nvSpPr>
        <p:spPr>
          <a:xfrm>
            <a:off x="4490640" y="501984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Facilities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" name=""/>
          <p:cNvSpPr/>
          <p:nvPr/>
        </p:nvSpPr>
        <p:spPr>
          <a:xfrm>
            <a:off x="7507440" y="2338560"/>
            <a:ext cx="9936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" name=""/>
          <p:cNvSpPr/>
          <p:nvPr/>
        </p:nvSpPr>
        <p:spPr>
          <a:xfrm>
            <a:off x="968400" y="5073480"/>
            <a:ext cx="1782720" cy="26208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6" name=""/>
          <p:cNvSpPr/>
          <p:nvPr/>
        </p:nvSpPr>
        <p:spPr>
          <a:xfrm>
            <a:off x="1406880" y="5111640"/>
            <a:ext cx="89640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Consultants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7" name=""/>
          <p:cNvSpPr/>
          <p:nvPr/>
        </p:nvSpPr>
        <p:spPr>
          <a:xfrm>
            <a:off x="968400" y="2370240"/>
            <a:ext cx="1782720" cy="261720"/>
          </a:xfrm>
          <a:prstGeom prst="rect">
            <a:avLst/>
          </a:prstGeom>
          <a:solidFill>
            <a:srgbClr val="004be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8" name=""/>
          <p:cNvSpPr/>
          <p:nvPr/>
        </p:nvSpPr>
        <p:spPr>
          <a:xfrm>
            <a:off x="1235160" y="2395440"/>
            <a:ext cx="12409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Software Vendors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" name=""/>
          <p:cNvSpPr/>
          <p:nvPr/>
        </p:nvSpPr>
        <p:spPr>
          <a:xfrm>
            <a:off x="968400" y="2705040"/>
            <a:ext cx="1782720" cy="2620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0" name=""/>
          <p:cNvSpPr/>
          <p:nvPr/>
        </p:nvSpPr>
        <p:spPr>
          <a:xfrm>
            <a:off x="1119240" y="2728800"/>
            <a:ext cx="15220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Control Manufacturers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1" name=""/>
          <p:cNvSpPr/>
          <p:nvPr/>
        </p:nvSpPr>
        <p:spPr>
          <a:xfrm>
            <a:off x="968400" y="3049560"/>
            <a:ext cx="1782720" cy="2620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2" name=""/>
          <p:cNvSpPr/>
          <p:nvPr/>
        </p:nvSpPr>
        <p:spPr>
          <a:xfrm>
            <a:off x="1425600" y="3087720"/>
            <a:ext cx="7840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Architects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3" name=""/>
          <p:cNvSpPr/>
          <p:nvPr/>
        </p:nvSpPr>
        <p:spPr>
          <a:xfrm>
            <a:off x="968400" y="3382920"/>
            <a:ext cx="1782720" cy="2620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4" name=""/>
          <p:cNvSpPr/>
          <p:nvPr/>
        </p:nvSpPr>
        <p:spPr>
          <a:xfrm>
            <a:off x="1479960" y="3421080"/>
            <a:ext cx="7772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Engineers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5" name=""/>
          <p:cNvSpPr/>
          <p:nvPr/>
        </p:nvSpPr>
        <p:spPr>
          <a:xfrm>
            <a:off x="968400" y="4052880"/>
            <a:ext cx="1782720" cy="2635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6" name=""/>
          <p:cNvSpPr/>
          <p:nvPr/>
        </p:nvSpPr>
        <p:spPr>
          <a:xfrm>
            <a:off x="1078200" y="4076640"/>
            <a:ext cx="15994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Mechanical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7" name=""/>
          <p:cNvSpPr/>
          <p:nvPr/>
        </p:nvSpPr>
        <p:spPr>
          <a:xfrm>
            <a:off x="968400" y="4726080"/>
            <a:ext cx="1782720" cy="2617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8" name=""/>
          <p:cNvSpPr/>
          <p:nvPr/>
        </p:nvSpPr>
        <p:spPr>
          <a:xfrm>
            <a:off x="1109160" y="4764240"/>
            <a:ext cx="150120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HVAC Svc Companies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9" name=""/>
          <p:cNvSpPr/>
          <p:nvPr/>
        </p:nvSpPr>
        <p:spPr>
          <a:xfrm>
            <a:off x="968400" y="3722760"/>
            <a:ext cx="1782720" cy="260280"/>
          </a:xfrm>
          <a:prstGeom prst="rect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" name=""/>
          <p:cNvSpPr/>
          <p:nvPr/>
        </p:nvSpPr>
        <p:spPr>
          <a:xfrm>
            <a:off x="998640" y="3751200"/>
            <a:ext cx="1725840" cy="23580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Equipment Manufacturers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" name=""/>
          <p:cNvSpPr/>
          <p:nvPr/>
        </p:nvSpPr>
        <p:spPr>
          <a:xfrm>
            <a:off x="968400" y="5416560"/>
            <a:ext cx="1782720" cy="2635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" name=""/>
          <p:cNvSpPr/>
          <p:nvPr/>
        </p:nvSpPr>
        <p:spPr>
          <a:xfrm>
            <a:off x="1125720" y="5442120"/>
            <a:ext cx="14731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Specialty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" name=""/>
          <p:cNvSpPr/>
          <p:nvPr/>
        </p:nvSpPr>
        <p:spPr>
          <a:xfrm>
            <a:off x="966960" y="2035080"/>
            <a:ext cx="1782720" cy="262080"/>
          </a:xfrm>
          <a:prstGeom prst="rect">
            <a:avLst/>
          </a:prstGeom>
          <a:solidFill>
            <a:srgbClr val="9117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4" name=""/>
          <p:cNvSpPr/>
          <p:nvPr/>
        </p:nvSpPr>
        <p:spPr>
          <a:xfrm>
            <a:off x="1544760" y="2073240"/>
            <a:ext cx="6224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Utilities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" name=""/>
          <p:cNvSpPr/>
          <p:nvPr/>
        </p:nvSpPr>
        <p:spPr>
          <a:xfrm>
            <a:off x="968400" y="6094440"/>
            <a:ext cx="1782720" cy="262080"/>
          </a:xfrm>
          <a:prstGeom prst="rect">
            <a:avLst/>
          </a:prstGeom>
          <a:solidFill>
            <a:srgbClr val="00822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" name=""/>
          <p:cNvSpPr/>
          <p:nvPr/>
        </p:nvSpPr>
        <p:spPr>
          <a:xfrm>
            <a:off x="1275120" y="6118200"/>
            <a:ext cx="119196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Internal Treasury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7" name=""/>
          <p:cNvSpPr/>
          <p:nvPr/>
        </p:nvSpPr>
        <p:spPr>
          <a:xfrm>
            <a:off x="968400" y="5757840"/>
            <a:ext cx="1782720" cy="262080"/>
          </a:xfrm>
          <a:prstGeom prst="rect">
            <a:avLst/>
          </a:prstGeom>
          <a:solidFill>
            <a:srgbClr val="00822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" name=""/>
          <p:cNvSpPr/>
          <p:nvPr/>
        </p:nvSpPr>
        <p:spPr>
          <a:xfrm>
            <a:off x="1535760" y="5783400"/>
            <a:ext cx="6577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Lenders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" name=""/>
          <p:cNvSpPr/>
          <p:nvPr/>
        </p:nvSpPr>
        <p:spPr>
          <a:xfrm>
            <a:off x="968400" y="4386240"/>
            <a:ext cx="1782720" cy="2635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0" name=""/>
          <p:cNvSpPr/>
          <p:nvPr/>
        </p:nvSpPr>
        <p:spPr>
          <a:xfrm>
            <a:off x="1125360" y="4424400"/>
            <a:ext cx="14803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Electrical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1" name=""/>
          <p:cNvSpPr/>
          <p:nvPr/>
        </p:nvSpPr>
        <p:spPr>
          <a:xfrm rot="16203600">
            <a:off x="1109880" y="3767040"/>
            <a:ext cx="4381200" cy="90504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4d4d4d"/>
              </a:gs>
              <a:gs pos="100000">
                <a:srgbClr val="fefe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" name=""/>
          <p:cNvSpPr/>
          <p:nvPr/>
        </p:nvSpPr>
        <p:spPr>
          <a:xfrm>
            <a:off x="7234200" y="3835440"/>
            <a:ext cx="153828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Conditioned Air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" name=""/>
          <p:cNvSpPr/>
          <p:nvPr/>
        </p:nvSpPr>
        <p:spPr>
          <a:xfrm>
            <a:off x="7234200" y="5494320"/>
            <a:ext cx="153828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Managed Facilities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" name=""/>
          <p:cNvSpPr/>
          <p:nvPr/>
        </p:nvSpPr>
        <p:spPr>
          <a:xfrm>
            <a:off x="3902040" y="1565280"/>
            <a:ext cx="19623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" name=""/>
          <p:cNvSpPr/>
          <p:nvPr/>
        </p:nvSpPr>
        <p:spPr>
          <a:xfrm>
            <a:off x="7027920" y="1218960"/>
            <a:ext cx="196200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Customer Needs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Energy Services - National Network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pic>
        <p:nvPicPr>
          <p:cNvPr id="687" name="" descr=""/>
          <p:cNvPicPr/>
          <p:nvPr/>
        </p:nvPicPr>
        <p:blipFill>
          <a:blip r:embed="rId1"/>
          <a:srcRect l="0" t="0" r="0" b="26925"/>
          <a:stretch/>
        </p:blipFill>
        <p:spPr>
          <a:xfrm>
            <a:off x="1173240" y="990720"/>
            <a:ext cx="7943760" cy="483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8" name=""/>
          <p:cNvSpPr/>
          <p:nvPr/>
        </p:nvSpPr>
        <p:spPr>
          <a:xfrm>
            <a:off x="2279520" y="5699160"/>
            <a:ext cx="13680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" name=""/>
          <p:cNvSpPr/>
          <p:nvPr/>
        </p:nvSpPr>
        <p:spPr>
          <a:xfrm>
            <a:off x="468360" y="5083200"/>
            <a:ext cx="120600" cy="120600"/>
          </a:xfrm>
          <a:custGeom>
            <a:avLst/>
            <a:gdLst/>
            <a:ahLst/>
            <a:rect l="l" t="t" r="r" b="b"/>
            <a:pathLst>
              <a:path w="76" h="76">
                <a:moveTo>
                  <a:pt x="32" y="0"/>
                </a:moveTo>
                <a:lnTo>
                  <a:pt x="0" y="76"/>
                </a:lnTo>
                <a:lnTo>
                  <a:pt x="76" y="76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0" name=""/>
          <p:cNvSpPr/>
          <p:nvPr/>
        </p:nvSpPr>
        <p:spPr>
          <a:xfrm>
            <a:off x="431640" y="5315040"/>
            <a:ext cx="171720" cy="171360"/>
          </a:xfrm>
          <a:custGeom>
            <a:avLst/>
            <a:gdLst/>
            <a:ahLst/>
            <a:rect l="l" t="t" r="r" b="b"/>
            <a:pathLst>
              <a:path w="108" h="108">
                <a:moveTo>
                  <a:pt x="108" y="54"/>
                </a:moveTo>
                <a:lnTo>
                  <a:pt x="97" y="44"/>
                </a:lnTo>
                <a:lnTo>
                  <a:pt x="108" y="33"/>
                </a:lnTo>
                <a:lnTo>
                  <a:pt x="87" y="33"/>
                </a:lnTo>
                <a:lnTo>
                  <a:pt x="97" y="11"/>
                </a:lnTo>
                <a:lnTo>
                  <a:pt x="76" y="22"/>
                </a:lnTo>
                <a:lnTo>
                  <a:pt x="76" y="0"/>
                </a:lnTo>
                <a:lnTo>
                  <a:pt x="65" y="11"/>
                </a:lnTo>
                <a:lnTo>
                  <a:pt x="54" y="0"/>
                </a:lnTo>
                <a:lnTo>
                  <a:pt x="54" y="11"/>
                </a:lnTo>
                <a:lnTo>
                  <a:pt x="33" y="0"/>
                </a:lnTo>
                <a:lnTo>
                  <a:pt x="33" y="22"/>
                </a:lnTo>
                <a:lnTo>
                  <a:pt x="22" y="11"/>
                </a:lnTo>
                <a:lnTo>
                  <a:pt x="22" y="33"/>
                </a:lnTo>
                <a:lnTo>
                  <a:pt x="11" y="33"/>
                </a:lnTo>
                <a:lnTo>
                  <a:pt x="22" y="44"/>
                </a:lnTo>
                <a:lnTo>
                  <a:pt x="0" y="54"/>
                </a:lnTo>
                <a:lnTo>
                  <a:pt x="22" y="65"/>
                </a:lnTo>
                <a:lnTo>
                  <a:pt x="11" y="76"/>
                </a:lnTo>
                <a:lnTo>
                  <a:pt x="22" y="76"/>
                </a:lnTo>
                <a:lnTo>
                  <a:pt x="22" y="97"/>
                </a:lnTo>
                <a:lnTo>
                  <a:pt x="33" y="87"/>
                </a:lnTo>
                <a:lnTo>
                  <a:pt x="33" y="108"/>
                </a:lnTo>
                <a:lnTo>
                  <a:pt x="54" y="97"/>
                </a:lnTo>
                <a:lnTo>
                  <a:pt x="54" y="108"/>
                </a:lnTo>
                <a:lnTo>
                  <a:pt x="65" y="97"/>
                </a:lnTo>
                <a:lnTo>
                  <a:pt x="76" y="108"/>
                </a:lnTo>
                <a:lnTo>
                  <a:pt x="76" y="87"/>
                </a:lnTo>
                <a:lnTo>
                  <a:pt x="97" y="97"/>
                </a:lnTo>
                <a:lnTo>
                  <a:pt x="87" y="76"/>
                </a:lnTo>
                <a:lnTo>
                  <a:pt x="108" y="76"/>
                </a:lnTo>
                <a:lnTo>
                  <a:pt x="97" y="65"/>
                </a:lnTo>
                <a:lnTo>
                  <a:pt x="108" y="54"/>
                </a:lnTo>
                <a:close/>
              </a:path>
            </a:pathLst>
          </a:custGeom>
          <a:solidFill>
            <a:srgbClr val="9900cc"/>
          </a:solidFill>
          <a:ln cap="rnd"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1" name=""/>
          <p:cNvSpPr/>
          <p:nvPr/>
        </p:nvSpPr>
        <p:spPr>
          <a:xfrm>
            <a:off x="431640" y="5627520"/>
            <a:ext cx="154080" cy="154080"/>
          </a:xfrm>
          <a:prstGeom prst="rect">
            <a:avLst/>
          </a:prstGeom>
          <a:solidFill>
            <a:srgbClr val="004be9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2" name=""/>
          <p:cNvSpPr/>
          <p:nvPr/>
        </p:nvSpPr>
        <p:spPr>
          <a:xfrm>
            <a:off x="415800" y="4792680"/>
            <a:ext cx="222480" cy="222120"/>
          </a:xfrm>
          <a:custGeom>
            <a:avLst/>
            <a:gdLst/>
            <a:ahLst/>
            <a:rect l="l" t="t" r="r" b="b"/>
            <a:pathLst>
              <a:path w="140" h="140">
                <a:moveTo>
                  <a:pt x="75" y="0"/>
                </a:moveTo>
                <a:lnTo>
                  <a:pt x="53" y="54"/>
                </a:lnTo>
                <a:lnTo>
                  <a:pt x="0" y="54"/>
                </a:lnTo>
                <a:lnTo>
                  <a:pt x="43" y="86"/>
                </a:lnTo>
                <a:lnTo>
                  <a:pt x="21" y="140"/>
                </a:lnTo>
                <a:lnTo>
                  <a:pt x="75" y="108"/>
                </a:lnTo>
                <a:lnTo>
                  <a:pt x="118" y="140"/>
                </a:lnTo>
                <a:lnTo>
                  <a:pt x="97" y="86"/>
                </a:lnTo>
                <a:lnTo>
                  <a:pt x="140" y="54"/>
                </a:lnTo>
                <a:lnTo>
                  <a:pt x="86" y="54"/>
                </a:lnTo>
                <a:lnTo>
                  <a:pt x="75" y="0"/>
                </a:lnTo>
                <a:close/>
              </a:path>
            </a:pathLst>
          </a:custGeom>
          <a:solidFill>
            <a:srgbClr val="c20017"/>
          </a:solidFill>
          <a:ln cap="rnd"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" name=""/>
          <p:cNvSpPr/>
          <p:nvPr/>
        </p:nvSpPr>
        <p:spPr>
          <a:xfrm>
            <a:off x="675720" y="4843440"/>
            <a:ext cx="8301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Offices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" name=""/>
          <p:cNvSpPr/>
          <p:nvPr/>
        </p:nvSpPr>
        <p:spPr>
          <a:xfrm>
            <a:off x="667800" y="5100480"/>
            <a:ext cx="879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HVAC  Service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5" name=""/>
          <p:cNvSpPr/>
          <p:nvPr/>
        </p:nvSpPr>
        <p:spPr>
          <a:xfrm>
            <a:off x="689040" y="5340240"/>
            <a:ext cx="1244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Facility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6" name=""/>
          <p:cNvSpPr/>
          <p:nvPr/>
        </p:nvSpPr>
        <p:spPr>
          <a:xfrm>
            <a:off x="664920" y="5557680"/>
            <a:ext cx="14979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System Design &amp;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7" name=""/>
          <p:cNvSpPr/>
          <p:nvPr/>
        </p:nvSpPr>
        <p:spPr>
          <a:xfrm>
            <a:off x="689040" y="5716440"/>
            <a:ext cx="6685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Installation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" name=""/>
          <p:cNvSpPr/>
          <p:nvPr/>
        </p:nvSpPr>
        <p:spPr>
          <a:xfrm>
            <a:off x="668520" y="5940360"/>
            <a:ext cx="9284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Customer Sites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" name=""/>
          <p:cNvSpPr/>
          <p:nvPr/>
        </p:nvSpPr>
        <p:spPr>
          <a:xfrm>
            <a:off x="439560" y="5931000"/>
            <a:ext cx="158760" cy="149040"/>
          </a:xfrm>
          <a:prstGeom prst="ellipse">
            <a:avLst/>
          </a:prstGeom>
          <a:solidFill>
            <a:srgbClr val="e9ad17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" name=""/>
          <p:cNvSpPr/>
          <p:nvPr/>
        </p:nvSpPr>
        <p:spPr>
          <a:xfrm>
            <a:off x="304920" y="4724280"/>
            <a:ext cx="1955520" cy="1460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" name=""/>
          <p:cNvSpPr/>
          <p:nvPr/>
        </p:nvSpPr>
        <p:spPr>
          <a:xfrm rot="2700000">
            <a:off x="3124440" y="5843160"/>
            <a:ext cx="136440" cy="13680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" name=""/>
          <p:cNvSpPr/>
          <p:nvPr/>
        </p:nvSpPr>
        <p:spPr>
          <a:xfrm>
            <a:off x="3247920" y="5715000"/>
            <a:ext cx="5715000" cy="105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$16 Billion in contracts expected by YE-2000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16,500 total facilities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 billion square feet of managed space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" name=""/>
          <p:cNvSpPr/>
          <p:nvPr/>
        </p:nvSpPr>
        <p:spPr>
          <a:xfrm rot="2700000">
            <a:off x="3124440" y="6168600"/>
            <a:ext cx="136440" cy="13680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" name=""/>
          <p:cNvSpPr/>
          <p:nvPr/>
        </p:nvSpPr>
        <p:spPr>
          <a:xfrm rot="2700000">
            <a:off x="3124440" y="6494040"/>
            <a:ext cx="136440" cy="13680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"/>
          <p:cNvSpPr/>
          <p:nvPr/>
        </p:nvSpPr>
        <p:spPr>
          <a:xfrm>
            <a:off x="800280" y="1752480"/>
            <a:ext cx="8953200" cy="395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First national provider of energy and related services to residences and small businesses in deregulated 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 partnership of industry leaders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Initial investment of $120 million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First customer sign-up in Pennsylvania and New Jersey later this year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" name=""/>
          <p:cNvSpPr/>
          <p:nvPr/>
        </p:nvSpPr>
        <p:spPr>
          <a:xfrm rot="2700000">
            <a:off x="609840" y="1920600"/>
            <a:ext cx="136440" cy="13680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" name=""/>
          <p:cNvSpPr/>
          <p:nvPr/>
        </p:nvSpPr>
        <p:spPr>
          <a:xfrm rot="2700000">
            <a:off x="609840" y="3180960"/>
            <a:ext cx="136440" cy="13680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" name=""/>
          <p:cNvSpPr/>
          <p:nvPr/>
        </p:nvSpPr>
        <p:spPr>
          <a:xfrm>
            <a:off x="193680" y="351000"/>
            <a:ext cx="994104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New Power Company</a:t>
            </a:r>
            <a:r>
              <a:rPr b="1" lang="en-US" sz="1800" strike="noStrike" u="none" baseline="100000">
                <a:solidFill>
                  <a:srgbClr val="000000"/>
                </a:solidFill>
                <a:effectLst/>
                <a:uFillTx/>
                <a:latin typeface="Frutiger 55 Roman"/>
              </a:rPr>
              <a:t>TM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" name=""/>
          <p:cNvSpPr/>
          <p:nvPr/>
        </p:nvSpPr>
        <p:spPr>
          <a:xfrm rot="2700000">
            <a:off x="609840" y="4105080"/>
            <a:ext cx="136440" cy="13680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" name=""/>
          <p:cNvSpPr/>
          <p:nvPr/>
        </p:nvSpPr>
        <p:spPr>
          <a:xfrm rot="2700000">
            <a:off x="609840" y="5019480"/>
            <a:ext cx="136440" cy="13680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"/>
          <p:cNvSpPr/>
          <p:nvPr/>
        </p:nvSpPr>
        <p:spPr>
          <a:xfrm>
            <a:off x="1447920" y="2362320"/>
            <a:ext cx="7391160" cy="129528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The Imperative of Regulatory Reform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"/>
          <p:cNvSpPr/>
          <p:nvPr/>
        </p:nvSpPr>
        <p:spPr>
          <a:xfrm>
            <a:off x="216000" y="76320"/>
            <a:ext cx="983448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25560" bIns="255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512640"/>
                <a:tab algn="l" pos="1025640"/>
                <a:tab algn="l" pos="1538280"/>
                <a:tab algn="l" pos="2050920"/>
                <a:tab algn="l" pos="2563920"/>
                <a:tab algn="l" pos="3076560"/>
                <a:tab algn="l" pos="3589200"/>
                <a:tab algn="l" pos="4102200"/>
                <a:tab algn="l" pos="4614840"/>
                <a:tab algn="l" pos="5127480"/>
                <a:tab algn="l" pos="5640480"/>
                <a:tab algn="l" pos="6153120"/>
                <a:tab algn="l" pos="6665760"/>
                <a:tab algn="l" pos="7178760"/>
                <a:tab algn="l" pos="7691400"/>
                <a:tab algn="l" pos="8204040"/>
                <a:tab algn="l" pos="8717040"/>
                <a:tab algn="l" pos="9229680"/>
                <a:tab algn="l" pos="9742320"/>
                <a:tab algn="l" pos="1025532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Benefits of Natural Gas Competition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713" name=""/>
          <p:cNvGraphicFramePr/>
          <p:nvPr/>
        </p:nvGraphicFramePr>
        <p:xfrm>
          <a:off x="757080" y="1285920"/>
          <a:ext cx="3662640" cy="2413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1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57080" y="1285920"/>
                    <a:ext cx="3662640" cy="241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15" name=""/>
          <p:cNvSpPr/>
          <p:nvPr/>
        </p:nvSpPr>
        <p:spPr>
          <a:xfrm>
            <a:off x="1438200" y="6145200"/>
            <a:ext cx="2178000" cy="407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" name=""/>
          <p:cNvSpPr/>
          <p:nvPr/>
        </p:nvSpPr>
        <p:spPr>
          <a:xfrm>
            <a:off x="1811520" y="6161040"/>
            <a:ext cx="175752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Open          Closed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" name=""/>
          <p:cNvSpPr/>
          <p:nvPr/>
        </p:nvSpPr>
        <p:spPr>
          <a:xfrm>
            <a:off x="1495440" y="6215040"/>
            <a:ext cx="263520" cy="263520"/>
          </a:xfrm>
          <a:prstGeom prst="cube">
            <a:avLst>
              <a:gd name="adj" fmla="val 250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" name=""/>
          <p:cNvSpPr/>
          <p:nvPr/>
        </p:nvSpPr>
        <p:spPr>
          <a:xfrm>
            <a:off x="2584440" y="6211800"/>
            <a:ext cx="263520" cy="263520"/>
          </a:xfrm>
          <a:prstGeom prst="cube">
            <a:avLst>
              <a:gd name="adj" fmla="val 25000"/>
            </a:avLst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" name=""/>
          <p:cNvSpPr/>
          <p:nvPr/>
        </p:nvSpPr>
        <p:spPr>
          <a:xfrm>
            <a:off x="439560" y="2149560"/>
            <a:ext cx="6912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U.S.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" name=""/>
          <p:cNvSpPr/>
          <p:nvPr/>
        </p:nvSpPr>
        <p:spPr>
          <a:xfrm>
            <a:off x="144360" y="4854600"/>
            <a:ext cx="1283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Canada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721" name=""/>
          <p:cNvGraphicFramePr/>
          <p:nvPr/>
        </p:nvGraphicFramePr>
        <p:xfrm>
          <a:off x="757080" y="3720960"/>
          <a:ext cx="3662640" cy="2413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2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57080" y="3720960"/>
                    <a:ext cx="3662640" cy="241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23" name=""/>
          <p:cNvSpPr/>
          <p:nvPr/>
        </p:nvSpPr>
        <p:spPr>
          <a:xfrm>
            <a:off x="324000" y="3606840"/>
            <a:ext cx="9648720" cy="9216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" name=""/>
          <p:cNvSpPr/>
          <p:nvPr/>
        </p:nvSpPr>
        <p:spPr>
          <a:xfrm>
            <a:off x="3962520" y="1828800"/>
            <a:ext cx="838080" cy="533520"/>
          </a:xfrm>
          <a:prstGeom prst="rightArrow">
            <a:avLst>
              <a:gd name="adj1" fmla="val 50000"/>
              <a:gd name="adj2" fmla="val 39271"/>
            </a:avLst>
          </a:prstGeom>
          <a:gradFill rotWithShape="0">
            <a:gsLst>
              <a:gs pos="0">
                <a:srgbClr val="008226"/>
              </a:gs>
              <a:gs pos="100000">
                <a:srgbClr val="003b11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" name=""/>
          <p:cNvSpPr/>
          <p:nvPr/>
        </p:nvSpPr>
        <p:spPr>
          <a:xfrm>
            <a:off x="3962520" y="4533840"/>
            <a:ext cx="838080" cy="533520"/>
          </a:xfrm>
          <a:prstGeom prst="rightArrow">
            <a:avLst>
              <a:gd name="adj1" fmla="val 50000"/>
              <a:gd name="adj2" fmla="val 39271"/>
            </a:avLst>
          </a:prstGeom>
          <a:gradFill rotWithShape="0">
            <a:gsLst>
              <a:gs pos="0">
                <a:srgbClr val="008226"/>
              </a:gs>
              <a:gs pos="100000">
                <a:srgbClr val="003b11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" name=""/>
          <p:cNvSpPr/>
          <p:nvPr/>
        </p:nvSpPr>
        <p:spPr>
          <a:xfrm>
            <a:off x="4952880" y="1573200"/>
            <a:ext cx="4921200" cy="1044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>
              <a:spcBef>
                <a:spcPts val="1250"/>
              </a:spcBef>
              <a:tabLst>
                <a:tab algn="l" pos="0"/>
                <a:tab algn="r" pos="969840"/>
                <a:tab algn="l" pos="1139760"/>
                <a:tab algn="l" pos="18874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Price: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c20017"/>
                </a:solidFill>
                <a:effectLst/>
                <a:uFillTx/>
                <a:latin typeface="Frutiger 45 Light"/>
              </a:rPr>
              <a:t>-42%</a:t>
            </a:r>
            <a:r>
              <a:rPr b="1" lang="en-US" sz="2000" strike="noStrike" u="none">
                <a:solidFill>
                  <a:srgbClr val="c20017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between 1985 and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r" pos="969840"/>
                <a:tab algn="l" pos="1139760"/>
                <a:tab algn="l" pos="18874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Supply: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+24%</a:t>
            </a:r>
            <a:r>
              <a:rPr b="1" lang="en-US" sz="20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between 1985 and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" name=""/>
          <p:cNvSpPr/>
          <p:nvPr/>
        </p:nvSpPr>
        <p:spPr>
          <a:xfrm>
            <a:off x="4952880" y="4343400"/>
            <a:ext cx="4921200" cy="1044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07932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>
              <a:spcBef>
                <a:spcPts val="1250"/>
              </a:spcBef>
              <a:tabLst>
                <a:tab algn="l" pos="0"/>
                <a:tab algn="r" pos="969840"/>
                <a:tab algn="l" pos="1139760"/>
                <a:tab algn="l" pos="18874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Price: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c20017"/>
                </a:solidFill>
                <a:effectLst/>
                <a:uFillTx/>
                <a:latin typeface="Frutiger 45 Light"/>
              </a:rPr>
              <a:t>-28%</a:t>
            </a:r>
            <a:r>
              <a:rPr b="1" lang="en-US" sz="2000" strike="noStrike" u="none">
                <a:solidFill>
                  <a:srgbClr val="c20017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between 1985 and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r" pos="969840"/>
                <a:tab algn="l" pos="1139760"/>
                <a:tab algn="l" pos="18874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Supply: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+38%</a:t>
            </a:r>
            <a:r>
              <a:rPr b="1" lang="en-US" sz="20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between 1985 and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Gas Pipeline Volume Growth</a:t>
            </a:r>
            <a:br>
              <a:rPr sz="3000"/>
            </a:b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(Bbtu/d)</a:t>
            </a:r>
            <a:endParaRPr b="1" lang="en-US" sz="22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graphicFrame>
        <p:nvGraphicFramePr>
          <p:cNvPr id="729" name=""/>
          <p:cNvGraphicFramePr/>
          <p:nvPr/>
        </p:nvGraphicFramePr>
        <p:xfrm>
          <a:off x="463680" y="1368360"/>
          <a:ext cx="9061200" cy="5261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3680" y="1368360"/>
                    <a:ext cx="9061200" cy="5261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1" name=""/>
          <p:cNvSpPr/>
          <p:nvPr/>
        </p:nvSpPr>
        <p:spPr>
          <a:xfrm>
            <a:off x="1908000" y="1613880"/>
            <a:ext cx="2140200" cy="670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62% Increase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1986 and 1989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" name=""/>
          <p:cNvSpPr/>
          <p:nvPr/>
        </p:nvSpPr>
        <p:spPr>
          <a:xfrm flipV="1">
            <a:off x="2438280" y="2819520"/>
            <a:ext cx="990720" cy="761760"/>
          </a:xfrm>
          <a:prstGeom prst="line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"/>
          <p:cNvSpPr/>
          <p:nvPr/>
        </p:nvSpPr>
        <p:spPr>
          <a:xfrm>
            <a:off x="193680" y="351000"/>
            <a:ext cx="994104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Needed Regulatory Reform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" name=""/>
          <p:cNvSpPr/>
          <p:nvPr/>
        </p:nvSpPr>
        <p:spPr>
          <a:xfrm>
            <a:off x="1066680" y="1828800"/>
            <a:ext cx="8153640" cy="395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Provide nondiscriminatory access in the wholesale electricity market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Standardize best practices across the U.S. and Canada in wholesale and retail 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Encourage new-generation gas and electricity retailing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Take the competitive model global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" name=""/>
          <p:cNvSpPr/>
          <p:nvPr/>
        </p:nvSpPr>
        <p:spPr>
          <a:xfrm rot="2700000">
            <a:off x="875880" y="2000160"/>
            <a:ext cx="13644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" name=""/>
          <p:cNvSpPr/>
          <p:nvPr/>
        </p:nvSpPr>
        <p:spPr>
          <a:xfrm rot="2700000">
            <a:off x="875880" y="3270240"/>
            <a:ext cx="13644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" name=""/>
          <p:cNvSpPr/>
          <p:nvPr/>
        </p:nvSpPr>
        <p:spPr>
          <a:xfrm rot="2700000">
            <a:off x="875520" y="4546440"/>
            <a:ext cx="13680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" name=""/>
          <p:cNvSpPr/>
          <p:nvPr/>
        </p:nvSpPr>
        <p:spPr>
          <a:xfrm rot="2700000">
            <a:off x="875520" y="5479920"/>
            <a:ext cx="13680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"/>
          <p:cNvSpPr/>
          <p:nvPr/>
        </p:nvSpPr>
        <p:spPr>
          <a:xfrm>
            <a:off x="193680" y="351000"/>
            <a:ext cx="994104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Obstacles to Wholesale Electricity Competition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" name=""/>
          <p:cNvSpPr/>
          <p:nvPr/>
        </p:nvSpPr>
        <p:spPr>
          <a:xfrm>
            <a:off x="1066680" y="2209680"/>
            <a:ext cx="8686800" cy="325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Monopoly services bundled with competitive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Transmission capacity set-asides block independent access to the grid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Few trading points and low liquidity with “balkanized” interstate transmission grid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" name=""/>
          <p:cNvSpPr/>
          <p:nvPr/>
        </p:nvSpPr>
        <p:spPr>
          <a:xfrm rot="2700000">
            <a:off x="875880" y="2381400"/>
            <a:ext cx="13644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" name=""/>
          <p:cNvSpPr/>
          <p:nvPr/>
        </p:nvSpPr>
        <p:spPr>
          <a:xfrm rot="2700000">
            <a:off x="875520" y="3368520"/>
            <a:ext cx="13680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" name=""/>
          <p:cNvSpPr/>
          <p:nvPr/>
        </p:nvSpPr>
        <p:spPr>
          <a:xfrm rot="2700000">
            <a:off x="875880" y="4730760"/>
            <a:ext cx="13644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"/>
          <p:cNvSpPr/>
          <p:nvPr/>
        </p:nvSpPr>
        <p:spPr>
          <a:xfrm>
            <a:off x="193680" y="351000"/>
            <a:ext cx="994104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Solutions for Wholesale Electricity Competition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" name=""/>
          <p:cNvSpPr/>
          <p:nvPr/>
        </p:nvSpPr>
        <p:spPr>
          <a:xfrm>
            <a:off x="1066680" y="2209680"/>
            <a:ext cx="8686800" cy="325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Unbundle transmission and distribution monopoly services from competitive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Offer nondiscriminatory (competitive) access to monopoly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Set common standards across jurisdictions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" name=""/>
          <p:cNvSpPr/>
          <p:nvPr/>
        </p:nvSpPr>
        <p:spPr>
          <a:xfrm rot="2700000">
            <a:off x="875880" y="2381400"/>
            <a:ext cx="13644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" name=""/>
          <p:cNvSpPr/>
          <p:nvPr/>
        </p:nvSpPr>
        <p:spPr>
          <a:xfrm rot="2700000">
            <a:off x="875520" y="3701880"/>
            <a:ext cx="13680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" name=""/>
          <p:cNvSpPr/>
          <p:nvPr/>
        </p:nvSpPr>
        <p:spPr>
          <a:xfrm rot="2700000">
            <a:off x="875520" y="5092560"/>
            <a:ext cx="13680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" descr=""/>
          <p:cNvPicPr/>
          <p:nvPr/>
        </p:nvPicPr>
        <p:blipFill>
          <a:blip r:embed="rId1"/>
          <a:stretch/>
        </p:blipFill>
        <p:spPr>
          <a:xfrm>
            <a:off x="1344600" y="1074600"/>
            <a:ext cx="7556400" cy="4915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" name=""/>
          <p:cNvSpPr/>
          <p:nvPr/>
        </p:nvSpPr>
        <p:spPr>
          <a:xfrm>
            <a:off x="4124160" y="2766960"/>
            <a:ext cx="2098800" cy="2098800"/>
          </a:xfrm>
          <a:custGeom>
            <a:avLst/>
            <a:gdLst/>
            <a:ahLst/>
            <a:rect l="l" t="t" r="r" b="b"/>
            <a:pathLst>
              <a:path w="1322" h="1322">
                <a:moveTo>
                  <a:pt x="1321" y="0"/>
                </a:moveTo>
                <a:lnTo>
                  <a:pt x="865" y="168"/>
                </a:lnTo>
                <a:lnTo>
                  <a:pt x="681" y="284"/>
                </a:lnTo>
                <a:lnTo>
                  <a:pt x="509" y="528"/>
                </a:lnTo>
                <a:lnTo>
                  <a:pt x="400" y="633"/>
                </a:lnTo>
                <a:lnTo>
                  <a:pt x="93" y="1196"/>
                </a:lnTo>
                <a:lnTo>
                  <a:pt x="0" y="1321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" name=""/>
          <p:cNvSpPr/>
          <p:nvPr/>
        </p:nvSpPr>
        <p:spPr>
          <a:xfrm>
            <a:off x="4049640" y="3122640"/>
            <a:ext cx="1106640" cy="147600"/>
          </a:xfrm>
          <a:custGeom>
            <a:avLst/>
            <a:gdLst/>
            <a:ahLst/>
            <a:rect l="l" t="t" r="r" b="b"/>
            <a:pathLst>
              <a:path w="697" h="93">
                <a:moveTo>
                  <a:pt x="696" y="92"/>
                </a:moveTo>
                <a:lnTo>
                  <a:pt x="80" y="0"/>
                </a:lnTo>
                <a:lnTo>
                  <a:pt x="0" y="12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" name=""/>
          <p:cNvSpPr/>
          <p:nvPr/>
        </p:nvSpPr>
        <p:spPr>
          <a:xfrm>
            <a:off x="5167440" y="2494080"/>
            <a:ext cx="750600" cy="718920"/>
          </a:xfrm>
          <a:custGeom>
            <a:avLst/>
            <a:gdLst/>
            <a:ahLst/>
            <a:rect l="l" t="t" r="r" b="b"/>
            <a:pathLst>
              <a:path w="473" h="453">
                <a:moveTo>
                  <a:pt x="20" y="452"/>
                </a:moveTo>
                <a:lnTo>
                  <a:pt x="0" y="300"/>
                </a:lnTo>
                <a:lnTo>
                  <a:pt x="284" y="0"/>
                </a:lnTo>
                <a:lnTo>
                  <a:pt x="472" y="4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" name=""/>
          <p:cNvSpPr/>
          <p:nvPr/>
        </p:nvSpPr>
        <p:spPr>
          <a:xfrm>
            <a:off x="4398840" y="3852720"/>
            <a:ext cx="312840" cy="39960"/>
          </a:xfrm>
          <a:custGeom>
            <a:avLst/>
            <a:gdLst/>
            <a:ahLst/>
            <a:rect l="l" t="t" r="r" b="b"/>
            <a:pathLst>
              <a:path w="197" h="25">
                <a:moveTo>
                  <a:pt x="196" y="0"/>
                </a:moveTo>
                <a:lnTo>
                  <a:pt x="0" y="24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" name=""/>
          <p:cNvSpPr/>
          <p:nvPr/>
        </p:nvSpPr>
        <p:spPr>
          <a:xfrm>
            <a:off x="4665600" y="3998880"/>
            <a:ext cx="223920" cy="77760"/>
          </a:xfrm>
          <a:custGeom>
            <a:avLst/>
            <a:gdLst/>
            <a:ahLst/>
            <a:rect l="l" t="t" r="r" b="b"/>
            <a:pathLst>
              <a:path w="141" h="49">
                <a:moveTo>
                  <a:pt x="0" y="0"/>
                </a:moveTo>
                <a:lnTo>
                  <a:pt x="72" y="40"/>
                </a:lnTo>
                <a:lnTo>
                  <a:pt x="140" y="48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" name=""/>
          <p:cNvSpPr/>
          <p:nvPr/>
        </p:nvSpPr>
        <p:spPr>
          <a:xfrm>
            <a:off x="4487760" y="3726000"/>
            <a:ext cx="293760" cy="147600"/>
          </a:xfrm>
          <a:custGeom>
            <a:avLst/>
            <a:gdLst/>
            <a:ahLst/>
            <a:rect l="l" t="t" r="r" b="b"/>
            <a:pathLst>
              <a:path w="185" h="93">
                <a:moveTo>
                  <a:pt x="0" y="92"/>
                </a:moveTo>
                <a:lnTo>
                  <a:pt x="8" y="36"/>
                </a:lnTo>
                <a:lnTo>
                  <a:pt x="184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" name=""/>
          <p:cNvSpPr/>
          <p:nvPr/>
        </p:nvSpPr>
        <p:spPr>
          <a:xfrm>
            <a:off x="4456080" y="4049640"/>
            <a:ext cx="141480" cy="236520"/>
          </a:xfrm>
          <a:custGeom>
            <a:avLst/>
            <a:gdLst/>
            <a:ahLst/>
            <a:rect l="l" t="t" r="r" b="b"/>
            <a:pathLst>
              <a:path w="89" h="149">
                <a:moveTo>
                  <a:pt x="8" y="148"/>
                </a:moveTo>
                <a:lnTo>
                  <a:pt x="0" y="68"/>
                </a:lnTo>
                <a:lnTo>
                  <a:pt x="88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" name=""/>
          <p:cNvSpPr/>
          <p:nvPr/>
        </p:nvSpPr>
        <p:spPr>
          <a:xfrm>
            <a:off x="4564080" y="4138560"/>
            <a:ext cx="299880" cy="128520"/>
          </a:xfrm>
          <a:custGeom>
            <a:avLst/>
            <a:gdLst/>
            <a:ahLst/>
            <a:rect l="l" t="t" r="r" b="b"/>
            <a:pathLst>
              <a:path w="189" h="81">
                <a:moveTo>
                  <a:pt x="0" y="0"/>
                </a:moveTo>
                <a:lnTo>
                  <a:pt x="20" y="32"/>
                </a:lnTo>
                <a:lnTo>
                  <a:pt x="188" y="8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" name=""/>
          <p:cNvSpPr/>
          <p:nvPr/>
        </p:nvSpPr>
        <p:spPr>
          <a:xfrm>
            <a:off x="4145040" y="4583160"/>
            <a:ext cx="376200" cy="560520"/>
          </a:xfrm>
          <a:custGeom>
            <a:avLst/>
            <a:gdLst/>
            <a:ahLst/>
            <a:rect l="l" t="t" r="r" b="b"/>
            <a:pathLst>
              <a:path w="237" h="353">
                <a:moveTo>
                  <a:pt x="12" y="136"/>
                </a:moveTo>
                <a:lnTo>
                  <a:pt x="0" y="48"/>
                </a:lnTo>
                <a:lnTo>
                  <a:pt x="60" y="0"/>
                </a:lnTo>
                <a:lnTo>
                  <a:pt x="236" y="272"/>
                </a:lnTo>
                <a:lnTo>
                  <a:pt x="228" y="352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" name=""/>
          <p:cNvSpPr/>
          <p:nvPr/>
        </p:nvSpPr>
        <p:spPr>
          <a:xfrm>
            <a:off x="4164120" y="4811760"/>
            <a:ext cx="223560" cy="274680"/>
          </a:xfrm>
          <a:custGeom>
            <a:avLst/>
            <a:gdLst/>
            <a:ahLst/>
            <a:rect l="l" t="t" r="r" b="b"/>
            <a:pathLst>
              <a:path w="141" h="173">
                <a:moveTo>
                  <a:pt x="140" y="8"/>
                </a:moveTo>
                <a:lnTo>
                  <a:pt x="140" y="80"/>
                </a:lnTo>
                <a:lnTo>
                  <a:pt x="48" y="128"/>
                </a:lnTo>
                <a:lnTo>
                  <a:pt x="48" y="172"/>
                </a:lnTo>
                <a:lnTo>
                  <a:pt x="0" y="108"/>
                </a:lnTo>
                <a:lnTo>
                  <a:pt x="0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" name=""/>
          <p:cNvSpPr/>
          <p:nvPr/>
        </p:nvSpPr>
        <p:spPr>
          <a:xfrm>
            <a:off x="5497560" y="1922400"/>
            <a:ext cx="312840" cy="1106640"/>
          </a:xfrm>
          <a:custGeom>
            <a:avLst/>
            <a:gdLst/>
            <a:ahLst/>
            <a:rect l="l" t="t" r="r" b="b"/>
            <a:pathLst>
              <a:path w="197" h="697">
                <a:moveTo>
                  <a:pt x="0" y="696"/>
                </a:moveTo>
                <a:lnTo>
                  <a:pt x="0" y="648"/>
                </a:lnTo>
                <a:lnTo>
                  <a:pt x="28" y="592"/>
                </a:lnTo>
                <a:lnTo>
                  <a:pt x="72" y="364"/>
                </a:lnTo>
                <a:lnTo>
                  <a:pt x="60" y="276"/>
                </a:lnTo>
                <a:lnTo>
                  <a:pt x="60" y="244"/>
                </a:lnTo>
                <a:lnTo>
                  <a:pt x="64" y="222"/>
                </a:lnTo>
                <a:lnTo>
                  <a:pt x="76" y="190"/>
                </a:lnTo>
                <a:lnTo>
                  <a:pt x="88" y="156"/>
                </a:lnTo>
                <a:lnTo>
                  <a:pt x="108" y="132"/>
                </a:lnTo>
                <a:lnTo>
                  <a:pt x="136" y="80"/>
                </a:lnTo>
                <a:lnTo>
                  <a:pt x="196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" name=""/>
          <p:cNvSpPr/>
          <p:nvPr/>
        </p:nvSpPr>
        <p:spPr>
          <a:xfrm>
            <a:off x="5643720" y="1957320"/>
            <a:ext cx="655560" cy="185760"/>
          </a:xfrm>
          <a:custGeom>
            <a:avLst/>
            <a:gdLst/>
            <a:ahLst/>
            <a:rect l="l" t="t" r="r" b="b"/>
            <a:pathLst>
              <a:path w="413" h="117">
                <a:moveTo>
                  <a:pt x="0" y="0"/>
                </a:moveTo>
                <a:lnTo>
                  <a:pt x="16" y="90"/>
                </a:lnTo>
                <a:lnTo>
                  <a:pt x="44" y="106"/>
                </a:lnTo>
                <a:lnTo>
                  <a:pt x="94" y="116"/>
                </a:lnTo>
                <a:lnTo>
                  <a:pt x="412" y="8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" name=""/>
          <p:cNvSpPr/>
          <p:nvPr/>
        </p:nvSpPr>
        <p:spPr>
          <a:xfrm>
            <a:off x="5576760" y="1973160"/>
            <a:ext cx="135000" cy="77760"/>
          </a:xfrm>
          <a:custGeom>
            <a:avLst/>
            <a:gdLst/>
            <a:ahLst/>
            <a:rect l="l" t="t" r="r" b="b"/>
            <a:pathLst>
              <a:path w="85" h="49">
                <a:moveTo>
                  <a:pt x="0" y="48"/>
                </a:moveTo>
                <a:lnTo>
                  <a:pt x="42" y="18"/>
                </a:lnTo>
                <a:lnTo>
                  <a:pt x="76" y="10"/>
                </a:lnTo>
                <a:lnTo>
                  <a:pt x="84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" name=""/>
          <p:cNvSpPr/>
          <p:nvPr/>
        </p:nvSpPr>
        <p:spPr>
          <a:xfrm>
            <a:off x="4938840" y="2354400"/>
            <a:ext cx="350640" cy="468000"/>
          </a:xfrm>
          <a:custGeom>
            <a:avLst/>
            <a:gdLst/>
            <a:ahLst/>
            <a:rect l="l" t="t" r="r" b="b"/>
            <a:pathLst>
              <a:path w="221" h="295">
                <a:moveTo>
                  <a:pt x="220" y="294"/>
                </a:moveTo>
                <a:lnTo>
                  <a:pt x="180" y="268"/>
                </a:lnTo>
                <a:lnTo>
                  <a:pt x="166" y="270"/>
                </a:lnTo>
                <a:lnTo>
                  <a:pt x="86" y="226"/>
                </a:lnTo>
                <a:lnTo>
                  <a:pt x="86" y="210"/>
                </a:lnTo>
                <a:lnTo>
                  <a:pt x="46" y="132"/>
                </a:lnTo>
                <a:lnTo>
                  <a:pt x="34" y="120"/>
                </a:lnTo>
                <a:lnTo>
                  <a:pt x="0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" name=""/>
          <p:cNvSpPr/>
          <p:nvPr/>
        </p:nvSpPr>
        <p:spPr>
          <a:xfrm>
            <a:off x="5208480" y="2468520"/>
            <a:ext cx="363600" cy="135000"/>
          </a:xfrm>
          <a:custGeom>
            <a:avLst/>
            <a:gdLst/>
            <a:ahLst/>
            <a:rect l="l" t="t" r="r" b="b"/>
            <a:pathLst>
              <a:path w="229" h="85">
                <a:moveTo>
                  <a:pt x="228" y="36"/>
                </a:moveTo>
                <a:lnTo>
                  <a:pt x="102" y="0"/>
                </a:lnTo>
                <a:lnTo>
                  <a:pt x="34" y="74"/>
                </a:lnTo>
                <a:lnTo>
                  <a:pt x="0" y="84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" name=""/>
          <p:cNvSpPr/>
          <p:nvPr/>
        </p:nvSpPr>
        <p:spPr>
          <a:xfrm>
            <a:off x="5373720" y="2300400"/>
            <a:ext cx="217440" cy="36360"/>
          </a:xfrm>
          <a:custGeom>
            <a:avLst/>
            <a:gdLst/>
            <a:ahLst/>
            <a:rect l="l" t="t" r="r" b="b"/>
            <a:pathLst>
              <a:path w="137" h="23">
                <a:moveTo>
                  <a:pt x="136" y="6"/>
                </a:moveTo>
                <a:lnTo>
                  <a:pt x="52" y="0"/>
                </a:lnTo>
                <a:lnTo>
                  <a:pt x="40" y="16"/>
                </a:lnTo>
                <a:lnTo>
                  <a:pt x="0" y="22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" name=""/>
          <p:cNvSpPr/>
          <p:nvPr/>
        </p:nvSpPr>
        <p:spPr>
          <a:xfrm>
            <a:off x="5440320" y="2166840"/>
            <a:ext cx="17640" cy="125640"/>
          </a:xfrm>
          <a:custGeom>
            <a:avLst/>
            <a:gdLst/>
            <a:ahLst/>
            <a:rect l="l" t="t" r="r" b="b"/>
            <a:pathLst>
              <a:path w="11" h="79">
                <a:moveTo>
                  <a:pt x="10" y="78"/>
                </a:moveTo>
                <a:lnTo>
                  <a:pt x="10" y="54"/>
                </a:lnTo>
                <a:lnTo>
                  <a:pt x="2" y="32"/>
                </a:lnTo>
                <a:lnTo>
                  <a:pt x="0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" name=""/>
          <p:cNvSpPr/>
          <p:nvPr/>
        </p:nvSpPr>
        <p:spPr>
          <a:xfrm>
            <a:off x="5208480" y="2227320"/>
            <a:ext cx="230400" cy="169920"/>
          </a:xfrm>
          <a:custGeom>
            <a:avLst/>
            <a:gdLst/>
            <a:ahLst/>
            <a:rect l="l" t="t" r="r" b="b"/>
            <a:pathLst>
              <a:path w="145" h="107">
                <a:moveTo>
                  <a:pt x="144" y="0"/>
                </a:moveTo>
                <a:lnTo>
                  <a:pt x="88" y="12"/>
                </a:lnTo>
                <a:lnTo>
                  <a:pt x="90" y="24"/>
                </a:lnTo>
                <a:lnTo>
                  <a:pt x="14" y="48"/>
                </a:lnTo>
                <a:lnTo>
                  <a:pt x="14" y="60"/>
                </a:lnTo>
                <a:lnTo>
                  <a:pt x="0" y="78"/>
                </a:lnTo>
                <a:lnTo>
                  <a:pt x="4" y="96"/>
                </a:lnTo>
                <a:lnTo>
                  <a:pt x="16" y="106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" name=""/>
          <p:cNvSpPr/>
          <p:nvPr/>
        </p:nvSpPr>
        <p:spPr>
          <a:xfrm>
            <a:off x="5595840" y="2313000"/>
            <a:ext cx="233640" cy="87480"/>
          </a:xfrm>
          <a:custGeom>
            <a:avLst/>
            <a:gdLst/>
            <a:ahLst/>
            <a:rect l="l" t="t" r="r" b="b"/>
            <a:pathLst>
              <a:path w="147" h="55">
                <a:moveTo>
                  <a:pt x="0" y="54"/>
                </a:moveTo>
                <a:lnTo>
                  <a:pt x="30" y="34"/>
                </a:lnTo>
                <a:lnTo>
                  <a:pt x="146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" name=""/>
          <p:cNvSpPr/>
          <p:nvPr/>
        </p:nvSpPr>
        <p:spPr>
          <a:xfrm>
            <a:off x="5853240" y="2138400"/>
            <a:ext cx="118800" cy="173160"/>
          </a:xfrm>
          <a:custGeom>
            <a:avLst/>
            <a:gdLst/>
            <a:ahLst/>
            <a:rect l="l" t="t" r="r" b="b"/>
            <a:pathLst>
              <a:path w="75" h="109">
                <a:moveTo>
                  <a:pt x="0" y="0"/>
                </a:moveTo>
                <a:lnTo>
                  <a:pt x="74" y="108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" name=""/>
          <p:cNvSpPr/>
          <p:nvPr/>
        </p:nvSpPr>
        <p:spPr>
          <a:xfrm>
            <a:off x="5580000" y="2674800"/>
            <a:ext cx="344520" cy="20880"/>
          </a:xfrm>
          <a:custGeom>
            <a:avLst/>
            <a:gdLst/>
            <a:ahLst/>
            <a:rect l="l" t="t" r="r" b="b"/>
            <a:pathLst>
              <a:path w="217" h="13">
                <a:moveTo>
                  <a:pt x="0" y="12"/>
                </a:moveTo>
                <a:lnTo>
                  <a:pt x="216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" name=""/>
          <p:cNvSpPr/>
          <p:nvPr/>
        </p:nvSpPr>
        <p:spPr>
          <a:xfrm>
            <a:off x="3897360" y="1655640"/>
            <a:ext cx="1913040" cy="1424160"/>
          </a:xfrm>
          <a:custGeom>
            <a:avLst/>
            <a:gdLst/>
            <a:ahLst/>
            <a:rect l="l" t="t" r="r" b="b"/>
            <a:pathLst>
              <a:path w="1205" h="897">
                <a:moveTo>
                  <a:pt x="1204" y="896"/>
                </a:moveTo>
                <a:lnTo>
                  <a:pt x="1056" y="684"/>
                </a:lnTo>
                <a:lnTo>
                  <a:pt x="812" y="560"/>
                </a:lnTo>
                <a:lnTo>
                  <a:pt x="640" y="436"/>
                </a:lnTo>
                <a:lnTo>
                  <a:pt x="440" y="336"/>
                </a:lnTo>
                <a:lnTo>
                  <a:pt x="216" y="144"/>
                </a:lnTo>
                <a:lnTo>
                  <a:pt x="0" y="0"/>
                </a:lnTo>
              </a:path>
            </a:pathLst>
          </a:custGeom>
          <a:noFill/>
          <a:ln cap="rnd" w="25560">
            <a:solidFill>
              <a:srgbClr val="60c900"/>
            </a:solidFill>
            <a:custDash>
              <a:ds d="4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" name=""/>
          <p:cNvSpPr/>
          <p:nvPr/>
        </p:nvSpPr>
        <p:spPr>
          <a:xfrm>
            <a:off x="2627280" y="3954600"/>
            <a:ext cx="1614600" cy="1093680"/>
          </a:xfrm>
          <a:custGeom>
            <a:avLst/>
            <a:gdLst/>
            <a:ahLst/>
            <a:rect l="l" t="t" r="r" b="b"/>
            <a:pathLst>
              <a:path w="1017" h="689">
                <a:moveTo>
                  <a:pt x="1016" y="688"/>
                </a:moveTo>
                <a:lnTo>
                  <a:pt x="876" y="296"/>
                </a:lnTo>
                <a:lnTo>
                  <a:pt x="536" y="36"/>
                </a:lnTo>
                <a:lnTo>
                  <a:pt x="472" y="16"/>
                </a:lnTo>
                <a:lnTo>
                  <a:pt x="344" y="28"/>
                </a:lnTo>
                <a:lnTo>
                  <a:pt x="120" y="0"/>
                </a:lnTo>
                <a:lnTo>
                  <a:pt x="96" y="0"/>
                </a:lnTo>
                <a:lnTo>
                  <a:pt x="80" y="8"/>
                </a:lnTo>
                <a:lnTo>
                  <a:pt x="0" y="16"/>
                </a:lnTo>
                <a:lnTo>
                  <a:pt x="0" y="60"/>
                </a:lnTo>
              </a:path>
            </a:pathLst>
          </a:custGeom>
          <a:noFill/>
          <a:ln cap="rnd" w="25560">
            <a:solidFill>
              <a:srgbClr val="c20017"/>
            </a:solidFill>
            <a:custDash>
              <a:ds d="499000" sp="201000"/>
              <a:ds d="1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" name=""/>
          <p:cNvSpPr/>
          <p:nvPr/>
        </p:nvSpPr>
        <p:spPr>
          <a:xfrm>
            <a:off x="4024440" y="4132440"/>
            <a:ext cx="858600" cy="299880"/>
          </a:xfrm>
          <a:custGeom>
            <a:avLst/>
            <a:gdLst/>
            <a:ahLst/>
            <a:rect l="l" t="t" r="r" b="b"/>
            <a:pathLst>
              <a:path w="541" h="189">
                <a:moveTo>
                  <a:pt x="0" y="188"/>
                </a:moveTo>
                <a:lnTo>
                  <a:pt x="400" y="0"/>
                </a:lnTo>
                <a:lnTo>
                  <a:pt x="500" y="36"/>
                </a:lnTo>
                <a:lnTo>
                  <a:pt x="540" y="28"/>
                </a:lnTo>
              </a:path>
            </a:pathLst>
          </a:custGeom>
          <a:noFill/>
          <a:ln cap="rnd" w="25560">
            <a:solidFill>
              <a:srgbClr val="c20017"/>
            </a:solidFill>
            <a:custDash>
              <a:ds d="499000" sp="201000"/>
              <a:ds d="1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" name=""/>
          <p:cNvSpPr/>
          <p:nvPr/>
        </p:nvSpPr>
        <p:spPr>
          <a:xfrm>
            <a:off x="4398840" y="4075200"/>
            <a:ext cx="223920" cy="179280"/>
          </a:xfrm>
          <a:custGeom>
            <a:avLst/>
            <a:gdLst/>
            <a:ahLst/>
            <a:rect l="l" t="t" r="r" b="b"/>
            <a:pathLst>
              <a:path w="141" h="113">
                <a:moveTo>
                  <a:pt x="140" y="112"/>
                </a:moveTo>
                <a:lnTo>
                  <a:pt x="76" y="32"/>
                </a:lnTo>
                <a:lnTo>
                  <a:pt x="0" y="0"/>
                </a:lnTo>
              </a:path>
            </a:pathLst>
          </a:custGeom>
          <a:noFill/>
          <a:ln cap="rnd" w="25560">
            <a:solidFill>
              <a:srgbClr val="c20017"/>
            </a:solidFill>
            <a:custDash>
              <a:ds d="499000" sp="201000"/>
              <a:ds d="1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" name=""/>
          <p:cNvSpPr/>
          <p:nvPr/>
        </p:nvSpPr>
        <p:spPr>
          <a:xfrm>
            <a:off x="4653000" y="3960720"/>
            <a:ext cx="14400" cy="173160"/>
          </a:xfrm>
          <a:custGeom>
            <a:avLst/>
            <a:gdLst/>
            <a:ahLst/>
            <a:rect l="l" t="t" r="r" b="b"/>
            <a:pathLst>
              <a:path w="9" h="109">
                <a:moveTo>
                  <a:pt x="0" y="108"/>
                </a:moveTo>
                <a:lnTo>
                  <a:pt x="8" y="0"/>
                </a:lnTo>
              </a:path>
            </a:pathLst>
          </a:custGeom>
          <a:noFill/>
          <a:ln cap="rnd" w="25560">
            <a:solidFill>
              <a:srgbClr val="c20017"/>
            </a:solidFill>
            <a:custDash>
              <a:ds d="499000" sp="201000"/>
              <a:ds d="1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" name=""/>
          <p:cNvSpPr/>
          <p:nvPr/>
        </p:nvSpPr>
        <p:spPr>
          <a:xfrm>
            <a:off x="4906800" y="4869000"/>
            <a:ext cx="2922840" cy="896760"/>
          </a:xfrm>
          <a:custGeom>
            <a:avLst/>
            <a:gdLst/>
            <a:ahLst/>
            <a:rect l="l" t="t" r="r" b="b"/>
            <a:pathLst>
              <a:path w="1841" h="565">
                <a:moveTo>
                  <a:pt x="0" y="564"/>
                </a:moveTo>
                <a:lnTo>
                  <a:pt x="60" y="396"/>
                </a:lnTo>
                <a:lnTo>
                  <a:pt x="124" y="308"/>
                </a:lnTo>
                <a:lnTo>
                  <a:pt x="152" y="280"/>
                </a:lnTo>
                <a:lnTo>
                  <a:pt x="204" y="264"/>
                </a:lnTo>
                <a:lnTo>
                  <a:pt x="232" y="252"/>
                </a:lnTo>
                <a:lnTo>
                  <a:pt x="260" y="220"/>
                </a:lnTo>
                <a:lnTo>
                  <a:pt x="348" y="172"/>
                </a:lnTo>
                <a:lnTo>
                  <a:pt x="416" y="144"/>
                </a:lnTo>
                <a:lnTo>
                  <a:pt x="492" y="128"/>
                </a:lnTo>
                <a:lnTo>
                  <a:pt x="544" y="116"/>
                </a:lnTo>
                <a:lnTo>
                  <a:pt x="576" y="104"/>
                </a:lnTo>
                <a:lnTo>
                  <a:pt x="600" y="116"/>
                </a:lnTo>
                <a:lnTo>
                  <a:pt x="996" y="0"/>
                </a:lnTo>
                <a:lnTo>
                  <a:pt x="1136" y="40"/>
                </a:lnTo>
                <a:lnTo>
                  <a:pt x="1208" y="36"/>
                </a:lnTo>
                <a:lnTo>
                  <a:pt x="1244" y="52"/>
                </a:lnTo>
                <a:lnTo>
                  <a:pt x="1280" y="36"/>
                </a:lnTo>
                <a:lnTo>
                  <a:pt x="1296" y="52"/>
                </a:lnTo>
                <a:lnTo>
                  <a:pt x="1376" y="44"/>
                </a:lnTo>
                <a:lnTo>
                  <a:pt x="1424" y="52"/>
                </a:lnTo>
                <a:lnTo>
                  <a:pt x="1600" y="64"/>
                </a:lnTo>
                <a:lnTo>
                  <a:pt x="1716" y="260"/>
                </a:lnTo>
                <a:lnTo>
                  <a:pt x="1768" y="268"/>
                </a:lnTo>
                <a:lnTo>
                  <a:pt x="1792" y="336"/>
                </a:lnTo>
                <a:lnTo>
                  <a:pt x="1836" y="400"/>
                </a:lnTo>
                <a:lnTo>
                  <a:pt x="1840" y="544"/>
                </a:lnTo>
                <a:lnTo>
                  <a:pt x="1820" y="560"/>
                </a:lnTo>
              </a:path>
            </a:pathLst>
          </a:custGeom>
          <a:noFill/>
          <a:ln cap="rnd" w="25560">
            <a:solidFill>
              <a:srgbClr val="114ffb"/>
            </a:solidFill>
            <a:custDash>
              <a:ds d="4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" name=""/>
          <p:cNvSpPr/>
          <p:nvPr/>
        </p:nvSpPr>
        <p:spPr>
          <a:xfrm flipH="1">
            <a:off x="5815080" y="5052960"/>
            <a:ext cx="63360" cy="114480"/>
          </a:xfrm>
          <a:prstGeom prst="line">
            <a:avLst/>
          </a:prstGeom>
          <a:ln w="25560">
            <a:solidFill>
              <a:srgbClr val="114ffb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" name=""/>
          <p:cNvSpPr/>
          <p:nvPr/>
        </p:nvSpPr>
        <p:spPr>
          <a:xfrm>
            <a:off x="5948280" y="5027760"/>
            <a:ext cx="141480" cy="134640"/>
          </a:xfrm>
          <a:custGeom>
            <a:avLst/>
            <a:gdLst/>
            <a:ahLst/>
            <a:rect l="l" t="t" r="r" b="b"/>
            <a:pathLst>
              <a:path w="89" h="85">
                <a:moveTo>
                  <a:pt x="0" y="0"/>
                </a:moveTo>
                <a:lnTo>
                  <a:pt x="32" y="52"/>
                </a:lnTo>
                <a:lnTo>
                  <a:pt x="88" y="84"/>
                </a:lnTo>
              </a:path>
            </a:pathLst>
          </a:custGeom>
          <a:noFill/>
          <a:ln cap="rnd" w="25560">
            <a:solidFill>
              <a:srgbClr val="114ffb"/>
            </a:solidFill>
            <a:custDash>
              <a:ds d="4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" name=""/>
          <p:cNvSpPr/>
          <p:nvPr/>
        </p:nvSpPr>
        <p:spPr>
          <a:xfrm flipH="1">
            <a:off x="6481800" y="4881600"/>
            <a:ext cx="31680" cy="114120"/>
          </a:xfrm>
          <a:prstGeom prst="line">
            <a:avLst/>
          </a:prstGeom>
          <a:ln w="25560">
            <a:solidFill>
              <a:srgbClr val="114ffb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" name=""/>
          <p:cNvSpPr/>
          <p:nvPr/>
        </p:nvSpPr>
        <p:spPr>
          <a:xfrm>
            <a:off x="7351560" y="4957920"/>
            <a:ext cx="122400" cy="477720"/>
          </a:xfrm>
          <a:custGeom>
            <a:avLst/>
            <a:gdLst/>
            <a:ahLst/>
            <a:rect l="l" t="t" r="r" b="b"/>
            <a:pathLst>
              <a:path w="77" h="301">
                <a:moveTo>
                  <a:pt x="4" y="0"/>
                </a:moveTo>
                <a:lnTo>
                  <a:pt x="0" y="124"/>
                </a:lnTo>
                <a:lnTo>
                  <a:pt x="36" y="160"/>
                </a:lnTo>
                <a:lnTo>
                  <a:pt x="40" y="216"/>
                </a:lnTo>
                <a:lnTo>
                  <a:pt x="76" y="268"/>
                </a:lnTo>
                <a:lnTo>
                  <a:pt x="76" y="300"/>
                </a:lnTo>
              </a:path>
            </a:pathLst>
          </a:custGeom>
          <a:noFill/>
          <a:ln cap="rnd" w="25560">
            <a:solidFill>
              <a:srgbClr val="114ffb"/>
            </a:solidFill>
            <a:custDash>
              <a:ds d="4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" name=""/>
          <p:cNvSpPr/>
          <p:nvPr/>
        </p:nvSpPr>
        <p:spPr>
          <a:xfrm>
            <a:off x="7364520" y="4881600"/>
            <a:ext cx="109440" cy="287280"/>
          </a:xfrm>
          <a:custGeom>
            <a:avLst/>
            <a:gdLst/>
            <a:ahLst/>
            <a:rect l="l" t="t" r="r" b="b"/>
            <a:pathLst>
              <a:path w="69" h="181">
                <a:moveTo>
                  <a:pt x="68" y="0"/>
                </a:moveTo>
                <a:lnTo>
                  <a:pt x="24" y="140"/>
                </a:lnTo>
                <a:lnTo>
                  <a:pt x="0" y="180"/>
                </a:lnTo>
              </a:path>
            </a:pathLst>
          </a:custGeom>
          <a:noFill/>
          <a:ln cap="rnd" w="25560">
            <a:solidFill>
              <a:srgbClr val="114ffb"/>
            </a:solidFill>
            <a:custDash>
              <a:ds d="4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" name=""/>
          <p:cNvSpPr/>
          <p:nvPr/>
        </p:nvSpPr>
        <p:spPr>
          <a:xfrm>
            <a:off x="7421400" y="5078520"/>
            <a:ext cx="96840" cy="65160"/>
          </a:xfrm>
          <a:custGeom>
            <a:avLst/>
            <a:gdLst/>
            <a:ahLst/>
            <a:rect l="l" t="t" r="r" b="b"/>
            <a:pathLst>
              <a:path w="61" h="41">
                <a:moveTo>
                  <a:pt x="0" y="0"/>
                </a:moveTo>
                <a:lnTo>
                  <a:pt x="24" y="40"/>
                </a:lnTo>
                <a:lnTo>
                  <a:pt x="60" y="8"/>
                </a:lnTo>
              </a:path>
            </a:pathLst>
          </a:custGeom>
          <a:noFill/>
          <a:ln cap="rnd" w="25560">
            <a:solidFill>
              <a:srgbClr val="114ffb"/>
            </a:solidFill>
            <a:custDash>
              <a:ds d="4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" name=""/>
          <p:cNvSpPr/>
          <p:nvPr/>
        </p:nvSpPr>
        <p:spPr>
          <a:xfrm>
            <a:off x="7364520" y="5249880"/>
            <a:ext cx="338040" cy="90360"/>
          </a:xfrm>
          <a:custGeom>
            <a:avLst/>
            <a:gdLst/>
            <a:ahLst/>
            <a:rect l="l" t="t" r="r" b="b"/>
            <a:pathLst>
              <a:path w="213" h="57">
                <a:moveTo>
                  <a:pt x="0" y="56"/>
                </a:moveTo>
                <a:lnTo>
                  <a:pt x="52" y="52"/>
                </a:lnTo>
                <a:lnTo>
                  <a:pt x="164" y="0"/>
                </a:lnTo>
                <a:lnTo>
                  <a:pt x="212" y="0"/>
                </a:lnTo>
              </a:path>
            </a:pathLst>
          </a:custGeom>
          <a:noFill/>
          <a:ln cap="rnd" w="25560">
            <a:solidFill>
              <a:srgbClr val="114ffb"/>
            </a:solidFill>
            <a:custDash>
              <a:ds d="4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" name=""/>
          <p:cNvSpPr/>
          <p:nvPr/>
        </p:nvSpPr>
        <p:spPr>
          <a:xfrm>
            <a:off x="4881600" y="4462560"/>
            <a:ext cx="731880" cy="1284120"/>
          </a:xfrm>
          <a:custGeom>
            <a:avLst/>
            <a:gdLst/>
            <a:ahLst/>
            <a:rect l="l" t="t" r="r" b="b"/>
            <a:pathLst>
              <a:path w="461" h="809">
                <a:moveTo>
                  <a:pt x="312" y="0"/>
                </a:moveTo>
                <a:lnTo>
                  <a:pt x="404" y="152"/>
                </a:lnTo>
                <a:lnTo>
                  <a:pt x="416" y="256"/>
                </a:lnTo>
                <a:lnTo>
                  <a:pt x="460" y="416"/>
                </a:lnTo>
                <a:lnTo>
                  <a:pt x="320" y="468"/>
                </a:lnTo>
                <a:lnTo>
                  <a:pt x="296" y="512"/>
                </a:lnTo>
                <a:lnTo>
                  <a:pt x="296" y="528"/>
                </a:lnTo>
                <a:lnTo>
                  <a:pt x="248" y="560"/>
                </a:lnTo>
                <a:lnTo>
                  <a:pt x="188" y="584"/>
                </a:lnTo>
                <a:lnTo>
                  <a:pt x="64" y="672"/>
                </a:lnTo>
                <a:lnTo>
                  <a:pt x="44" y="704"/>
                </a:lnTo>
                <a:lnTo>
                  <a:pt x="4" y="752"/>
                </a:lnTo>
                <a:lnTo>
                  <a:pt x="0" y="808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" name=""/>
          <p:cNvSpPr/>
          <p:nvPr/>
        </p:nvSpPr>
        <p:spPr>
          <a:xfrm>
            <a:off x="4532400" y="5091120"/>
            <a:ext cx="871560" cy="135000"/>
          </a:xfrm>
          <a:custGeom>
            <a:avLst/>
            <a:gdLst/>
            <a:ahLst/>
            <a:rect l="l" t="t" r="r" b="b"/>
            <a:pathLst>
              <a:path w="549" h="85">
                <a:moveTo>
                  <a:pt x="548" y="84"/>
                </a:moveTo>
                <a:lnTo>
                  <a:pt x="480" y="46"/>
                </a:lnTo>
                <a:lnTo>
                  <a:pt x="280" y="0"/>
                </a:lnTo>
                <a:lnTo>
                  <a:pt x="0" y="28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" name=""/>
          <p:cNvSpPr/>
          <p:nvPr/>
        </p:nvSpPr>
        <p:spPr>
          <a:xfrm>
            <a:off x="4761000" y="5091120"/>
            <a:ext cx="210960" cy="554040"/>
          </a:xfrm>
          <a:custGeom>
            <a:avLst/>
            <a:gdLst/>
            <a:ahLst/>
            <a:rect l="l" t="t" r="r" b="b"/>
            <a:pathLst>
              <a:path w="133" h="349">
                <a:moveTo>
                  <a:pt x="132" y="0"/>
                </a:moveTo>
                <a:lnTo>
                  <a:pt x="124" y="60"/>
                </a:lnTo>
                <a:lnTo>
                  <a:pt x="126" y="100"/>
                </a:lnTo>
                <a:lnTo>
                  <a:pt x="114" y="130"/>
                </a:lnTo>
                <a:lnTo>
                  <a:pt x="110" y="164"/>
                </a:lnTo>
                <a:lnTo>
                  <a:pt x="100" y="202"/>
                </a:lnTo>
                <a:lnTo>
                  <a:pt x="50" y="300"/>
                </a:lnTo>
                <a:lnTo>
                  <a:pt x="0" y="348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" name=""/>
          <p:cNvSpPr/>
          <p:nvPr/>
        </p:nvSpPr>
        <p:spPr>
          <a:xfrm>
            <a:off x="4957920" y="5037120"/>
            <a:ext cx="642960" cy="223920"/>
          </a:xfrm>
          <a:custGeom>
            <a:avLst/>
            <a:gdLst/>
            <a:ahLst/>
            <a:rect l="l" t="t" r="r" b="b"/>
            <a:pathLst>
              <a:path w="405" h="141">
                <a:moveTo>
                  <a:pt x="0" y="140"/>
                </a:moveTo>
                <a:lnTo>
                  <a:pt x="118" y="116"/>
                </a:lnTo>
                <a:lnTo>
                  <a:pt x="218" y="84"/>
                </a:lnTo>
                <a:lnTo>
                  <a:pt x="226" y="70"/>
                </a:lnTo>
                <a:lnTo>
                  <a:pt x="264" y="66"/>
                </a:lnTo>
                <a:lnTo>
                  <a:pt x="306" y="62"/>
                </a:lnTo>
                <a:lnTo>
                  <a:pt x="332" y="48"/>
                </a:lnTo>
                <a:lnTo>
                  <a:pt x="388" y="6"/>
                </a:lnTo>
                <a:lnTo>
                  <a:pt x="404" y="0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" name=""/>
          <p:cNvSpPr/>
          <p:nvPr/>
        </p:nvSpPr>
        <p:spPr>
          <a:xfrm>
            <a:off x="4805280" y="5148360"/>
            <a:ext cx="576360" cy="338040"/>
          </a:xfrm>
          <a:custGeom>
            <a:avLst/>
            <a:gdLst/>
            <a:ahLst/>
            <a:rect l="l" t="t" r="r" b="b"/>
            <a:pathLst>
              <a:path w="363" h="213">
                <a:moveTo>
                  <a:pt x="362" y="0"/>
                </a:moveTo>
                <a:lnTo>
                  <a:pt x="356" y="44"/>
                </a:lnTo>
                <a:lnTo>
                  <a:pt x="346" y="70"/>
                </a:lnTo>
                <a:lnTo>
                  <a:pt x="318" y="92"/>
                </a:lnTo>
                <a:lnTo>
                  <a:pt x="242" y="122"/>
                </a:lnTo>
                <a:lnTo>
                  <a:pt x="226" y="134"/>
                </a:lnTo>
                <a:lnTo>
                  <a:pt x="188" y="154"/>
                </a:lnTo>
                <a:lnTo>
                  <a:pt x="140" y="192"/>
                </a:lnTo>
                <a:lnTo>
                  <a:pt x="94" y="208"/>
                </a:lnTo>
                <a:lnTo>
                  <a:pt x="0" y="212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" name=""/>
          <p:cNvSpPr/>
          <p:nvPr/>
        </p:nvSpPr>
        <p:spPr>
          <a:xfrm>
            <a:off x="4821120" y="5392800"/>
            <a:ext cx="243000" cy="376200"/>
          </a:xfrm>
          <a:custGeom>
            <a:avLst/>
            <a:gdLst/>
            <a:ahLst/>
            <a:rect l="l" t="t" r="r" b="b"/>
            <a:pathLst>
              <a:path w="153" h="237">
                <a:moveTo>
                  <a:pt x="0" y="0"/>
                </a:moveTo>
                <a:lnTo>
                  <a:pt x="8" y="10"/>
                </a:lnTo>
                <a:lnTo>
                  <a:pt x="26" y="16"/>
                </a:lnTo>
                <a:lnTo>
                  <a:pt x="88" y="86"/>
                </a:lnTo>
                <a:lnTo>
                  <a:pt x="108" y="94"/>
                </a:lnTo>
                <a:lnTo>
                  <a:pt x="124" y="114"/>
                </a:lnTo>
                <a:lnTo>
                  <a:pt x="134" y="138"/>
                </a:lnTo>
                <a:lnTo>
                  <a:pt x="152" y="142"/>
                </a:lnTo>
                <a:lnTo>
                  <a:pt x="142" y="196"/>
                </a:lnTo>
                <a:lnTo>
                  <a:pt x="144" y="218"/>
                </a:lnTo>
                <a:lnTo>
                  <a:pt x="152" y="236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" name=""/>
          <p:cNvSpPr/>
          <p:nvPr/>
        </p:nvSpPr>
        <p:spPr>
          <a:xfrm>
            <a:off x="4830840" y="5484960"/>
            <a:ext cx="4680" cy="93600"/>
          </a:xfrm>
          <a:custGeom>
            <a:avLst/>
            <a:gdLst/>
            <a:ahLst/>
            <a:rect l="l" t="t" r="r" b="b"/>
            <a:pathLst>
              <a:path w="3" h="59">
                <a:moveTo>
                  <a:pt x="0" y="0"/>
                </a:moveTo>
                <a:lnTo>
                  <a:pt x="2" y="58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" name=""/>
          <p:cNvSpPr/>
          <p:nvPr/>
        </p:nvSpPr>
        <p:spPr>
          <a:xfrm>
            <a:off x="5176800" y="5370480"/>
            <a:ext cx="103320" cy="100080"/>
          </a:xfrm>
          <a:custGeom>
            <a:avLst/>
            <a:gdLst/>
            <a:ahLst/>
            <a:rect l="l" t="t" r="r" b="b"/>
            <a:pathLst>
              <a:path w="65" h="63">
                <a:moveTo>
                  <a:pt x="52" y="0"/>
                </a:moveTo>
                <a:lnTo>
                  <a:pt x="64" y="22"/>
                </a:lnTo>
                <a:lnTo>
                  <a:pt x="60" y="34"/>
                </a:lnTo>
                <a:lnTo>
                  <a:pt x="30" y="42"/>
                </a:lnTo>
                <a:lnTo>
                  <a:pt x="0" y="62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" name=""/>
          <p:cNvSpPr/>
          <p:nvPr/>
        </p:nvSpPr>
        <p:spPr>
          <a:xfrm>
            <a:off x="5218200" y="5443560"/>
            <a:ext cx="17280" cy="23760"/>
          </a:xfrm>
          <a:custGeom>
            <a:avLst/>
            <a:gdLst/>
            <a:ahLst/>
            <a:rect l="l" t="t" r="r" b="b"/>
            <a:pathLst>
              <a:path w="11" h="15">
                <a:moveTo>
                  <a:pt x="0" y="0"/>
                </a:moveTo>
                <a:lnTo>
                  <a:pt x="10" y="14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" name=""/>
          <p:cNvSpPr/>
          <p:nvPr/>
        </p:nvSpPr>
        <p:spPr>
          <a:xfrm rot="300000">
            <a:off x="4389120" y="3006720"/>
            <a:ext cx="81432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Trailblazer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" name=""/>
          <p:cNvSpPr/>
          <p:nvPr/>
        </p:nvSpPr>
        <p:spPr>
          <a:xfrm>
            <a:off x="7362720" y="4200480"/>
            <a:ext cx="1814760" cy="4507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53966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" name=""/>
          <p:cNvSpPr/>
          <p:nvPr/>
        </p:nvSpPr>
        <p:spPr>
          <a:xfrm>
            <a:off x="1247760" y="5181480"/>
            <a:ext cx="2673360" cy="9255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53966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" name=""/>
          <p:cNvSpPr/>
          <p:nvPr/>
        </p:nvSpPr>
        <p:spPr>
          <a:xfrm>
            <a:off x="7385760" y="4176720"/>
            <a:ext cx="181656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Intrastate Pipelines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HPL Houston Pipe Line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" name=""/>
          <p:cNvSpPr/>
          <p:nvPr/>
        </p:nvSpPr>
        <p:spPr>
          <a:xfrm>
            <a:off x="1354680" y="5192640"/>
            <a:ext cx="2934720" cy="90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399960" indent="-39996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Interstate Pipelines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99960" indent="-399960">
              <a:lnSpc>
                <a:spcPct val="90000"/>
              </a:lnSpc>
              <a:spcBef>
                <a:spcPts val="125"/>
              </a:spcBef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NNG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Northern Natural Gas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99960" indent="-3999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TW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Transwestern Pipeline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99960" indent="-3999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FGT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Florida Gas Transmission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99960" indent="-3999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NBPL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Northern Border Pipeline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" name=""/>
          <p:cNvSpPr/>
          <p:nvPr/>
        </p:nvSpPr>
        <p:spPr>
          <a:xfrm>
            <a:off x="1343160" y="5510160"/>
            <a:ext cx="450720" cy="0"/>
          </a:xfrm>
          <a:prstGeom prst="line">
            <a:avLst/>
          </a:prstGeom>
          <a:ln w="2556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" name=""/>
          <p:cNvSpPr/>
          <p:nvPr/>
        </p:nvSpPr>
        <p:spPr>
          <a:xfrm>
            <a:off x="1343160" y="5680080"/>
            <a:ext cx="457200" cy="0"/>
          </a:xfrm>
          <a:prstGeom prst="line">
            <a:avLst/>
          </a:prstGeom>
          <a:ln w="25560">
            <a:solidFill>
              <a:srgbClr val="c20017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" name=""/>
          <p:cNvSpPr/>
          <p:nvPr/>
        </p:nvSpPr>
        <p:spPr>
          <a:xfrm>
            <a:off x="1343160" y="5835600"/>
            <a:ext cx="474480" cy="0"/>
          </a:xfrm>
          <a:prstGeom prst="line">
            <a:avLst/>
          </a:prstGeom>
          <a:ln w="25560">
            <a:solidFill>
              <a:srgbClr val="114ffb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" name=""/>
          <p:cNvSpPr/>
          <p:nvPr/>
        </p:nvSpPr>
        <p:spPr>
          <a:xfrm>
            <a:off x="1343160" y="5983200"/>
            <a:ext cx="463320" cy="0"/>
          </a:xfrm>
          <a:prstGeom prst="line">
            <a:avLst/>
          </a:prstGeom>
          <a:ln w="25560">
            <a:solidFill>
              <a:srgbClr val="008226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" name=""/>
          <p:cNvSpPr/>
          <p:nvPr/>
        </p:nvSpPr>
        <p:spPr>
          <a:xfrm>
            <a:off x="7421400" y="4519440"/>
            <a:ext cx="182880" cy="0"/>
          </a:xfrm>
          <a:prstGeom prst="line">
            <a:avLst/>
          </a:prstGeom>
          <a:ln w="12600">
            <a:solidFill>
              <a:srgbClr val="fe9b0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Old Enron (1985)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"/>
          <p:cNvSpPr/>
          <p:nvPr/>
        </p:nvSpPr>
        <p:spPr>
          <a:xfrm>
            <a:off x="193680" y="351000"/>
            <a:ext cx="994104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Standardization:  A New Initiative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0" name=""/>
          <p:cNvSpPr/>
          <p:nvPr/>
        </p:nvSpPr>
        <p:spPr>
          <a:xfrm>
            <a:off x="1066680" y="1828800"/>
            <a:ext cx="8686800" cy="392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Need for </a:t>
            </a: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wholesale standards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for best-practices transmission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Need for </a:t>
            </a: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retail standards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for customer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Coalition for Uniform Business Rules (CUBR)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Taking standards global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1" name=""/>
          <p:cNvSpPr/>
          <p:nvPr/>
        </p:nvSpPr>
        <p:spPr>
          <a:xfrm rot="2700000">
            <a:off x="875880" y="2000160"/>
            <a:ext cx="13644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2" name=""/>
          <p:cNvSpPr/>
          <p:nvPr/>
        </p:nvSpPr>
        <p:spPr>
          <a:xfrm rot="2700000">
            <a:off x="875880" y="3336840"/>
            <a:ext cx="13644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" name=""/>
          <p:cNvSpPr/>
          <p:nvPr/>
        </p:nvSpPr>
        <p:spPr>
          <a:xfrm rot="2700000">
            <a:off x="875880" y="4340160"/>
            <a:ext cx="13644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4" name=""/>
          <p:cNvSpPr/>
          <p:nvPr/>
        </p:nvSpPr>
        <p:spPr>
          <a:xfrm rot="2700000">
            <a:off x="875880" y="5349960"/>
            <a:ext cx="13644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5" name=""/>
          <p:cNvGraphicFramePr/>
          <p:nvPr/>
        </p:nvGraphicFramePr>
        <p:xfrm>
          <a:off x="1441440" y="1281240"/>
          <a:ext cx="7664400" cy="4762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1440" y="1281240"/>
                    <a:ext cx="7664400" cy="4762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57" name=""/>
          <p:cNvSpPr/>
          <p:nvPr/>
        </p:nvSpPr>
        <p:spPr>
          <a:xfrm>
            <a:off x="3890880" y="6145200"/>
            <a:ext cx="2766960" cy="407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" name=""/>
          <p:cNvSpPr/>
          <p:nvPr/>
        </p:nvSpPr>
        <p:spPr>
          <a:xfrm>
            <a:off x="4276080" y="6161040"/>
            <a:ext cx="230976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         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" name=""/>
          <p:cNvSpPr/>
          <p:nvPr/>
        </p:nvSpPr>
        <p:spPr>
          <a:xfrm>
            <a:off x="3948120" y="6215040"/>
            <a:ext cx="263520" cy="263520"/>
          </a:xfrm>
          <a:prstGeom prst="cube">
            <a:avLst>
              <a:gd name="adj" fmla="val 250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" name=""/>
          <p:cNvSpPr/>
          <p:nvPr/>
        </p:nvSpPr>
        <p:spPr>
          <a:xfrm>
            <a:off x="5646600" y="6211800"/>
            <a:ext cx="263520" cy="263520"/>
          </a:xfrm>
          <a:prstGeom prst="cube">
            <a:avLst>
              <a:gd name="adj" fmla="val 25000"/>
            </a:avLst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" name=""/>
          <p:cNvSpPr/>
          <p:nvPr/>
        </p:nvSpPr>
        <p:spPr>
          <a:xfrm>
            <a:off x="100440" y="6478200"/>
            <a:ext cx="9360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  April 14, 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Natural Gas vs. Electricity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EnronOnline Locations and Products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3" name=""/>
          <p:cNvGraphicFramePr/>
          <p:nvPr/>
        </p:nvGraphicFramePr>
        <p:xfrm>
          <a:off x="1441440" y="990720"/>
          <a:ext cx="7664400" cy="4762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1440" y="990720"/>
                    <a:ext cx="7664400" cy="4762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65" name=""/>
          <p:cNvSpPr/>
          <p:nvPr/>
        </p:nvSpPr>
        <p:spPr>
          <a:xfrm>
            <a:off x="3890880" y="5854680"/>
            <a:ext cx="2766960" cy="407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" name=""/>
          <p:cNvSpPr/>
          <p:nvPr/>
        </p:nvSpPr>
        <p:spPr>
          <a:xfrm>
            <a:off x="4276080" y="5870520"/>
            <a:ext cx="230976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         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" name=""/>
          <p:cNvSpPr/>
          <p:nvPr/>
        </p:nvSpPr>
        <p:spPr>
          <a:xfrm>
            <a:off x="3948120" y="5924520"/>
            <a:ext cx="263520" cy="263520"/>
          </a:xfrm>
          <a:prstGeom prst="cube">
            <a:avLst>
              <a:gd name="adj" fmla="val 250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8" name=""/>
          <p:cNvSpPr/>
          <p:nvPr/>
        </p:nvSpPr>
        <p:spPr>
          <a:xfrm>
            <a:off x="5646600" y="5921280"/>
            <a:ext cx="263520" cy="263520"/>
          </a:xfrm>
          <a:prstGeom prst="cube">
            <a:avLst>
              <a:gd name="adj" fmla="val 25000"/>
            </a:avLst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9" name=""/>
          <p:cNvSpPr/>
          <p:nvPr/>
        </p:nvSpPr>
        <p:spPr>
          <a:xfrm>
            <a:off x="75240" y="6464160"/>
            <a:ext cx="43200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  April 17, 2000 Henry Hub  May-Oct Gas vs. Jul-Aug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0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Btu Equivalent Spread Comparison*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Economic Change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772" name=""/>
          <p:cNvSpPr/>
          <p:nvPr/>
        </p:nvSpPr>
        <p:spPr>
          <a:xfrm>
            <a:off x="558720" y="990720"/>
            <a:ext cx="3565440" cy="554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6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sng">
                <a:solidFill>
                  <a:srgbClr val="c20017"/>
                </a:solidFill>
                <a:effectLst/>
                <a:uFillTx/>
                <a:latin typeface="Frutiger 45 Light"/>
              </a:rPr>
              <a:t>Old Economy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4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Supply-driven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4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Mass production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4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Monopoly franchises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4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Technology slows speed to market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4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Value in physical assets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4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Geographical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3" name=""/>
          <p:cNvSpPr/>
          <p:nvPr/>
        </p:nvSpPr>
        <p:spPr>
          <a:xfrm>
            <a:off x="5584680" y="990720"/>
            <a:ext cx="4178520" cy="554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6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sng">
                <a:solidFill>
                  <a:srgbClr val="004be9"/>
                </a:solidFill>
                <a:effectLst/>
                <a:uFillTx/>
                <a:latin typeface="Frutiger 45 Light"/>
              </a:rPr>
              <a:t>New Economy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4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Demand-driven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4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Mass customization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4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Competition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4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Technology increases speed to market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4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Value in intangibles &amp; people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4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Global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" name=""/>
          <p:cNvSpPr/>
          <p:nvPr/>
        </p:nvSpPr>
        <p:spPr>
          <a:xfrm>
            <a:off x="4429080" y="1773360"/>
            <a:ext cx="812880" cy="349200"/>
          </a:xfrm>
          <a:prstGeom prst="rightArrow">
            <a:avLst>
              <a:gd name="adj1" fmla="val 50000"/>
              <a:gd name="adj2" fmla="val 58196"/>
            </a:avLst>
          </a:prstGeom>
          <a:gradFill rotWithShape="0">
            <a:gsLst>
              <a:gs pos="0">
                <a:srgbClr val="008226"/>
              </a:gs>
              <a:gs pos="100000">
                <a:srgbClr val="004113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" name=""/>
          <p:cNvSpPr/>
          <p:nvPr/>
        </p:nvSpPr>
        <p:spPr>
          <a:xfrm>
            <a:off x="4430880" y="2473200"/>
            <a:ext cx="809280" cy="349200"/>
          </a:xfrm>
          <a:prstGeom prst="rightArrow">
            <a:avLst>
              <a:gd name="adj1" fmla="val 50000"/>
              <a:gd name="adj2" fmla="val 57938"/>
            </a:avLst>
          </a:prstGeom>
          <a:gradFill rotWithShape="0">
            <a:gsLst>
              <a:gs pos="0">
                <a:srgbClr val="008226"/>
              </a:gs>
              <a:gs pos="100000">
                <a:srgbClr val="004113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6" name=""/>
          <p:cNvSpPr/>
          <p:nvPr/>
        </p:nvSpPr>
        <p:spPr>
          <a:xfrm>
            <a:off x="4430880" y="3873600"/>
            <a:ext cx="809280" cy="349200"/>
          </a:xfrm>
          <a:prstGeom prst="rightArrow">
            <a:avLst>
              <a:gd name="adj1" fmla="val 50000"/>
              <a:gd name="adj2" fmla="val 57938"/>
            </a:avLst>
          </a:prstGeom>
          <a:gradFill rotWithShape="0">
            <a:gsLst>
              <a:gs pos="0">
                <a:srgbClr val="008226"/>
              </a:gs>
              <a:gs pos="100000">
                <a:srgbClr val="004113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7" name=""/>
          <p:cNvSpPr/>
          <p:nvPr/>
        </p:nvSpPr>
        <p:spPr>
          <a:xfrm>
            <a:off x="4430880" y="4964040"/>
            <a:ext cx="809280" cy="349200"/>
          </a:xfrm>
          <a:prstGeom prst="rightArrow">
            <a:avLst>
              <a:gd name="adj1" fmla="val 50000"/>
              <a:gd name="adj2" fmla="val 57938"/>
            </a:avLst>
          </a:prstGeom>
          <a:gradFill rotWithShape="0">
            <a:gsLst>
              <a:gs pos="0">
                <a:srgbClr val="008226"/>
              </a:gs>
              <a:gs pos="100000">
                <a:srgbClr val="004113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8" name=""/>
          <p:cNvSpPr/>
          <p:nvPr/>
        </p:nvSpPr>
        <p:spPr>
          <a:xfrm>
            <a:off x="4430880" y="6041880"/>
            <a:ext cx="809280" cy="349560"/>
          </a:xfrm>
          <a:prstGeom prst="rightArrow">
            <a:avLst>
              <a:gd name="adj1" fmla="val 50000"/>
              <a:gd name="adj2" fmla="val 57878"/>
            </a:avLst>
          </a:prstGeom>
          <a:gradFill rotWithShape="0">
            <a:gsLst>
              <a:gs pos="0">
                <a:srgbClr val="008226"/>
              </a:gs>
              <a:gs pos="100000">
                <a:srgbClr val="004113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" name=""/>
          <p:cNvSpPr/>
          <p:nvPr/>
        </p:nvSpPr>
        <p:spPr>
          <a:xfrm>
            <a:off x="4430880" y="3173400"/>
            <a:ext cx="809280" cy="349200"/>
          </a:xfrm>
          <a:prstGeom prst="rightArrow">
            <a:avLst>
              <a:gd name="adj1" fmla="val 50000"/>
              <a:gd name="adj2" fmla="val 57938"/>
            </a:avLst>
          </a:prstGeom>
          <a:gradFill rotWithShape="0">
            <a:gsLst>
              <a:gs pos="0">
                <a:srgbClr val="008226"/>
              </a:gs>
              <a:gs pos="100000">
                <a:srgbClr val="004113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"/>
          <p:cNvSpPr/>
          <p:nvPr/>
        </p:nvSpPr>
        <p:spPr>
          <a:xfrm>
            <a:off x="723960" y="1371600"/>
            <a:ext cx="9182160" cy="476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689"/>
              </a:spcBef>
              <a:tabLst>
                <a:tab algn="l" pos="0"/>
                <a:tab algn="l" pos="50292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 Jure Open Access</a:t>
            </a: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 Facto Open Access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689"/>
              </a:spcBef>
              <a:tabLst>
                <a:tab algn="l" pos="0"/>
                <a:tab algn="l" pos="50292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 Dispatch (POOLCO)</a:t>
            </a: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Competing Merchants/</a:t>
            </a:r>
            <a:br>
              <a:rPr sz="2500"/>
            </a:b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Market-Makers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689"/>
              </a:spcBef>
              <a:tabLst>
                <a:tab algn="l" pos="0"/>
                <a:tab algn="l" pos="50292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Geographical Standards</a:t>
            </a: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Coordinated Standards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689"/>
              </a:spcBef>
              <a:tabLst>
                <a:tab algn="l" pos="0"/>
                <a:tab algn="l" pos="50292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Cost-based Rates</a:t>
            </a: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Market-based Rates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689"/>
              </a:spcBef>
              <a:tabLst>
                <a:tab algn="l" pos="0"/>
                <a:tab algn="l" pos="50292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Adversarial Certification</a:t>
            </a: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Expedited Certification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1" name=""/>
          <p:cNvSpPr/>
          <p:nvPr/>
        </p:nvSpPr>
        <p:spPr>
          <a:xfrm rot="2700000">
            <a:off x="533160" y="1498680"/>
            <a:ext cx="13644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2" name=""/>
          <p:cNvSpPr/>
          <p:nvPr/>
        </p:nvSpPr>
        <p:spPr>
          <a:xfrm rot="2700000">
            <a:off x="533160" y="2448000"/>
            <a:ext cx="13644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3" name=""/>
          <p:cNvSpPr/>
          <p:nvPr/>
        </p:nvSpPr>
        <p:spPr>
          <a:xfrm rot="2700000">
            <a:off x="533160" y="3795840"/>
            <a:ext cx="13644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" name=""/>
          <p:cNvSpPr/>
          <p:nvPr/>
        </p:nvSpPr>
        <p:spPr>
          <a:xfrm rot="2700000">
            <a:off x="533160" y="4757760"/>
            <a:ext cx="13644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5" name=""/>
          <p:cNvSpPr/>
          <p:nvPr/>
        </p:nvSpPr>
        <p:spPr>
          <a:xfrm rot="2700000">
            <a:off x="533160" y="5683320"/>
            <a:ext cx="136440" cy="1364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6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Regulatory Change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787" name=""/>
          <p:cNvSpPr/>
          <p:nvPr/>
        </p:nvSpPr>
        <p:spPr>
          <a:xfrm>
            <a:off x="4940280" y="1430280"/>
            <a:ext cx="812880" cy="349200"/>
          </a:xfrm>
          <a:prstGeom prst="rightArrow">
            <a:avLst>
              <a:gd name="adj1" fmla="val 50000"/>
              <a:gd name="adj2" fmla="val 58196"/>
            </a:avLst>
          </a:prstGeom>
          <a:gradFill rotWithShape="0">
            <a:gsLst>
              <a:gs pos="0">
                <a:srgbClr val="008226"/>
              </a:gs>
              <a:gs pos="100000">
                <a:srgbClr val="004113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8" name=""/>
          <p:cNvSpPr/>
          <p:nvPr/>
        </p:nvSpPr>
        <p:spPr>
          <a:xfrm>
            <a:off x="4941720" y="2368440"/>
            <a:ext cx="809640" cy="349200"/>
          </a:xfrm>
          <a:prstGeom prst="rightArrow">
            <a:avLst>
              <a:gd name="adj1" fmla="val 50000"/>
              <a:gd name="adj2" fmla="val 57964"/>
            </a:avLst>
          </a:prstGeom>
          <a:gradFill rotWithShape="0">
            <a:gsLst>
              <a:gs pos="0">
                <a:srgbClr val="008226"/>
              </a:gs>
              <a:gs pos="100000">
                <a:srgbClr val="004113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9" name=""/>
          <p:cNvSpPr/>
          <p:nvPr/>
        </p:nvSpPr>
        <p:spPr>
          <a:xfrm>
            <a:off x="4941720" y="4654440"/>
            <a:ext cx="809640" cy="349200"/>
          </a:xfrm>
          <a:prstGeom prst="rightArrow">
            <a:avLst>
              <a:gd name="adj1" fmla="val 50000"/>
              <a:gd name="adj2" fmla="val 57964"/>
            </a:avLst>
          </a:prstGeom>
          <a:gradFill rotWithShape="0">
            <a:gsLst>
              <a:gs pos="0">
                <a:srgbClr val="008226"/>
              </a:gs>
              <a:gs pos="100000">
                <a:srgbClr val="004113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0" name=""/>
          <p:cNvSpPr/>
          <p:nvPr/>
        </p:nvSpPr>
        <p:spPr>
          <a:xfrm>
            <a:off x="4941720" y="5602320"/>
            <a:ext cx="809640" cy="349200"/>
          </a:xfrm>
          <a:prstGeom prst="rightArrow">
            <a:avLst>
              <a:gd name="adj1" fmla="val 50000"/>
              <a:gd name="adj2" fmla="val 57964"/>
            </a:avLst>
          </a:prstGeom>
          <a:gradFill rotWithShape="0">
            <a:gsLst>
              <a:gs pos="0">
                <a:srgbClr val="008226"/>
              </a:gs>
              <a:gs pos="100000">
                <a:srgbClr val="004113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1" name=""/>
          <p:cNvSpPr/>
          <p:nvPr/>
        </p:nvSpPr>
        <p:spPr>
          <a:xfrm>
            <a:off x="4941720" y="3716280"/>
            <a:ext cx="809640" cy="349200"/>
          </a:xfrm>
          <a:prstGeom prst="rightArrow">
            <a:avLst>
              <a:gd name="adj1" fmla="val 50000"/>
              <a:gd name="adj2" fmla="val 57964"/>
            </a:avLst>
          </a:prstGeom>
          <a:gradFill rotWithShape="0">
            <a:gsLst>
              <a:gs pos="0">
                <a:srgbClr val="008226"/>
              </a:gs>
              <a:gs pos="100000">
                <a:srgbClr val="004113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WC-Elogo" descr=""/>
          <p:cNvPicPr/>
          <p:nvPr/>
        </p:nvPicPr>
        <p:blipFill>
          <a:blip r:embed="rId1"/>
          <a:stretch/>
        </p:blipFill>
        <p:spPr>
          <a:xfrm>
            <a:off x="3835440" y="2108160"/>
            <a:ext cx="2641680" cy="2641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"/>
          <p:cNvGrpSpPr/>
          <p:nvPr/>
        </p:nvGrpSpPr>
        <p:grpSpPr>
          <a:xfrm>
            <a:off x="324000" y="1706400"/>
            <a:ext cx="2419200" cy="4008240"/>
            <a:chOff x="324000" y="1706400"/>
            <a:chExt cx="2419200" cy="4008240"/>
          </a:xfrm>
        </p:grpSpPr>
        <p:sp>
          <p:nvSpPr>
            <p:cNvPr id="68" name=""/>
            <p:cNvSpPr/>
            <p:nvPr/>
          </p:nvSpPr>
          <p:spPr>
            <a:xfrm>
              <a:off x="324000" y="1760400"/>
              <a:ext cx="2197080" cy="395424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366840" y="1706400"/>
              <a:ext cx="892080" cy="357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362160" y="2185920"/>
              <a:ext cx="903240" cy="48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366840" y="1706400"/>
              <a:ext cx="892080" cy="357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362160" y="2185920"/>
              <a:ext cx="903240" cy="48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455760" y="4852800"/>
              <a:ext cx="203040" cy="203040"/>
            </a:xfrm>
            <a:prstGeom prst="ellipse">
              <a:avLst/>
            </a:prstGeom>
            <a:solidFill>
              <a:srgbClr val="004bed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780840" y="4922640"/>
              <a:ext cx="380160" cy="648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Gas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Coal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455760" y="5100480"/>
              <a:ext cx="203040" cy="203040"/>
            </a:xfrm>
            <a:prstGeom prst="ellipse">
              <a:avLst/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781200" y="1780920"/>
              <a:ext cx="1962000" cy="1246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50760" bIns="50760" anchor="t">
              <a:spAutoFit/>
            </a:bodyPr>
            <a:p>
              <a:pPr>
                <a:lnSpc>
                  <a:spcPct val="150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Marketing Offices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Owned and Leased Capacity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50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NYMEX Trading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75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Owned Gas Storage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75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Leased Storage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77" name=""/>
            <p:cNvGrpSpPr/>
            <p:nvPr/>
          </p:nvGrpSpPr>
          <p:grpSpPr>
            <a:xfrm>
              <a:off x="460440" y="3881160"/>
              <a:ext cx="169560" cy="163080"/>
              <a:chOff x="460440" y="3881160"/>
              <a:chExt cx="169560" cy="163080"/>
            </a:xfrm>
          </p:grpSpPr>
          <p:sp>
            <p:nvSpPr>
              <p:cNvPr id="78" name=""/>
              <p:cNvSpPr/>
              <p:nvPr/>
            </p:nvSpPr>
            <p:spPr>
              <a:xfrm>
                <a:off x="478800" y="3881160"/>
                <a:ext cx="73440" cy="7092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4120" bIns="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" name=""/>
              <p:cNvSpPr/>
              <p:nvPr/>
            </p:nvSpPr>
            <p:spPr>
              <a:xfrm>
                <a:off x="460440" y="3934440"/>
                <a:ext cx="169560" cy="109800"/>
              </a:xfrm>
              <a:prstGeom prst="rect">
                <a:avLst/>
              </a:prstGeom>
              <a:solidFill>
                <a:srgbClr val="ffffff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80" name=""/>
            <p:cNvGrpSpPr/>
            <p:nvPr/>
          </p:nvGrpSpPr>
          <p:grpSpPr>
            <a:xfrm>
              <a:off x="460440" y="3438360"/>
              <a:ext cx="169560" cy="161640"/>
              <a:chOff x="460440" y="3438360"/>
              <a:chExt cx="169560" cy="161640"/>
            </a:xfrm>
          </p:grpSpPr>
          <p:sp>
            <p:nvSpPr>
              <p:cNvPr id="81" name=""/>
              <p:cNvSpPr/>
              <p:nvPr/>
            </p:nvSpPr>
            <p:spPr>
              <a:xfrm>
                <a:off x="478800" y="3438360"/>
                <a:ext cx="73440" cy="70200"/>
              </a:xfrm>
              <a:prstGeom prst="rect">
                <a:avLst/>
              </a:prstGeom>
              <a:solidFill>
                <a:srgbClr val="e9ad17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3400" bIns="234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2" name=""/>
              <p:cNvSpPr/>
              <p:nvPr/>
            </p:nvSpPr>
            <p:spPr>
              <a:xfrm>
                <a:off x="460440" y="3490920"/>
                <a:ext cx="169560" cy="109080"/>
              </a:xfrm>
              <a:prstGeom prst="rect">
                <a:avLst/>
              </a:prstGeom>
              <a:solidFill>
                <a:srgbClr val="e9ad17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83" name=""/>
            <p:cNvSpPr/>
            <p:nvPr/>
          </p:nvSpPr>
          <p:spPr>
            <a:xfrm>
              <a:off x="459000" y="2546280"/>
              <a:ext cx="182520" cy="182520"/>
            </a:xfrm>
            <a:prstGeom prst="can">
              <a:avLst>
                <a:gd name="adj" fmla="val 25000"/>
              </a:avLst>
            </a:prstGeom>
            <a:solidFill>
              <a:srgbClr val="ff66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387360" y="2241360"/>
              <a:ext cx="30816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447840" y="1865160"/>
              <a:ext cx="200160" cy="182520"/>
            </a:xfrm>
            <a:prstGeom prst="star5">
              <a:avLst/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4040" bIns="14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770040" y="3124080"/>
              <a:ext cx="795240" cy="30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200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10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 Plants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785160" y="3457440"/>
              <a:ext cx="1195560" cy="81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50760" anchor="t">
              <a:spAutoFit/>
            </a:bodyPr>
            <a:p>
              <a:pPr>
                <a:lnSpc>
                  <a:spcPct val="150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In Operation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75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In Construction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75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Under Development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459000" y="2766600"/>
              <a:ext cx="182520" cy="181080"/>
            </a:xfrm>
            <a:prstGeom prst="can">
              <a:avLst>
                <a:gd name="adj" fmla="val 25000"/>
              </a:avLst>
            </a:prstGeom>
            <a:solidFill>
              <a:srgbClr val="6600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781200" y="4571640"/>
              <a:ext cx="1833480" cy="15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Energy Marketing Activity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460440" y="2327040"/>
              <a:ext cx="181080" cy="174600"/>
            </a:xfrm>
            <a:prstGeom prst="rect">
              <a:avLst/>
            </a:prstGeom>
            <a:solidFill>
              <a:srgbClr val="96969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379440" y="2095200"/>
              <a:ext cx="317520" cy="74520"/>
            </a:xfrm>
            <a:prstGeom prst="rect">
              <a:avLst/>
            </a:prstGeom>
            <a:solidFill>
              <a:srgbClr val="0082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7720" bIns="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387360" y="2133360"/>
              <a:ext cx="308160" cy="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93" name=""/>
            <p:cNvGrpSpPr/>
            <p:nvPr/>
          </p:nvGrpSpPr>
          <p:grpSpPr>
            <a:xfrm>
              <a:off x="460440" y="3647880"/>
              <a:ext cx="169560" cy="163080"/>
              <a:chOff x="460440" y="3647880"/>
              <a:chExt cx="169560" cy="163080"/>
            </a:xfrm>
          </p:grpSpPr>
          <p:sp>
            <p:nvSpPr>
              <p:cNvPr id="94" name=""/>
              <p:cNvSpPr/>
              <p:nvPr/>
            </p:nvSpPr>
            <p:spPr>
              <a:xfrm>
                <a:off x="478800" y="3647880"/>
                <a:ext cx="73440" cy="70920"/>
              </a:xfrm>
              <a:prstGeom prst="rect">
                <a:avLst/>
              </a:prstGeom>
              <a:solidFill>
                <a:srgbClr val="808080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4120" bIns="24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5" name=""/>
              <p:cNvSpPr/>
              <p:nvPr/>
            </p:nvSpPr>
            <p:spPr>
              <a:xfrm>
                <a:off x="460440" y="3701160"/>
                <a:ext cx="169560" cy="109800"/>
              </a:xfrm>
              <a:prstGeom prst="rect">
                <a:avLst/>
              </a:prstGeom>
              <a:solidFill>
                <a:srgbClr val="808080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96" name=""/>
            <p:cNvSpPr/>
            <p:nvPr/>
          </p:nvSpPr>
          <p:spPr>
            <a:xfrm rot="10800000">
              <a:off x="482760" y="5379840"/>
              <a:ext cx="156960" cy="149040"/>
            </a:xfrm>
            <a:custGeom>
              <a:avLst/>
              <a:gdLst/>
              <a:ahLst/>
              <a:rect l="l" t="t" r="r" b="b"/>
              <a:pathLst>
                <a:path w="327" h="250">
                  <a:moveTo>
                    <a:pt x="162" y="250"/>
                  </a:moveTo>
                  <a:lnTo>
                    <a:pt x="327" y="156"/>
                  </a:lnTo>
                  <a:lnTo>
                    <a:pt x="264" y="4"/>
                  </a:lnTo>
                  <a:lnTo>
                    <a:pt x="65" y="0"/>
                  </a:lnTo>
                  <a:lnTo>
                    <a:pt x="0" y="153"/>
                  </a:lnTo>
                  <a:lnTo>
                    <a:pt x="162" y="250"/>
                  </a:lnTo>
                  <a:close/>
                </a:path>
              </a:pathLst>
            </a:custGeom>
            <a:solidFill>
              <a:srgbClr val="c0c0c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Today - North America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2666880" y="914400"/>
            <a:ext cx="6537600" cy="5697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"/>
          <p:cNvSpPr/>
          <p:nvPr/>
        </p:nvSpPr>
        <p:spPr>
          <a:xfrm>
            <a:off x="5029200" y="3300480"/>
            <a:ext cx="246240" cy="1028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0" name=""/>
          <p:cNvSpPr/>
          <p:nvPr/>
        </p:nvSpPr>
        <p:spPr>
          <a:xfrm>
            <a:off x="4457160" y="1131840"/>
            <a:ext cx="1396800" cy="3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" name=""/>
          <p:cNvSpPr/>
          <p:nvPr/>
        </p:nvSpPr>
        <p:spPr>
          <a:xfrm>
            <a:off x="5151600" y="3119400"/>
            <a:ext cx="0" cy="166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" name=""/>
          <p:cNvSpPr/>
          <p:nvPr/>
        </p:nvSpPr>
        <p:spPr>
          <a:xfrm>
            <a:off x="3814920" y="3119400"/>
            <a:ext cx="0" cy="166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" name=""/>
          <p:cNvSpPr/>
          <p:nvPr/>
        </p:nvSpPr>
        <p:spPr>
          <a:xfrm rot="10800000">
            <a:off x="2303280" y="2901240"/>
            <a:ext cx="5692680" cy="399960"/>
          </a:xfrm>
          <a:custGeom>
            <a:avLst/>
            <a:gdLst/>
            <a:ahLst/>
            <a:rect l="l" t="t" r="r" b="b"/>
            <a:pathLst>
              <a:path w="4217" h="252">
                <a:moveTo>
                  <a:pt x="0" y="227"/>
                </a:moveTo>
                <a:lnTo>
                  <a:pt x="0" y="0"/>
                </a:lnTo>
                <a:lnTo>
                  <a:pt x="4217" y="0"/>
                </a:lnTo>
                <a:lnTo>
                  <a:pt x="4217" y="252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4" name=""/>
          <p:cNvSpPr/>
          <p:nvPr/>
        </p:nvSpPr>
        <p:spPr>
          <a:xfrm>
            <a:off x="6622920" y="3119400"/>
            <a:ext cx="0" cy="166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05" name=""/>
          <p:cNvGrpSpPr/>
          <p:nvPr/>
        </p:nvGrpSpPr>
        <p:grpSpPr>
          <a:xfrm>
            <a:off x="3024360" y="2065320"/>
            <a:ext cx="4281480" cy="1253880"/>
            <a:chOff x="3024360" y="2065320"/>
            <a:chExt cx="4281480" cy="1253880"/>
          </a:xfrm>
        </p:grpSpPr>
        <p:sp>
          <p:nvSpPr>
            <p:cNvPr id="106" name=""/>
            <p:cNvSpPr/>
            <p:nvPr/>
          </p:nvSpPr>
          <p:spPr>
            <a:xfrm>
              <a:off x="3024360" y="206532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4475160" y="206532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5897880" y="206532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7305840" y="206532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10" name=""/>
          <p:cNvSpPr/>
          <p:nvPr/>
        </p:nvSpPr>
        <p:spPr>
          <a:xfrm>
            <a:off x="2390760" y="1473120"/>
            <a:ext cx="1131840" cy="623880"/>
          </a:xfrm>
          <a:prstGeom prst="rect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1" name=""/>
          <p:cNvSpPr/>
          <p:nvPr/>
        </p:nvSpPr>
        <p:spPr>
          <a:xfrm>
            <a:off x="3844800" y="1473120"/>
            <a:ext cx="1131840" cy="623880"/>
          </a:xfrm>
          <a:prstGeom prst="rect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2" name=""/>
          <p:cNvSpPr/>
          <p:nvPr/>
        </p:nvSpPr>
        <p:spPr>
          <a:xfrm>
            <a:off x="5265720" y="1473120"/>
            <a:ext cx="1131840" cy="623880"/>
          </a:xfrm>
          <a:prstGeom prst="rect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3" name=""/>
          <p:cNvSpPr/>
          <p:nvPr/>
        </p:nvSpPr>
        <p:spPr>
          <a:xfrm>
            <a:off x="6662880" y="1473120"/>
            <a:ext cx="1131840" cy="623880"/>
          </a:xfrm>
          <a:prstGeom prst="rect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4" name=""/>
          <p:cNvSpPr/>
          <p:nvPr/>
        </p:nvSpPr>
        <p:spPr>
          <a:xfrm>
            <a:off x="2416320" y="1546200"/>
            <a:ext cx="1080360" cy="4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Utility Facility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Operations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&amp;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5" name=""/>
          <p:cNvSpPr/>
          <p:nvPr/>
        </p:nvSpPr>
        <p:spPr>
          <a:xfrm>
            <a:off x="3945960" y="1609560"/>
            <a:ext cx="932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Outsourcing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" name=""/>
          <p:cNvSpPr/>
          <p:nvPr/>
        </p:nvSpPr>
        <p:spPr>
          <a:xfrm>
            <a:off x="5356080" y="1546200"/>
            <a:ext cx="954000" cy="4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Fuel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" name=""/>
          <p:cNvSpPr/>
          <p:nvPr/>
        </p:nvSpPr>
        <p:spPr>
          <a:xfrm>
            <a:off x="6763680" y="1609560"/>
            <a:ext cx="93960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eCommerce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" name=""/>
          <p:cNvSpPr/>
          <p:nvPr/>
        </p:nvSpPr>
        <p:spPr>
          <a:xfrm flipV="1">
            <a:off x="4211640" y="551988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" name=""/>
          <p:cNvSpPr/>
          <p:nvPr/>
        </p:nvSpPr>
        <p:spPr>
          <a:xfrm flipV="1">
            <a:off x="5006880" y="551988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" name=""/>
          <p:cNvSpPr/>
          <p:nvPr/>
        </p:nvSpPr>
        <p:spPr>
          <a:xfrm flipV="1">
            <a:off x="5816520" y="551988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1" name=""/>
          <p:cNvSpPr/>
          <p:nvPr/>
        </p:nvSpPr>
        <p:spPr>
          <a:xfrm flipV="1">
            <a:off x="4211640" y="446580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2" name=""/>
          <p:cNvSpPr/>
          <p:nvPr/>
        </p:nvSpPr>
        <p:spPr>
          <a:xfrm flipV="1">
            <a:off x="5006880" y="446580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3" name=""/>
          <p:cNvSpPr/>
          <p:nvPr/>
        </p:nvSpPr>
        <p:spPr>
          <a:xfrm flipV="1">
            <a:off x="5816520" y="446580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24" name=""/>
          <p:cNvGrpSpPr/>
          <p:nvPr/>
        </p:nvGrpSpPr>
        <p:grpSpPr>
          <a:xfrm>
            <a:off x="3710160" y="5824440"/>
            <a:ext cx="2950920" cy="623880"/>
            <a:chOff x="3710160" y="5824440"/>
            <a:chExt cx="2950920" cy="623880"/>
          </a:xfrm>
        </p:grpSpPr>
        <p:sp>
          <p:nvSpPr>
            <p:cNvPr id="125" name=""/>
            <p:cNvSpPr/>
            <p:nvPr/>
          </p:nvSpPr>
          <p:spPr>
            <a:xfrm>
              <a:off x="3710160" y="5824440"/>
              <a:ext cx="2950920" cy="623880"/>
            </a:xfrm>
            <a:prstGeom prst="rect">
              <a:avLst/>
            </a:prstGeom>
            <a:solidFill>
              <a:srgbClr val="008226"/>
            </a:solidFill>
            <a:ln w="936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4241520" y="6008400"/>
              <a:ext cx="1921680" cy="327240"/>
            </a:xfrm>
            <a:prstGeom prst="rect">
              <a:avLst/>
            </a:prstGeom>
            <a:solidFill>
              <a:srgbClr val="0082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Physical Assets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27" name=""/>
          <p:cNvGrpSpPr/>
          <p:nvPr/>
        </p:nvGrpSpPr>
        <p:grpSpPr>
          <a:xfrm>
            <a:off x="3710160" y="4795920"/>
            <a:ext cx="2950920" cy="623880"/>
            <a:chOff x="3710160" y="4795920"/>
            <a:chExt cx="2950920" cy="623880"/>
          </a:xfrm>
        </p:grpSpPr>
        <p:sp>
          <p:nvSpPr>
            <p:cNvPr id="128" name=""/>
            <p:cNvSpPr/>
            <p:nvPr/>
          </p:nvSpPr>
          <p:spPr>
            <a:xfrm>
              <a:off x="3710160" y="4795920"/>
              <a:ext cx="2950920" cy="623880"/>
            </a:xfrm>
            <a:prstGeom prst="rect">
              <a:avLst/>
            </a:prstGeom>
            <a:solidFill>
              <a:srgbClr val="004be9"/>
            </a:solidFill>
            <a:ln w="936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4205160" y="4953240"/>
              <a:ext cx="1984680" cy="32724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Contract Access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30" name=""/>
          <p:cNvGrpSpPr/>
          <p:nvPr/>
        </p:nvGrpSpPr>
        <p:grpSpPr>
          <a:xfrm>
            <a:off x="3710160" y="3745080"/>
            <a:ext cx="2950920" cy="623880"/>
            <a:chOff x="3710160" y="3745080"/>
            <a:chExt cx="2950920" cy="623880"/>
          </a:xfrm>
        </p:grpSpPr>
        <p:sp>
          <p:nvSpPr>
            <p:cNvPr id="131" name=""/>
            <p:cNvSpPr/>
            <p:nvPr/>
          </p:nvSpPr>
          <p:spPr>
            <a:xfrm>
              <a:off x="3710160" y="3745080"/>
              <a:ext cx="2950920" cy="623880"/>
            </a:xfrm>
            <a:prstGeom prst="rect">
              <a:avLst/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4313160" y="3924360"/>
              <a:ext cx="1768680" cy="327240"/>
            </a:xfrm>
            <a:prstGeom prst="rect">
              <a:avLst/>
            </a:pr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Market Making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33" name=""/>
          <p:cNvSpPr/>
          <p:nvPr/>
        </p:nvSpPr>
        <p:spPr>
          <a:xfrm>
            <a:off x="1754280" y="2462040"/>
            <a:ext cx="1131840" cy="624240"/>
          </a:xfrm>
          <a:prstGeom prst="rect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" name=""/>
          <p:cNvSpPr/>
          <p:nvPr/>
        </p:nvSpPr>
        <p:spPr>
          <a:xfrm>
            <a:off x="3186000" y="2462040"/>
            <a:ext cx="1133640" cy="624240"/>
          </a:xfrm>
          <a:prstGeom prst="rect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" name=""/>
          <p:cNvSpPr/>
          <p:nvPr/>
        </p:nvSpPr>
        <p:spPr>
          <a:xfrm>
            <a:off x="4619520" y="2462040"/>
            <a:ext cx="1131840" cy="624240"/>
          </a:xfrm>
          <a:prstGeom prst="rect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" name=""/>
          <p:cNvSpPr/>
          <p:nvPr/>
        </p:nvSpPr>
        <p:spPr>
          <a:xfrm>
            <a:off x="6035760" y="2462040"/>
            <a:ext cx="1131840" cy="624240"/>
          </a:xfrm>
          <a:prstGeom prst="rect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" name=""/>
          <p:cNvSpPr/>
          <p:nvPr/>
        </p:nvSpPr>
        <p:spPr>
          <a:xfrm>
            <a:off x="7451640" y="2462040"/>
            <a:ext cx="1131840" cy="624240"/>
          </a:xfrm>
          <a:prstGeom prst="rect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  <a:effectLst>
            <a:outerShdw dist="71785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" name=""/>
          <p:cNvSpPr/>
          <p:nvPr/>
        </p:nvSpPr>
        <p:spPr>
          <a:xfrm>
            <a:off x="1702440" y="2600280"/>
            <a:ext cx="12214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Physical Delivery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Contracts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" name=""/>
          <p:cNvSpPr/>
          <p:nvPr/>
        </p:nvSpPr>
        <p:spPr>
          <a:xfrm>
            <a:off x="3284280" y="2535120"/>
            <a:ext cx="954000" cy="4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Price Risk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Contracts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" name=""/>
          <p:cNvSpPr/>
          <p:nvPr/>
        </p:nvSpPr>
        <p:spPr>
          <a:xfrm>
            <a:off x="4771800" y="2600280"/>
            <a:ext cx="8272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Settlement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" name=""/>
          <p:cNvSpPr/>
          <p:nvPr/>
        </p:nvSpPr>
        <p:spPr>
          <a:xfrm>
            <a:off x="5997960" y="2598840"/>
            <a:ext cx="120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Peaking &amp;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Storage Services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" name=""/>
          <p:cNvSpPr/>
          <p:nvPr/>
        </p:nvSpPr>
        <p:spPr>
          <a:xfrm>
            <a:off x="7730280" y="2664000"/>
            <a:ext cx="65880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Finance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Energy Network Model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"/>
          <p:cNvGrpSpPr/>
          <p:nvPr/>
        </p:nvGrpSpPr>
        <p:grpSpPr>
          <a:xfrm>
            <a:off x="5796000" y="4586400"/>
            <a:ext cx="1938240" cy="819000"/>
            <a:chOff x="5796000" y="4586400"/>
            <a:chExt cx="1938240" cy="819000"/>
          </a:xfrm>
        </p:grpSpPr>
        <p:sp>
          <p:nvSpPr>
            <p:cNvPr id="145" name=""/>
            <p:cNvSpPr/>
            <p:nvPr/>
          </p:nvSpPr>
          <p:spPr>
            <a:xfrm>
              <a:off x="5796000" y="458640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5796000" y="463392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5796000" y="470520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5796000" y="477684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5796000" y="483876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5796000" y="489600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5796000" y="495288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5796000" y="502452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5796000" y="509112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5796000" y="514836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5796000" y="521496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5796000" y="529128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5796000" y="5405400"/>
              <a:ext cx="193824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58" name=""/>
          <p:cNvSpPr/>
          <p:nvPr/>
        </p:nvSpPr>
        <p:spPr>
          <a:xfrm>
            <a:off x="3505320" y="6100920"/>
            <a:ext cx="456696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9" name=""/>
          <p:cNvSpPr/>
          <p:nvPr/>
        </p:nvSpPr>
        <p:spPr>
          <a:xfrm>
            <a:off x="4667400" y="6219720"/>
            <a:ext cx="324792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0" name=""/>
          <p:cNvSpPr/>
          <p:nvPr/>
        </p:nvSpPr>
        <p:spPr>
          <a:xfrm>
            <a:off x="4667400" y="6143760"/>
            <a:ext cx="324792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61" name=""/>
          <p:cNvGrpSpPr/>
          <p:nvPr/>
        </p:nvGrpSpPr>
        <p:grpSpPr>
          <a:xfrm>
            <a:off x="7787520" y="4595400"/>
            <a:ext cx="1309320" cy="2096280"/>
            <a:chOff x="7787520" y="4595400"/>
            <a:chExt cx="1309320" cy="2096280"/>
          </a:xfrm>
        </p:grpSpPr>
        <p:cxnSp>
          <p:nvCxnSpPr>
            <p:cNvPr id="162" name=""/>
            <p:cNvCxnSpPr/>
            <p:nvPr/>
          </p:nvCxnSpPr>
          <p:spPr>
            <a:xfrm>
              <a:off x="7837200" y="4595400"/>
              <a:ext cx="126000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63" name=""/>
            <p:cNvCxnSpPr/>
            <p:nvPr/>
          </p:nvCxnSpPr>
          <p:spPr>
            <a:xfrm>
              <a:off x="7837200" y="4622400"/>
              <a:ext cx="126000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64" name=""/>
            <p:cNvCxnSpPr/>
            <p:nvPr/>
          </p:nvCxnSpPr>
          <p:spPr>
            <a:xfrm>
              <a:off x="7837200" y="4694040"/>
              <a:ext cx="126000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65" name=""/>
            <p:cNvCxnSpPr/>
            <p:nvPr/>
          </p:nvCxnSpPr>
          <p:spPr>
            <a:xfrm>
              <a:off x="7837200" y="4665240"/>
              <a:ext cx="126000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66" name=""/>
            <p:cNvCxnSpPr/>
            <p:nvPr/>
          </p:nvCxnSpPr>
          <p:spPr>
            <a:xfrm>
              <a:off x="7837200" y="4640040"/>
              <a:ext cx="126000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67" name=""/>
            <p:cNvCxnSpPr/>
            <p:nvPr/>
          </p:nvCxnSpPr>
          <p:spPr>
            <a:xfrm>
              <a:off x="7832520" y="4719240"/>
              <a:ext cx="126432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68" name=""/>
            <p:cNvCxnSpPr/>
            <p:nvPr/>
          </p:nvCxnSpPr>
          <p:spPr>
            <a:xfrm>
              <a:off x="7800480" y="4750920"/>
              <a:ext cx="129636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69" name=""/>
            <p:cNvCxnSpPr/>
            <p:nvPr/>
          </p:nvCxnSpPr>
          <p:spPr>
            <a:xfrm>
              <a:off x="7795800" y="48067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70" name=""/>
            <p:cNvCxnSpPr/>
            <p:nvPr/>
          </p:nvCxnSpPr>
          <p:spPr>
            <a:xfrm>
              <a:off x="7800480" y="4776480"/>
              <a:ext cx="129636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71" name=""/>
            <p:cNvCxnSpPr/>
            <p:nvPr/>
          </p:nvCxnSpPr>
          <p:spPr>
            <a:xfrm>
              <a:off x="7795800" y="50637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72" name=""/>
            <p:cNvCxnSpPr/>
            <p:nvPr/>
          </p:nvCxnSpPr>
          <p:spPr>
            <a:xfrm>
              <a:off x="7795800" y="49590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73" name=""/>
            <p:cNvCxnSpPr/>
            <p:nvPr/>
          </p:nvCxnSpPr>
          <p:spPr>
            <a:xfrm>
              <a:off x="7795800" y="48286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74" name=""/>
            <p:cNvCxnSpPr/>
            <p:nvPr/>
          </p:nvCxnSpPr>
          <p:spPr>
            <a:xfrm>
              <a:off x="7795800" y="51163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75" name=""/>
            <p:cNvCxnSpPr/>
            <p:nvPr/>
          </p:nvCxnSpPr>
          <p:spPr>
            <a:xfrm>
              <a:off x="7795800" y="49892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76" name=""/>
            <p:cNvCxnSpPr/>
            <p:nvPr/>
          </p:nvCxnSpPr>
          <p:spPr>
            <a:xfrm>
              <a:off x="7795800" y="50382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77" name=""/>
            <p:cNvCxnSpPr/>
            <p:nvPr/>
          </p:nvCxnSpPr>
          <p:spPr>
            <a:xfrm>
              <a:off x="7795800" y="50130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78" name=""/>
            <p:cNvCxnSpPr/>
            <p:nvPr/>
          </p:nvCxnSpPr>
          <p:spPr>
            <a:xfrm>
              <a:off x="7795800" y="50893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79" name=""/>
            <p:cNvCxnSpPr/>
            <p:nvPr/>
          </p:nvCxnSpPr>
          <p:spPr>
            <a:xfrm>
              <a:off x="7795800" y="49352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80" name=""/>
            <p:cNvCxnSpPr/>
            <p:nvPr/>
          </p:nvCxnSpPr>
          <p:spPr>
            <a:xfrm>
              <a:off x="7795800" y="49082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81" name=""/>
            <p:cNvCxnSpPr/>
            <p:nvPr/>
          </p:nvCxnSpPr>
          <p:spPr>
            <a:xfrm>
              <a:off x="7795800" y="48812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82" name=""/>
            <p:cNvCxnSpPr/>
            <p:nvPr/>
          </p:nvCxnSpPr>
          <p:spPr>
            <a:xfrm>
              <a:off x="7795800" y="48542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83" name=""/>
            <p:cNvCxnSpPr/>
            <p:nvPr/>
          </p:nvCxnSpPr>
          <p:spPr>
            <a:xfrm>
              <a:off x="7795800" y="52131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84" name=""/>
            <p:cNvCxnSpPr/>
            <p:nvPr/>
          </p:nvCxnSpPr>
          <p:spPr>
            <a:xfrm>
              <a:off x="7795800" y="51890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85" name=""/>
            <p:cNvCxnSpPr/>
            <p:nvPr/>
          </p:nvCxnSpPr>
          <p:spPr>
            <a:xfrm>
              <a:off x="7795800" y="51368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86" name=""/>
            <p:cNvCxnSpPr/>
            <p:nvPr/>
          </p:nvCxnSpPr>
          <p:spPr>
            <a:xfrm>
              <a:off x="7795800" y="51638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87" name=""/>
            <p:cNvCxnSpPr/>
            <p:nvPr/>
          </p:nvCxnSpPr>
          <p:spPr>
            <a:xfrm>
              <a:off x="7795800" y="52383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88" name=""/>
            <p:cNvCxnSpPr/>
            <p:nvPr/>
          </p:nvCxnSpPr>
          <p:spPr>
            <a:xfrm>
              <a:off x="7795800" y="53146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89" name=""/>
            <p:cNvCxnSpPr/>
            <p:nvPr/>
          </p:nvCxnSpPr>
          <p:spPr>
            <a:xfrm>
              <a:off x="7795800" y="52686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90" name=""/>
            <p:cNvCxnSpPr/>
            <p:nvPr/>
          </p:nvCxnSpPr>
          <p:spPr>
            <a:xfrm>
              <a:off x="7795800" y="52891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91" name=""/>
            <p:cNvCxnSpPr/>
            <p:nvPr/>
          </p:nvCxnSpPr>
          <p:spPr>
            <a:xfrm>
              <a:off x="7795800" y="53478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92" name=""/>
            <p:cNvCxnSpPr/>
            <p:nvPr/>
          </p:nvCxnSpPr>
          <p:spPr>
            <a:xfrm>
              <a:off x="7795800" y="53766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93" name=""/>
            <p:cNvCxnSpPr/>
            <p:nvPr/>
          </p:nvCxnSpPr>
          <p:spPr>
            <a:xfrm>
              <a:off x="7795800" y="54097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94" name=""/>
            <p:cNvCxnSpPr/>
            <p:nvPr/>
          </p:nvCxnSpPr>
          <p:spPr>
            <a:xfrm>
              <a:off x="7795800" y="54432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95" name=""/>
            <p:cNvCxnSpPr/>
            <p:nvPr/>
          </p:nvCxnSpPr>
          <p:spPr>
            <a:xfrm>
              <a:off x="7795800" y="54766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96" name=""/>
            <p:cNvCxnSpPr/>
            <p:nvPr/>
          </p:nvCxnSpPr>
          <p:spPr>
            <a:xfrm>
              <a:off x="7795800" y="55051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97" name=""/>
            <p:cNvCxnSpPr/>
            <p:nvPr/>
          </p:nvCxnSpPr>
          <p:spPr>
            <a:xfrm>
              <a:off x="7795800" y="55386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98" name=""/>
            <p:cNvCxnSpPr/>
            <p:nvPr/>
          </p:nvCxnSpPr>
          <p:spPr>
            <a:xfrm>
              <a:off x="7795800" y="55814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199" name=""/>
            <p:cNvCxnSpPr/>
            <p:nvPr/>
          </p:nvCxnSpPr>
          <p:spPr>
            <a:xfrm>
              <a:off x="7795800" y="56145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00" name=""/>
            <p:cNvCxnSpPr/>
            <p:nvPr/>
          </p:nvCxnSpPr>
          <p:spPr>
            <a:xfrm>
              <a:off x="7795800" y="56433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01" name=""/>
            <p:cNvCxnSpPr/>
            <p:nvPr/>
          </p:nvCxnSpPr>
          <p:spPr>
            <a:xfrm>
              <a:off x="7795800" y="56811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02" name=""/>
            <p:cNvCxnSpPr/>
            <p:nvPr/>
          </p:nvCxnSpPr>
          <p:spPr>
            <a:xfrm>
              <a:off x="7795800" y="57099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03" name=""/>
            <p:cNvCxnSpPr/>
            <p:nvPr/>
          </p:nvCxnSpPr>
          <p:spPr>
            <a:xfrm>
              <a:off x="7795800" y="57430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04" name=""/>
            <p:cNvCxnSpPr/>
            <p:nvPr/>
          </p:nvCxnSpPr>
          <p:spPr>
            <a:xfrm>
              <a:off x="7795800" y="57765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05" name=""/>
            <p:cNvCxnSpPr/>
            <p:nvPr/>
          </p:nvCxnSpPr>
          <p:spPr>
            <a:xfrm>
              <a:off x="7795800" y="58147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06" name=""/>
            <p:cNvCxnSpPr/>
            <p:nvPr/>
          </p:nvCxnSpPr>
          <p:spPr>
            <a:xfrm>
              <a:off x="7795800" y="58528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07" name=""/>
            <p:cNvCxnSpPr/>
            <p:nvPr/>
          </p:nvCxnSpPr>
          <p:spPr>
            <a:xfrm>
              <a:off x="7795800" y="58957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08" name=""/>
            <p:cNvCxnSpPr/>
            <p:nvPr/>
          </p:nvCxnSpPr>
          <p:spPr>
            <a:xfrm>
              <a:off x="7795800" y="59338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09" name=""/>
            <p:cNvCxnSpPr/>
            <p:nvPr/>
          </p:nvCxnSpPr>
          <p:spPr>
            <a:xfrm>
              <a:off x="7795800" y="59716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10" name=""/>
            <p:cNvCxnSpPr/>
            <p:nvPr/>
          </p:nvCxnSpPr>
          <p:spPr>
            <a:xfrm>
              <a:off x="7795800" y="60051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11" name=""/>
            <p:cNvCxnSpPr/>
            <p:nvPr/>
          </p:nvCxnSpPr>
          <p:spPr>
            <a:xfrm>
              <a:off x="7795800" y="60386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sp>
          <p:nvSpPr>
            <p:cNvPr id="212" name=""/>
            <p:cNvSpPr/>
            <p:nvPr/>
          </p:nvSpPr>
          <p:spPr>
            <a:xfrm>
              <a:off x="8071200" y="5922360"/>
              <a:ext cx="174600" cy="9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3960" rIns="3960" tIns="3960" bIns="3960" anchor="ctr">
              <a:spAutoFit/>
            </a:bodyPr>
            <a:p>
              <a:pPr algn="ctr">
                <a:tabLst>
                  <a:tab algn="l" pos="0"/>
                  <a:tab algn="l" pos="388800"/>
                  <a:tab algn="l" pos="777960"/>
                  <a:tab algn="l" pos="1166760"/>
                  <a:tab algn="l" pos="1555920"/>
                  <a:tab algn="l" pos="1944720"/>
                  <a:tab algn="l" pos="2333520"/>
                  <a:tab algn="l" pos="2722680"/>
                  <a:tab algn="l" pos="3111480"/>
                  <a:tab algn="l" pos="3500280"/>
                  <a:tab algn="l" pos="3889440"/>
                  <a:tab algn="l" pos="4278240"/>
                  <a:tab algn="l" pos="4667400"/>
                  <a:tab algn="l" pos="5056200"/>
                  <a:tab algn="l" pos="5445000"/>
                  <a:tab algn="l" pos="5834160"/>
                  <a:tab algn="l" pos="6222960"/>
                  <a:tab algn="l" pos="6611760"/>
                  <a:tab algn="l" pos="7000920"/>
                  <a:tab algn="l" pos="7389720"/>
                  <a:tab algn="l" pos="777888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EXOTIC PRC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8071200" y="5967000"/>
              <a:ext cx="174600" cy="9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3960" rIns="3960" tIns="3960" bIns="3960" anchor="ctr">
              <a:spAutoFit/>
            </a:bodyPr>
            <a:p>
              <a:pPr algn="ctr">
                <a:tabLst>
                  <a:tab algn="l" pos="0"/>
                  <a:tab algn="l" pos="388800"/>
                  <a:tab algn="l" pos="777960"/>
                  <a:tab algn="l" pos="1166760"/>
                  <a:tab algn="l" pos="1555920"/>
                  <a:tab algn="l" pos="1944720"/>
                  <a:tab algn="l" pos="2333520"/>
                  <a:tab algn="l" pos="2722680"/>
                  <a:tab algn="l" pos="3111480"/>
                  <a:tab algn="l" pos="3500280"/>
                  <a:tab algn="l" pos="3889440"/>
                  <a:tab algn="l" pos="4278240"/>
                  <a:tab algn="l" pos="4667400"/>
                  <a:tab algn="l" pos="5056200"/>
                  <a:tab algn="l" pos="5445000"/>
                  <a:tab algn="l" pos="5834160"/>
                  <a:tab algn="l" pos="6222960"/>
                  <a:tab algn="l" pos="6611760"/>
                  <a:tab algn="l" pos="7000920"/>
                  <a:tab algn="l" pos="7389720"/>
                  <a:tab algn="l" pos="7778880"/>
                </a:tabLst>
              </a:pPr>
              <a:r>
                <a:rPr b="1" lang="en-US" sz="3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HEDGE SPEC</a:t>
              </a:r>
              <a:endParaRPr b="0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cxnSp>
          <p:nvCxnSpPr>
            <p:cNvPr id="214" name=""/>
            <p:cNvCxnSpPr/>
            <p:nvPr/>
          </p:nvCxnSpPr>
          <p:spPr>
            <a:xfrm>
              <a:off x="7795800" y="60717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15" name=""/>
            <p:cNvCxnSpPr/>
            <p:nvPr/>
          </p:nvCxnSpPr>
          <p:spPr>
            <a:xfrm>
              <a:off x="7795800" y="61005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16" name=""/>
            <p:cNvCxnSpPr/>
            <p:nvPr/>
          </p:nvCxnSpPr>
          <p:spPr>
            <a:xfrm>
              <a:off x="7795800" y="61336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17" name=""/>
            <p:cNvCxnSpPr/>
            <p:nvPr/>
          </p:nvCxnSpPr>
          <p:spPr>
            <a:xfrm>
              <a:off x="7795800" y="61671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18" name=""/>
            <p:cNvCxnSpPr/>
            <p:nvPr/>
          </p:nvCxnSpPr>
          <p:spPr>
            <a:xfrm>
              <a:off x="7795800" y="61956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19" name=""/>
            <p:cNvCxnSpPr/>
            <p:nvPr/>
          </p:nvCxnSpPr>
          <p:spPr>
            <a:xfrm>
              <a:off x="7795800" y="62622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20" name=""/>
            <p:cNvCxnSpPr/>
            <p:nvPr/>
          </p:nvCxnSpPr>
          <p:spPr>
            <a:xfrm>
              <a:off x="7795800" y="62244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21" name=""/>
            <p:cNvCxnSpPr/>
            <p:nvPr/>
          </p:nvCxnSpPr>
          <p:spPr>
            <a:xfrm>
              <a:off x="7795800" y="62863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22" name=""/>
            <p:cNvCxnSpPr/>
            <p:nvPr/>
          </p:nvCxnSpPr>
          <p:spPr>
            <a:xfrm>
              <a:off x="7795800" y="63669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23" name=""/>
            <p:cNvCxnSpPr/>
            <p:nvPr/>
          </p:nvCxnSpPr>
          <p:spPr>
            <a:xfrm>
              <a:off x="7795800" y="63100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24" name=""/>
            <p:cNvCxnSpPr/>
            <p:nvPr/>
          </p:nvCxnSpPr>
          <p:spPr>
            <a:xfrm>
              <a:off x="7795800" y="633852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25" name=""/>
            <p:cNvCxnSpPr/>
            <p:nvPr/>
          </p:nvCxnSpPr>
          <p:spPr>
            <a:xfrm>
              <a:off x="7795800" y="64242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26" name=""/>
            <p:cNvCxnSpPr/>
            <p:nvPr/>
          </p:nvCxnSpPr>
          <p:spPr>
            <a:xfrm>
              <a:off x="7795800" y="63957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27" name=""/>
            <p:cNvCxnSpPr/>
            <p:nvPr/>
          </p:nvCxnSpPr>
          <p:spPr>
            <a:xfrm>
              <a:off x="7795800" y="64576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28" name=""/>
            <p:cNvCxnSpPr/>
            <p:nvPr/>
          </p:nvCxnSpPr>
          <p:spPr>
            <a:xfrm>
              <a:off x="7795800" y="649080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29" name=""/>
            <p:cNvCxnSpPr/>
            <p:nvPr/>
          </p:nvCxnSpPr>
          <p:spPr>
            <a:xfrm>
              <a:off x="7795800" y="65577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30" name=""/>
            <p:cNvCxnSpPr/>
            <p:nvPr/>
          </p:nvCxnSpPr>
          <p:spPr>
            <a:xfrm>
              <a:off x="7795800" y="65242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31" name=""/>
            <p:cNvCxnSpPr/>
            <p:nvPr/>
          </p:nvCxnSpPr>
          <p:spPr>
            <a:xfrm>
              <a:off x="7795800" y="662904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32" name=""/>
            <p:cNvCxnSpPr/>
            <p:nvPr/>
          </p:nvCxnSpPr>
          <p:spPr>
            <a:xfrm>
              <a:off x="7795800" y="65955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33" name=""/>
            <p:cNvCxnSpPr/>
            <p:nvPr/>
          </p:nvCxnSpPr>
          <p:spPr>
            <a:xfrm>
              <a:off x="7795800" y="669096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cxnSp>
          <p:nvCxnSpPr>
            <p:cNvPr id="234" name=""/>
            <p:cNvCxnSpPr/>
            <p:nvPr/>
          </p:nvCxnSpPr>
          <p:spPr>
            <a:xfrm>
              <a:off x="7795800" y="6657480"/>
              <a:ext cx="1300680" cy="1080"/>
            </a:xfrm>
            <a:prstGeom prst="straightConnector1">
              <a:avLst/>
            </a:prstGeom>
            <a:ln w="9360">
              <a:solidFill>
                <a:srgbClr val="c20017"/>
              </a:solidFill>
              <a:miter/>
            </a:ln>
          </p:spPr>
        </p:cxnSp>
        <p:sp>
          <p:nvSpPr>
            <p:cNvPr id="235" name=""/>
            <p:cNvSpPr/>
            <p:nvPr/>
          </p:nvSpPr>
          <p:spPr>
            <a:xfrm>
              <a:off x="7787520" y="5611680"/>
              <a:ext cx="64080" cy="30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-GDL</a:t>
              </a:r>
              <a:endParaRPr b="0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36" name=""/>
          <p:cNvSpPr/>
          <p:nvPr/>
        </p:nvSpPr>
        <p:spPr>
          <a:xfrm>
            <a:off x="2475000" y="6437160"/>
            <a:ext cx="914400" cy="1796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Regions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7" name=""/>
          <p:cNvSpPr/>
          <p:nvPr/>
        </p:nvSpPr>
        <p:spPr>
          <a:xfrm>
            <a:off x="2468520" y="5475240"/>
            <a:ext cx="914400" cy="185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Transport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8" name=""/>
          <p:cNvSpPr/>
          <p:nvPr/>
        </p:nvSpPr>
        <p:spPr>
          <a:xfrm>
            <a:off x="2465280" y="5678640"/>
            <a:ext cx="914400" cy="185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Storage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9" name=""/>
          <p:cNvSpPr/>
          <p:nvPr/>
        </p:nvSpPr>
        <p:spPr>
          <a:xfrm>
            <a:off x="1231200" y="6179760"/>
            <a:ext cx="625320" cy="307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0" name=""/>
          <p:cNvSpPr/>
          <p:nvPr/>
        </p:nvSpPr>
        <p:spPr>
          <a:xfrm>
            <a:off x="1001160" y="4798440"/>
            <a:ext cx="877320" cy="307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1" name=""/>
          <p:cNvSpPr/>
          <p:nvPr/>
        </p:nvSpPr>
        <p:spPr>
          <a:xfrm>
            <a:off x="2468520" y="4262400"/>
            <a:ext cx="914400" cy="185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Commodity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779200" y="1289160"/>
            <a:ext cx="4790160" cy="1827000"/>
            <a:chOff x="2779200" y="1289160"/>
            <a:chExt cx="4790160" cy="1827000"/>
          </a:xfrm>
        </p:grpSpPr>
        <p:sp>
          <p:nvSpPr>
            <p:cNvPr id="243" name=""/>
            <p:cNvSpPr/>
            <p:nvPr/>
          </p:nvSpPr>
          <p:spPr>
            <a:xfrm>
              <a:off x="2817720" y="1317600"/>
              <a:ext cx="4751640" cy="0"/>
            </a:xfrm>
            <a:prstGeom prst="line">
              <a:avLst/>
            </a:prstGeom>
            <a:ln w="3816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" name=""/>
            <p:cNvSpPr/>
            <p:nvPr/>
          </p:nvSpPr>
          <p:spPr>
            <a:xfrm flipH="1">
              <a:off x="2779200" y="1316160"/>
              <a:ext cx="4658040" cy="652320"/>
            </a:xfrm>
            <a:prstGeom prst="line">
              <a:avLst/>
            </a:prstGeom>
            <a:ln w="3816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" name=""/>
            <p:cNvSpPr/>
            <p:nvPr/>
          </p:nvSpPr>
          <p:spPr>
            <a:xfrm flipH="1">
              <a:off x="2792160" y="1314360"/>
              <a:ext cx="4632120" cy="1227240"/>
            </a:xfrm>
            <a:prstGeom prst="line">
              <a:avLst/>
            </a:prstGeom>
            <a:ln w="3816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" name=""/>
            <p:cNvSpPr/>
            <p:nvPr/>
          </p:nvSpPr>
          <p:spPr>
            <a:xfrm flipH="1">
              <a:off x="2792520" y="1289160"/>
              <a:ext cx="4619520" cy="1827000"/>
            </a:xfrm>
            <a:prstGeom prst="line">
              <a:avLst/>
            </a:prstGeom>
            <a:ln w="3816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47" name=""/>
          <p:cNvSpPr/>
          <p:nvPr/>
        </p:nvSpPr>
        <p:spPr>
          <a:xfrm flipV="1">
            <a:off x="2922480" y="1917720"/>
            <a:ext cx="4529160" cy="1147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48" name=""/>
          <p:cNvGrpSpPr/>
          <p:nvPr/>
        </p:nvGrpSpPr>
        <p:grpSpPr>
          <a:xfrm>
            <a:off x="2701440" y="1317600"/>
            <a:ext cx="4788360" cy="1212840"/>
            <a:chOff x="2701440" y="1317600"/>
            <a:chExt cx="4788360" cy="1212840"/>
          </a:xfrm>
        </p:grpSpPr>
        <p:sp>
          <p:nvSpPr>
            <p:cNvPr id="249" name=""/>
            <p:cNvSpPr/>
            <p:nvPr/>
          </p:nvSpPr>
          <p:spPr>
            <a:xfrm>
              <a:off x="2909880" y="1317600"/>
              <a:ext cx="4579920" cy="1212840"/>
            </a:xfrm>
            <a:prstGeom prst="line">
              <a:avLst/>
            </a:prstGeom>
            <a:ln w="38160">
              <a:solidFill>
                <a:srgbClr val="9117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" name=""/>
            <p:cNvSpPr/>
            <p:nvPr/>
          </p:nvSpPr>
          <p:spPr>
            <a:xfrm flipH="1" flipV="1">
              <a:off x="2701440" y="1929960"/>
              <a:ext cx="4697640" cy="561960"/>
            </a:xfrm>
            <a:prstGeom prst="line">
              <a:avLst/>
            </a:prstGeom>
            <a:ln w="38160">
              <a:solidFill>
                <a:srgbClr val="9117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51" name=""/>
          <p:cNvSpPr/>
          <p:nvPr/>
        </p:nvSpPr>
        <p:spPr>
          <a:xfrm>
            <a:off x="2832120" y="3092400"/>
            <a:ext cx="4827600" cy="0"/>
          </a:xfrm>
          <a:prstGeom prst="line">
            <a:avLst/>
          </a:prstGeom>
          <a:ln w="381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52" name=""/>
          <p:cNvGrpSpPr/>
          <p:nvPr/>
        </p:nvGrpSpPr>
        <p:grpSpPr>
          <a:xfrm>
            <a:off x="1176840" y="1128600"/>
            <a:ext cx="1802520" cy="441360"/>
            <a:chOff x="1176840" y="1128600"/>
            <a:chExt cx="1802520" cy="441360"/>
          </a:xfrm>
        </p:grpSpPr>
        <p:sp>
          <p:nvSpPr>
            <p:cNvPr id="253" name=""/>
            <p:cNvSpPr/>
            <p:nvPr/>
          </p:nvSpPr>
          <p:spPr>
            <a:xfrm>
              <a:off x="1187280" y="1128600"/>
              <a:ext cx="1762200" cy="44136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1176840" y="1176480"/>
              <a:ext cx="1802520" cy="33768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Oil and Products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5" name=""/>
          <p:cNvGrpSpPr/>
          <p:nvPr/>
        </p:nvGrpSpPr>
        <p:grpSpPr>
          <a:xfrm>
            <a:off x="1187280" y="1741320"/>
            <a:ext cx="1762200" cy="441360"/>
            <a:chOff x="1187280" y="1741320"/>
            <a:chExt cx="1762200" cy="441360"/>
          </a:xfrm>
        </p:grpSpPr>
        <p:sp>
          <p:nvSpPr>
            <p:cNvPr id="256" name=""/>
            <p:cNvSpPr/>
            <p:nvPr/>
          </p:nvSpPr>
          <p:spPr>
            <a:xfrm>
              <a:off x="1187280" y="1741320"/>
              <a:ext cx="1762200" cy="44136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1422000" y="1784520"/>
              <a:ext cx="1318320" cy="33768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Natural Gas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8" name=""/>
          <p:cNvGrpSpPr/>
          <p:nvPr/>
        </p:nvGrpSpPr>
        <p:grpSpPr>
          <a:xfrm>
            <a:off x="1187280" y="2301840"/>
            <a:ext cx="1762200" cy="441360"/>
            <a:chOff x="1187280" y="2301840"/>
            <a:chExt cx="1762200" cy="441360"/>
          </a:xfrm>
        </p:grpSpPr>
        <p:sp>
          <p:nvSpPr>
            <p:cNvPr id="259" name=""/>
            <p:cNvSpPr/>
            <p:nvPr/>
          </p:nvSpPr>
          <p:spPr>
            <a:xfrm>
              <a:off x="1187280" y="2301840"/>
              <a:ext cx="1762200" cy="44136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1772280" y="2355840"/>
              <a:ext cx="619920" cy="33768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Coal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61" name=""/>
          <p:cNvGrpSpPr/>
          <p:nvPr/>
        </p:nvGrpSpPr>
        <p:grpSpPr>
          <a:xfrm>
            <a:off x="1187280" y="2886120"/>
            <a:ext cx="1762200" cy="441360"/>
            <a:chOff x="1187280" y="2886120"/>
            <a:chExt cx="1762200" cy="441360"/>
          </a:xfrm>
        </p:grpSpPr>
        <p:sp>
          <p:nvSpPr>
            <p:cNvPr id="262" name=""/>
            <p:cNvSpPr/>
            <p:nvPr/>
          </p:nvSpPr>
          <p:spPr>
            <a:xfrm>
              <a:off x="1187280" y="2886120"/>
              <a:ext cx="1762200" cy="44136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1505880" y="2941560"/>
              <a:ext cx="1149480" cy="33768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Electricity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64" name=""/>
          <p:cNvGrpSpPr/>
          <p:nvPr/>
        </p:nvGrpSpPr>
        <p:grpSpPr>
          <a:xfrm>
            <a:off x="7373880" y="1125360"/>
            <a:ext cx="1762200" cy="441360"/>
            <a:chOff x="7373880" y="1125360"/>
            <a:chExt cx="1762200" cy="441360"/>
          </a:xfrm>
        </p:grpSpPr>
        <p:sp>
          <p:nvSpPr>
            <p:cNvPr id="265" name=""/>
            <p:cNvSpPr/>
            <p:nvPr/>
          </p:nvSpPr>
          <p:spPr>
            <a:xfrm>
              <a:off x="7373880" y="1125360"/>
              <a:ext cx="1762200" cy="441360"/>
            </a:xfrm>
            <a:prstGeom prst="rect">
              <a:avLst/>
            </a:pr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7819920" y="1176480"/>
              <a:ext cx="901440" cy="337680"/>
            </a:xfrm>
            <a:prstGeom prst="rect">
              <a:avLst/>
            </a:pr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NYMEX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67" name=""/>
          <p:cNvGrpSpPr/>
          <p:nvPr/>
        </p:nvGrpSpPr>
        <p:grpSpPr>
          <a:xfrm>
            <a:off x="7373880" y="1738440"/>
            <a:ext cx="1762200" cy="441360"/>
            <a:chOff x="7373880" y="1738440"/>
            <a:chExt cx="1762200" cy="441360"/>
          </a:xfrm>
        </p:grpSpPr>
        <p:sp>
          <p:nvSpPr>
            <p:cNvPr id="268" name=""/>
            <p:cNvSpPr/>
            <p:nvPr/>
          </p:nvSpPr>
          <p:spPr>
            <a:xfrm>
              <a:off x="7373880" y="1738440"/>
              <a:ext cx="1762200" cy="441360"/>
            </a:xfrm>
            <a:prstGeom prst="rect">
              <a:avLst/>
            </a:pr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7635240" y="1784520"/>
              <a:ext cx="1272960" cy="337680"/>
            </a:xfrm>
            <a:prstGeom prst="rect">
              <a:avLst/>
            </a:pr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CBOT/MGE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70" name=""/>
          <p:cNvGrpSpPr/>
          <p:nvPr/>
        </p:nvGrpSpPr>
        <p:grpSpPr>
          <a:xfrm>
            <a:off x="7373880" y="2300400"/>
            <a:ext cx="1762200" cy="441360"/>
            <a:chOff x="7373880" y="2300400"/>
            <a:chExt cx="1762200" cy="441360"/>
          </a:xfrm>
        </p:grpSpPr>
        <p:sp>
          <p:nvSpPr>
            <p:cNvPr id="271" name=""/>
            <p:cNvSpPr/>
            <p:nvPr/>
          </p:nvSpPr>
          <p:spPr>
            <a:xfrm>
              <a:off x="7373880" y="2300400"/>
              <a:ext cx="1762200" cy="441360"/>
            </a:xfrm>
            <a:prstGeom prst="rect">
              <a:avLst/>
            </a:pr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8015400" y="2355840"/>
              <a:ext cx="507600" cy="337680"/>
            </a:xfrm>
            <a:prstGeom prst="rect">
              <a:avLst/>
            </a:pr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IPE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73" name=""/>
          <p:cNvGrpSpPr/>
          <p:nvPr/>
        </p:nvGrpSpPr>
        <p:grpSpPr>
          <a:xfrm>
            <a:off x="7373880" y="2886120"/>
            <a:ext cx="1762200" cy="441360"/>
            <a:chOff x="7373880" y="2886120"/>
            <a:chExt cx="1762200" cy="441360"/>
          </a:xfrm>
        </p:grpSpPr>
        <p:sp>
          <p:nvSpPr>
            <p:cNvPr id="274" name=""/>
            <p:cNvSpPr/>
            <p:nvPr/>
          </p:nvSpPr>
          <p:spPr>
            <a:xfrm>
              <a:off x="7373880" y="2886120"/>
              <a:ext cx="1762200" cy="441360"/>
            </a:xfrm>
            <a:prstGeom prst="rect">
              <a:avLst/>
            </a:pr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7727040" y="2941560"/>
              <a:ext cx="1081440" cy="337680"/>
            </a:xfrm>
            <a:prstGeom prst="rect">
              <a:avLst/>
            </a:pr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Nordpool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cxnSp>
        <p:nvCxnSpPr>
          <p:cNvPr id="276" name=""/>
          <p:cNvCxnSpPr>
            <a:stCxn id="239" idx="3"/>
            <a:endCxn id="236" idx="1"/>
          </p:cNvCxnSpPr>
          <p:nvPr/>
        </p:nvCxnSpPr>
        <p:spPr>
          <a:xfrm>
            <a:off x="1836360" y="6334200"/>
            <a:ext cx="639000" cy="194400"/>
          </a:xfrm>
          <a:prstGeom prst="bentConnector3">
            <a:avLst>
              <a:gd name="adj1" fmla="val 50000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277" name=""/>
          <p:cNvCxnSpPr/>
          <p:nvPr/>
        </p:nvCxnSpPr>
        <p:spPr>
          <a:xfrm flipV="1">
            <a:off x="1846080" y="6128640"/>
            <a:ext cx="627480" cy="205560"/>
          </a:xfrm>
          <a:prstGeom prst="bentConnector3">
            <a:avLst>
              <a:gd name="adj1" fmla="val 49827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278" name=""/>
          <p:cNvCxnSpPr>
            <a:stCxn id="240" idx="3"/>
            <a:endCxn id="238" idx="1"/>
          </p:cNvCxnSpPr>
          <p:nvPr/>
        </p:nvCxnSpPr>
        <p:spPr>
          <a:xfrm>
            <a:off x="1882800" y="4952880"/>
            <a:ext cx="583200" cy="820080"/>
          </a:xfrm>
          <a:prstGeom prst="bentConnector3">
            <a:avLst>
              <a:gd name="adj1" fmla="val 49845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279" name=""/>
          <p:cNvCxnSpPr/>
          <p:nvPr/>
        </p:nvCxnSpPr>
        <p:spPr>
          <a:xfrm flipV="1">
            <a:off x="1877760" y="4355640"/>
            <a:ext cx="586440" cy="597600"/>
          </a:xfrm>
          <a:prstGeom prst="bentConnector3">
            <a:avLst>
              <a:gd name="adj1" fmla="val 49815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280" name=""/>
          <p:cNvCxnSpPr/>
          <p:nvPr/>
        </p:nvCxnSpPr>
        <p:spPr>
          <a:xfrm>
            <a:off x="1877760" y="4952520"/>
            <a:ext cx="586440" cy="616680"/>
          </a:xfrm>
          <a:prstGeom prst="bentConnector3">
            <a:avLst>
              <a:gd name="adj1" fmla="val 49815"/>
            </a:avLst>
          </a:prstGeom>
          <a:ln w="9360">
            <a:solidFill>
              <a:srgbClr val="c20017"/>
            </a:solidFill>
            <a:miter/>
          </a:ln>
        </p:spPr>
      </p:cxnSp>
      <p:sp>
        <p:nvSpPr>
          <p:cNvPr id="281" name=""/>
          <p:cNvSpPr/>
          <p:nvPr/>
        </p:nvSpPr>
        <p:spPr>
          <a:xfrm>
            <a:off x="3683160" y="3957480"/>
            <a:ext cx="914400" cy="185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Long Term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2" name=""/>
          <p:cNvSpPr/>
          <p:nvPr/>
        </p:nvSpPr>
        <p:spPr>
          <a:xfrm>
            <a:off x="3683160" y="4767120"/>
            <a:ext cx="914400" cy="185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Short Term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283" name=""/>
          <p:cNvCxnSpPr>
            <a:stCxn id="241" idx="3"/>
            <a:endCxn id="281" idx="1"/>
          </p:cNvCxnSpPr>
          <p:nvPr/>
        </p:nvCxnSpPr>
        <p:spPr>
          <a:xfrm flipV="1">
            <a:off x="3382920" y="4051080"/>
            <a:ext cx="300600" cy="305280"/>
          </a:xfrm>
          <a:prstGeom prst="bentConnector3">
            <a:avLst>
              <a:gd name="adj1" fmla="val 49760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284" name=""/>
          <p:cNvCxnSpPr>
            <a:stCxn id="241" idx="3"/>
            <a:endCxn id="282" idx="1"/>
          </p:cNvCxnSpPr>
          <p:nvPr/>
        </p:nvCxnSpPr>
        <p:spPr>
          <a:xfrm>
            <a:off x="3382920" y="4355640"/>
            <a:ext cx="300600" cy="505800"/>
          </a:xfrm>
          <a:prstGeom prst="bentConnector3">
            <a:avLst>
              <a:gd name="adj1" fmla="val 49760"/>
            </a:avLst>
          </a:prstGeom>
          <a:ln w="9360">
            <a:solidFill>
              <a:srgbClr val="c20017"/>
            </a:solidFill>
            <a:miter/>
          </a:ln>
        </p:spPr>
      </p:cxnSp>
      <p:sp>
        <p:nvSpPr>
          <p:cNvPr id="285" name=""/>
          <p:cNvSpPr/>
          <p:nvPr/>
        </p:nvSpPr>
        <p:spPr>
          <a:xfrm>
            <a:off x="4852440" y="3880080"/>
            <a:ext cx="35820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6" name=""/>
          <p:cNvSpPr/>
          <p:nvPr/>
        </p:nvSpPr>
        <p:spPr>
          <a:xfrm>
            <a:off x="4848480" y="3706920"/>
            <a:ext cx="25668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7" name=""/>
          <p:cNvSpPr/>
          <p:nvPr/>
        </p:nvSpPr>
        <p:spPr>
          <a:xfrm>
            <a:off x="4853520" y="4062600"/>
            <a:ext cx="31176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Texas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8" name=""/>
          <p:cNvSpPr/>
          <p:nvPr/>
        </p:nvSpPr>
        <p:spPr>
          <a:xfrm>
            <a:off x="4862520" y="4237200"/>
            <a:ext cx="27792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9" name=""/>
          <p:cNvSpPr/>
          <p:nvPr/>
        </p:nvSpPr>
        <p:spPr>
          <a:xfrm>
            <a:off x="3629160" y="6435720"/>
            <a:ext cx="266400" cy="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no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0" name=""/>
          <p:cNvSpPr/>
          <p:nvPr/>
        </p:nvSpPr>
        <p:spPr>
          <a:xfrm>
            <a:off x="3629160" y="6541920"/>
            <a:ext cx="304560" cy="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no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1" name=""/>
          <p:cNvSpPr/>
          <p:nvPr/>
        </p:nvSpPr>
        <p:spPr>
          <a:xfrm>
            <a:off x="3629160" y="6634080"/>
            <a:ext cx="325440" cy="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no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Texas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292" name=""/>
          <p:cNvCxnSpPr>
            <a:stCxn id="281" idx="3"/>
            <a:endCxn id="286" idx="1"/>
          </p:cNvCxnSpPr>
          <p:nvPr/>
        </p:nvCxnSpPr>
        <p:spPr>
          <a:xfrm flipV="1">
            <a:off x="4597200" y="3776040"/>
            <a:ext cx="253080" cy="275400"/>
          </a:xfrm>
          <a:prstGeom prst="bentConnector3">
            <a:avLst>
              <a:gd name="adj1" fmla="val 49572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293" name=""/>
          <p:cNvCxnSpPr>
            <a:stCxn id="281" idx="3"/>
            <a:endCxn id="287" idx="1"/>
          </p:cNvCxnSpPr>
          <p:nvPr/>
        </p:nvCxnSpPr>
        <p:spPr>
          <a:xfrm>
            <a:off x="4597560" y="4051080"/>
            <a:ext cx="257760" cy="81360"/>
          </a:xfrm>
          <a:prstGeom prst="bentConnector3">
            <a:avLst>
              <a:gd name="adj1" fmla="val 49930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294" name=""/>
          <p:cNvCxnSpPr/>
          <p:nvPr/>
        </p:nvCxnSpPr>
        <p:spPr>
          <a:xfrm>
            <a:off x="4592520" y="4051440"/>
            <a:ext cx="261360" cy="255960"/>
          </a:xfrm>
          <a:prstGeom prst="bentConnector3">
            <a:avLst>
              <a:gd name="adj1" fmla="val 49931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295" name=""/>
          <p:cNvCxnSpPr>
            <a:stCxn id="285" idx="1"/>
            <a:endCxn id="281" idx="3"/>
          </p:cNvCxnSpPr>
          <p:nvPr/>
        </p:nvCxnSpPr>
        <p:spPr>
          <a:xfrm flipV="1" rot="10800000">
            <a:off x="4596840" y="3948480"/>
            <a:ext cx="253080" cy="102600"/>
          </a:xfrm>
          <a:prstGeom prst="bentConnector3">
            <a:avLst>
              <a:gd name="adj1" fmla="val 49572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296" name=""/>
          <p:cNvCxnSpPr/>
          <p:nvPr/>
        </p:nvCxnSpPr>
        <p:spPr>
          <a:xfrm flipV="1">
            <a:off x="4592160" y="4579200"/>
            <a:ext cx="253080" cy="281880"/>
          </a:xfrm>
          <a:prstGeom prst="bentConnector3">
            <a:avLst>
              <a:gd name="adj1" fmla="val 49572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297" name=""/>
          <p:cNvCxnSpPr/>
          <p:nvPr/>
        </p:nvCxnSpPr>
        <p:spPr>
          <a:xfrm flipV="1">
            <a:off x="4592160" y="4754160"/>
            <a:ext cx="253080" cy="107280"/>
          </a:xfrm>
          <a:prstGeom prst="bentConnector3">
            <a:avLst>
              <a:gd name="adj1" fmla="val 49572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298" name=""/>
          <p:cNvCxnSpPr/>
          <p:nvPr/>
        </p:nvCxnSpPr>
        <p:spPr>
          <a:xfrm>
            <a:off x="4587480" y="4860720"/>
            <a:ext cx="261000" cy="68760"/>
          </a:xfrm>
          <a:prstGeom prst="bentConnector3">
            <a:avLst>
              <a:gd name="adj1" fmla="val 50000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299" name=""/>
          <p:cNvCxnSpPr/>
          <p:nvPr/>
        </p:nvCxnSpPr>
        <p:spPr>
          <a:xfrm>
            <a:off x="4592160" y="4860720"/>
            <a:ext cx="258120" cy="438840"/>
          </a:xfrm>
          <a:prstGeom prst="bentConnector3">
            <a:avLst>
              <a:gd name="adj1" fmla="val 50000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300" name=""/>
          <p:cNvCxnSpPr/>
          <p:nvPr/>
        </p:nvCxnSpPr>
        <p:spPr>
          <a:xfrm>
            <a:off x="4592160" y="4860720"/>
            <a:ext cx="258120" cy="254520"/>
          </a:xfrm>
          <a:prstGeom prst="bentConnector3">
            <a:avLst>
              <a:gd name="adj1" fmla="val 50000"/>
            </a:avLst>
          </a:prstGeom>
          <a:ln w="9360">
            <a:solidFill>
              <a:srgbClr val="c20017"/>
            </a:solidFill>
            <a:miter/>
          </a:ln>
        </p:spPr>
      </p:cxnSp>
      <p:sp>
        <p:nvSpPr>
          <p:cNvPr id="301" name=""/>
          <p:cNvSpPr/>
          <p:nvPr/>
        </p:nvSpPr>
        <p:spPr>
          <a:xfrm>
            <a:off x="5305320" y="3668760"/>
            <a:ext cx="211320" cy="84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noAutofit/>
          </a:bodyPr>
          <a:p>
            <a:pPr algn="ctr">
              <a:lnSpc>
                <a:spcPct val="115000"/>
              </a:lnSpc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2" name=""/>
          <p:cNvSpPr/>
          <p:nvPr/>
        </p:nvSpPr>
        <p:spPr>
          <a:xfrm>
            <a:off x="5316480" y="3787920"/>
            <a:ext cx="211320" cy="83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noAutofit/>
          </a:bodyPr>
          <a:p>
            <a:pPr algn="ctr">
              <a:lnSpc>
                <a:spcPct val="115000"/>
              </a:lnSpc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" name=""/>
          <p:cNvSpPr/>
          <p:nvPr/>
        </p:nvSpPr>
        <p:spPr>
          <a:xfrm>
            <a:off x="4308480" y="6613560"/>
            <a:ext cx="225360" cy="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 TX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4" name=""/>
          <p:cNvSpPr/>
          <p:nvPr/>
        </p:nvSpPr>
        <p:spPr>
          <a:xfrm>
            <a:off x="4307040" y="6686640"/>
            <a:ext cx="199800" cy="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WAHA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" name=""/>
          <p:cNvSpPr/>
          <p:nvPr/>
        </p:nvSpPr>
        <p:spPr>
          <a:xfrm>
            <a:off x="4307040" y="6413400"/>
            <a:ext cx="291960" cy="4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NORTHEAST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" name=""/>
          <p:cNvSpPr/>
          <p:nvPr/>
        </p:nvSpPr>
        <p:spPr>
          <a:xfrm>
            <a:off x="4307040" y="6473880"/>
            <a:ext cx="291960" cy="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SOUTHEAST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" name=""/>
          <p:cNvSpPr/>
          <p:nvPr/>
        </p:nvSpPr>
        <p:spPr>
          <a:xfrm>
            <a:off x="5231160" y="6082200"/>
            <a:ext cx="125280" cy="3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960" rIns="3960" tIns="3960" bIns="3960" anchor="ctr">
            <a:sp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ERMS-XL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8" name=""/>
          <p:cNvSpPr/>
          <p:nvPr/>
        </p:nvSpPr>
        <p:spPr>
          <a:xfrm>
            <a:off x="4700520" y="6121440"/>
            <a:ext cx="308160" cy="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MAH II - PRC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" name=""/>
          <p:cNvSpPr/>
          <p:nvPr/>
        </p:nvSpPr>
        <p:spPr>
          <a:xfrm>
            <a:off x="4697280" y="6189840"/>
            <a:ext cx="308160" cy="4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MAH IV - PRC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" name=""/>
          <p:cNvSpPr/>
          <p:nvPr/>
        </p:nvSpPr>
        <p:spPr>
          <a:xfrm>
            <a:off x="8781120" y="3710160"/>
            <a:ext cx="1576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" name=""/>
          <p:cNvSpPr/>
          <p:nvPr/>
        </p:nvSpPr>
        <p:spPr>
          <a:xfrm>
            <a:off x="8780040" y="3738600"/>
            <a:ext cx="2656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EAST-OPTION-BASIS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" name=""/>
          <p:cNvSpPr/>
          <p:nvPr/>
        </p:nvSpPr>
        <p:spPr>
          <a:xfrm>
            <a:off x="8780400" y="3763800"/>
            <a:ext cx="2037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KC-EAST-BASIS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" name=""/>
          <p:cNvSpPr/>
          <p:nvPr/>
        </p:nvSpPr>
        <p:spPr>
          <a:xfrm>
            <a:off x="8780400" y="3792600"/>
            <a:ext cx="223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PRM-EAST-BASIS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" name=""/>
          <p:cNvSpPr/>
          <p:nvPr/>
        </p:nvSpPr>
        <p:spPr>
          <a:xfrm>
            <a:off x="8780040" y="3821040"/>
            <a:ext cx="1807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EAST-GD-GDL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" name=""/>
          <p:cNvSpPr/>
          <p:nvPr/>
        </p:nvSpPr>
        <p:spPr>
          <a:xfrm>
            <a:off x="8780400" y="3846600"/>
            <a:ext cx="2656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EAST-OPTION-PRICE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" name=""/>
          <p:cNvSpPr/>
          <p:nvPr/>
        </p:nvSpPr>
        <p:spPr>
          <a:xfrm>
            <a:off x="8781120" y="3876840"/>
            <a:ext cx="1576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" name=""/>
          <p:cNvSpPr/>
          <p:nvPr/>
        </p:nvSpPr>
        <p:spPr>
          <a:xfrm>
            <a:off x="8780040" y="3905280"/>
            <a:ext cx="2037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KC-EAST-PRICE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" name=""/>
          <p:cNvSpPr/>
          <p:nvPr/>
        </p:nvSpPr>
        <p:spPr>
          <a:xfrm>
            <a:off x="8777160" y="3933720"/>
            <a:ext cx="3578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NG-INDEX-ANN-EAST-PRICE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" name=""/>
          <p:cNvSpPr/>
          <p:nvPr/>
        </p:nvSpPr>
        <p:spPr>
          <a:xfrm>
            <a:off x="8779680" y="3959280"/>
            <a:ext cx="2268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EAST-PWR-PRICE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" name=""/>
          <p:cNvSpPr/>
          <p:nvPr/>
        </p:nvSpPr>
        <p:spPr>
          <a:xfrm>
            <a:off x="8780040" y="3987720"/>
            <a:ext cx="2196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EAST-PWRP-PRC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" name=""/>
          <p:cNvSpPr/>
          <p:nvPr/>
        </p:nvSpPr>
        <p:spPr>
          <a:xfrm>
            <a:off x="8780760" y="4016520"/>
            <a:ext cx="1706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KC-NY-BASIS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" name=""/>
          <p:cNvSpPr/>
          <p:nvPr/>
        </p:nvSpPr>
        <p:spPr>
          <a:xfrm>
            <a:off x="8783280" y="4043520"/>
            <a:ext cx="1245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" name=""/>
          <p:cNvSpPr/>
          <p:nvPr/>
        </p:nvSpPr>
        <p:spPr>
          <a:xfrm>
            <a:off x="8779320" y="4071960"/>
            <a:ext cx="2325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NY-OPTION-BASIS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" name=""/>
          <p:cNvSpPr/>
          <p:nvPr/>
        </p:nvSpPr>
        <p:spPr>
          <a:xfrm>
            <a:off x="8781120" y="4100400"/>
            <a:ext cx="1908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PRM-NY-BASIS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" name=""/>
          <p:cNvSpPr/>
          <p:nvPr/>
        </p:nvSpPr>
        <p:spPr>
          <a:xfrm>
            <a:off x="8782200" y="4133880"/>
            <a:ext cx="1476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NY-GD-GDL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" name=""/>
          <p:cNvSpPr/>
          <p:nvPr/>
        </p:nvSpPr>
        <p:spPr>
          <a:xfrm>
            <a:off x="8781120" y="4156200"/>
            <a:ext cx="1706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KC-NY-PRICE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" name=""/>
          <p:cNvSpPr/>
          <p:nvPr/>
        </p:nvSpPr>
        <p:spPr>
          <a:xfrm>
            <a:off x="8779320" y="4184640"/>
            <a:ext cx="2325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NY-OPTION-PRICE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" name=""/>
          <p:cNvSpPr/>
          <p:nvPr/>
        </p:nvSpPr>
        <p:spPr>
          <a:xfrm>
            <a:off x="8783280" y="4208400"/>
            <a:ext cx="1245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" name=""/>
          <p:cNvSpPr/>
          <p:nvPr/>
        </p:nvSpPr>
        <p:spPr>
          <a:xfrm>
            <a:off x="8781120" y="4238640"/>
            <a:ext cx="1908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PRM-NY-PRICE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" name=""/>
          <p:cNvSpPr/>
          <p:nvPr/>
        </p:nvSpPr>
        <p:spPr>
          <a:xfrm>
            <a:off x="8780760" y="4267080"/>
            <a:ext cx="1936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NY-PWR-PRICE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" name=""/>
          <p:cNvSpPr/>
          <p:nvPr/>
        </p:nvSpPr>
        <p:spPr>
          <a:xfrm>
            <a:off x="8780760" y="4295880"/>
            <a:ext cx="2109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NY-PWRP-PRICE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" name=""/>
          <p:cNvSpPr/>
          <p:nvPr/>
        </p:nvSpPr>
        <p:spPr>
          <a:xfrm>
            <a:off x="8780040" y="4322880"/>
            <a:ext cx="2124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" name=""/>
          <p:cNvSpPr/>
          <p:nvPr/>
        </p:nvSpPr>
        <p:spPr>
          <a:xfrm>
            <a:off x="8778960" y="4351320"/>
            <a:ext cx="3204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CENTRAL-OPTION-BASIS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4" name=""/>
          <p:cNvSpPr/>
          <p:nvPr/>
        </p:nvSpPr>
        <p:spPr>
          <a:xfrm>
            <a:off x="8780760" y="4379760"/>
            <a:ext cx="2584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KC-CENTRAL-BASIS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" name=""/>
          <p:cNvSpPr/>
          <p:nvPr/>
        </p:nvSpPr>
        <p:spPr>
          <a:xfrm>
            <a:off x="8779320" y="4416480"/>
            <a:ext cx="2786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PRM-CENTRAL-BASIS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" name=""/>
          <p:cNvSpPr/>
          <p:nvPr/>
        </p:nvSpPr>
        <p:spPr>
          <a:xfrm>
            <a:off x="8780400" y="4433760"/>
            <a:ext cx="2354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CENTRAL-GD-GDL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" name=""/>
          <p:cNvSpPr/>
          <p:nvPr/>
        </p:nvSpPr>
        <p:spPr>
          <a:xfrm>
            <a:off x="8778960" y="4462560"/>
            <a:ext cx="3204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CENTRAL-OPTION-PRICE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" name=""/>
          <p:cNvSpPr/>
          <p:nvPr/>
        </p:nvSpPr>
        <p:spPr>
          <a:xfrm>
            <a:off x="5819760" y="4489560"/>
            <a:ext cx="21924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" name=""/>
          <p:cNvSpPr/>
          <p:nvPr/>
        </p:nvSpPr>
        <p:spPr>
          <a:xfrm>
            <a:off x="5819760" y="5180040"/>
            <a:ext cx="214200" cy="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0" name=""/>
          <p:cNvSpPr/>
          <p:nvPr/>
        </p:nvSpPr>
        <p:spPr>
          <a:xfrm>
            <a:off x="5819760" y="4570560"/>
            <a:ext cx="22212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" name=""/>
          <p:cNvSpPr/>
          <p:nvPr/>
        </p:nvSpPr>
        <p:spPr>
          <a:xfrm>
            <a:off x="5819760" y="4686480"/>
            <a:ext cx="22716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" name=""/>
          <p:cNvSpPr/>
          <p:nvPr/>
        </p:nvSpPr>
        <p:spPr>
          <a:xfrm>
            <a:off x="5819760" y="4613400"/>
            <a:ext cx="222120" cy="4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DAILY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" name=""/>
          <p:cNvSpPr/>
          <p:nvPr/>
        </p:nvSpPr>
        <p:spPr>
          <a:xfrm>
            <a:off x="5819760" y="4761000"/>
            <a:ext cx="23004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" name=""/>
          <p:cNvSpPr/>
          <p:nvPr/>
        </p:nvSpPr>
        <p:spPr>
          <a:xfrm>
            <a:off x="5819760" y="4429080"/>
            <a:ext cx="23184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" name=""/>
          <p:cNvSpPr/>
          <p:nvPr/>
        </p:nvSpPr>
        <p:spPr>
          <a:xfrm>
            <a:off x="5819760" y="4815000"/>
            <a:ext cx="22716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" name=""/>
          <p:cNvSpPr/>
          <p:nvPr/>
        </p:nvSpPr>
        <p:spPr>
          <a:xfrm>
            <a:off x="5819760" y="4919760"/>
            <a:ext cx="21924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" name=""/>
          <p:cNvSpPr/>
          <p:nvPr/>
        </p:nvSpPr>
        <p:spPr>
          <a:xfrm>
            <a:off x="5819760" y="4975200"/>
            <a:ext cx="21600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" name=""/>
          <p:cNvSpPr/>
          <p:nvPr/>
        </p:nvSpPr>
        <p:spPr>
          <a:xfrm>
            <a:off x="5819760" y="5070600"/>
            <a:ext cx="21924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" name=""/>
          <p:cNvSpPr/>
          <p:nvPr/>
        </p:nvSpPr>
        <p:spPr>
          <a:xfrm>
            <a:off x="5819760" y="5019840"/>
            <a:ext cx="22716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" name=""/>
          <p:cNvSpPr/>
          <p:nvPr/>
        </p:nvSpPr>
        <p:spPr>
          <a:xfrm>
            <a:off x="5819760" y="5132520"/>
            <a:ext cx="21420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" name=""/>
          <p:cNvSpPr/>
          <p:nvPr/>
        </p:nvSpPr>
        <p:spPr>
          <a:xfrm>
            <a:off x="5819760" y="5265720"/>
            <a:ext cx="22716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" name=""/>
          <p:cNvSpPr/>
          <p:nvPr/>
        </p:nvSpPr>
        <p:spPr>
          <a:xfrm>
            <a:off x="5819760" y="5380200"/>
            <a:ext cx="23652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" name=""/>
          <p:cNvSpPr/>
          <p:nvPr/>
        </p:nvSpPr>
        <p:spPr>
          <a:xfrm>
            <a:off x="5824440" y="5283360"/>
            <a:ext cx="22716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" name=""/>
          <p:cNvSpPr/>
          <p:nvPr/>
        </p:nvSpPr>
        <p:spPr>
          <a:xfrm>
            <a:off x="5819760" y="5346720"/>
            <a:ext cx="227160" cy="3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" name=""/>
          <p:cNvSpPr/>
          <p:nvPr/>
        </p:nvSpPr>
        <p:spPr>
          <a:xfrm>
            <a:off x="5819760" y="5218200"/>
            <a:ext cx="22536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" name=""/>
          <p:cNvSpPr/>
          <p:nvPr/>
        </p:nvSpPr>
        <p:spPr>
          <a:xfrm>
            <a:off x="5819760" y="4865760"/>
            <a:ext cx="22068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" name=""/>
          <p:cNvSpPr/>
          <p:nvPr/>
        </p:nvSpPr>
        <p:spPr>
          <a:xfrm>
            <a:off x="6472440" y="5356080"/>
            <a:ext cx="371160" cy="13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t">
            <a:spAutoFit/>
          </a:bodyPr>
          <a:p>
            <a:pPr algn="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Canada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" name=""/>
          <p:cNvSpPr/>
          <p:nvPr/>
        </p:nvSpPr>
        <p:spPr>
          <a:xfrm>
            <a:off x="6978600" y="5319720"/>
            <a:ext cx="23508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" name=""/>
          <p:cNvSpPr/>
          <p:nvPr/>
        </p:nvSpPr>
        <p:spPr>
          <a:xfrm>
            <a:off x="6978600" y="5402160"/>
            <a:ext cx="233280" cy="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" name=""/>
          <p:cNvSpPr/>
          <p:nvPr/>
        </p:nvSpPr>
        <p:spPr>
          <a:xfrm>
            <a:off x="6972480" y="5477040"/>
            <a:ext cx="23328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361" name=""/>
          <p:cNvCxnSpPr/>
          <p:nvPr/>
        </p:nvCxnSpPr>
        <p:spPr>
          <a:xfrm>
            <a:off x="4610160" y="4860720"/>
            <a:ext cx="1862640" cy="565560"/>
          </a:xfrm>
          <a:prstGeom prst="bentConnector3">
            <a:avLst>
              <a:gd name="adj1" fmla="val 5780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362" name=""/>
          <p:cNvCxnSpPr/>
          <p:nvPr/>
        </p:nvCxnSpPr>
        <p:spPr>
          <a:xfrm>
            <a:off x="4614840" y="4051080"/>
            <a:ext cx="1837440" cy="347760"/>
          </a:xfrm>
          <a:prstGeom prst="bentConnector3">
            <a:avLst>
              <a:gd name="adj1" fmla="val 5859"/>
            </a:avLst>
          </a:prstGeom>
          <a:ln w="9360">
            <a:solidFill>
              <a:srgbClr val="c20017"/>
            </a:solidFill>
            <a:miter/>
          </a:ln>
        </p:spPr>
      </p:cxnSp>
      <p:sp>
        <p:nvSpPr>
          <p:cNvPr id="363" name=""/>
          <p:cNvSpPr/>
          <p:nvPr/>
        </p:nvSpPr>
        <p:spPr>
          <a:xfrm>
            <a:off x="7751880" y="4970520"/>
            <a:ext cx="3924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NORTHERN BORDER PIPELINE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" name=""/>
          <p:cNvSpPr/>
          <p:nvPr/>
        </p:nvSpPr>
        <p:spPr>
          <a:xfrm>
            <a:off x="7767360" y="4548240"/>
            <a:ext cx="3290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INTRA-CAND-EAST-BASIS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" name=""/>
          <p:cNvSpPr/>
          <p:nvPr/>
        </p:nvSpPr>
        <p:spPr>
          <a:xfrm>
            <a:off x="7768080" y="4551480"/>
            <a:ext cx="3344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INTRA-CAND-WEST-BASIS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" name=""/>
          <p:cNvSpPr/>
          <p:nvPr/>
        </p:nvSpPr>
        <p:spPr>
          <a:xfrm>
            <a:off x="7767360" y="4579920"/>
            <a:ext cx="3200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INTRA-CAND-BC-GD-GDL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" name=""/>
          <p:cNvSpPr/>
          <p:nvPr/>
        </p:nvSpPr>
        <p:spPr>
          <a:xfrm>
            <a:off x="7773120" y="4608360"/>
            <a:ext cx="26640" cy="30960"/>
          </a:xfrm>
          <a:prstGeom prst="rect">
            <a:avLst/>
          </a:prstGeom>
          <a:noFill/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" name=""/>
          <p:cNvSpPr/>
          <p:nvPr/>
        </p:nvSpPr>
        <p:spPr>
          <a:xfrm>
            <a:off x="7794360" y="4608360"/>
            <a:ext cx="3232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TRA-CAND-BC-PHYSICAL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" name=""/>
          <p:cNvSpPr/>
          <p:nvPr/>
        </p:nvSpPr>
        <p:spPr>
          <a:xfrm>
            <a:off x="7769160" y="4638600"/>
            <a:ext cx="324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INTRA-CAND-WE-GD-GDL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" name=""/>
          <p:cNvSpPr/>
          <p:nvPr/>
        </p:nvSpPr>
        <p:spPr>
          <a:xfrm>
            <a:off x="7765200" y="4662360"/>
            <a:ext cx="3862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INTRA-CAND-WEST-PHYSICAL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" name=""/>
          <p:cNvSpPr/>
          <p:nvPr/>
        </p:nvSpPr>
        <p:spPr>
          <a:xfrm>
            <a:off x="7769160" y="4691160"/>
            <a:ext cx="3114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INTRA-CDBC-GDOPT-GD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" name=""/>
          <p:cNvSpPr/>
          <p:nvPr/>
        </p:nvSpPr>
        <p:spPr>
          <a:xfrm>
            <a:off x="7769160" y="4730760"/>
            <a:ext cx="3258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INTRA-CDEA-GDOPT-GDL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" name=""/>
          <p:cNvSpPr/>
          <p:nvPr/>
        </p:nvSpPr>
        <p:spPr>
          <a:xfrm>
            <a:off x="7767000" y="4746600"/>
            <a:ext cx="2887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INTRA-CANADA-PRICE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" name=""/>
          <p:cNvSpPr/>
          <p:nvPr/>
        </p:nvSpPr>
        <p:spPr>
          <a:xfrm>
            <a:off x="7768080" y="4775040"/>
            <a:ext cx="29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INTRA-CAND-BC-PRICE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" name=""/>
          <p:cNvSpPr/>
          <p:nvPr/>
        </p:nvSpPr>
        <p:spPr>
          <a:xfrm>
            <a:off x="7767360" y="4822920"/>
            <a:ext cx="3290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INTRA-CAND-EAST-PRICE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" name=""/>
          <p:cNvSpPr/>
          <p:nvPr/>
        </p:nvSpPr>
        <p:spPr>
          <a:xfrm>
            <a:off x="7768080" y="4830840"/>
            <a:ext cx="3344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INTRA-CAND-WEST-PRICE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" name=""/>
          <p:cNvSpPr/>
          <p:nvPr/>
        </p:nvSpPr>
        <p:spPr>
          <a:xfrm>
            <a:off x="7767720" y="4859280"/>
            <a:ext cx="2700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TP-FINANCIAL-BASIS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" name=""/>
          <p:cNvSpPr/>
          <p:nvPr/>
        </p:nvSpPr>
        <p:spPr>
          <a:xfrm>
            <a:off x="7767720" y="4886280"/>
            <a:ext cx="2700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TP-FINANCIAL-PRICE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" name=""/>
          <p:cNvSpPr/>
          <p:nvPr/>
        </p:nvSpPr>
        <p:spPr>
          <a:xfrm>
            <a:off x="7772400" y="4941720"/>
            <a:ext cx="54000" cy="30960"/>
          </a:xfrm>
          <a:prstGeom prst="rect">
            <a:avLst/>
          </a:prstGeom>
          <a:noFill/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LRC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" name=""/>
          <p:cNvSpPr/>
          <p:nvPr/>
        </p:nvSpPr>
        <p:spPr>
          <a:xfrm>
            <a:off x="7759080" y="5005440"/>
            <a:ext cx="3348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 CANADA PIPELINE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" name=""/>
          <p:cNvSpPr/>
          <p:nvPr/>
        </p:nvSpPr>
        <p:spPr>
          <a:xfrm>
            <a:off x="7756200" y="5025960"/>
            <a:ext cx="3736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PACIFIC GAS TRANSMISSION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" name=""/>
          <p:cNvSpPr/>
          <p:nvPr/>
        </p:nvSpPr>
        <p:spPr>
          <a:xfrm>
            <a:off x="7769880" y="5054760"/>
            <a:ext cx="1144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BAMMEL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" name=""/>
          <p:cNvSpPr/>
          <p:nvPr/>
        </p:nvSpPr>
        <p:spPr>
          <a:xfrm>
            <a:off x="7761960" y="5097600"/>
            <a:ext cx="2210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NAPOLEONVILLE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" name=""/>
          <p:cNvSpPr/>
          <p:nvPr/>
        </p:nvSpPr>
        <p:spPr>
          <a:xfrm>
            <a:off x="7768080" y="5108400"/>
            <a:ext cx="1404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BISTINEAU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" name=""/>
          <p:cNvSpPr/>
          <p:nvPr/>
        </p:nvSpPr>
        <p:spPr>
          <a:xfrm>
            <a:off x="7770960" y="5137200"/>
            <a:ext cx="1476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UNION GAS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" name=""/>
          <p:cNvSpPr/>
          <p:nvPr/>
        </p:nvSpPr>
        <p:spPr>
          <a:xfrm>
            <a:off x="7766640" y="5187960"/>
            <a:ext cx="1288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TRANSCO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" name=""/>
          <p:cNvSpPr/>
          <p:nvPr/>
        </p:nvSpPr>
        <p:spPr>
          <a:xfrm>
            <a:off x="7769880" y="5192640"/>
            <a:ext cx="2498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OPTIONS-CE-BASIS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" name=""/>
          <p:cNvSpPr/>
          <p:nvPr/>
        </p:nvSpPr>
        <p:spPr>
          <a:xfrm>
            <a:off x="7768080" y="5221440"/>
            <a:ext cx="2498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OPTIONS-EA-BASIS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" name=""/>
          <p:cNvSpPr/>
          <p:nvPr/>
        </p:nvSpPr>
        <p:spPr>
          <a:xfrm>
            <a:off x="7769880" y="5249880"/>
            <a:ext cx="2498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OPTIONS-NY-BASIS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" name=""/>
          <p:cNvSpPr/>
          <p:nvPr/>
        </p:nvSpPr>
        <p:spPr>
          <a:xfrm>
            <a:off x="7766640" y="5280120"/>
            <a:ext cx="2930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OPTIONS-PRICE-BASIS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" name=""/>
          <p:cNvSpPr/>
          <p:nvPr/>
        </p:nvSpPr>
        <p:spPr>
          <a:xfrm>
            <a:off x="7770240" y="5305320"/>
            <a:ext cx="2469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OPTIONS-TX-BASIS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" name=""/>
          <p:cNvSpPr/>
          <p:nvPr/>
        </p:nvSpPr>
        <p:spPr>
          <a:xfrm>
            <a:off x="7769880" y="5332320"/>
            <a:ext cx="2556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OPTIONS-WE-BASIS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" name=""/>
          <p:cNvSpPr/>
          <p:nvPr/>
        </p:nvSpPr>
        <p:spPr>
          <a:xfrm>
            <a:off x="7769880" y="5372280"/>
            <a:ext cx="2498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OPTIONS-CE-PRICE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" name=""/>
          <p:cNvSpPr/>
          <p:nvPr/>
        </p:nvSpPr>
        <p:spPr>
          <a:xfrm>
            <a:off x="7769880" y="5388120"/>
            <a:ext cx="2498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OPTIONS-EA-PRICE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" name=""/>
          <p:cNvSpPr/>
          <p:nvPr/>
        </p:nvSpPr>
        <p:spPr>
          <a:xfrm>
            <a:off x="7769880" y="5416560"/>
            <a:ext cx="2498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OPTIONS-NY-PRICE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" name=""/>
          <p:cNvSpPr/>
          <p:nvPr/>
        </p:nvSpPr>
        <p:spPr>
          <a:xfrm>
            <a:off x="7769880" y="5462640"/>
            <a:ext cx="2685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OPTIONS-PRICE-PRC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" name=""/>
          <p:cNvSpPr/>
          <p:nvPr/>
        </p:nvSpPr>
        <p:spPr>
          <a:xfrm>
            <a:off x="7770600" y="5472000"/>
            <a:ext cx="2469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OPTIONS-TX-PRICE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" name=""/>
          <p:cNvSpPr/>
          <p:nvPr/>
        </p:nvSpPr>
        <p:spPr>
          <a:xfrm>
            <a:off x="7770240" y="5500800"/>
            <a:ext cx="2556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OPTIONS-WE-PRICE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" name=""/>
          <p:cNvSpPr/>
          <p:nvPr/>
        </p:nvSpPr>
        <p:spPr>
          <a:xfrm>
            <a:off x="7769880" y="5529240"/>
            <a:ext cx="2311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GAS-DAILY-BASIS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" name=""/>
          <p:cNvSpPr/>
          <p:nvPr/>
        </p:nvSpPr>
        <p:spPr>
          <a:xfrm>
            <a:off x="7767360" y="5554800"/>
            <a:ext cx="3391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GAS-DAILY-OPTION-BASIS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" name=""/>
          <p:cNvSpPr/>
          <p:nvPr/>
        </p:nvSpPr>
        <p:spPr>
          <a:xfrm>
            <a:off x="7769160" y="5583240"/>
            <a:ext cx="2066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GAS-DAILY-GDL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" name=""/>
          <p:cNvSpPr/>
          <p:nvPr/>
        </p:nvSpPr>
        <p:spPr>
          <a:xfrm>
            <a:off x="7769160" y="5611680"/>
            <a:ext cx="2512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GAS-DAILY-OPTION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" name=""/>
          <p:cNvSpPr/>
          <p:nvPr/>
        </p:nvSpPr>
        <p:spPr>
          <a:xfrm>
            <a:off x="7767000" y="5646600"/>
            <a:ext cx="3430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GD-OPTION-CENTRAL-GDL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" name=""/>
          <p:cNvSpPr/>
          <p:nvPr/>
        </p:nvSpPr>
        <p:spPr>
          <a:xfrm>
            <a:off x="7769520" y="5667480"/>
            <a:ext cx="2887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GD-OPTION-EAST-GDL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" name=""/>
          <p:cNvSpPr/>
          <p:nvPr/>
        </p:nvSpPr>
        <p:spPr>
          <a:xfrm>
            <a:off x="7768440" y="5695920"/>
            <a:ext cx="2556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GD-OPTION-NY-GDL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" name=""/>
          <p:cNvSpPr/>
          <p:nvPr/>
        </p:nvSpPr>
        <p:spPr>
          <a:xfrm>
            <a:off x="7769520" y="5737320"/>
            <a:ext cx="3060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GD-OPTION-TEXAS-GDL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" name=""/>
          <p:cNvSpPr/>
          <p:nvPr/>
        </p:nvSpPr>
        <p:spPr>
          <a:xfrm>
            <a:off x="7766640" y="5751360"/>
            <a:ext cx="2944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GD-OPTION-WEST-GDL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" name=""/>
          <p:cNvSpPr/>
          <p:nvPr/>
        </p:nvSpPr>
        <p:spPr>
          <a:xfrm>
            <a:off x="7769160" y="5778360"/>
            <a:ext cx="2815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OPTIONS-GDOPT-GDL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" name=""/>
          <p:cNvSpPr/>
          <p:nvPr/>
        </p:nvSpPr>
        <p:spPr>
          <a:xfrm>
            <a:off x="7767000" y="5807160"/>
            <a:ext cx="3391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GAS-DAILY-OPTION-PRICE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" name=""/>
          <p:cNvSpPr/>
          <p:nvPr/>
        </p:nvSpPr>
        <p:spPr>
          <a:xfrm>
            <a:off x="7769520" y="5834160"/>
            <a:ext cx="2311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GAS-DAILY-PRICE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" name=""/>
          <p:cNvSpPr/>
          <p:nvPr/>
        </p:nvSpPr>
        <p:spPr>
          <a:xfrm>
            <a:off x="7770240" y="5862600"/>
            <a:ext cx="2138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OMICRON-PRICE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" name=""/>
          <p:cNvSpPr/>
          <p:nvPr/>
        </p:nvSpPr>
        <p:spPr>
          <a:xfrm>
            <a:off x="7768800" y="5891040"/>
            <a:ext cx="19800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HEDGE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" name=""/>
          <p:cNvSpPr/>
          <p:nvPr/>
        </p:nvSpPr>
        <p:spPr>
          <a:xfrm>
            <a:off x="7768440" y="6012000"/>
            <a:ext cx="189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INDEX-OP-BAS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" name=""/>
          <p:cNvSpPr/>
          <p:nvPr/>
        </p:nvSpPr>
        <p:spPr>
          <a:xfrm>
            <a:off x="7769880" y="6026040"/>
            <a:ext cx="189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INDEX-OP-PRD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" name=""/>
          <p:cNvSpPr/>
          <p:nvPr/>
        </p:nvSpPr>
        <p:spPr>
          <a:xfrm>
            <a:off x="7770240" y="608328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" name=""/>
          <p:cNvSpPr/>
          <p:nvPr/>
        </p:nvSpPr>
        <p:spPr>
          <a:xfrm>
            <a:off x="7772400" y="611028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7" name=""/>
          <p:cNvSpPr/>
          <p:nvPr/>
        </p:nvSpPr>
        <p:spPr>
          <a:xfrm>
            <a:off x="7775640" y="4913280"/>
            <a:ext cx="525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HPL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418" name=""/>
          <p:cNvCxnSpPr>
            <a:stCxn id="357" idx="3"/>
            <a:endCxn id="359" idx="1"/>
          </p:cNvCxnSpPr>
          <p:nvPr/>
        </p:nvCxnSpPr>
        <p:spPr>
          <a:xfrm flipV="1">
            <a:off x="6838920" y="5422680"/>
            <a:ext cx="140400" cy="3600"/>
          </a:xfrm>
          <a:prstGeom prst="straightConnector1">
            <a:avLst/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419" name=""/>
          <p:cNvCxnSpPr/>
          <p:nvPr/>
        </p:nvCxnSpPr>
        <p:spPr>
          <a:xfrm flipV="1">
            <a:off x="6843240" y="5339880"/>
            <a:ext cx="135720" cy="86400"/>
          </a:xfrm>
          <a:prstGeom prst="bentConnector3">
            <a:avLst>
              <a:gd name="adj1" fmla="val 49202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420" name=""/>
          <p:cNvCxnSpPr/>
          <p:nvPr/>
        </p:nvCxnSpPr>
        <p:spPr>
          <a:xfrm>
            <a:off x="6848280" y="5425560"/>
            <a:ext cx="129240" cy="72360"/>
          </a:xfrm>
          <a:prstGeom prst="bentConnector3">
            <a:avLst>
              <a:gd name="adj1" fmla="val 49162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421" name=""/>
          <p:cNvCxnSpPr>
            <a:stCxn id="236" idx="3"/>
            <a:endCxn id="422" idx="1"/>
          </p:cNvCxnSpPr>
          <p:nvPr/>
        </p:nvCxnSpPr>
        <p:spPr>
          <a:xfrm flipV="1">
            <a:off x="3389400" y="6365520"/>
            <a:ext cx="241920" cy="162720"/>
          </a:xfrm>
          <a:prstGeom prst="bentConnector3">
            <a:avLst>
              <a:gd name="adj1" fmla="val 49925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423" name=""/>
          <p:cNvCxnSpPr>
            <a:stCxn id="236" idx="3"/>
            <a:endCxn id="289" idx="1"/>
          </p:cNvCxnSpPr>
          <p:nvPr/>
        </p:nvCxnSpPr>
        <p:spPr>
          <a:xfrm flipV="1">
            <a:off x="3389400" y="6469920"/>
            <a:ext cx="240480" cy="57960"/>
          </a:xfrm>
          <a:prstGeom prst="bentConnector3">
            <a:avLst>
              <a:gd name="adj1" fmla="val 49625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424" name=""/>
          <p:cNvCxnSpPr>
            <a:stCxn id="236" idx="3"/>
            <a:endCxn id="290" idx="1"/>
          </p:cNvCxnSpPr>
          <p:nvPr/>
        </p:nvCxnSpPr>
        <p:spPr>
          <a:xfrm>
            <a:off x="3389400" y="6527880"/>
            <a:ext cx="240480" cy="49680"/>
          </a:xfrm>
          <a:prstGeom prst="bentConnector3">
            <a:avLst>
              <a:gd name="adj1" fmla="val 49625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425" name=""/>
          <p:cNvCxnSpPr/>
          <p:nvPr/>
        </p:nvCxnSpPr>
        <p:spPr>
          <a:xfrm>
            <a:off x="3389400" y="6527520"/>
            <a:ext cx="240480" cy="143640"/>
          </a:xfrm>
          <a:prstGeom prst="bentConnector3">
            <a:avLst>
              <a:gd name="adj1" fmla="val 49625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426" name=""/>
          <p:cNvCxnSpPr>
            <a:stCxn id="289" idx="3"/>
            <a:endCxn id="305" idx="1"/>
          </p:cNvCxnSpPr>
          <p:nvPr/>
        </p:nvCxnSpPr>
        <p:spPr>
          <a:xfrm flipV="1">
            <a:off x="3895200" y="6438600"/>
            <a:ext cx="412200" cy="32400"/>
          </a:xfrm>
          <a:prstGeom prst="bentConnector3">
            <a:avLst>
              <a:gd name="adj1" fmla="val 49737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427" name=""/>
          <p:cNvCxnSpPr>
            <a:stCxn id="289" idx="3"/>
            <a:endCxn id="306" idx="1"/>
          </p:cNvCxnSpPr>
          <p:nvPr/>
        </p:nvCxnSpPr>
        <p:spPr>
          <a:xfrm>
            <a:off x="3895200" y="6470280"/>
            <a:ext cx="412200" cy="29160"/>
          </a:xfrm>
          <a:prstGeom prst="bentConnector3">
            <a:avLst>
              <a:gd name="adj1" fmla="val 49737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428" name=""/>
          <p:cNvCxnSpPr>
            <a:stCxn id="291" idx="3"/>
            <a:endCxn id="304" idx="1"/>
          </p:cNvCxnSpPr>
          <p:nvPr/>
        </p:nvCxnSpPr>
        <p:spPr>
          <a:xfrm>
            <a:off x="3954240" y="6670800"/>
            <a:ext cx="353160" cy="41760"/>
          </a:xfrm>
          <a:prstGeom prst="bentConnector3">
            <a:avLst>
              <a:gd name="adj1" fmla="val 50000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429" name=""/>
          <p:cNvCxnSpPr>
            <a:stCxn id="291" idx="3"/>
            <a:endCxn id="303" idx="1"/>
          </p:cNvCxnSpPr>
          <p:nvPr/>
        </p:nvCxnSpPr>
        <p:spPr>
          <a:xfrm flipV="1">
            <a:off x="3954240" y="6638040"/>
            <a:ext cx="354600" cy="32760"/>
          </a:xfrm>
          <a:prstGeom prst="bentConnector3">
            <a:avLst>
              <a:gd name="adj1" fmla="val 49695"/>
            </a:avLst>
          </a:prstGeom>
          <a:ln w="9360">
            <a:solidFill>
              <a:srgbClr val="c20017"/>
            </a:solidFill>
            <a:miter/>
          </a:ln>
        </p:spPr>
      </p:cxnSp>
      <p:sp>
        <p:nvSpPr>
          <p:cNvPr id="430" name=""/>
          <p:cNvSpPr/>
          <p:nvPr/>
        </p:nvSpPr>
        <p:spPr>
          <a:xfrm>
            <a:off x="3338640" y="6134040"/>
            <a:ext cx="1666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" name=""/>
          <p:cNvSpPr/>
          <p:nvPr/>
        </p:nvSpPr>
        <p:spPr>
          <a:xfrm>
            <a:off x="3510000" y="5967360"/>
            <a:ext cx="0" cy="33336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" name=""/>
          <p:cNvSpPr/>
          <p:nvPr/>
        </p:nvSpPr>
        <p:spPr>
          <a:xfrm>
            <a:off x="3510000" y="5972040"/>
            <a:ext cx="439092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" name=""/>
          <p:cNvSpPr/>
          <p:nvPr/>
        </p:nvSpPr>
        <p:spPr>
          <a:xfrm>
            <a:off x="3510000" y="6300720"/>
            <a:ext cx="16430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" name=""/>
          <p:cNvSpPr/>
          <p:nvPr/>
        </p:nvSpPr>
        <p:spPr>
          <a:xfrm>
            <a:off x="5157720" y="6238800"/>
            <a:ext cx="0" cy="8568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" name=""/>
          <p:cNvSpPr/>
          <p:nvPr/>
        </p:nvSpPr>
        <p:spPr>
          <a:xfrm>
            <a:off x="3909960" y="6372360"/>
            <a:ext cx="12430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" name=""/>
          <p:cNvSpPr/>
          <p:nvPr/>
        </p:nvSpPr>
        <p:spPr>
          <a:xfrm>
            <a:off x="5157720" y="6338880"/>
            <a:ext cx="0" cy="8568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37" name=""/>
          <p:cNvGrpSpPr/>
          <p:nvPr/>
        </p:nvGrpSpPr>
        <p:grpSpPr>
          <a:xfrm>
            <a:off x="5153040" y="6243480"/>
            <a:ext cx="2774160" cy="181080"/>
            <a:chOff x="5153040" y="6243480"/>
            <a:chExt cx="2774160" cy="181080"/>
          </a:xfrm>
        </p:grpSpPr>
        <p:sp>
          <p:nvSpPr>
            <p:cNvPr id="438" name=""/>
            <p:cNvSpPr/>
            <p:nvPr/>
          </p:nvSpPr>
          <p:spPr>
            <a:xfrm>
              <a:off x="5153040" y="6243480"/>
              <a:ext cx="277416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9" name=""/>
            <p:cNvSpPr/>
            <p:nvPr/>
          </p:nvSpPr>
          <p:spPr>
            <a:xfrm>
              <a:off x="5153040" y="6324480"/>
              <a:ext cx="277416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0" name=""/>
            <p:cNvSpPr/>
            <p:nvPr/>
          </p:nvSpPr>
          <p:spPr>
            <a:xfrm>
              <a:off x="5153040" y="6343560"/>
              <a:ext cx="277416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1" name=""/>
            <p:cNvSpPr/>
            <p:nvPr/>
          </p:nvSpPr>
          <p:spPr>
            <a:xfrm>
              <a:off x="5153040" y="6424560"/>
              <a:ext cx="2774160" cy="0"/>
            </a:xfrm>
            <a:prstGeom prst="line">
              <a:avLst/>
            </a:prstGeom>
            <a:ln w="9360">
              <a:solidFill>
                <a:srgbClr val="c200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42" name=""/>
          <p:cNvSpPr/>
          <p:nvPr/>
        </p:nvSpPr>
        <p:spPr>
          <a:xfrm>
            <a:off x="5203800" y="6388200"/>
            <a:ext cx="238320" cy="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" name=""/>
          <p:cNvSpPr/>
          <p:nvPr/>
        </p:nvSpPr>
        <p:spPr>
          <a:xfrm>
            <a:off x="5203800" y="6334200"/>
            <a:ext cx="238320" cy="4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CANADA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" name=""/>
          <p:cNvSpPr/>
          <p:nvPr/>
        </p:nvSpPr>
        <p:spPr>
          <a:xfrm>
            <a:off x="7770240" y="613872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" name=""/>
          <p:cNvSpPr/>
          <p:nvPr/>
        </p:nvSpPr>
        <p:spPr>
          <a:xfrm>
            <a:off x="7772400" y="616752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" name=""/>
          <p:cNvSpPr/>
          <p:nvPr/>
        </p:nvSpPr>
        <p:spPr>
          <a:xfrm>
            <a:off x="7770240" y="619596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" name=""/>
          <p:cNvSpPr/>
          <p:nvPr/>
        </p:nvSpPr>
        <p:spPr>
          <a:xfrm>
            <a:off x="7772400" y="622152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" name=""/>
          <p:cNvSpPr/>
          <p:nvPr/>
        </p:nvSpPr>
        <p:spPr>
          <a:xfrm>
            <a:off x="7770240" y="624996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" name=""/>
          <p:cNvSpPr/>
          <p:nvPr/>
        </p:nvSpPr>
        <p:spPr>
          <a:xfrm>
            <a:off x="7772400" y="628668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" name=""/>
          <p:cNvSpPr/>
          <p:nvPr/>
        </p:nvSpPr>
        <p:spPr>
          <a:xfrm>
            <a:off x="7770240" y="630540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" name=""/>
          <p:cNvSpPr/>
          <p:nvPr/>
        </p:nvSpPr>
        <p:spPr>
          <a:xfrm>
            <a:off x="7772400" y="633420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" name=""/>
          <p:cNvSpPr/>
          <p:nvPr/>
        </p:nvSpPr>
        <p:spPr>
          <a:xfrm>
            <a:off x="7770240" y="637848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" name=""/>
          <p:cNvSpPr/>
          <p:nvPr/>
        </p:nvSpPr>
        <p:spPr>
          <a:xfrm>
            <a:off x="7772400" y="638964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" name=""/>
          <p:cNvSpPr/>
          <p:nvPr/>
        </p:nvSpPr>
        <p:spPr>
          <a:xfrm>
            <a:off x="7770240" y="641844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" name=""/>
          <p:cNvSpPr/>
          <p:nvPr/>
        </p:nvSpPr>
        <p:spPr>
          <a:xfrm>
            <a:off x="7772400" y="644688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" name=""/>
          <p:cNvSpPr/>
          <p:nvPr/>
        </p:nvSpPr>
        <p:spPr>
          <a:xfrm>
            <a:off x="7770240" y="647208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" name=""/>
          <p:cNvSpPr/>
          <p:nvPr/>
        </p:nvSpPr>
        <p:spPr>
          <a:xfrm>
            <a:off x="7772400" y="650088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" name=""/>
          <p:cNvSpPr/>
          <p:nvPr/>
        </p:nvSpPr>
        <p:spPr>
          <a:xfrm>
            <a:off x="7770240" y="652932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" name=""/>
          <p:cNvSpPr/>
          <p:nvPr/>
        </p:nvSpPr>
        <p:spPr>
          <a:xfrm>
            <a:off x="7772400" y="656100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" name=""/>
          <p:cNvSpPr/>
          <p:nvPr/>
        </p:nvSpPr>
        <p:spPr>
          <a:xfrm>
            <a:off x="7770240" y="658512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" name=""/>
          <p:cNvSpPr/>
          <p:nvPr/>
        </p:nvSpPr>
        <p:spPr>
          <a:xfrm>
            <a:off x="7772400" y="661356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" name=""/>
          <p:cNvSpPr/>
          <p:nvPr/>
        </p:nvSpPr>
        <p:spPr>
          <a:xfrm>
            <a:off x="7770240" y="6653160"/>
            <a:ext cx="1173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OPTIONS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3" name=""/>
          <p:cNvSpPr/>
          <p:nvPr/>
        </p:nvSpPr>
        <p:spPr>
          <a:xfrm>
            <a:off x="7772400" y="6669000"/>
            <a:ext cx="79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4" name=""/>
          <p:cNvSpPr/>
          <p:nvPr/>
        </p:nvSpPr>
        <p:spPr>
          <a:xfrm>
            <a:off x="5207040" y="6226200"/>
            <a:ext cx="409680" cy="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ECT STRATEG-PRC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" name=""/>
          <p:cNvSpPr/>
          <p:nvPr/>
        </p:nvSpPr>
        <p:spPr>
          <a:xfrm>
            <a:off x="5210280" y="6283440"/>
            <a:ext cx="407880" cy="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880" rIns="38880" tIns="19440" bIns="19440" anchor="ctr">
            <a:noAutofit/>
          </a:bodyPr>
          <a:p>
            <a:pPr>
              <a:tabLst>
                <a:tab algn="l" pos="0"/>
                <a:tab algn="l" pos="388800"/>
                <a:tab algn="l" pos="777960"/>
                <a:tab algn="l" pos="1166760"/>
                <a:tab algn="l" pos="1555920"/>
                <a:tab algn="l" pos="1944720"/>
                <a:tab algn="l" pos="2333520"/>
                <a:tab algn="l" pos="2722680"/>
                <a:tab algn="l" pos="3111480"/>
                <a:tab algn="l" pos="3500280"/>
                <a:tab algn="l" pos="3889440"/>
                <a:tab algn="l" pos="4278240"/>
                <a:tab algn="l" pos="4667400"/>
                <a:tab algn="l" pos="5056200"/>
                <a:tab algn="l" pos="5445000"/>
                <a:tab algn="l" pos="5834160"/>
                <a:tab algn="l" pos="6222960"/>
                <a:tab algn="l" pos="6611760"/>
                <a:tab algn="l" pos="7000920"/>
                <a:tab algn="l" pos="7389720"/>
                <a:tab algn="l" pos="7778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ENERGY-AMER-PRC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" name=""/>
          <p:cNvSpPr/>
          <p:nvPr/>
        </p:nvSpPr>
        <p:spPr>
          <a:xfrm>
            <a:off x="3630600" y="6330960"/>
            <a:ext cx="385920" cy="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no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" name=""/>
          <p:cNvSpPr/>
          <p:nvPr/>
        </p:nvSpPr>
        <p:spPr>
          <a:xfrm>
            <a:off x="2463840" y="6039000"/>
            <a:ext cx="914400" cy="179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Futures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" name=""/>
          <p:cNvSpPr/>
          <p:nvPr/>
        </p:nvSpPr>
        <p:spPr>
          <a:xfrm>
            <a:off x="3505320" y="6186600"/>
            <a:ext cx="11620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" name=""/>
          <p:cNvSpPr/>
          <p:nvPr/>
        </p:nvSpPr>
        <p:spPr>
          <a:xfrm>
            <a:off x="4672080" y="6143760"/>
            <a:ext cx="0" cy="8568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469" name=""/>
          <p:cNvCxnSpPr>
            <a:stCxn id="238" idx="3"/>
          </p:cNvCxnSpPr>
          <p:nvPr/>
        </p:nvCxnSpPr>
        <p:spPr>
          <a:xfrm flipV="1">
            <a:off x="3379680" y="5763960"/>
            <a:ext cx="4355280" cy="8640"/>
          </a:xfrm>
          <a:prstGeom prst="straightConnector1">
            <a:avLst/>
          </a:prstGeom>
          <a:ln w="9360">
            <a:solidFill>
              <a:srgbClr val="c20017"/>
            </a:solidFill>
            <a:miter/>
          </a:ln>
        </p:spPr>
      </p:cxnSp>
      <p:sp>
        <p:nvSpPr>
          <p:cNvPr id="470" name=""/>
          <p:cNvSpPr/>
          <p:nvPr/>
        </p:nvSpPr>
        <p:spPr>
          <a:xfrm>
            <a:off x="7738920" y="455760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" name=""/>
          <p:cNvSpPr/>
          <p:nvPr/>
        </p:nvSpPr>
        <p:spPr>
          <a:xfrm>
            <a:off x="7738920" y="4686480"/>
            <a:ext cx="0" cy="9504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" name=""/>
          <p:cNvSpPr/>
          <p:nvPr/>
        </p:nvSpPr>
        <p:spPr>
          <a:xfrm>
            <a:off x="7738920" y="481968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" name=""/>
          <p:cNvSpPr/>
          <p:nvPr/>
        </p:nvSpPr>
        <p:spPr>
          <a:xfrm>
            <a:off x="7738920" y="495288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" name=""/>
          <p:cNvSpPr/>
          <p:nvPr/>
        </p:nvSpPr>
        <p:spPr>
          <a:xfrm>
            <a:off x="7738920" y="509580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" name=""/>
          <p:cNvSpPr/>
          <p:nvPr/>
        </p:nvSpPr>
        <p:spPr>
          <a:xfrm>
            <a:off x="7738920" y="521496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" name=""/>
          <p:cNvSpPr/>
          <p:nvPr/>
        </p:nvSpPr>
        <p:spPr>
          <a:xfrm>
            <a:off x="7738920" y="5353200"/>
            <a:ext cx="0" cy="9504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" name=""/>
          <p:cNvSpPr/>
          <p:nvPr/>
        </p:nvSpPr>
        <p:spPr>
          <a:xfrm>
            <a:off x="7738920" y="548640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" name=""/>
          <p:cNvSpPr/>
          <p:nvPr/>
        </p:nvSpPr>
        <p:spPr>
          <a:xfrm>
            <a:off x="7738920" y="563400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" name=""/>
          <p:cNvSpPr/>
          <p:nvPr/>
        </p:nvSpPr>
        <p:spPr>
          <a:xfrm>
            <a:off x="7738920" y="575784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" name=""/>
          <p:cNvSpPr/>
          <p:nvPr/>
        </p:nvSpPr>
        <p:spPr>
          <a:xfrm>
            <a:off x="7738920" y="5877000"/>
            <a:ext cx="0" cy="9504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" name=""/>
          <p:cNvSpPr/>
          <p:nvPr/>
        </p:nvSpPr>
        <p:spPr>
          <a:xfrm>
            <a:off x="8763120" y="3714840"/>
            <a:ext cx="0" cy="9504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" name=""/>
          <p:cNvSpPr/>
          <p:nvPr/>
        </p:nvSpPr>
        <p:spPr>
          <a:xfrm>
            <a:off x="8763120" y="384336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" name=""/>
          <p:cNvSpPr/>
          <p:nvPr/>
        </p:nvSpPr>
        <p:spPr>
          <a:xfrm>
            <a:off x="8763120" y="397656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" name=""/>
          <p:cNvSpPr/>
          <p:nvPr/>
        </p:nvSpPr>
        <p:spPr>
          <a:xfrm>
            <a:off x="8763120" y="410832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" name=""/>
          <p:cNvSpPr/>
          <p:nvPr/>
        </p:nvSpPr>
        <p:spPr>
          <a:xfrm>
            <a:off x="8763120" y="4237200"/>
            <a:ext cx="0" cy="9504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" name=""/>
          <p:cNvSpPr/>
          <p:nvPr/>
        </p:nvSpPr>
        <p:spPr>
          <a:xfrm>
            <a:off x="8763120" y="4379760"/>
            <a:ext cx="0" cy="9540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487" name=""/>
          <p:cNvCxnSpPr>
            <a:stCxn id="286" idx="3"/>
            <a:endCxn id="301" idx="1"/>
          </p:cNvCxnSpPr>
          <p:nvPr/>
        </p:nvCxnSpPr>
        <p:spPr>
          <a:xfrm flipV="1">
            <a:off x="5103720" y="3711240"/>
            <a:ext cx="202320" cy="65520"/>
          </a:xfrm>
          <a:prstGeom prst="bentConnector3">
            <a:avLst>
              <a:gd name="adj1" fmla="val 49554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488" name=""/>
          <p:cNvCxnSpPr/>
          <p:nvPr/>
        </p:nvCxnSpPr>
        <p:spPr>
          <a:xfrm>
            <a:off x="5098680" y="3776760"/>
            <a:ext cx="213480" cy="54720"/>
          </a:xfrm>
          <a:prstGeom prst="bentConnector3">
            <a:avLst>
              <a:gd name="adj1" fmla="val 50000"/>
            </a:avLst>
          </a:prstGeom>
          <a:ln w="9360">
            <a:solidFill>
              <a:srgbClr val="c20017"/>
            </a:solidFill>
            <a:miter/>
          </a:ln>
        </p:spPr>
      </p:cxnSp>
      <p:sp>
        <p:nvSpPr>
          <p:cNvPr id="489" name=""/>
          <p:cNvSpPr/>
          <p:nvPr/>
        </p:nvSpPr>
        <p:spPr>
          <a:xfrm>
            <a:off x="5796000" y="3586320"/>
            <a:ext cx="0" cy="19512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" name=""/>
          <p:cNvSpPr/>
          <p:nvPr/>
        </p:nvSpPr>
        <p:spPr>
          <a:xfrm>
            <a:off x="5796000" y="3824280"/>
            <a:ext cx="0" cy="19512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" name=""/>
          <p:cNvSpPr/>
          <p:nvPr/>
        </p:nvSpPr>
        <p:spPr>
          <a:xfrm>
            <a:off x="5796000" y="4065480"/>
            <a:ext cx="4680" cy="10476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" name=""/>
          <p:cNvSpPr/>
          <p:nvPr/>
        </p:nvSpPr>
        <p:spPr>
          <a:xfrm>
            <a:off x="5796000" y="4222800"/>
            <a:ext cx="4680" cy="10476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3" name=""/>
          <p:cNvSpPr/>
          <p:nvPr/>
        </p:nvSpPr>
        <p:spPr>
          <a:xfrm>
            <a:off x="5796000" y="4448160"/>
            <a:ext cx="0" cy="19512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4" name=""/>
          <p:cNvSpPr/>
          <p:nvPr/>
        </p:nvSpPr>
        <p:spPr>
          <a:xfrm>
            <a:off x="5796000" y="4695840"/>
            <a:ext cx="0" cy="19512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5" name=""/>
          <p:cNvSpPr/>
          <p:nvPr/>
        </p:nvSpPr>
        <p:spPr>
          <a:xfrm>
            <a:off x="5796000" y="4952880"/>
            <a:ext cx="0" cy="19548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6" name=""/>
          <p:cNvSpPr/>
          <p:nvPr/>
        </p:nvSpPr>
        <p:spPr>
          <a:xfrm>
            <a:off x="5796000" y="5205240"/>
            <a:ext cx="0" cy="19548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7" name=""/>
          <p:cNvSpPr/>
          <p:nvPr/>
        </p:nvSpPr>
        <p:spPr>
          <a:xfrm>
            <a:off x="5138640" y="5295960"/>
            <a:ext cx="6526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8" name=""/>
          <p:cNvSpPr/>
          <p:nvPr/>
        </p:nvSpPr>
        <p:spPr>
          <a:xfrm>
            <a:off x="5514840" y="3700440"/>
            <a:ext cx="2764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9" name=""/>
          <p:cNvSpPr/>
          <p:nvPr/>
        </p:nvSpPr>
        <p:spPr>
          <a:xfrm>
            <a:off x="5529240" y="3828960"/>
            <a:ext cx="2620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" name=""/>
          <p:cNvSpPr/>
          <p:nvPr/>
        </p:nvSpPr>
        <p:spPr>
          <a:xfrm>
            <a:off x="5210280" y="3943440"/>
            <a:ext cx="5810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" name=""/>
          <p:cNvSpPr/>
          <p:nvPr/>
        </p:nvSpPr>
        <p:spPr>
          <a:xfrm>
            <a:off x="5157720" y="4124160"/>
            <a:ext cx="6382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2" name=""/>
          <p:cNvSpPr/>
          <p:nvPr/>
        </p:nvSpPr>
        <p:spPr>
          <a:xfrm>
            <a:off x="5138640" y="4295880"/>
            <a:ext cx="6620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" name=""/>
          <p:cNvSpPr/>
          <p:nvPr/>
        </p:nvSpPr>
        <p:spPr>
          <a:xfrm>
            <a:off x="5029200" y="4548240"/>
            <a:ext cx="7668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" name=""/>
          <p:cNvSpPr/>
          <p:nvPr/>
        </p:nvSpPr>
        <p:spPr>
          <a:xfrm>
            <a:off x="5005440" y="4776840"/>
            <a:ext cx="79056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" name=""/>
          <p:cNvSpPr/>
          <p:nvPr/>
        </p:nvSpPr>
        <p:spPr>
          <a:xfrm>
            <a:off x="5138640" y="4896000"/>
            <a:ext cx="6620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" name=""/>
          <p:cNvSpPr/>
          <p:nvPr/>
        </p:nvSpPr>
        <p:spPr>
          <a:xfrm>
            <a:off x="5133960" y="5119560"/>
            <a:ext cx="6620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" name=""/>
          <p:cNvSpPr/>
          <p:nvPr/>
        </p:nvSpPr>
        <p:spPr>
          <a:xfrm>
            <a:off x="4853520" y="5045040"/>
            <a:ext cx="31176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Texas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" name=""/>
          <p:cNvSpPr/>
          <p:nvPr/>
        </p:nvSpPr>
        <p:spPr>
          <a:xfrm>
            <a:off x="4850640" y="4505400"/>
            <a:ext cx="20160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t">
            <a:spAutoFit/>
          </a:bodyPr>
          <a:p>
            <a:pPr algn="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9" name=""/>
          <p:cNvSpPr/>
          <p:nvPr/>
        </p:nvSpPr>
        <p:spPr>
          <a:xfrm>
            <a:off x="4846680" y="4680000"/>
            <a:ext cx="19728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t">
            <a:spAutoFit/>
          </a:bodyPr>
          <a:p>
            <a:pPr algn="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0" name=""/>
          <p:cNvSpPr/>
          <p:nvPr/>
        </p:nvSpPr>
        <p:spPr>
          <a:xfrm>
            <a:off x="4859280" y="5229360"/>
            <a:ext cx="27792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West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1" name=""/>
          <p:cNvSpPr/>
          <p:nvPr/>
        </p:nvSpPr>
        <p:spPr>
          <a:xfrm>
            <a:off x="4860360" y="4859280"/>
            <a:ext cx="358200" cy="139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ctr">
            <a:spAutoFit/>
          </a:bodyPr>
          <a:p>
            <a:pPr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2" name=""/>
          <p:cNvSpPr/>
          <p:nvPr/>
        </p:nvSpPr>
        <p:spPr>
          <a:xfrm>
            <a:off x="5796000" y="359100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3" name=""/>
          <p:cNvSpPr/>
          <p:nvPr/>
        </p:nvSpPr>
        <p:spPr>
          <a:xfrm>
            <a:off x="8781120" y="3571920"/>
            <a:ext cx="1576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4" name=""/>
          <p:cNvSpPr/>
          <p:nvPr/>
        </p:nvSpPr>
        <p:spPr>
          <a:xfrm>
            <a:off x="8780040" y="3600360"/>
            <a:ext cx="2656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EAST-OPTION-BASIS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5" name=""/>
          <p:cNvSpPr/>
          <p:nvPr/>
        </p:nvSpPr>
        <p:spPr>
          <a:xfrm>
            <a:off x="8780400" y="3625920"/>
            <a:ext cx="20376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KC-EAST-BASIS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6" name=""/>
          <p:cNvSpPr/>
          <p:nvPr/>
        </p:nvSpPr>
        <p:spPr>
          <a:xfrm>
            <a:off x="8780400" y="3654360"/>
            <a:ext cx="2239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PRM-EAST-BASIS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7" name=""/>
          <p:cNvSpPr/>
          <p:nvPr/>
        </p:nvSpPr>
        <p:spPr>
          <a:xfrm>
            <a:off x="8780040" y="3683160"/>
            <a:ext cx="18072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EAST-GD-GDL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8" name=""/>
          <p:cNvSpPr/>
          <p:nvPr/>
        </p:nvSpPr>
        <p:spPr>
          <a:xfrm>
            <a:off x="8763120" y="3586320"/>
            <a:ext cx="0" cy="9504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9" name=""/>
          <p:cNvSpPr/>
          <p:nvPr/>
        </p:nvSpPr>
        <p:spPr>
          <a:xfrm>
            <a:off x="5796000" y="365292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0" name=""/>
          <p:cNvSpPr/>
          <p:nvPr/>
        </p:nvSpPr>
        <p:spPr>
          <a:xfrm>
            <a:off x="5796000" y="371484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1" name=""/>
          <p:cNvSpPr/>
          <p:nvPr/>
        </p:nvSpPr>
        <p:spPr>
          <a:xfrm>
            <a:off x="5796000" y="377208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2" name=""/>
          <p:cNvSpPr/>
          <p:nvPr/>
        </p:nvSpPr>
        <p:spPr>
          <a:xfrm>
            <a:off x="5796000" y="383868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3" name=""/>
          <p:cNvSpPr/>
          <p:nvPr/>
        </p:nvSpPr>
        <p:spPr>
          <a:xfrm>
            <a:off x="5796000" y="390060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4" name=""/>
          <p:cNvSpPr/>
          <p:nvPr/>
        </p:nvSpPr>
        <p:spPr>
          <a:xfrm>
            <a:off x="5796000" y="394344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" name=""/>
          <p:cNvSpPr/>
          <p:nvPr/>
        </p:nvSpPr>
        <p:spPr>
          <a:xfrm>
            <a:off x="5796000" y="401004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6" name=""/>
          <p:cNvSpPr/>
          <p:nvPr/>
        </p:nvSpPr>
        <p:spPr>
          <a:xfrm>
            <a:off x="5796000" y="407664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7" name=""/>
          <p:cNvSpPr/>
          <p:nvPr/>
        </p:nvSpPr>
        <p:spPr>
          <a:xfrm>
            <a:off x="5796000" y="412920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8" name=""/>
          <p:cNvSpPr/>
          <p:nvPr/>
        </p:nvSpPr>
        <p:spPr>
          <a:xfrm>
            <a:off x="5796000" y="417204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9" name=""/>
          <p:cNvSpPr/>
          <p:nvPr/>
        </p:nvSpPr>
        <p:spPr>
          <a:xfrm>
            <a:off x="5796000" y="422424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0" name=""/>
          <p:cNvSpPr/>
          <p:nvPr/>
        </p:nvSpPr>
        <p:spPr>
          <a:xfrm>
            <a:off x="5796000" y="427680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1" name=""/>
          <p:cNvSpPr/>
          <p:nvPr/>
        </p:nvSpPr>
        <p:spPr>
          <a:xfrm>
            <a:off x="5796000" y="4334040"/>
            <a:ext cx="29574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2" name=""/>
          <p:cNvSpPr/>
          <p:nvPr/>
        </p:nvSpPr>
        <p:spPr>
          <a:xfrm>
            <a:off x="5819760" y="3586320"/>
            <a:ext cx="220680" cy="3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3" name=""/>
          <p:cNvSpPr/>
          <p:nvPr/>
        </p:nvSpPr>
        <p:spPr>
          <a:xfrm>
            <a:off x="5819760" y="3693960"/>
            <a:ext cx="222120" cy="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4" name=""/>
          <p:cNvSpPr/>
          <p:nvPr/>
        </p:nvSpPr>
        <p:spPr>
          <a:xfrm>
            <a:off x="5819760" y="3639960"/>
            <a:ext cx="222120" cy="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DAILY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5" name=""/>
          <p:cNvSpPr/>
          <p:nvPr/>
        </p:nvSpPr>
        <p:spPr>
          <a:xfrm>
            <a:off x="5819760" y="3751200"/>
            <a:ext cx="220680" cy="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6" name=""/>
          <p:cNvSpPr/>
          <p:nvPr/>
        </p:nvSpPr>
        <p:spPr>
          <a:xfrm>
            <a:off x="5819760" y="4052880"/>
            <a:ext cx="227160" cy="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7" name=""/>
          <p:cNvSpPr/>
          <p:nvPr/>
        </p:nvSpPr>
        <p:spPr>
          <a:xfrm>
            <a:off x="5819760" y="4157640"/>
            <a:ext cx="231840" cy="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8" name=""/>
          <p:cNvSpPr/>
          <p:nvPr/>
        </p:nvSpPr>
        <p:spPr>
          <a:xfrm>
            <a:off x="5819760" y="4111560"/>
            <a:ext cx="231840" cy="3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DAILY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9" name=""/>
          <p:cNvSpPr/>
          <p:nvPr/>
        </p:nvSpPr>
        <p:spPr>
          <a:xfrm>
            <a:off x="5816520" y="3824280"/>
            <a:ext cx="223920" cy="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" name=""/>
          <p:cNvSpPr/>
          <p:nvPr/>
        </p:nvSpPr>
        <p:spPr>
          <a:xfrm>
            <a:off x="5819760" y="3935520"/>
            <a:ext cx="22536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" name=""/>
          <p:cNvSpPr/>
          <p:nvPr/>
        </p:nvSpPr>
        <p:spPr>
          <a:xfrm>
            <a:off x="5819760" y="3881520"/>
            <a:ext cx="22536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DAILY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" name=""/>
          <p:cNvSpPr/>
          <p:nvPr/>
        </p:nvSpPr>
        <p:spPr>
          <a:xfrm>
            <a:off x="5819760" y="3994200"/>
            <a:ext cx="222120" cy="3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" name=""/>
          <p:cNvSpPr/>
          <p:nvPr/>
        </p:nvSpPr>
        <p:spPr>
          <a:xfrm>
            <a:off x="5819760" y="4313160"/>
            <a:ext cx="243000" cy="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DAILY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" name=""/>
          <p:cNvSpPr/>
          <p:nvPr/>
        </p:nvSpPr>
        <p:spPr>
          <a:xfrm>
            <a:off x="5819760" y="4199040"/>
            <a:ext cx="23832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" name=""/>
          <p:cNvSpPr/>
          <p:nvPr/>
        </p:nvSpPr>
        <p:spPr>
          <a:xfrm>
            <a:off x="5819760" y="4253040"/>
            <a:ext cx="24300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546" name=""/>
          <p:cNvCxnSpPr>
            <a:stCxn id="547" idx="3"/>
            <a:endCxn id="548" idx="1"/>
          </p:cNvCxnSpPr>
          <p:nvPr/>
        </p:nvCxnSpPr>
        <p:spPr>
          <a:xfrm flipV="1">
            <a:off x="6813360" y="4309200"/>
            <a:ext cx="146520" cy="89640"/>
          </a:xfrm>
          <a:prstGeom prst="bentConnector3">
            <a:avLst>
              <a:gd name="adj1" fmla="val 50000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549" name=""/>
          <p:cNvCxnSpPr/>
          <p:nvPr/>
        </p:nvCxnSpPr>
        <p:spPr>
          <a:xfrm>
            <a:off x="6813720" y="4398840"/>
            <a:ext cx="143280" cy="76680"/>
          </a:xfrm>
          <a:prstGeom prst="bentConnector3">
            <a:avLst>
              <a:gd name="adj1" fmla="val 49874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550" name=""/>
          <p:cNvCxnSpPr/>
          <p:nvPr/>
        </p:nvCxnSpPr>
        <p:spPr>
          <a:xfrm>
            <a:off x="6813720" y="4398840"/>
            <a:ext cx="143280" cy="29520"/>
          </a:xfrm>
          <a:prstGeom prst="bentConnector3">
            <a:avLst>
              <a:gd name="adj1" fmla="val 49874"/>
            </a:avLst>
          </a:prstGeom>
          <a:ln w="9360">
            <a:solidFill>
              <a:srgbClr val="c20017"/>
            </a:solidFill>
            <a:miter/>
          </a:ln>
        </p:spPr>
      </p:cxnSp>
      <p:cxnSp>
        <p:nvCxnSpPr>
          <p:cNvPr id="551" name=""/>
          <p:cNvCxnSpPr/>
          <p:nvPr/>
        </p:nvCxnSpPr>
        <p:spPr>
          <a:xfrm flipV="1">
            <a:off x="6813720" y="4363200"/>
            <a:ext cx="143280" cy="35640"/>
          </a:xfrm>
          <a:prstGeom prst="bentConnector3">
            <a:avLst>
              <a:gd name="adj1" fmla="val 49874"/>
            </a:avLst>
          </a:prstGeom>
          <a:ln w="9360">
            <a:solidFill>
              <a:srgbClr val="c20017"/>
            </a:solidFill>
            <a:miter/>
          </a:ln>
        </p:spPr>
      </p:cxnSp>
      <p:sp>
        <p:nvSpPr>
          <p:cNvPr id="552" name=""/>
          <p:cNvSpPr/>
          <p:nvPr/>
        </p:nvSpPr>
        <p:spPr>
          <a:xfrm>
            <a:off x="6915240" y="4309920"/>
            <a:ext cx="18428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3" name=""/>
          <p:cNvSpPr/>
          <p:nvPr/>
        </p:nvSpPr>
        <p:spPr>
          <a:xfrm>
            <a:off x="6915240" y="4362480"/>
            <a:ext cx="18428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4" name=""/>
          <p:cNvSpPr/>
          <p:nvPr/>
        </p:nvSpPr>
        <p:spPr>
          <a:xfrm>
            <a:off x="6915240" y="4429080"/>
            <a:ext cx="18428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5" name=""/>
          <p:cNvSpPr/>
          <p:nvPr/>
        </p:nvSpPr>
        <p:spPr>
          <a:xfrm>
            <a:off x="6915240" y="4476600"/>
            <a:ext cx="184284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" name=""/>
          <p:cNvSpPr/>
          <p:nvPr/>
        </p:nvSpPr>
        <p:spPr>
          <a:xfrm>
            <a:off x="6961320" y="4346640"/>
            <a:ext cx="241200" cy="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DAILY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" name=""/>
          <p:cNvSpPr/>
          <p:nvPr/>
        </p:nvSpPr>
        <p:spPr>
          <a:xfrm>
            <a:off x="6959520" y="4289400"/>
            <a:ext cx="239760" cy="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BASIS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" name=""/>
          <p:cNvSpPr/>
          <p:nvPr/>
        </p:nvSpPr>
        <p:spPr>
          <a:xfrm>
            <a:off x="7767360" y="4495680"/>
            <a:ext cx="3290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INTRA-CAND-EAST-BASIS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8" name=""/>
          <p:cNvSpPr/>
          <p:nvPr/>
        </p:nvSpPr>
        <p:spPr>
          <a:xfrm>
            <a:off x="7768080" y="4498920"/>
            <a:ext cx="3344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INTRA-CAND-WEST-BASIS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9" name=""/>
          <p:cNvSpPr/>
          <p:nvPr/>
        </p:nvSpPr>
        <p:spPr>
          <a:xfrm>
            <a:off x="7767360" y="4527720"/>
            <a:ext cx="32004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INTRA-CAND-BC-GD-GDL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0" name=""/>
          <p:cNvSpPr/>
          <p:nvPr/>
        </p:nvSpPr>
        <p:spPr>
          <a:xfrm>
            <a:off x="7773120" y="4556160"/>
            <a:ext cx="26640" cy="30960"/>
          </a:xfrm>
          <a:prstGeom prst="rect">
            <a:avLst/>
          </a:prstGeom>
          <a:noFill/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1" name=""/>
          <p:cNvSpPr/>
          <p:nvPr/>
        </p:nvSpPr>
        <p:spPr>
          <a:xfrm>
            <a:off x="7794360" y="4556160"/>
            <a:ext cx="323280" cy="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TRA-CAND-BC-PHYSICAL</a:t>
            </a:r>
            <a:endParaRPr b="0" lang="en-US" sz="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2" name=""/>
          <p:cNvSpPr/>
          <p:nvPr/>
        </p:nvSpPr>
        <p:spPr>
          <a:xfrm>
            <a:off x="5796000" y="4452840"/>
            <a:ext cx="29620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" name=""/>
          <p:cNvSpPr/>
          <p:nvPr/>
        </p:nvSpPr>
        <p:spPr>
          <a:xfrm>
            <a:off x="6447240" y="4329000"/>
            <a:ext cx="371160" cy="13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7520" rIns="47520" tIns="23760" bIns="23760" anchor="t">
            <a:spAutoFit/>
          </a:bodyPr>
          <a:p>
            <a:pPr algn="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Canada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3" name=""/>
          <p:cNvSpPr/>
          <p:nvPr/>
        </p:nvSpPr>
        <p:spPr>
          <a:xfrm>
            <a:off x="6961320" y="4405320"/>
            <a:ext cx="241200" cy="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4" name=""/>
          <p:cNvSpPr/>
          <p:nvPr/>
        </p:nvSpPr>
        <p:spPr>
          <a:xfrm>
            <a:off x="6961320" y="4454640"/>
            <a:ext cx="241200" cy="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5" name=""/>
          <p:cNvSpPr/>
          <p:nvPr/>
        </p:nvSpPr>
        <p:spPr>
          <a:xfrm>
            <a:off x="5796000" y="4510080"/>
            <a:ext cx="296208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6" name=""/>
          <p:cNvSpPr/>
          <p:nvPr/>
        </p:nvSpPr>
        <p:spPr>
          <a:xfrm>
            <a:off x="3376440" y="5562720"/>
            <a:ext cx="4357800" cy="0"/>
          </a:xfrm>
          <a:prstGeom prst="line">
            <a:avLst/>
          </a:prstGeom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Energy Customization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Fastest Social Change in History...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graphicFrame>
        <p:nvGraphicFramePr>
          <p:cNvPr id="569" name=""/>
          <p:cNvGraphicFramePr/>
          <p:nvPr/>
        </p:nvGraphicFramePr>
        <p:xfrm>
          <a:off x="703440" y="1246320"/>
          <a:ext cx="8466120" cy="4967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7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03440" y="1246320"/>
                    <a:ext cx="8466120" cy="4967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71" name=""/>
          <p:cNvSpPr/>
          <p:nvPr/>
        </p:nvSpPr>
        <p:spPr>
          <a:xfrm>
            <a:off x="3642840" y="4543200"/>
            <a:ext cx="7077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4be9"/>
                </a:solidFill>
                <a:effectLst/>
                <a:uFillTx/>
                <a:latin typeface="Frutiger 45 Light"/>
              </a:rPr>
              <a:t>Radio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" name=""/>
          <p:cNvSpPr/>
          <p:nvPr/>
        </p:nvSpPr>
        <p:spPr>
          <a:xfrm>
            <a:off x="4874040" y="4543200"/>
            <a:ext cx="12456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8226"/>
                </a:solidFill>
                <a:effectLst/>
                <a:uFillTx/>
                <a:latin typeface="Frutiger 45 Light"/>
              </a:rPr>
              <a:t>Television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3" name=""/>
          <p:cNvSpPr/>
          <p:nvPr/>
        </p:nvSpPr>
        <p:spPr>
          <a:xfrm>
            <a:off x="6852600" y="4543200"/>
            <a:ext cx="69372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c20017"/>
                </a:solidFill>
                <a:effectLst/>
                <a:uFillTx/>
                <a:latin typeface="Frutiger 45 Light"/>
              </a:rPr>
              <a:t>Cable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4" name=""/>
          <p:cNvSpPr/>
          <p:nvPr/>
        </p:nvSpPr>
        <p:spPr>
          <a:xfrm>
            <a:off x="8359560" y="4543200"/>
            <a:ext cx="9338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9117ff"/>
                </a:solidFill>
                <a:effectLst/>
                <a:uFillTx/>
                <a:latin typeface="Frutiger 45 Light"/>
              </a:rPr>
              <a:t>Internet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75" name=""/>
          <p:cNvGrpSpPr/>
          <p:nvPr/>
        </p:nvGrpSpPr>
        <p:grpSpPr>
          <a:xfrm>
            <a:off x="1335240" y="1600200"/>
            <a:ext cx="7122960" cy="4025520"/>
            <a:chOff x="1335240" y="1600200"/>
            <a:chExt cx="7122960" cy="4025520"/>
          </a:xfrm>
        </p:grpSpPr>
        <p:sp>
          <p:nvSpPr>
            <p:cNvPr id="576" name=""/>
            <p:cNvSpPr/>
            <p:nvPr/>
          </p:nvSpPr>
          <p:spPr>
            <a:xfrm>
              <a:off x="1335240" y="1600200"/>
              <a:ext cx="7122960" cy="4025520"/>
            </a:xfrm>
            <a:custGeom>
              <a:avLst/>
              <a:gdLst/>
              <a:ahLst/>
              <a:rect l="l" t="t" r="r" b="b"/>
              <a:pathLst>
                <a:path w="3992" h="1940">
                  <a:moveTo>
                    <a:pt x="0" y="1940"/>
                  </a:moveTo>
                  <a:cubicBezTo>
                    <a:pt x="25" y="1901"/>
                    <a:pt x="62" y="1876"/>
                    <a:pt x="101" y="1851"/>
                  </a:cubicBezTo>
                  <a:cubicBezTo>
                    <a:pt x="117" y="1840"/>
                    <a:pt x="130" y="1826"/>
                    <a:pt x="151" y="1822"/>
                  </a:cubicBezTo>
                  <a:cubicBezTo>
                    <a:pt x="167" y="1819"/>
                    <a:pt x="244" y="1812"/>
                    <a:pt x="252" y="1811"/>
                  </a:cubicBezTo>
                  <a:cubicBezTo>
                    <a:pt x="271" y="1806"/>
                    <a:pt x="284" y="1788"/>
                    <a:pt x="303" y="1783"/>
                  </a:cubicBezTo>
                  <a:cubicBezTo>
                    <a:pt x="351" y="1769"/>
                    <a:pt x="329" y="1775"/>
                    <a:pt x="370" y="1766"/>
                  </a:cubicBezTo>
                  <a:cubicBezTo>
                    <a:pt x="376" y="1762"/>
                    <a:pt x="381" y="1758"/>
                    <a:pt x="387" y="1755"/>
                  </a:cubicBezTo>
                  <a:cubicBezTo>
                    <a:pt x="392" y="1752"/>
                    <a:pt x="399" y="1753"/>
                    <a:pt x="404" y="1750"/>
                  </a:cubicBezTo>
                  <a:cubicBezTo>
                    <a:pt x="421" y="1739"/>
                    <a:pt x="433" y="1728"/>
                    <a:pt x="454" y="1722"/>
                  </a:cubicBezTo>
                  <a:cubicBezTo>
                    <a:pt x="474" y="1700"/>
                    <a:pt x="506" y="1695"/>
                    <a:pt x="533" y="1682"/>
                  </a:cubicBezTo>
                  <a:cubicBezTo>
                    <a:pt x="604" y="1646"/>
                    <a:pt x="695" y="1643"/>
                    <a:pt x="774" y="1637"/>
                  </a:cubicBezTo>
                  <a:cubicBezTo>
                    <a:pt x="795" y="1631"/>
                    <a:pt x="810" y="1618"/>
                    <a:pt x="830" y="1609"/>
                  </a:cubicBezTo>
                  <a:cubicBezTo>
                    <a:pt x="848" y="1601"/>
                    <a:pt x="869" y="1597"/>
                    <a:pt x="886" y="1587"/>
                  </a:cubicBezTo>
                  <a:cubicBezTo>
                    <a:pt x="941" y="1556"/>
                    <a:pt x="900" y="1570"/>
                    <a:pt x="936" y="1559"/>
                  </a:cubicBezTo>
                  <a:cubicBezTo>
                    <a:pt x="982" y="1517"/>
                    <a:pt x="1078" y="1493"/>
                    <a:pt x="1138" y="1486"/>
                  </a:cubicBezTo>
                  <a:cubicBezTo>
                    <a:pt x="1144" y="1482"/>
                    <a:pt x="1149" y="1478"/>
                    <a:pt x="1155" y="1475"/>
                  </a:cubicBezTo>
                  <a:cubicBezTo>
                    <a:pt x="1162" y="1472"/>
                    <a:pt x="1171" y="1473"/>
                    <a:pt x="1178" y="1469"/>
                  </a:cubicBezTo>
                  <a:cubicBezTo>
                    <a:pt x="1245" y="1435"/>
                    <a:pt x="1182" y="1455"/>
                    <a:pt x="1234" y="1441"/>
                  </a:cubicBezTo>
                  <a:cubicBezTo>
                    <a:pt x="1261" y="1423"/>
                    <a:pt x="1299" y="1412"/>
                    <a:pt x="1323" y="1391"/>
                  </a:cubicBezTo>
                  <a:cubicBezTo>
                    <a:pt x="1346" y="1371"/>
                    <a:pt x="1368" y="1339"/>
                    <a:pt x="1396" y="1329"/>
                  </a:cubicBezTo>
                  <a:cubicBezTo>
                    <a:pt x="1432" y="1293"/>
                    <a:pt x="1484" y="1280"/>
                    <a:pt x="1525" y="1250"/>
                  </a:cubicBezTo>
                  <a:cubicBezTo>
                    <a:pt x="1551" y="1231"/>
                    <a:pt x="1576" y="1205"/>
                    <a:pt x="1604" y="1189"/>
                  </a:cubicBezTo>
                  <a:cubicBezTo>
                    <a:pt x="1646" y="1165"/>
                    <a:pt x="1691" y="1147"/>
                    <a:pt x="1738" y="1133"/>
                  </a:cubicBezTo>
                  <a:cubicBezTo>
                    <a:pt x="1764" y="1115"/>
                    <a:pt x="1794" y="1113"/>
                    <a:pt x="1822" y="1099"/>
                  </a:cubicBezTo>
                  <a:cubicBezTo>
                    <a:pt x="1840" y="1090"/>
                    <a:pt x="1853" y="1083"/>
                    <a:pt x="1873" y="1077"/>
                  </a:cubicBezTo>
                  <a:cubicBezTo>
                    <a:pt x="1894" y="1062"/>
                    <a:pt x="1916" y="1056"/>
                    <a:pt x="1940" y="1049"/>
                  </a:cubicBezTo>
                  <a:cubicBezTo>
                    <a:pt x="1960" y="1028"/>
                    <a:pt x="2000" y="984"/>
                    <a:pt x="2013" y="959"/>
                  </a:cubicBezTo>
                  <a:cubicBezTo>
                    <a:pt x="2034" y="918"/>
                    <a:pt x="2058" y="873"/>
                    <a:pt x="2092" y="841"/>
                  </a:cubicBezTo>
                  <a:cubicBezTo>
                    <a:pt x="2100" y="814"/>
                    <a:pt x="2116" y="809"/>
                    <a:pt x="2136" y="791"/>
                  </a:cubicBezTo>
                  <a:cubicBezTo>
                    <a:pt x="2189" y="744"/>
                    <a:pt x="2249" y="689"/>
                    <a:pt x="2321" y="678"/>
                  </a:cubicBezTo>
                  <a:cubicBezTo>
                    <a:pt x="2360" y="653"/>
                    <a:pt x="2409" y="649"/>
                    <a:pt x="2450" y="628"/>
                  </a:cubicBezTo>
                  <a:cubicBezTo>
                    <a:pt x="2511" y="596"/>
                    <a:pt x="2563" y="535"/>
                    <a:pt x="2630" y="516"/>
                  </a:cubicBezTo>
                  <a:cubicBezTo>
                    <a:pt x="2687" y="485"/>
                    <a:pt x="2704" y="478"/>
                    <a:pt x="2792" y="443"/>
                  </a:cubicBezTo>
                  <a:cubicBezTo>
                    <a:pt x="2866" y="409"/>
                    <a:pt x="3080" y="353"/>
                    <a:pt x="3163" y="331"/>
                  </a:cubicBezTo>
                  <a:cubicBezTo>
                    <a:pt x="3202" y="306"/>
                    <a:pt x="3322" y="274"/>
                    <a:pt x="3342" y="252"/>
                  </a:cubicBezTo>
                  <a:cubicBezTo>
                    <a:pt x="3406" y="225"/>
                    <a:pt x="3497" y="212"/>
                    <a:pt x="3549" y="185"/>
                  </a:cubicBezTo>
                  <a:cubicBezTo>
                    <a:pt x="3562" y="155"/>
                    <a:pt x="3576" y="166"/>
                    <a:pt x="3605" y="146"/>
                  </a:cubicBezTo>
                  <a:cubicBezTo>
                    <a:pt x="3647" y="117"/>
                    <a:pt x="3703" y="116"/>
                    <a:pt x="3751" y="106"/>
                  </a:cubicBezTo>
                  <a:cubicBezTo>
                    <a:pt x="3778" y="88"/>
                    <a:pt x="3792" y="51"/>
                    <a:pt x="3824" y="39"/>
                  </a:cubicBezTo>
                  <a:cubicBezTo>
                    <a:pt x="3864" y="23"/>
                    <a:pt x="3907" y="23"/>
                    <a:pt x="3948" y="17"/>
                  </a:cubicBezTo>
                  <a:cubicBezTo>
                    <a:pt x="3985" y="4"/>
                    <a:pt x="3985" y="3"/>
                    <a:pt x="3992" y="0"/>
                  </a:cubicBezTo>
                </a:path>
              </a:pathLst>
            </a:custGeom>
            <a:noFill/>
            <a:ln w="28440">
              <a:solidFill>
                <a:srgbClr val="0091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7" name=""/>
            <p:cNvSpPr/>
            <p:nvPr/>
          </p:nvSpPr>
          <p:spPr>
            <a:xfrm>
              <a:off x="4646520" y="1680840"/>
              <a:ext cx="3811680" cy="3944520"/>
            </a:xfrm>
            <a:custGeom>
              <a:avLst/>
              <a:gdLst/>
              <a:ahLst/>
              <a:rect l="l" t="t" r="r" b="b"/>
              <a:pathLst>
                <a:path w="1918" h="1901">
                  <a:moveTo>
                    <a:pt x="0" y="1901"/>
                  </a:moveTo>
                  <a:cubicBezTo>
                    <a:pt x="12" y="1858"/>
                    <a:pt x="3" y="1816"/>
                    <a:pt x="28" y="1778"/>
                  </a:cubicBezTo>
                  <a:cubicBezTo>
                    <a:pt x="42" y="1715"/>
                    <a:pt x="28" y="1792"/>
                    <a:pt x="28" y="1688"/>
                  </a:cubicBezTo>
                  <a:cubicBezTo>
                    <a:pt x="28" y="1623"/>
                    <a:pt x="26" y="1532"/>
                    <a:pt x="50" y="1469"/>
                  </a:cubicBezTo>
                  <a:cubicBezTo>
                    <a:pt x="67" y="1425"/>
                    <a:pt x="78" y="1243"/>
                    <a:pt x="112" y="1211"/>
                  </a:cubicBezTo>
                  <a:cubicBezTo>
                    <a:pt x="163" y="1104"/>
                    <a:pt x="213" y="1072"/>
                    <a:pt x="314" y="1010"/>
                  </a:cubicBezTo>
                  <a:cubicBezTo>
                    <a:pt x="332" y="974"/>
                    <a:pt x="358" y="957"/>
                    <a:pt x="387" y="931"/>
                  </a:cubicBezTo>
                  <a:cubicBezTo>
                    <a:pt x="414" y="907"/>
                    <a:pt x="433" y="906"/>
                    <a:pt x="460" y="881"/>
                  </a:cubicBezTo>
                  <a:cubicBezTo>
                    <a:pt x="496" y="859"/>
                    <a:pt x="578" y="813"/>
                    <a:pt x="606" y="796"/>
                  </a:cubicBezTo>
                  <a:cubicBezTo>
                    <a:pt x="611" y="789"/>
                    <a:pt x="621" y="786"/>
                    <a:pt x="628" y="780"/>
                  </a:cubicBezTo>
                  <a:cubicBezTo>
                    <a:pt x="678" y="738"/>
                    <a:pt x="739" y="703"/>
                    <a:pt x="785" y="656"/>
                  </a:cubicBezTo>
                  <a:cubicBezTo>
                    <a:pt x="836" y="621"/>
                    <a:pt x="901" y="584"/>
                    <a:pt x="936" y="567"/>
                  </a:cubicBezTo>
                  <a:cubicBezTo>
                    <a:pt x="955" y="564"/>
                    <a:pt x="992" y="555"/>
                    <a:pt x="992" y="555"/>
                  </a:cubicBezTo>
                  <a:cubicBezTo>
                    <a:pt x="1022" y="541"/>
                    <a:pt x="1051" y="521"/>
                    <a:pt x="1077" y="499"/>
                  </a:cubicBezTo>
                  <a:cubicBezTo>
                    <a:pt x="1103" y="477"/>
                    <a:pt x="1120" y="452"/>
                    <a:pt x="1155" y="443"/>
                  </a:cubicBezTo>
                  <a:cubicBezTo>
                    <a:pt x="1176" y="429"/>
                    <a:pt x="1194" y="424"/>
                    <a:pt x="1217" y="415"/>
                  </a:cubicBezTo>
                  <a:cubicBezTo>
                    <a:pt x="1238" y="407"/>
                    <a:pt x="1324" y="347"/>
                    <a:pt x="1340" y="331"/>
                  </a:cubicBezTo>
                  <a:cubicBezTo>
                    <a:pt x="1378" y="293"/>
                    <a:pt x="1409" y="259"/>
                    <a:pt x="1463" y="247"/>
                  </a:cubicBezTo>
                  <a:cubicBezTo>
                    <a:pt x="1475" y="236"/>
                    <a:pt x="1508" y="224"/>
                    <a:pt x="1508" y="224"/>
                  </a:cubicBezTo>
                  <a:cubicBezTo>
                    <a:pt x="1525" y="199"/>
                    <a:pt x="1541" y="196"/>
                    <a:pt x="1570" y="191"/>
                  </a:cubicBezTo>
                  <a:cubicBezTo>
                    <a:pt x="1617" y="172"/>
                    <a:pt x="1695" y="127"/>
                    <a:pt x="1744" y="101"/>
                  </a:cubicBezTo>
                  <a:cubicBezTo>
                    <a:pt x="1752" y="64"/>
                    <a:pt x="1827" y="44"/>
                    <a:pt x="1862" y="34"/>
                  </a:cubicBezTo>
                  <a:cubicBezTo>
                    <a:pt x="1881" y="21"/>
                    <a:pt x="1902" y="16"/>
                    <a:pt x="1918" y="0"/>
                  </a:cubicBezTo>
                </a:path>
              </a:pathLst>
            </a:custGeom>
            <a:noFill/>
            <a:ln w="28440">
              <a:solidFill>
                <a:srgbClr val="00822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8" name=""/>
            <p:cNvSpPr/>
            <p:nvPr/>
          </p:nvSpPr>
          <p:spPr>
            <a:xfrm>
              <a:off x="6559560" y="3019320"/>
              <a:ext cx="1898640" cy="1571040"/>
            </a:xfrm>
            <a:custGeom>
              <a:avLst/>
              <a:gdLst/>
              <a:ahLst/>
              <a:rect l="l" t="t" r="r" b="b"/>
              <a:pathLst>
                <a:path w="1144" h="757">
                  <a:moveTo>
                    <a:pt x="0" y="757"/>
                  </a:moveTo>
                  <a:cubicBezTo>
                    <a:pt x="22" y="696"/>
                    <a:pt x="70" y="638"/>
                    <a:pt x="135" y="623"/>
                  </a:cubicBezTo>
                  <a:cubicBezTo>
                    <a:pt x="197" y="559"/>
                    <a:pt x="228" y="537"/>
                    <a:pt x="320" y="527"/>
                  </a:cubicBezTo>
                  <a:cubicBezTo>
                    <a:pt x="372" y="502"/>
                    <a:pt x="307" y="530"/>
                    <a:pt x="399" y="510"/>
                  </a:cubicBezTo>
                  <a:cubicBezTo>
                    <a:pt x="446" y="500"/>
                    <a:pt x="498" y="471"/>
                    <a:pt x="544" y="454"/>
                  </a:cubicBezTo>
                  <a:cubicBezTo>
                    <a:pt x="581" y="418"/>
                    <a:pt x="619" y="385"/>
                    <a:pt x="668" y="365"/>
                  </a:cubicBezTo>
                  <a:cubicBezTo>
                    <a:pt x="678" y="361"/>
                    <a:pt x="728" y="342"/>
                    <a:pt x="746" y="331"/>
                  </a:cubicBezTo>
                  <a:cubicBezTo>
                    <a:pt x="822" y="285"/>
                    <a:pt x="892" y="232"/>
                    <a:pt x="976" y="202"/>
                  </a:cubicBezTo>
                  <a:cubicBezTo>
                    <a:pt x="986" y="187"/>
                    <a:pt x="1005" y="146"/>
                    <a:pt x="1021" y="135"/>
                  </a:cubicBezTo>
                  <a:cubicBezTo>
                    <a:pt x="1037" y="125"/>
                    <a:pt x="1071" y="107"/>
                    <a:pt x="1071" y="107"/>
                  </a:cubicBezTo>
                  <a:cubicBezTo>
                    <a:pt x="1082" y="85"/>
                    <a:pt x="1096" y="70"/>
                    <a:pt x="1111" y="51"/>
                  </a:cubicBezTo>
                  <a:cubicBezTo>
                    <a:pt x="1117" y="31"/>
                    <a:pt x="1130" y="16"/>
                    <a:pt x="1144" y="0"/>
                  </a:cubicBezTo>
                </a:path>
              </a:pathLst>
            </a:custGeom>
            <a:noFill/>
            <a:ln w="28440">
              <a:solidFill>
                <a:srgbClr val="c2001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7985160" y="3363840"/>
              <a:ext cx="466560" cy="2257560"/>
            </a:xfrm>
            <a:custGeom>
              <a:avLst/>
              <a:gdLst/>
              <a:ahLst/>
              <a:rect l="l" t="t" r="r" b="b"/>
              <a:pathLst>
                <a:path w="294" h="1088">
                  <a:moveTo>
                    <a:pt x="291" y="0"/>
                  </a:moveTo>
                  <a:cubicBezTo>
                    <a:pt x="265" y="90"/>
                    <a:pt x="294" y="187"/>
                    <a:pt x="263" y="275"/>
                  </a:cubicBezTo>
                  <a:cubicBezTo>
                    <a:pt x="261" y="286"/>
                    <a:pt x="261" y="298"/>
                    <a:pt x="258" y="309"/>
                  </a:cubicBezTo>
                  <a:cubicBezTo>
                    <a:pt x="255" y="320"/>
                    <a:pt x="246" y="342"/>
                    <a:pt x="246" y="342"/>
                  </a:cubicBezTo>
                  <a:cubicBezTo>
                    <a:pt x="242" y="366"/>
                    <a:pt x="242" y="392"/>
                    <a:pt x="235" y="415"/>
                  </a:cubicBezTo>
                  <a:cubicBezTo>
                    <a:pt x="222" y="451"/>
                    <a:pt x="184" y="497"/>
                    <a:pt x="168" y="556"/>
                  </a:cubicBezTo>
                  <a:cubicBezTo>
                    <a:pt x="150" y="624"/>
                    <a:pt x="149" y="700"/>
                    <a:pt x="140" y="769"/>
                  </a:cubicBezTo>
                  <a:cubicBezTo>
                    <a:pt x="136" y="803"/>
                    <a:pt x="145" y="840"/>
                    <a:pt x="129" y="870"/>
                  </a:cubicBezTo>
                  <a:cubicBezTo>
                    <a:pt x="111" y="904"/>
                    <a:pt x="105" y="999"/>
                    <a:pt x="67" y="1010"/>
                  </a:cubicBezTo>
                  <a:cubicBezTo>
                    <a:pt x="46" y="1046"/>
                    <a:pt x="6" y="1067"/>
                    <a:pt x="0" y="1088"/>
                  </a:cubicBezTo>
                </a:path>
              </a:pathLst>
            </a:custGeom>
            <a:noFill/>
            <a:ln w="28440">
              <a:solidFill>
                <a:srgbClr val="9117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80" name=""/>
          <p:cNvSpPr/>
          <p:nvPr/>
        </p:nvSpPr>
        <p:spPr>
          <a:xfrm rot="16200000">
            <a:off x="-251640" y="3606120"/>
            <a:ext cx="15098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Users (Millions)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1" name=""/>
          <p:cNvGraphicFramePr/>
          <p:nvPr/>
        </p:nvGraphicFramePr>
        <p:xfrm>
          <a:off x="112680" y="0"/>
          <a:ext cx="10031400" cy="6858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8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2680" y="0"/>
                    <a:ext cx="10031400" cy="685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583" name=""/>
          <p:cNvGrpSpPr/>
          <p:nvPr/>
        </p:nvGrpSpPr>
        <p:grpSpPr>
          <a:xfrm>
            <a:off x="952560" y="1981080"/>
            <a:ext cx="7274880" cy="1554840"/>
            <a:chOff x="952560" y="1981080"/>
            <a:chExt cx="7274880" cy="1554840"/>
          </a:xfrm>
        </p:grpSpPr>
        <p:sp>
          <p:nvSpPr>
            <p:cNvPr id="584" name=""/>
            <p:cNvSpPr/>
            <p:nvPr/>
          </p:nvSpPr>
          <p:spPr>
            <a:xfrm>
              <a:off x="952560" y="1981080"/>
              <a:ext cx="7149600" cy="1219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0" strike="noStrike" u="none">
                  <a:solidFill>
                    <a:srgbClr val="666666"/>
                  </a:solidFill>
                  <a:effectLst/>
                  <a:uFillTx/>
                  <a:latin typeface="Arial Black"/>
                </a:rPr>
                <a:t>Enron</a:t>
              </a:r>
              <a:r>
                <a:rPr b="1" lang="en-US" sz="8000" strike="noStrike" u="none">
                  <a:solidFill>
                    <a:srgbClr val="d7d7d7"/>
                  </a:solidFill>
                  <a:effectLst/>
                  <a:uFillTx/>
                  <a:latin typeface="Arial Black"/>
                </a:rPr>
                <a:t>Online</a:t>
              </a:r>
              <a:r>
                <a:rPr b="0" lang="en-US" sz="3500" strike="noStrike" u="none" baseline="100000">
                  <a:solidFill>
                    <a:srgbClr val="666666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3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5" name=""/>
            <p:cNvSpPr/>
            <p:nvPr/>
          </p:nvSpPr>
          <p:spPr>
            <a:xfrm>
              <a:off x="1480320" y="3047760"/>
              <a:ext cx="6747120" cy="488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3200" strike="noStrike" u="none">
                  <a:solidFill>
                    <a:srgbClr val="ff0000"/>
                  </a:solidFill>
                  <a:effectLst/>
                  <a:uFillTx/>
                  <a:latin typeface="Frutiger 45 Light"/>
                </a:rPr>
                <a:t>Putting the Energy into e-commerce</a:t>
              </a:r>
              <a:r>
                <a:rPr b="0" lang="en-US" sz="2400" strike="noStrike" u="none" baseline="75000">
                  <a:solidFill>
                    <a:srgbClr val="ff0000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pic>
        <p:nvPicPr>
          <p:cNvPr id="586" name="WellBid" descr=""/>
          <p:cNvPicPr/>
          <p:nvPr/>
        </p:nvPicPr>
        <p:blipFill>
          <a:blip r:embed="rId3"/>
          <a:stretch/>
        </p:blipFill>
        <p:spPr>
          <a:xfrm>
            <a:off x="762120" y="380880"/>
            <a:ext cx="4765680" cy="1168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7" name="!HoustonStreet_2" descr=""/>
          <p:cNvPicPr/>
          <p:nvPr/>
        </p:nvPicPr>
        <p:blipFill>
          <a:blip r:embed="rId4"/>
          <a:stretch/>
        </p:blipFill>
        <p:spPr>
          <a:xfrm>
            <a:off x="112680" y="3905280"/>
            <a:ext cx="3038400" cy="571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8" name="!PetroleumPlace" descr=""/>
          <p:cNvPicPr/>
          <p:nvPr/>
        </p:nvPicPr>
        <p:blipFill>
          <a:blip r:embed="rId5"/>
          <a:stretch/>
        </p:blipFill>
        <p:spPr>
          <a:xfrm>
            <a:off x="3476520" y="3809880"/>
            <a:ext cx="6667560" cy="66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9" name="NetworkOil" descr=""/>
          <p:cNvPicPr/>
          <p:nvPr/>
        </p:nvPicPr>
        <p:blipFill>
          <a:blip r:embed="rId6"/>
          <a:stretch/>
        </p:blipFill>
        <p:spPr>
          <a:xfrm>
            <a:off x="380880" y="4800600"/>
            <a:ext cx="4829400" cy="158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0" name="!OilExchange_Logo_Blue" descr=""/>
          <p:cNvPicPr/>
          <p:nvPr/>
        </p:nvPicPr>
        <p:blipFill>
          <a:blip r:embed="rId7"/>
          <a:srcRect l="0" t="0" r="23256" b="0"/>
          <a:stretch/>
        </p:blipFill>
        <p:spPr>
          <a:xfrm>
            <a:off x="7086600" y="380880"/>
            <a:ext cx="2924280" cy="895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1" name="IndigoPool" descr=""/>
          <p:cNvPicPr/>
          <p:nvPr/>
        </p:nvPicPr>
        <p:blipFill>
          <a:blip r:embed="rId8"/>
          <a:stretch/>
        </p:blipFill>
        <p:spPr>
          <a:xfrm>
            <a:off x="5486400" y="6238800"/>
            <a:ext cx="4657680" cy="571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2" name=""/>
          <p:cNvGraphicFramePr/>
          <p:nvPr/>
        </p:nvGraphicFramePr>
        <p:xfrm>
          <a:off x="523800" y="1224000"/>
          <a:ext cx="9612360" cy="463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9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3800" y="1224000"/>
                    <a:ext cx="9612360" cy="463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94" name=""/>
          <p:cNvSpPr/>
          <p:nvPr/>
        </p:nvSpPr>
        <p:spPr>
          <a:xfrm>
            <a:off x="1393920" y="1247760"/>
            <a:ext cx="4645080" cy="1036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95" name=""/>
          <p:cNvGrpSpPr/>
          <p:nvPr/>
        </p:nvGrpSpPr>
        <p:grpSpPr>
          <a:xfrm>
            <a:off x="1017720" y="5853240"/>
            <a:ext cx="8723160" cy="321120"/>
            <a:chOff x="1017720" y="5853240"/>
            <a:chExt cx="8723160" cy="321120"/>
          </a:xfrm>
        </p:grpSpPr>
        <p:sp>
          <p:nvSpPr>
            <p:cNvPr id="596" name=""/>
            <p:cNvSpPr/>
            <p:nvPr/>
          </p:nvSpPr>
          <p:spPr>
            <a:xfrm>
              <a:off x="1017720" y="5900760"/>
              <a:ext cx="16920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2779560" y="5900760"/>
              <a:ext cx="132084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8" name=""/>
            <p:cNvSpPr/>
            <p:nvPr/>
          </p:nvSpPr>
          <p:spPr>
            <a:xfrm>
              <a:off x="4170240" y="5900760"/>
              <a:ext cx="154944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5796000" y="5900760"/>
              <a:ext cx="15429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7421400" y="5900760"/>
              <a:ext cx="14544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8977320" y="5900760"/>
              <a:ext cx="75240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1362960" y="5927760"/>
              <a:ext cx="11300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Nov &amp; Dec 1999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3228120" y="5927760"/>
              <a:ext cx="3985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Jan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4781160" y="5927760"/>
              <a:ext cx="4057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Feb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6459120" y="5927760"/>
              <a:ext cx="4057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Mar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8001720" y="5927760"/>
              <a:ext cx="39852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Apr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7" name=""/>
            <p:cNvSpPr/>
            <p:nvPr/>
          </p:nvSpPr>
          <p:spPr>
            <a:xfrm>
              <a:off x="9157320" y="5927760"/>
              <a:ext cx="4269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May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1020600" y="5853240"/>
              <a:ext cx="0" cy="95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2709720" y="5853240"/>
              <a:ext cx="0" cy="95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2773440" y="5853240"/>
              <a:ext cx="0" cy="95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4100400" y="5853240"/>
              <a:ext cx="0" cy="95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4170240" y="5853240"/>
              <a:ext cx="0" cy="95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5719680" y="5853240"/>
              <a:ext cx="0" cy="95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5796000" y="5853240"/>
              <a:ext cx="0" cy="95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7345440" y="5853240"/>
              <a:ext cx="0" cy="95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6" name=""/>
            <p:cNvSpPr/>
            <p:nvPr/>
          </p:nvSpPr>
          <p:spPr>
            <a:xfrm>
              <a:off x="7415280" y="5853240"/>
              <a:ext cx="0" cy="95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7" name=""/>
            <p:cNvSpPr/>
            <p:nvPr/>
          </p:nvSpPr>
          <p:spPr>
            <a:xfrm>
              <a:off x="8881920" y="5853240"/>
              <a:ext cx="0" cy="95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8970840" y="5853240"/>
              <a:ext cx="0" cy="95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9" name=""/>
            <p:cNvSpPr/>
            <p:nvPr/>
          </p:nvSpPr>
          <p:spPr>
            <a:xfrm>
              <a:off x="9740880" y="5853240"/>
              <a:ext cx="0" cy="95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EnronOnline</a:t>
            </a:r>
            <a:br>
              <a:rPr sz="2400"/>
            </a:b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Daily Transactions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graphicFrame>
        <p:nvGraphicFramePr>
          <p:cNvPr id="621" name=""/>
          <p:cNvGraphicFramePr/>
          <p:nvPr/>
        </p:nvGraphicFramePr>
        <p:xfrm>
          <a:off x="1368360" y="1285920"/>
          <a:ext cx="4727520" cy="1008000"/>
        </p:xfrm>
        <a:graphic>
          <a:graphicData uri="http://schemas.openxmlformats.org/presentationml/2006/ole">
            <p:oleObj progId="Word.Document.12" r:id="rId3" spid="">
              <p:embed/>
              <p:pic>
                <p:nvPicPr>
                  <p:cNvPr id="62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368360" y="1285920"/>
                    <a:ext cx="4727520" cy="100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"/>
          <p:cNvSpPr/>
          <p:nvPr/>
        </p:nvSpPr>
        <p:spPr>
          <a:xfrm>
            <a:off x="216000" y="76320"/>
            <a:ext cx="983448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25560" bIns="255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512640"/>
                <a:tab algn="l" pos="1025640"/>
                <a:tab algn="l" pos="1538280"/>
                <a:tab algn="l" pos="2050920"/>
                <a:tab algn="l" pos="2563920"/>
                <a:tab algn="l" pos="3076560"/>
                <a:tab algn="l" pos="3589200"/>
                <a:tab algn="l" pos="4102200"/>
                <a:tab algn="l" pos="4614840"/>
                <a:tab algn="l" pos="5127480"/>
                <a:tab algn="l" pos="5640480"/>
                <a:tab algn="l" pos="6153120"/>
                <a:tab algn="l" pos="6665760"/>
                <a:tab algn="l" pos="7178760"/>
                <a:tab algn="l" pos="7691400"/>
                <a:tab algn="l" pos="8204040"/>
                <a:tab algn="l" pos="8717040"/>
                <a:tab algn="l" pos="9229680"/>
                <a:tab algn="l" pos="9742320"/>
                <a:tab algn="l" pos="1025532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EnronOnline vs. Traditional Channels</a:t>
            </a:r>
            <a:br>
              <a:rPr sz="3000"/>
            </a:b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(Currently)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624" name=""/>
          <p:cNvGraphicFramePr/>
          <p:nvPr/>
        </p:nvGraphicFramePr>
        <p:xfrm>
          <a:off x="641520" y="1628640"/>
          <a:ext cx="3836880" cy="422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2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41520" y="1628640"/>
                    <a:ext cx="3836880" cy="422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6" name=""/>
          <p:cNvGraphicFramePr/>
          <p:nvPr/>
        </p:nvGraphicFramePr>
        <p:xfrm>
          <a:off x="5486400" y="1628640"/>
          <a:ext cx="3836880" cy="4229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2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486400" y="1628640"/>
                    <a:ext cx="3836880" cy="422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28" name=""/>
          <p:cNvSpPr/>
          <p:nvPr/>
        </p:nvSpPr>
        <p:spPr>
          <a:xfrm>
            <a:off x="1301760" y="1628640"/>
            <a:ext cx="2514600" cy="428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9" name=""/>
          <p:cNvSpPr/>
          <p:nvPr/>
        </p:nvSpPr>
        <p:spPr>
          <a:xfrm>
            <a:off x="6146640" y="1628640"/>
            <a:ext cx="2514600" cy="428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Shant Donabedian</cp:lastModifiedBy>
  <cp:lastPrinted>2000-05-22T18:05:57Z</cp:lastPrinted>
  <dcterms:modified xsi:type="dcterms:W3CDTF">2000-05-22T21:03:50Z</dcterms:modified>
  <cp:revision>521</cp:revision>
  <dc:subject/>
  <dc:title>No Slide Title</dc:title>
</cp:coreProperties>
</file>