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3.wmf" ContentType="image/x-wmf"/>
  <Override PartName="/ppt/media/image4.wmf" ContentType="image/x-wmf"/>
  <Override PartName="/ppt/media/image9.wmf" ContentType="image/x-wmf"/>
  <Override PartName="/ppt/media/image18.wmf" ContentType="image/x-wmf"/>
  <Override PartName="/ppt/media/image12.wmf" ContentType="image/x-wmf"/>
  <Override PartName="/ppt/media/image3.wmf" ContentType="image/x-wmf"/>
  <Override PartName="/ppt/media/image19.wmf" ContentType="image/x-wmf"/>
  <Override PartName="/ppt/media/image1.png" ContentType="image/png"/>
  <Override PartName="/ppt/media/image8.wmf" ContentType="image/x-wmf"/>
  <Override PartName="/ppt/media/image17.wmf" ContentType="image/x-wmf"/>
  <Override PartName="/ppt/media/image2.png" ContentType="image/png"/>
  <Override PartName="/ppt/media/image14.wmf" ContentType="image/x-wmf"/>
  <Override PartName="/ppt/media/image5.wmf" ContentType="image/x-wmf"/>
  <Override PartName="/ppt/media/image15.wmf" ContentType="image/x-wmf"/>
  <Override PartName="/ppt/media/image6.wmf" ContentType="image/x-wmf"/>
  <Override PartName="/ppt/media/image10.wmf" ContentType="image/x-wmf"/>
  <Override PartName="/ppt/media/image16.wmf" ContentType="image/x-wmf"/>
  <Override PartName="/ppt/media/image7.wmf" ContentType="image/x-wmf"/>
  <Override PartName="/ppt/media/image20.jpeg" ContentType="image/jpeg"/>
  <Override PartName="/ppt/media/image11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1.xlsx" ContentType="application/vnd.openxmlformats-officedocument.spreadsheetml.sheet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0288588" cy="6858000"/>
  <p:notesSz cx="7034213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WC-Elogo-N" descr=""/>
          <p:cNvPicPr/>
          <p:nvPr/>
        </p:nvPicPr>
        <p:blipFill>
          <a:blip r:embed="rId2"/>
          <a:stretch/>
        </p:blipFill>
        <p:spPr>
          <a:xfrm>
            <a:off x="9425160" y="6067440"/>
            <a:ext cx="703080" cy="70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-135720" y="6629400"/>
            <a:ext cx="15588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2001 RB-FP&amp;EWest-0501-</a:t>
            </a:r>
            <a:fld id="{9A31DAF2-4E4B-4E72-91FD-C5230058AD5B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1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6.wmf"/><Relationship Id="rId5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wmf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wmf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1503360" y="233280"/>
            <a:ext cx="7307280" cy="652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Energy &amp; Climate Realism in a 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Political World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Dr. Kenneth L. Lay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Chairman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“Securing the Energy Future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for the Western States”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Forum on Power &amp; Energy in the West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Denver, Colorado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May 23, 2001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" name=""/>
          <p:cNvGrpSpPr/>
          <p:nvPr/>
        </p:nvGrpSpPr>
        <p:grpSpPr>
          <a:xfrm>
            <a:off x="4427640" y="3406680"/>
            <a:ext cx="1406880" cy="1355760"/>
            <a:chOff x="4427640" y="3406680"/>
            <a:chExt cx="1406880" cy="1355760"/>
          </a:xfrm>
        </p:grpSpPr>
        <p:pic>
          <p:nvPicPr>
            <p:cNvPr id="9" name="WC-Elogo-N" descr=""/>
            <p:cNvPicPr/>
            <p:nvPr/>
          </p:nvPicPr>
          <p:blipFill>
            <a:blip r:embed="rId1"/>
            <a:stretch/>
          </p:blipFill>
          <p:spPr>
            <a:xfrm>
              <a:off x="4427640" y="3406680"/>
              <a:ext cx="1390320" cy="1355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" name=""/>
            <p:cNvSpPr/>
            <p:nvPr/>
          </p:nvSpPr>
          <p:spPr>
            <a:xfrm>
              <a:off x="5702400" y="425700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11" name="Enron%20Building%20Daylight%20wf%20" descr=""/>
          <p:cNvPicPr/>
          <p:nvPr/>
        </p:nvPicPr>
        <p:blipFill>
          <a:blip r:embed="rId2"/>
          <a:srcRect l="7301" t="0" r="0" b="0"/>
          <a:stretch/>
        </p:blipFill>
        <p:spPr>
          <a:xfrm>
            <a:off x="352440" y="550800"/>
            <a:ext cx="1706400" cy="280692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pic>
        <p:nvPicPr>
          <p:cNvPr id="12" name="" descr=""/>
          <p:cNvPicPr/>
          <p:nvPr/>
        </p:nvPicPr>
        <p:blipFill>
          <a:blip r:embed="rId3"/>
          <a:stretch/>
        </p:blipFill>
        <p:spPr>
          <a:xfrm>
            <a:off x="8142120" y="550800"/>
            <a:ext cx="1713240" cy="281160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"/>
          <p:cNvSpPr/>
          <p:nvPr/>
        </p:nvSpPr>
        <p:spPr>
          <a:xfrm>
            <a:off x="5272200" y="1079640"/>
            <a:ext cx="3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1085760" y="374760"/>
            <a:ext cx="8139240" cy="2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Electricity Technology Comparison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>
            <a:off x="4694400" y="3440160"/>
            <a:ext cx="3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347760" y="1636560"/>
            <a:ext cx="9607320" cy="368172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tabLst>
                <a:tab algn="l" pos="0"/>
                <a:tab algn="ctr" pos="2857680"/>
                <a:tab algn="ctr" pos="4802040"/>
                <a:tab algn="ctr" pos="6627960"/>
                <a:tab algn="ctr" pos="8454960"/>
                <a:tab algn="l" pos="9096480"/>
                <a:tab algn="l" pos="10005840"/>
                <a:tab algn="l" pos="1091556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O&amp;M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Fuel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tabLst>
                <a:tab algn="l" pos="0"/>
                <a:tab algn="ctr" pos="2857680"/>
                <a:tab algn="ctr" pos="4802040"/>
                <a:tab algn="ctr" pos="6627960"/>
                <a:tab algn="ctr" pos="8454960"/>
                <a:tab algn="l" pos="9096480"/>
                <a:tab algn="l" pos="10005840"/>
                <a:tab algn="l" pos="1091556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($/kW)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(¢/kWh)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(¢/kWh)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(¢/kWh)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tabLst>
                <a:tab algn="l" pos="0"/>
                <a:tab algn="ctr" pos="2857680"/>
                <a:tab algn="ctr" pos="4802040"/>
                <a:tab algn="ctr" pos="6627960"/>
                <a:tab algn="ctr" pos="8454960"/>
                <a:tab algn="l" pos="9096480"/>
                <a:tab algn="l" pos="10005840"/>
                <a:tab algn="l" pos="1091556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Aft>
                <a:spcPts val="1500"/>
              </a:spcAft>
              <a:tabLst>
                <a:tab algn="l" pos="0"/>
                <a:tab algn="ctr" pos="2857680"/>
                <a:tab algn="ctr" pos="4802040"/>
                <a:tab algn="ctr" pos="6627960"/>
                <a:tab algn="ctr" pos="8454960"/>
                <a:tab algn="l" pos="9096480"/>
                <a:tab algn="l" pos="10005840"/>
                <a:tab algn="l" pos="1091556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CC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455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0.26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2.9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3.9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500"/>
              </a:spcBef>
              <a:spcAft>
                <a:spcPts val="1500"/>
              </a:spcAft>
              <a:tabLst>
                <a:tab algn="l" pos="0"/>
                <a:tab algn="ctr" pos="2857680"/>
                <a:tab algn="ctr" pos="4802040"/>
                <a:tab algn="ctr" pos="6627960"/>
                <a:tab algn="ctr" pos="8454960"/>
                <a:tab algn="l" pos="9096480"/>
                <a:tab algn="l" pos="10005840"/>
                <a:tab algn="l" pos="1091556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$1,092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0.64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1.7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4.2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500"/>
              </a:spcBef>
              <a:spcAft>
                <a:spcPts val="1500"/>
              </a:spcAft>
              <a:tabLst>
                <a:tab algn="l" pos="0"/>
                <a:tab algn="ctr" pos="2857680"/>
                <a:tab algn="ctr" pos="4802040"/>
                <a:tab algn="ctr" pos="6627960"/>
                <a:tab algn="ctr" pos="8454960"/>
                <a:tab algn="l" pos="9096480"/>
                <a:tab algn="l" pos="10005840"/>
                <a:tab algn="l" pos="1091556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Nuclear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$2,188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0.79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4.6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>
            <a:off x="44280" y="6032160"/>
            <a:ext cx="36072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U.S. DOE/EIA; Energy and Environmental Analysis, Inc.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"/>
          <p:cNvGraphicFramePr/>
          <p:nvPr/>
        </p:nvGraphicFramePr>
        <p:xfrm>
          <a:off x="3365640" y="4030560"/>
          <a:ext cx="3132000" cy="1920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65640" y="4030560"/>
                    <a:ext cx="3132000" cy="1920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" name=""/>
          <p:cNvGraphicFramePr/>
          <p:nvPr/>
        </p:nvGraphicFramePr>
        <p:xfrm>
          <a:off x="6537240" y="4037040"/>
          <a:ext cx="3132360" cy="1920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537240" y="4037040"/>
                    <a:ext cx="3132360" cy="1920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5" name=""/>
          <p:cNvSpPr/>
          <p:nvPr/>
        </p:nvSpPr>
        <p:spPr>
          <a:xfrm>
            <a:off x="1033560" y="272880"/>
            <a:ext cx="813888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Natural Gas vs. Coal Emissions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(New 500 MW Power Plant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-Tons/year)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 rot="16200000">
            <a:off x="1379880" y="2403000"/>
            <a:ext cx="152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 vert="eaVert">
            <a:spAutoFit/>
          </a:bodyPr>
          <a:p>
            <a:pPr algn="ct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7" name=""/>
          <p:cNvGraphicFramePr/>
          <p:nvPr/>
        </p:nvGraphicFramePr>
        <p:xfrm>
          <a:off x="163440" y="1284120"/>
          <a:ext cx="3132360" cy="20210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63440" y="1284120"/>
                    <a:ext cx="3132360" cy="2021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9" name=""/>
          <p:cNvSpPr/>
          <p:nvPr/>
        </p:nvSpPr>
        <p:spPr>
          <a:xfrm>
            <a:off x="254160" y="979560"/>
            <a:ext cx="28130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Sulfur Dioxide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>
            <a:off x="3541680" y="1025640"/>
            <a:ext cx="29052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Nitrogen Oxides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>
            <a:off x="491400" y="1638360"/>
            <a:ext cx="718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~100%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3904920" y="1569960"/>
            <a:ext cx="458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81%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"/>
          <p:cNvSpPr/>
          <p:nvPr/>
        </p:nvSpPr>
        <p:spPr>
          <a:xfrm>
            <a:off x="4449600" y="1619280"/>
            <a:ext cx="0" cy="2761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7235640" y="3743280"/>
            <a:ext cx="16898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Carbon Dioxide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6972120" y="4197240"/>
            <a:ext cx="458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58%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190440" y="3708360"/>
            <a:ext cx="29797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Ash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4493880" y="3683160"/>
            <a:ext cx="7628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Sludge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607680" y="4227480"/>
            <a:ext cx="5853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1292400" y="4251240"/>
            <a:ext cx="1440" cy="279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3803040" y="4197240"/>
            <a:ext cx="5853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4513320" y="4195800"/>
            <a:ext cx="1440" cy="279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6797520" y="1009800"/>
            <a:ext cx="24433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Particulates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6989400" y="1596960"/>
            <a:ext cx="458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7534440" y="1620720"/>
            <a:ext cx="1440" cy="279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1305000" y="1673280"/>
            <a:ext cx="1440" cy="279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185400" y="6400440"/>
            <a:ext cx="13154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ICF Resources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7" name=""/>
          <p:cNvGraphicFramePr/>
          <p:nvPr/>
        </p:nvGraphicFramePr>
        <p:xfrm>
          <a:off x="3346560" y="1197000"/>
          <a:ext cx="3132000" cy="21096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78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3346560" y="1197000"/>
                    <a:ext cx="3132000" cy="2109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" name=""/>
          <p:cNvGraphicFramePr/>
          <p:nvPr/>
        </p:nvGraphicFramePr>
        <p:xfrm>
          <a:off x="6435720" y="1400040"/>
          <a:ext cx="3132000" cy="189396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80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6435720" y="1400040"/>
                    <a:ext cx="3132000" cy="1893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" name=""/>
          <p:cNvGraphicFramePr/>
          <p:nvPr/>
        </p:nvGraphicFramePr>
        <p:xfrm>
          <a:off x="219240" y="4017960"/>
          <a:ext cx="3132000" cy="192096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82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219240" y="4017960"/>
                    <a:ext cx="3132000" cy="1920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83" name=""/>
          <p:cNvGrpSpPr/>
          <p:nvPr/>
        </p:nvGrpSpPr>
        <p:grpSpPr>
          <a:xfrm>
            <a:off x="557640" y="5898960"/>
            <a:ext cx="2489400" cy="195840"/>
            <a:chOff x="557640" y="5898960"/>
            <a:chExt cx="2489400" cy="195840"/>
          </a:xfrm>
        </p:grpSpPr>
        <p:sp>
          <p:nvSpPr>
            <p:cNvPr id="84" name=""/>
            <p:cNvSpPr/>
            <p:nvPr/>
          </p:nvSpPr>
          <p:spPr>
            <a:xfrm>
              <a:off x="557640" y="5898960"/>
              <a:ext cx="11185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Natural Gas CC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1911960" y="5911560"/>
              <a:ext cx="113508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Controlled Coal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6" name=""/>
          <p:cNvGrpSpPr/>
          <p:nvPr/>
        </p:nvGrpSpPr>
        <p:grpSpPr>
          <a:xfrm>
            <a:off x="3656520" y="5920920"/>
            <a:ext cx="2489400" cy="195840"/>
            <a:chOff x="3656520" y="5920920"/>
            <a:chExt cx="2489400" cy="195840"/>
          </a:xfrm>
        </p:grpSpPr>
        <p:sp>
          <p:nvSpPr>
            <p:cNvPr id="87" name=""/>
            <p:cNvSpPr/>
            <p:nvPr/>
          </p:nvSpPr>
          <p:spPr>
            <a:xfrm>
              <a:off x="3656520" y="5920920"/>
              <a:ext cx="11185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Natural Gas CC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5010840" y="5933520"/>
              <a:ext cx="113508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Controlled Coal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9" name=""/>
          <p:cNvGrpSpPr/>
          <p:nvPr/>
        </p:nvGrpSpPr>
        <p:grpSpPr>
          <a:xfrm>
            <a:off x="6882480" y="5928840"/>
            <a:ext cx="2489400" cy="195840"/>
            <a:chOff x="6882480" y="5928840"/>
            <a:chExt cx="2489400" cy="195840"/>
          </a:xfrm>
        </p:grpSpPr>
        <p:sp>
          <p:nvSpPr>
            <p:cNvPr id="90" name=""/>
            <p:cNvSpPr/>
            <p:nvPr/>
          </p:nvSpPr>
          <p:spPr>
            <a:xfrm>
              <a:off x="6882480" y="5928840"/>
              <a:ext cx="11185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Natural Gas CC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8236800" y="5941440"/>
              <a:ext cx="113508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Controlled Coal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2" name=""/>
          <p:cNvGrpSpPr/>
          <p:nvPr/>
        </p:nvGrpSpPr>
        <p:grpSpPr>
          <a:xfrm>
            <a:off x="557640" y="3244320"/>
            <a:ext cx="2489400" cy="195840"/>
            <a:chOff x="557640" y="3244320"/>
            <a:chExt cx="2489400" cy="195840"/>
          </a:xfrm>
        </p:grpSpPr>
        <p:sp>
          <p:nvSpPr>
            <p:cNvPr id="93" name=""/>
            <p:cNvSpPr/>
            <p:nvPr/>
          </p:nvSpPr>
          <p:spPr>
            <a:xfrm>
              <a:off x="557640" y="3244320"/>
              <a:ext cx="11185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Natural Gas CC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1911960" y="3256920"/>
              <a:ext cx="113508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Controlled Coal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5" name=""/>
          <p:cNvGrpSpPr/>
          <p:nvPr/>
        </p:nvGrpSpPr>
        <p:grpSpPr>
          <a:xfrm>
            <a:off x="3656520" y="3266640"/>
            <a:ext cx="2489400" cy="195840"/>
            <a:chOff x="3656520" y="3266640"/>
            <a:chExt cx="2489400" cy="195840"/>
          </a:xfrm>
        </p:grpSpPr>
        <p:sp>
          <p:nvSpPr>
            <p:cNvPr id="96" name=""/>
            <p:cNvSpPr/>
            <p:nvPr/>
          </p:nvSpPr>
          <p:spPr>
            <a:xfrm>
              <a:off x="3656520" y="3266640"/>
              <a:ext cx="11185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Natural Gas CC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5010840" y="3279240"/>
              <a:ext cx="113508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Controlled Coal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8" name=""/>
          <p:cNvGrpSpPr/>
          <p:nvPr/>
        </p:nvGrpSpPr>
        <p:grpSpPr>
          <a:xfrm>
            <a:off x="6882480" y="3274560"/>
            <a:ext cx="2489400" cy="195840"/>
            <a:chOff x="6882480" y="3274560"/>
            <a:chExt cx="2489400" cy="195840"/>
          </a:xfrm>
        </p:grpSpPr>
        <p:sp>
          <p:nvSpPr>
            <p:cNvPr id="99" name=""/>
            <p:cNvSpPr/>
            <p:nvPr/>
          </p:nvSpPr>
          <p:spPr>
            <a:xfrm>
              <a:off x="6882480" y="3274560"/>
              <a:ext cx="11185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Natural Gas CC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8236800" y="3287160"/>
              <a:ext cx="113508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Controlled Coal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1" name=""/>
          <p:cNvSpPr/>
          <p:nvPr/>
        </p:nvSpPr>
        <p:spPr>
          <a:xfrm>
            <a:off x="1125000" y="5632200"/>
            <a:ext cx="85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2195280" y="4120920"/>
            <a:ext cx="5515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125,000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4185720" y="5619600"/>
            <a:ext cx="85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8437320" y="4146120"/>
            <a:ext cx="6786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2,942,375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5357520" y="4159080"/>
            <a:ext cx="5515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350,000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7040520" y="5022360"/>
            <a:ext cx="6786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1,241,292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2257920" y="1377720"/>
            <a:ext cx="381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8,043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5410800" y="1415880"/>
            <a:ext cx="381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5,056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8511120" y="140292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428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7195320" y="2876400"/>
            <a:ext cx="1702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21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4104360" y="267300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971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1064880" y="2927160"/>
            <a:ext cx="85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7535880" y="4195800"/>
            <a:ext cx="1440" cy="279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266760" y="965160"/>
            <a:ext cx="2976480" cy="2578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279360" y="3670200"/>
            <a:ext cx="2976480" cy="2565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3416400" y="952560"/>
            <a:ext cx="2976480" cy="25779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3416400" y="3657600"/>
            <a:ext cx="2976480" cy="2565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6566040" y="939960"/>
            <a:ext cx="2976480" cy="25779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6566040" y="3645000"/>
            <a:ext cx="2976480" cy="2565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343080" y="1562040"/>
            <a:ext cx="1193760" cy="469800"/>
          </a:xfrm>
          <a:prstGeom prst="ellipse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317520" y="4140360"/>
            <a:ext cx="1193760" cy="469800"/>
          </a:xfrm>
          <a:prstGeom prst="ellipse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3568680" y="1511280"/>
            <a:ext cx="1193760" cy="469800"/>
          </a:xfrm>
          <a:prstGeom prst="ellipse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3543480" y="4089240"/>
            <a:ext cx="1193760" cy="470160"/>
          </a:xfrm>
          <a:prstGeom prst="ellipse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6629400" y="1511280"/>
            <a:ext cx="1193760" cy="469800"/>
          </a:xfrm>
          <a:prstGeom prst="ellipse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6603840" y="4089240"/>
            <a:ext cx="1194120" cy="470160"/>
          </a:xfrm>
          <a:prstGeom prst="ellipse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"/>
          <p:cNvGraphicFramePr/>
          <p:nvPr/>
        </p:nvGraphicFramePr>
        <p:xfrm>
          <a:off x="401760" y="1711440"/>
          <a:ext cx="9329760" cy="4527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1760" y="1711440"/>
                    <a:ext cx="9329760" cy="4527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18960" y="80640"/>
            <a:ext cx="95853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85000"/>
              </a:lnSpc>
              <a:spcBef>
                <a:spcPts val="8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U.S. Natural Gas Resources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Proved and Potential in Tcf)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5700600" y="1595520"/>
            <a:ext cx="2982960" cy="399960"/>
          </a:xfrm>
          <a:custGeom>
            <a:avLst/>
            <a:gdLst/>
            <a:ahLst/>
            <a:rect l="l" t="t" r="r" b="b"/>
            <a:pathLst>
              <a:path w="209" h="34">
                <a:moveTo>
                  <a:pt x="0" y="34"/>
                </a:moveTo>
                <a:cubicBezTo>
                  <a:pt x="0" y="25"/>
                  <a:pt x="7" y="17"/>
                  <a:pt x="17" y="17"/>
                </a:cubicBezTo>
                <a:lnTo>
                  <a:pt x="87" y="17"/>
                </a:lnTo>
                <a:cubicBezTo>
                  <a:pt x="97" y="17"/>
                  <a:pt x="104" y="9"/>
                  <a:pt x="104" y="0"/>
                </a:cubicBezTo>
                <a:cubicBezTo>
                  <a:pt x="104" y="9"/>
                  <a:pt x="112" y="17"/>
                  <a:pt x="122" y="17"/>
                </a:cubicBezTo>
                <a:lnTo>
                  <a:pt x="192" y="17"/>
                </a:lnTo>
                <a:cubicBezTo>
                  <a:pt x="201" y="17"/>
                  <a:pt x="209" y="25"/>
                  <a:pt x="209" y="34"/>
                </a:cubicBezTo>
              </a:path>
            </a:pathLst>
          </a:custGeom>
          <a:noFill/>
          <a:ln cap="rnd" w="28440">
            <a:solidFill>
              <a:srgbClr val="fe000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6509520" y="1217520"/>
            <a:ext cx="153864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e000c"/>
                </a:solidFill>
                <a:effectLst/>
                <a:uFillTx/>
                <a:latin typeface="Frutiger 55 Roman"/>
              </a:rPr>
              <a:t>1,470 Average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1452240" y="2179800"/>
            <a:ext cx="9914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e000c"/>
                </a:solidFill>
                <a:effectLst/>
                <a:uFillTx/>
                <a:latin typeface="Frutiger 55 Roman"/>
              </a:rPr>
              <a:t>Shortage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fe000c"/>
                </a:solidFill>
                <a:effectLst/>
                <a:uFillTx/>
                <a:latin typeface="Frutiger 55 Roman"/>
              </a:rPr>
              <a:t>Era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1920960" y="2790720"/>
            <a:ext cx="0" cy="1258920"/>
          </a:xfrm>
          <a:prstGeom prst="line">
            <a:avLst/>
          </a:prstGeom>
          <a:ln w="9360">
            <a:solidFill>
              <a:srgbClr val="fe000c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2241360" y="244440"/>
            <a:ext cx="5823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U.S. Natural Gas Replenishment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34" name=""/>
          <p:cNvGraphicFramePr/>
          <p:nvPr/>
        </p:nvGraphicFramePr>
        <p:xfrm>
          <a:off x="666720" y="1155600"/>
          <a:ext cx="8952120" cy="4962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66720" y="1155600"/>
                    <a:ext cx="8952120" cy="4962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6" name=""/>
          <p:cNvSpPr/>
          <p:nvPr/>
        </p:nvSpPr>
        <p:spPr>
          <a:xfrm>
            <a:off x="2789640" y="4354560"/>
            <a:ext cx="689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147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5188680" y="1371600"/>
            <a:ext cx="689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847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7598520" y="4243320"/>
            <a:ext cx="689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170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2124360" y="5886360"/>
            <a:ext cx="13129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YE 1944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Reserves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4407480" y="5900760"/>
            <a:ext cx="15238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1945-2000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Production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7024680" y="5900760"/>
            <a:ext cx="13129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YE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Reserves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2269080" y="711360"/>
            <a:ext cx="5771520" cy="3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Proved Reserves -Trillion Cubic Feet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761760" y="128160"/>
            <a:ext cx="87627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Canadian Natural Gas Replenishment 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2318040" y="871560"/>
            <a:ext cx="5679720" cy="3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Proved Reserves-Trillion Cubic Feet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45" name=""/>
          <p:cNvGraphicFramePr/>
          <p:nvPr/>
        </p:nvGraphicFramePr>
        <p:xfrm>
          <a:off x="482760" y="2181240"/>
          <a:ext cx="8951760" cy="3684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82760" y="2181240"/>
                    <a:ext cx="8951760" cy="3684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7" name=""/>
          <p:cNvSpPr/>
          <p:nvPr/>
        </p:nvSpPr>
        <p:spPr>
          <a:xfrm>
            <a:off x="2772000" y="3587760"/>
            <a:ext cx="519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46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5113800" y="2233440"/>
            <a:ext cx="519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97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7417080" y="3119400"/>
            <a:ext cx="519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2046960" y="5570640"/>
            <a:ext cx="13129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 1964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4282200" y="5584680"/>
            <a:ext cx="15238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1965-2000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6676200" y="5556240"/>
            <a:ext cx="13129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5272200" y="1079640"/>
            <a:ext cx="3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684360" y="82440"/>
            <a:ext cx="8983440" cy="119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Natural Gas Forward Curve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($/MMBtu)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4694400" y="3440160"/>
            <a:ext cx="3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56" name=""/>
          <p:cNvGraphicFramePr/>
          <p:nvPr/>
        </p:nvGraphicFramePr>
        <p:xfrm>
          <a:off x="380880" y="1422360"/>
          <a:ext cx="9563400" cy="48132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5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1422360"/>
                    <a:ext cx="9563400" cy="481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8" name=""/>
          <p:cNvSpPr/>
          <p:nvPr/>
        </p:nvSpPr>
        <p:spPr>
          <a:xfrm flipH="1">
            <a:off x="1815840" y="2797200"/>
            <a:ext cx="1485720" cy="66996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 flipH="1">
            <a:off x="2742840" y="3657600"/>
            <a:ext cx="2171880" cy="73656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5867280" y="3746520"/>
            <a:ext cx="12960" cy="70164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6946920" y="3657600"/>
            <a:ext cx="2349360" cy="74916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4325760" y="3352680"/>
            <a:ext cx="2926080" cy="45720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05/09/01 Quotes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2324160" y="2695680"/>
            <a:ext cx="2925720" cy="45720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12/27/00 Peak Quotes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1866960" y="4635360"/>
            <a:ext cx="152280" cy="419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"/>
          <p:cNvSpPr/>
          <p:nvPr/>
        </p:nvSpPr>
        <p:spPr>
          <a:xfrm>
            <a:off x="5272200" y="1079640"/>
            <a:ext cx="3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642960" y="279360"/>
            <a:ext cx="928044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NIMBY and the Environment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4694400" y="3440160"/>
            <a:ext cx="3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1079640" y="1449360"/>
            <a:ext cx="8372160" cy="368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spcBef>
                <a:spcPts val="1500"/>
              </a:spcBef>
              <a:spcAft>
                <a:spcPts val="1500"/>
              </a:spcAft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Postponed modernization of gas plants creates more pollution from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0"/>
              </a:spcBef>
              <a:buClr>
                <a:srgbClr val="ffb310"/>
              </a:buClr>
              <a:buFont typeface="CommonBullets" charset="2"/>
              <a:buChar char="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Higher utilization of older, less efficient plants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0"/>
              </a:spcBef>
              <a:spcAft>
                <a:spcPts val="1500"/>
              </a:spcAft>
              <a:buClr>
                <a:srgbClr val="ffb310"/>
              </a:buClr>
              <a:buFont typeface="CommonBullets" charset="2"/>
              <a:buChar char="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 Emergency new generation such as diesel units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500"/>
              </a:spcBef>
              <a:spcAft>
                <a:spcPts val="1500"/>
              </a:spcAft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spikes/shortages have resulted in air permit exceptions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500"/>
              </a:spcBef>
              <a:spcAft>
                <a:spcPts val="1500"/>
              </a:spcAft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Imports of emergency power to California have exported “environmental stress” to the Southwest and Northwest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0"/>
              </a:spcBef>
              <a:spcAft>
                <a:spcPts val="1500"/>
              </a:spcAft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"/>
          <p:cNvSpPr/>
          <p:nvPr/>
        </p:nvSpPr>
        <p:spPr>
          <a:xfrm>
            <a:off x="752400" y="85680"/>
            <a:ext cx="9239400" cy="134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California’s Aging Gas-Fired Powerplants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228600" y="6296040"/>
            <a:ext cx="8469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1999 EEI Statistical Yearbook, Table 26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71" name=""/>
          <p:cNvGraphicFramePr/>
          <p:nvPr/>
        </p:nvGraphicFramePr>
        <p:xfrm>
          <a:off x="1054080" y="1295280"/>
          <a:ext cx="8520120" cy="4673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54080" y="1295280"/>
                    <a:ext cx="8520120" cy="4673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3" name=""/>
          <p:cNvSpPr/>
          <p:nvPr/>
        </p:nvSpPr>
        <p:spPr>
          <a:xfrm>
            <a:off x="1321200" y="5905440"/>
            <a:ext cx="12808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Average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6981480" y="5905440"/>
            <a:ext cx="418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2736360" y="5905440"/>
            <a:ext cx="10029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4336920" y="5905440"/>
            <a:ext cx="428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5690880" y="5905440"/>
            <a:ext cx="408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1633680" y="3213000"/>
            <a:ext cx="804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10,360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2973960" y="151128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14,425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4269240" y="327024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10,506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5598000" y="335268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10,264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8231760" y="354960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9,751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6936120" y="345456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9,883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8202600" y="5873760"/>
            <a:ext cx="428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85" name=""/>
          <p:cNvGrpSpPr/>
          <p:nvPr/>
        </p:nvGrpSpPr>
        <p:grpSpPr>
          <a:xfrm>
            <a:off x="2552760" y="1917720"/>
            <a:ext cx="228600" cy="1600200"/>
            <a:chOff x="2552760" y="1917720"/>
            <a:chExt cx="228600" cy="1600200"/>
          </a:xfrm>
        </p:grpSpPr>
        <p:sp>
          <p:nvSpPr>
            <p:cNvPr id="186" name=""/>
            <p:cNvSpPr/>
            <p:nvPr/>
          </p:nvSpPr>
          <p:spPr>
            <a:xfrm>
              <a:off x="2666880" y="1917720"/>
              <a:ext cx="0" cy="16002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2552760" y="1917720"/>
              <a:ext cx="2286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" name=""/>
            <p:cNvSpPr/>
            <p:nvPr/>
          </p:nvSpPr>
          <p:spPr>
            <a:xfrm>
              <a:off x="2552760" y="3517920"/>
              <a:ext cx="2286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89" name=""/>
          <p:cNvSpPr/>
          <p:nvPr/>
        </p:nvSpPr>
        <p:spPr>
          <a:xfrm rot="16263000">
            <a:off x="2067480" y="2539080"/>
            <a:ext cx="830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5050"/>
                </a:solidFill>
                <a:effectLst/>
                <a:uFillTx/>
                <a:latin typeface="Arial"/>
              </a:rPr>
              <a:t>40%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3182760" y="531720"/>
            <a:ext cx="3861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(BTU’s per KWH)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5091120" y="2209680"/>
            <a:ext cx="3949560" cy="82548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Usage Premium = Emission Premium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3763800" y="1982880"/>
            <a:ext cx="368640" cy="1628640"/>
          </a:xfrm>
          <a:custGeom>
            <a:avLst/>
            <a:gdLst>
              <a:gd name="textAreaLeft" fmla="*/ 0 w 368640"/>
              <a:gd name="textAreaRight" fmla="*/ 258480 w 368640"/>
              <a:gd name="textAreaTop" fmla="*/ 67680 h 1628640"/>
              <a:gd name="textAreaBottom" fmla="*/ 1560960 h 162864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10800" y="0"/>
                  <a:pt x="21600" y="900"/>
                  <a:pt x="21600" y="1800"/>
                </a:cubicBezTo>
                <a:lnTo>
                  <a:pt x="21600" y="19800"/>
                </a:lnTo>
                <a:cubicBezTo>
                  <a:pt x="21600" y="20700"/>
                  <a:pt x="10800" y="21600"/>
                  <a:pt x="0" y="21600"/>
                </a:cubicBezTo>
              </a:path>
            </a:pathLst>
          </a:custGeom>
          <a:noFill/>
          <a:ln w="3816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4189320" y="2664000"/>
            <a:ext cx="795600" cy="0"/>
          </a:xfrm>
          <a:prstGeom prst="line">
            <a:avLst/>
          </a:prstGeom>
          <a:ln w="7632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"/>
          <p:cNvGraphicFramePr/>
          <p:nvPr/>
        </p:nvGraphicFramePr>
        <p:xfrm>
          <a:off x="5213520" y="1979640"/>
          <a:ext cx="5167080" cy="3686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13520" y="1979640"/>
                    <a:ext cx="5167080" cy="3686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04560" y="210600"/>
            <a:ext cx="96822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Emissions Comparison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 Power Generation</a:t>
            </a:r>
            <a:br>
              <a:rPr sz="3000"/>
            </a:b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(pounds/MWh)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0" y="6323040"/>
            <a:ext cx="46926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Energy and Environmental Analysis, Inc.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"/>
          <p:cNvSpPr/>
          <p:nvPr/>
        </p:nvSpPr>
        <p:spPr>
          <a:xfrm>
            <a:off x="512640" y="5431320"/>
            <a:ext cx="108288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Old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 Boiler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1776240" y="5424840"/>
            <a:ext cx="143532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Old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Boiler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"/>
          <p:cNvSpPr/>
          <p:nvPr/>
        </p:nvSpPr>
        <p:spPr>
          <a:xfrm>
            <a:off x="3355920" y="5428800"/>
            <a:ext cx="1120680" cy="74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CC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01" name=""/>
          <p:cNvGraphicFramePr/>
          <p:nvPr/>
        </p:nvGraphicFramePr>
        <p:xfrm>
          <a:off x="57240" y="2106720"/>
          <a:ext cx="5167080" cy="3520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0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7240" y="2106720"/>
                    <a:ext cx="5167080" cy="352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3" name=""/>
          <p:cNvSpPr/>
          <p:nvPr/>
        </p:nvSpPr>
        <p:spPr>
          <a:xfrm>
            <a:off x="2420640" y="40132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3822480" y="476712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"/>
          <p:cNvSpPr/>
          <p:nvPr/>
        </p:nvSpPr>
        <p:spPr>
          <a:xfrm>
            <a:off x="2108160" y="1692360"/>
            <a:ext cx="1050840" cy="457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</a:t>
            </a:r>
            <a:r>
              <a:rPr b="1" lang="en-US" sz="24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X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"/>
          <p:cNvSpPr/>
          <p:nvPr/>
        </p:nvSpPr>
        <p:spPr>
          <a:xfrm>
            <a:off x="1020600" y="20098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"/>
          <p:cNvSpPr/>
          <p:nvPr/>
        </p:nvSpPr>
        <p:spPr>
          <a:xfrm>
            <a:off x="3470400" y="3838680"/>
            <a:ext cx="554040" cy="274680"/>
          </a:xfrm>
          <a:prstGeom prst="rect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-85%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>
            <a:off x="1976400" y="2763720"/>
            <a:ext cx="554040" cy="274680"/>
          </a:xfrm>
          <a:prstGeom prst="rect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-80%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"/>
          <p:cNvSpPr/>
          <p:nvPr/>
        </p:nvSpPr>
        <p:spPr>
          <a:xfrm>
            <a:off x="6151320" y="20048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"/>
          <p:cNvSpPr/>
          <p:nvPr/>
        </p:nvSpPr>
        <p:spPr>
          <a:xfrm>
            <a:off x="7110360" y="2765520"/>
            <a:ext cx="647640" cy="274680"/>
          </a:xfrm>
          <a:prstGeom prst="rect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-99%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"/>
          <p:cNvSpPr/>
          <p:nvPr/>
        </p:nvSpPr>
        <p:spPr>
          <a:xfrm>
            <a:off x="8321760" y="4160880"/>
            <a:ext cx="584280" cy="274680"/>
          </a:xfrm>
          <a:prstGeom prst="rect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-60%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"/>
          <p:cNvSpPr/>
          <p:nvPr/>
        </p:nvSpPr>
        <p:spPr>
          <a:xfrm>
            <a:off x="8939160" y="487980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0.004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"/>
          <p:cNvSpPr/>
          <p:nvPr/>
        </p:nvSpPr>
        <p:spPr>
          <a:xfrm>
            <a:off x="7564320" y="48798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"/>
          <p:cNvSpPr/>
          <p:nvPr/>
        </p:nvSpPr>
        <p:spPr>
          <a:xfrm>
            <a:off x="7394400" y="1693800"/>
            <a:ext cx="1051200" cy="457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</a:t>
            </a:r>
            <a:r>
              <a:rPr b="1" lang="en-US" sz="32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>
            <a:off x="5694480" y="5418360"/>
            <a:ext cx="108252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Old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 Boiler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"/>
          <p:cNvSpPr/>
          <p:nvPr/>
        </p:nvSpPr>
        <p:spPr>
          <a:xfrm>
            <a:off x="6958080" y="5412240"/>
            <a:ext cx="143496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Old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Boiler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"/>
          <p:cNvSpPr/>
          <p:nvPr/>
        </p:nvSpPr>
        <p:spPr>
          <a:xfrm>
            <a:off x="8575560" y="5441400"/>
            <a:ext cx="1121040" cy="74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CC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"/>
          <p:cNvSpPr/>
          <p:nvPr/>
        </p:nvSpPr>
        <p:spPr>
          <a:xfrm>
            <a:off x="1676520" y="3162240"/>
            <a:ext cx="965160" cy="774720"/>
          </a:xfrm>
          <a:custGeom>
            <a:avLst/>
            <a:gdLst/>
            <a:ahLst/>
            <a:rect l="l" t="t" r="r" b="b"/>
            <a:pathLst>
              <a:path w="424" h="576">
                <a:moveTo>
                  <a:pt x="424" y="576"/>
                </a:moveTo>
                <a:lnTo>
                  <a:pt x="424" y="0"/>
                </a:lnTo>
                <a:lnTo>
                  <a:pt x="0" y="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>
            <a:off x="3162240" y="4216320"/>
            <a:ext cx="965160" cy="520920"/>
          </a:xfrm>
          <a:custGeom>
            <a:avLst/>
            <a:gdLst/>
            <a:ahLst/>
            <a:rect l="l" t="t" r="r" b="b"/>
            <a:pathLst>
              <a:path w="424" h="576">
                <a:moveTo>
                  <a:pt x="424" y="576"/>
                </a:moveTo>
                <a:lnTo>
                  <a:pt x="424" y="0"/>
                </a:lnTo>
                <a:lnTo>
                  <a:pt x="0" y="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>
            <a:off x="6858000" y="3162240"/>
            <a:ext cx="965160" cy="1244520"/>
          </a:xfrm>
          <a:custGeom>
            <a:avLst/>
            <a:gdLst/>
            <a:ahLst/>
            <a:rect l="l" t="t" r="r" b="b"/>
            <a:pathLst>
              <a:path w="424" h="576">
                <a:moveTo>
                  <a:pt x="424" y="576"/>
                </a:moveTo>
                <a:lnTo>
                  <a:pt x="424" y="0"/>
                </a:lnTo>
                <a:lnTo>
                  <a:pt x="0" y="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>
            <a:off x="7823160" y="4546440"/>
            <a:ext cx="1486080" cy="368640"/>
          </a:xfrm>
          <a:custGeom>
            <a:avLst/>
            <a:gdLst/>
            <a:ahLst/>
            <a:rect l="l" t="t" r="r" b="b"/>
            <a:pathLst>
              <a:path w="936" h="152">
                <a:moveTo>
                  <a:pt x="936" y="152"/>
                </a:moveTo>
                <a:lnTo>
                  <a:pt x="936" y="0"/>
                </a:lnTo>
                <a:lnTo>
                  <a:pt x="0" y="0"/>
                </a:lnTo>
                <a:lnTo>
                  <a:pt x="0" y="152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"/>
          <p:cNvGraphicFramePr/>
          <p:nvPr/>
        </p:nvGraphicFramePr>
        <p:xfrm>
          <a:off x="5213520" y="1433520"/>
          <a:ext cx="5167080" cy="4270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13520" y="1433520"/>
                    <a:ext cx="5167080" cy="4270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04560" y="210600"/>
            <a:ext cx="96822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Emissions Comparison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 Power Generation (cont.)</a:t>
            </a:r>
            <a:br>
              <a:rPr sz="3000"/>
            </a:b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(pounds/MWh)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25" name=""/>
          <p:cNvSpPr/>
          <p:nvPr/>
        </p:nvSpPr>
        <p:spPr>
          <a:xfrm>
            <a:off x="0" y="6323040"/>
            <a:ext cx="46926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Energy and Environmental Analysis, Inc.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"/>
          <p:cNvSpPr/>
          <p:nvPr/>
        </p:nvSpPr>
        <p:spPr>
          <a:xfrm>
            <a:off x="512640" y="5431320"/>
            <a:ext cx="108288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Old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 Boiler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"/>
          <p:cNvSpPr/>
          <p:nvPr/>
        </p:nvSpPr>
        <p:spPr>
          <a:xfrm>
            <a:off x="1776240" y="5424840"/>
            <a:ext cx="143532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Old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Boiler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"/>
          <p:cNvSpPr/>
          <p:nvPr/>
        </p:nvSpPr>
        <p:spPr>
          <a:xfrm>
            <a:off x="3355920" y="5415840"/>
            <a:ext cx="1120680" cy="74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CC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29" name=""/>
          <p:cNvGraphicFramePr/>
          <p:nvPr/>
        </p:nvGraphicFramePr>
        <p:xfrm>
          <a:off x="57240" y="2106720"/>
          <a:ext cx="5167080" cy="3520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3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7240" y="2106720"/>
                    <a:ext cx="5167080" cy="352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1" name=""/>
          <p:cNvSpPr/>
          <p:nvPr/>
        </p:nvSpPr>
        <p:spPr>
          <a:xfrm>
            <a:off x="2420640" y="417816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3822480" y="462744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2260440" y="1569960"/>
            <a:ext cx="1143000" cy="457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PM</a:t>
            </a:r>
            <a:r>
              <a:rPr b="1" lang="en-US" sz="24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10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>
            <a:off x="1020600" y="20098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"/>
          <p:cNvSpPr/>
          <p:nvPr/>
        </p:nvSpPr>
        <p:spPr>
          <a:xfrm>
            <a:off x="3457440" y="3902040"/>
            <a:ext cx="554040" cy="274680"/>
          </a:xfrm>
          <a:prstGeom prst="rect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-60%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1976400" y="2243160"/>
            <a:ext cx="554040" cy="274680"/>
          </a:xfrm>
          <a:prstGeom prst="rect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-75%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>
            <a:off x="5986440" y="200484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1,644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>
            <a:off x="6996240" y="2257560"/>
            <a:ext cx="647640" cy="274680"/>
          </a:xfrm>
          <a:prstGeom prst="rect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-32%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"/>
          <p:cNvSpPr/>
          <p:nvPr/>
        </p:nvSpPr>
        <p:spPr>
          <a:xfrm>
            <a:off x="8499600" y="2706840"/>
            <a:ext cx="583920" cy="274680"/>
          </a:xfrm>
          <a:prstGeom prst="rect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-26%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"/>
          <p:cNvSpPr/>
          <p:nvPr/>
        </p:nvSpPr>
        <p:spPr>
          <a:xfrm>
            <a:off x="8964360" y="345744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819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"/>
          <p:cNvSpPr/>
          <p:nvPr/>
        </p:nvSpPr>
        <p:spPr>
          <a:xfrm>
            <a:off x="7437240" y="2962440"/>
            <a:ext cx="75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1,112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"/>
          <p:cNvSpPr/>
          <p:nvPr/>
        </p:nvSpPr>
        <p:spPr>
          <a:xfrm>
            <a:off x="7254720" y="1592280"/>
            <a:ext cx="1143000" cy="457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</a:t>
            </a:r>
            <a:r>
              <a:rPr b="1" lang="en-US" sz="32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"/>
          <p:cNvSpPr/>
          <p:nvPr/>
        </p:nvSpPr>
        <p:spPr>
          <a:xfrm>
            <a:off x="5694480" y="5418360"/>
            <a:ext cx="108252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Old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 Boiler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"/>
          <p:cNvSpPr/>
          <p:nvPr/>
        </p:nvSpPr>
        <p:spPr>
          <a:xfrm>
            <a:off x="6958080" y="5412240"/>
            <a:ext cx="1434960" cy="4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Old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Boiler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"/>
          <p:cNvSpPr/>
          <p:nvPr/>
        </p:nvSpPr>
        <p:spPr>
          <a:xfrm>
            <a:off x="8537400" y="5441400"/>
            <a:ext cx="1121040" cy="74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CC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"/>
          <p:cNvSpPr/>
          <p:nvPr/>
        </p:nvSpPr>
        <p:spPr>
          <a:xfrm>
            <a:off x="1676520" y="2631960"/>
            <a:ext cx="965160" cy="1521000"/>
          </a:xfrm>
          <a:custGeom>
            <a:avLst/>
            <a:gdLst/>
            <a:ahLst/>
            <a:rect l="l" t="t" r="r" b="b"/>
            <a:pathLst>
              <a:path w="424" h="576">
                <a:moveTo>
                  <a:pt x="424" y="576"/>
                </a:moveTo>
                <a:lnTo>
                  <a:pt x="424" y="0"/>
                </a:lnTo>
                <a:lnTo>
                  <a:pt x="0" y="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"/>
          <p:cNvSpPr/>
          <p:nvPr/>
        </p:nvSpPr>
        <p:spPr>
          <a:xfrm>
            <a:off x="3162240" y="4305240"/>
            <a:ext cx="965160" cy="330120"/>
          </a:xfrm>
          <a:custGeom>
            <a:avLst/>
            <a:gdLst/>
            <a:ahLst/>
            <a:rect l="l" t="t" r="r" b="b"/>
            <a:pathLst>
              <a:path w="424" h="576">
                <a:moveTo>
                  <a:pt x="424" y="576"/>
                </a:moveTo>
                <a:lnTo>
                  <a:pt x="424" y="0"/>
                </a:lnTo>
                <a:lnTo>
                  <a:pt x="0" y="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"/>
          <p:cNvSpPr/>
          <p:nvPr/>
        </p:nvSpPr>
        <p:spPr>
          <a:xfrm>
            <a:off x="6756480" y="2629080"/>
            <a:ext cx="965160" cy="330120"/>
          </a:xfrm>
          <a:custGeom>
            <a:avLst/>
            <a:gdLst/>
            <a:ahLst/>
            <a:rect l="l" t="t" r="r" b="b"/>
            <a:pathLst>
              <a:path w="424" h="576">
                <a:moveTo>
                  <a:pt x="424" y="576"/>
                </a:moveTo>
                <a:lnTo>
                  <a:pt x="424" y="0"/>
                </a:lnTo>
                <a:lnTo>
                  <a:pt x="0" y="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"/>
          <p:cNvSpPr/>
          <p:nvPr/>
        </p:nvSpPr>
        <p:spPr>
          <a:xfrm>
            <a:off x="8229600" y="3111480"/>
            <a:ext cx="965160" cy="330120"/>
          </a:xfrm>
          <a:custGeom>
            <a:avLst/>
            <a:gdLst/>
            <a:ahLst/>
            <a:rect l="l" t="t" r="r" b="b"/>
            <a:pathLst>
              <a:path w="424" h="576">
                <a:moveTo>
                  <a:pt x="424" y="576"/>
                </a:moveTo>
                <a:lnTo>
                  <a:pt x="424" y="0"/>
                </a:lnTo>
                <a:lnTo>
                  <a:pt x="0" y="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5272200" y="1079640"/>
            <a:ext cx="3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"/>
          <p:cNvSpPr/>
          <p:nvPr/>
        </p:nvSpPr>
        <p:spPr>
          <a:xfrm>
            <a:off x="2208240" y="374760"/>
            <a:ext cx="585324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Introduction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"/>
          <p:cNvSpPr/>
          <p:nvPr/>
        </p:nvSpPr>
        <p:spPr>
          <a:xfrm>
            <a:off x="4694400" y="3440160"/>
            <a:ext cx="3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"/>
          <p:cNvSpPr/>
          <p:nvPr/>
        </p:nvSpPr>
        <p:spPr>
          <a:xfrm>
            <a:off x="812880" y="1461960"/>
            <a:ext cx="9148680" cy="368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sustainability — </a:t>
            </a: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economics joins environmentalism at the forefront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— </a:t>
            </a: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still good news for new capacity additions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Climate change — </a:t>
            </a: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a </a:t>
            </a:r>
            <a:r>
              <a:rPr b="1" lang="en-US" sz="2400" strike="noStrike" u="sng">
                <a:solidFill>
                  <a:srgbClr val="095ba6"/>
                </a:solidFill>
                <a:effectLst/>
                <a:uFillTx/>
                <a:latin typeface="Arial"/>
              </a:rPr>
              <a:t>huge</a:t>
            </a: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 challenge for energy policy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Wind Power Progress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51" name=""/>
          <p:cNvSpPr/>
          <p:nvPr/>
        </p:nvSpPr>
        <p:spPr>
          <a:xfrm flipV="1" rot="10800000">
            <a:off x="1738080" y="1441080"/>
            <a:ext cx="184536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(Cents per kWh)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"/>
          <p:cNvSpPr/>
          <p:nvPr/>
        </p:nvSpPr>
        <p:spPr>
          <a:xfrm>
            <a:off x="787320" y="5324400"/>
            <a:ext cx="3863880" cy="30240"/>
          </a:xfrm>
          <a:custGeom>
            <a:avLst/>
            <a:gdLst/>
            <a:ahLst/>
            <a:rect l="l" t="t" r="r" b="b"/>
            <a:pathLst>
              <a:path w="3941" h="19">
                <a:moveTo>
                  <a:pt x="3940" y="0"/>
                </a:moveTo>
                <a:lnTo>
                  <a:pt x="3459" y="18"/>
                </a:lnTo>
                <a:lnTo>
                  <a:pt x="0" y="18"/>
                </a:lnTo>
                <a:lnTo>
                  <a:pt x="479" y="0"/>
                </a:lnTo>
                <a:lnTo>
                  <a:pt x="3940" y="0"/>
                </a:lnTo>
              </a:path>
            </a:pathLst>
          </a:custGeom>
          <a:solidFill>
            <a:srgbClr val="80808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>
            <a:off x="787320" y="2397240"/>
            <a:ext cx="461880" cy="2957400"/>
          </a:xfrm>
          <a:custGeom>
            <a:avLst/>
            <a:gdLst/>
            <a:ahLst/>
            <a:rect l="l" t="t" r="r" b="b"/>
            <a:pathLst>
              <a:path w="470" h="1863">
                <a:moveTo>
                  <a:pt x="0" y="1862"/>
                </a:moveTo>
                <a:lnTo>
                  <a:pt x="0" y="29"/>
                </a:lnTo>
                <a:lnTo>
                  <a:pt x="469" y="0"/>
                </a:lnTo>
                <a:lnTo>
                  <a:pt x="469" y="1833"/>
                </a:lnTo>
                <a:lnTo>
                  <a:pt x="0" y="1862"/>
                </a:lnTo>
              </a:path>
            </a:pathLst>
          </a:custGeom>
          <a:noFill/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"/>
          <p:cNvSpPr/>
          <p:nvPr/>
        </p:nvSpPr>
        <p:spPr>
          <a:xfrm>
            <a:off x="787320" y="5324400"/>
            <a:ext cx="3875040" cy="47880"/>
          </a:xfrm>
          <a:custGeom>
            <a:avLst/>
            <a:gdLst/>
            <a:ahLst/>
            <a:rect l="l" t="t" r="r" b="b"/>
            <a:pathLst>
              <a:path w="3952" h="30">
                <a:moveTo>
                  <a:pt x="0" y="29"/>
                </a:moveTo>
                <a:lnTo>
                  <a:pt x="481" y="0"/>
                </a:lnTo>
                <a:lnTo>
                  <a:pt x="3951" y="0"/>
                </a:lnTo>
              </a:path>
            </a:pathLst>
          </a:custGeom>
          <a:noFill/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"/>
          <p:cNvSpPr/>
          <p:nvPr/>
        </p:nvSpPr>
        <p:spPr>
          <a:xfrm>
            <a:off x="787320" y="5324400"/>
            <a:ext cx="3875040" cy="47880"/>
          </a:xfrm>
          <a:custGeom>
            <a:avLst/>
            <a:gdLst/>
            <a:ahLst/>
            <a:rect l="l" t="t" r="r" b="b"/>
            <a:pathLst>
              <a:path w="3952" h="30">
                <a:moveTo>
                  <a:pt x="3951" y="0"/>
                </a:moveTo>
                <a:lnTo>
                  <a:pt x="3469" y="29"/>
                </a:lnTo>
                <a:lnTo>
                  <a:pt x="0" y="29"/>
                </a:lnTo>
                <a:lnTo>
                  <a:pt x="481" y="0"/>
                </a:lnTo>
                <a:lnTo>
                  <a:pt x="3951" y="0"/>
                </a:lnTo>
              </a:path>
            </a:pathLst>
          </a:custGeom>
          <a:noFill/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"/>
          <p:cNvSpPr/>
          <p:nvPr/>
        </p:nvSpPr>
        <p:spPr>
          <a:xfrm>
            <a:off x="787320" y="2397240"/>
            <a:ext cx="473040" cy="2975040"/>
          </a:xfrm>
          <a:custGeom>
            <a:avLst/>
            <a:gdLst/>
            <a:ahLst/>
            <a:rect l="l" t="t" r="r" b="b"/>
            <a:pathLst>
              <a:path w="482" h="1874">
                <a:moveTo>
                  <a:pt x="0" y="1873"/>
                </a:moveTo>
                <a:lnTo>
                  <a:pt x="0" y="29"/>
                </a:lnTo>
                <a:lnTo>
                  <a:pt x="481" y="0"/>
                </a:lnTo>
                <a:lnTo>
                  <a:pt x="481" y="1844"/>
                </a:lnTo>
                <a:lnTo>
                  <a:pt x="0" y="1873"/>
                </a:lnTo>
              </a:path>
            </a:pathLst>
          </a:custGeom>
          <a:noFill/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"/>
          <p:cNvSpPr/>
          <p:nvPr/>
        </p:nvSpPr>
        <p:spPr>
          <a:xfrm>
            <a:off x="817560" y="5370480"/>
            <a:ext cx="33480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"/>
          <p:cNvSpPr/>
          <p:nvPr/>
        </p:nvSpPr>
        <p:spPr>
          <a:xfrm>
            <a:off x="685800" y="54133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"/>
          <p:cNvSpPr/>
          <p:nvPr/>
        </p:nvSpPr>
        <p:spPr>
          <a:xfrm>
            <a:off x="112860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"/>
          <p:cNvSpPr/>
          <p:nvPr/>
        </p:nvSpPr>
        <p:spPr>
          <a:xfrm>
            <a:off x="146844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1" name=""/>
          <p:cNvSpPr/>
          <p:nvPr/>
        </p:nvSpPr>
        <p:spPr>
          <a:xfrm>
            <a:off x="180828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" name=""/>
          <p:cNvSpPr/>
          <p:nvPr/>
        </p:nvSpPr>
        <p:spPr>
          <a:xfrm>
            <a:off x="214776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"/>
          <p:cNvSpPr/>
          <p:nvPr/>
        </p:nvSpPr>
        <p:spPr>
          <a:xfrm>
            <a:off x="248760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"/>
          <p:cNvSpPr/>
          <p:nvPr/>
        </p:nvSpPr>
        <p:spPr>
          <a:xfrm>
            <a:off x="282744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"/>
          <p:cNvSpPr/>
          <p:nvPr/>
        </p:nvSpPr>
        <p:spPr>
          <a:xfrm>
            <a:off x="316872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" name=""/>
          <p:cNvSpPr/>
          <p:nvPr/>
        </p:nvSpPr>
        <p:spPr>
          <a:xfrm>
            <a:off x="351000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"/>
          <p:cNvSpPr/>
          <p:nvPr/>
        </p:nvSpPr>
        <p:spPr>
          <a:xfrm>
            <a:off x="384804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"/>
          <p:cNvSpPr/>
          <p:nvPr/>
        </p:nvSpPr>
        <p:spPr>
          <a:xfrm>
            <a:off x="418932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" name=""/>
          <p:cNvSpPr/>
          <p:nvPr/>
        </p:nvSpPr>
        <p:spPr>
          <a:xfrm>
            <a:off x="527760" y="5435640"/>
            <a:ext cx="3873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'80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" name=""/>
          <p:cNvSpPr/>
          <p:nvPr/>
        </p:nvSpPr>
        <p:spPr>
          <a:xfrm>
            <a:off x="872280" y="5435640"/>
            <a:ext cx="3873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'84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"/>
          <p:cNvSpPr/>
          <p:nvPr/>
        </p:nvSpPr>
        <p:spPr>
          <a:xfrm>
            <a:off x="1226880" y="5435640"/>
            <a:ext cx="39312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‘85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"/>
          <p:cNvSpPr/>
          <p:nvPr/>
        </p:nvSpPr>
        <p:spPr>
          <a:xfrm>
            <a:off x="1551960" y="5435640"/>
            <a:ext cx="3873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'88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"/>
          <p:cNvSpPr/>
          <p:nvPr/>
        </p:nvSpPr>
        <p:spPr>
          <a:xfrm>
            <a:off x="1891440" y="5435640"/>
            <a:ext cx="3873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'89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"/>
          <p:cNvSpPr/>
          <p:nvPr/>
        </p:nvSpPr>
        <p:spPr>
          <a:xfrm>
            <a:off x="2237760" y="5435640"/>
            <a:ext cx="3873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'91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"/>
          <p:cNvSpPr/>
          <p:nvPr/>
        </p:nvSpPr>
        <p:spPr>
          <a:xfrm>
            <a:off x="2575800" y="5435640"/>
            <a:ext cx="3873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'92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"/>
          <p:cNvSpPr/>
          <p:nvPr/>
        </p:nvSpPr>
        <p:spPr>
          <a:xfrm>
            <a:off x="2915640" y="5435640"/>
            <a:ext cx="3873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'95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"/>
          <p:cNvSpPr/>
          <p:nvPr/>
        </p:nvSpPr>
        <p:spPr>
          <a:xfrm>
            <a:off x="3258360" y="5435640"/>
            <a:ext cx="3873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'97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" name=""/>
          <p:cNvSpPr/>
          <p:nvPr/>
        </p:nvSpPr>
        <p:spPr>
          <a:xfrm>
            <a:off x="3583800" y="5435640"/>
            <a:ext cx="3873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'00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" name=""/>
          <p:cNvSpPr/>
          <p:nvPr/>
        </p:nvSpPr>
        <p:spPr>
          <a:xfrm>
            <a:off x="3884760" y="5435640"/>
            <a:ext cx="5205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"/>
          <p:cNvSpPr/>
          <p:nvPr/>
        </p:nvSpPr>
        <p:spPr>
          <a:xfrm>
            <a:off x="801720" y="2548080"/>
            <a:ext cx="735120" cy="1722240"/>
          </a:xfrm>
          <a:custGeom>
            <a:avLst/>
            <a:gdLst/>
            <a:ahLst/>
            <a:rect l="l" t="t" r="r" b="b"/>
            <a:pathLst>
              <a:path w="750" h="1085">
                <a:moveTo>
                  <a:pt x="0" y="23"/>
                </a:moveTo>
                <a:lnTo>
                  <a:pt x="402" y="0"/>
                </a:lnTo>
                <a:lnTo>
                  <a:pt x="749" y="1060"/>
                </a:lnTo>
                <a:lnTo>
                  <a:pt x="347" y="1084"/>
                </a:lnTo>
                <a:lnTo>
                  <a:pt x="0" y="23"/>
                </a:lnTo>
              </a:path>
            </a:pathLst>
          </a:custGeom>
          <a:solidFill>
            <a:srgbClr val="008000"/>
          </a:solidFill>
          <a:ln cap="rnd" w="12600">
            <a:solidFill>
              <a:srgbClr val="fe9b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"/>
          <p:cNvSpPr/>
          <p:nvPr/>
        </p:nvSpPr>
        <p:spPr>
          <a:xfrm>
            <a:off x="1166760" y="4230720"/>
            <a:ext cx="735120" cy="112680"/>
          </a:xfrm>
          <a:custGeom>
            <a:avLst/>
            <a:gdLst/>
            <a:ahLst/>
            <a:rect l="l" t="t" r="r" b="b"/>
            <a:pathLst>
              <a:path w="749" h="71">
                <a:moveTo>
                  <a:pt x="0" y="24"/>
                </a:moveTo>
                <a:lnTo>
                  <a:pt x="402" y="0"/>
                </a:lnTo>
                <a:lnTo>
                  <a:pt x="748" y="46"/>
                </a:lnTo>
                <a:lnTo>
                  <a:pt x="346" y="70"/>
                </a:lnTo>
                <a:lnTo>
                  <a:pt x="0" y="24"/>
                </a:lnTo>
              </a:path>
            </a:pathLst>
          </a:custGeom>
          <a:solidFill>
            <a:srgbClr val="008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" name=""/>
          <p:cNvSpPr/>
          <p:nvPr/>
        </p:nvSpPr>
        <p:spPr>
          <a:xfrm>
            <a:off x="1508040" y="4303800"/>
            <a:ext cx="735120" cy="331560"/>
          </a:xfrm>
          <a:custGeom>
            <a:avLst/>
            <a:gdLst/>
            <a:ahLst/>
            <a:rect l="l" t="t" r="r" b="b"/>
            <a:pathLst>
              <a:path w="750" h="209">
                <a:moveTo>
                  <a:pt x="0" y="24"/>
                </a:moveTo>
                <a:lnTo>
                  <a:pt x="402" y="0"/>
                </a:lnTo>
                <a:lnTo>
                  <a:pt x="749" y="183"/>
                </a:lnTo>
                <a:lnTo>
                  <a:pt x="347" y="208"/>
                </a:lnTo>
                <a:lnTo>
                  <a:pt x="0" y="24"/>
                </a:lnTo>
              </a:path>
            </a:pathLst>
          </a:custGeom>
          <a:solidFill>
            <a:srgbClr val="008000"/>
          </a:solidFill>
          <a:ln cap="rnd" w="12600">
            <a:solidFill>
              <a:srgbClr val="fe9b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"/>
          <p:cNvSpPr/>
          <p:nvPr/>
        </p:nvSpPr>
        <p:spPr>
          <a:xfrm>
            <a:off x="1847880" y="4595760"/>
            <a:ext cx="733320" cy="112680"/>
          </a:xfrm>
          <a:custGeom>
            <a:avLst/>
            <a:gdLst/>
            <a:ahLst/>
            <a:rect l="l" t="t" r="r" b="b"/>
            <a:pathLst>
              <a:path w="749" h="71">
                <a:moveTo>
                  <a:pt x="0" y="25"/>
                </a:moveTo>
                <a:lnTo>
                  <a:pt x="402" y="0"/>
                </a:lnTo>
                <a:lnTo>
                  <a:pt x="748" y="46"/>
                </a:lnTo>
                <a:lnTo>
                  <a:pt x="346" y="70"/>
                </a:lnTo>
                <a:lnTo>
                  <a:pt x="0" y="25"/>
                </a:lnTo>
              </a:path>
            </a:pathLst>
          </a:custGeom>
          <a:solidFill>
            <a:srgbClr val="008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"/>
          <p:cNvSpPr/>
          <p:nvPr/>
        </p:nvSpPr>
        <p:spPr>
          <a:xfrm>
            <a:off x="2185920" y="4668840"/>
            <a:ext cx="736560" cy="112680"/>
          </a:xfrm>
          <a:custGeom>
            <a:avLst/>
            <a:gdLst/>
            <a:ahLst/>
            <a:rect l="l" t="t" r="r" b="b"/>
            <a:pathLst>
              <a:path w="751" h="71">
                <a:moveTo>
                  <a:pt x="0" y="24"/>
                </a:moveTo>
                <a:lnTo>
                  <a:pt x="402" y="0"/>
                </a:lnTo>
                <a:lnTo>
                  <a:pt x="750" y="47"/>
                </a:lnTo>
                <a:lnTo>
                  <a:pt x="348" y="70"/>
                </a:lnTo>
                <a:lnTo>
                  <a:pt x="0" y="24"/>
                </a:lnTo>
              </a:path>
            </a:pathLst>
          </a:custGeom>
          <a:solidFill>
            <a:srgbClr val="008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" name=""/>
          <p:cNvSpPr/>
          <p:nvPr/>
        </p:nvSpPr>
        <p:spPr>
          <a:xfrm>
            <a:off x="2527200" y="4743360"/>
            <a:ext cx="733680" cy="111240"/>
          </a:xfrm>
          <a:custGeom>
            <a:avLst/>
            <a:gdLst/>
            <a:ahLst/>
            <a:rect l="l" t="t" r="r" b="b"/>
            <a:pathLst>
              <a:path w="749" h="70">
                <a:moveTo>
                  <a:pt x="0" y="23"/>
                </a:moveTo>
                <a:lnTo>
                  <a:pt x="402" y="0"/>
                </a:lnTo>
                <a:lnTo>
                  <a:pt x="748" y="46"/>
                </a:lnTo>
                <a:lnTo>
                  <a:pt x="347" y="69"/>
                </a:lnTo>
                <a:lnTo>
                  <a:pt x="0" y="23"/>
                </a:lnTo>
              </a:path>
            </a:pathLst>
          </a:custGeom>
          <a:solidFill>
            <a:srgbClr val="008000"/>
          </a:solidFill>
          <a:ln cap="rnd" w="12600">
            <a:solidFill>
              <a:srgbClr val="fe9b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"/>
          <p:cNvSpPr/>
          <p:nvPr/>
        </p:nvSpPr>
        <p:spPr>
          <a:xfrm>
            <a:off x="2868480" y="4816440"/>
            <a:ext cx="733680" cy="111240"/>
          </a:xfrm>
          <a:custGeom>
            <a:avLst/>
            <a:gdLst/>
            <a:ahLst/>
            <a:rect l="l" t="t" r="r" b="b"/>
            <a:pathLst>
              <a:path w="749" h="70">
                <a:moveTo>
                  <a:pt x="0" y="23"/>
                </a:moveTo>
                <a:lnTo>
                  <a:pt x="401" y="0"/>
                </a:lnTo>
                <a:lnTo>
                  <a:pt x="748" y="46"/>
                </a:lnTo>
                <a:lnTo>
                  <a:pt x="346" y="69"/>
                </a:lnTo>
                <a:lnTo>
                  <a:pt x="0" y="23"/>
                </a:lnTo>
              </a:path>
            </a:pathLst>
          </a:custGeom>
          <a:solidFill>
            <a:srgbClr val="008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"/>
          <p:cNvSpPr/>
          <p:nvPr/>
        </p:nvSpPr>
        <p:spPr>
          <a:xfrm>
            <a:off x="3206880" y="4889520"/>
            <a:ext cx="736560" cy="111240"/>
          </a:xfrm>
          <a:custGeom>
            <a:avLst/>
            <a:gdLst/>
            <a:ahLst/>
            <a:rect l="l" t="t" r="r" b="b"/>
            <a:pathLst>
              <a:path w="751" h="70">
                <a:moveTo>
                  <a:pt x="0" y="23"/>
                </a:moveTo>
                <a:lnTo>
                  <a:pt x="402" y="0"/>
                </a:lnTo>
                <a:lnTo>
                  <a:pt x="750" y="46"/>
                </a:lnTo>
                <a:lnTo>
                  <a:pt x="348" y="69"/>
                </a:lnTo>
                <a:lnTo>
                  <a:pt x="0" y="23"/>
                </a:lnTo>
              </a:path>
            </a:pathLst>
          </a:custGeom>
          <a:solidFill>
            <a:srgbClr val="008000"/>
          </a:solidFill>
          <a:ln cap="rnd" w="12600">
            <a:solidFill>
              <a:srgbClr val="fe9b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"/>
          <p:cNvSpPr/>
          <p:nvPr/>
        </p:nvSpPr>
        <p:spPr>
          <a:xfrm>
            <a:off x="3548160" y="4962600"/>
            <a:ext cx="734760" cy="109440"/>
          </a:xfrm>
          <a:custGeom>
            <a:avLst/>
            <a:gdLst/>
            <a:ahLst/>
            <a:rect l="l" t="t" r="r" b="b"/>
            <a:pathLst>
              <a:path w="749" h="69">
                <a:moveTo>
                  <a:pt x="0" y="23"/>
                </a:moveTo>
                <a:lnTo>
                  <a:pt x="402" y="0"/>
                </a:lnTo>
                <a:lnTo>
                  <a:pt x="748" y="45"/>
                </a:lnTo>
                <a:lnTo>
                  <a:pt x="346" y="68"/>
                </a:lnTo>
                <a:lnTo>
                  <a:pt x="0" y="23"/>
                </a:lnTo>
              </a:path>
            </a:pathLst>
          </a:custGeom>
          <a:solidFill>
            <a:srgbClr val="008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"/>
          <p:cNvSpPr/>
          <p:nvPr/>
        </p:nvSpPr>
        <p:spPr>
          <a:xfrm>
            <a:off x="4229280" y="5143680"/>
            <a:ext cx="395280" cy="223560"/>
          </a:xfrm>
          <a:custGeom>
            <a:avLst/>
            <a:gdLst/>
            <a:ahLst/>
            <a:rect l="l" t="t" r="r" b="b"/>
            <a:pathLst>
              <a:path w="403" h="141">
                <a:moveTo>
                  <a:pt x="0" y="24"/>
                </a:moveTo>
                <a:lnTo>
                  <a:pt x="402" y="0"/>
                </a:lnTo>
                <a:lnTo>
                  <a:pt x="402" y="115"/>
                </a:lnTo>
                <a:lnTo>
                  <a:pt x="0" y="140"/>
                </a:lnTo>
                <a:lnTo>
                  <a:pt x="0" y="24"/>
                </a:lnTo>
              </a:path>
            </a:pathLst>
          </a:custGeom>
          <a:solidFill>
            <a:srgbClr val="30477e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"/>
          <p:cNvSpPr/>
          <p:nvPr/>
        </p:nvSpPr>
        <p:spPr>
          <a:xfrm flipV="1">
            <a:off x="4255920" y="5111280"/>
            <a:ext cx="339840" cy="1033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"/>
          <p:cNvSpPr/>
          <p:nvPr/>
        </p:nvSpPr>
        <p:spPr>
          <a:xfrm>
            <a:off x="4229280" y="5181480"/>
            <a:ext cx="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"/>
          <p:cNvSpPr/>
          <p:nvPr/>
        </p:nvSpPr>
        <p:spPr>
          <a:xfrm>
            <a:off x="4622760" y="5143680"/>
            <a:ext cx="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" name=""/>
          <p:cNvSpPr/>
          <p:nvPr/>
        </p:nvSpPr>
        <p:spPr>
          <a:xfrm flipV="1">
            <a:off x="4255920" y="5111280"/>
            <a:ext cx="339840" cy="1033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"/>
          <p:cNvSpPr/>
          <p:nvPr/>
        </p:nvSpPr>
        <p:spPr>
          <a:xfrm>
            <a:off x="3887640" y="5035680"/>
            <a:ext cx="736920" cy="147600"/>
          </a:xfrm>
          <a:custGeom>
            <a:avLst/>
            <a:gdLst/>
            <a:ahLst/>
            <a:rect l="l" t="t" r="r" b="b"/>
            <a:pathLst>
              <a:path w="750" h="93">
                <a:moveTo>
                  <a:pt x="0" y="23"/>
                </a:moveTo>
                <a:lnTo>
                  <a:pt x="402" y="0"/>
                </a:lnTo>
                <a:lnTo>
                  <a:pt x="749" y="68"/>
                </a:lnTo>
                <a:lnTo>
                  <a:pt x="347" y="92"/>
                </a:lnTo>
                <a:lnTo>
                  <a:pt x="0" y="23"/>
                </a:lnTo>
              </a:path>
            </a:pathLst>
          </a:custGeom>
          <a:solidFill>
            <a:srgbClr val="008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5" name=""/>
          <p:cNvSpPr/>
          <p:nvPr/>
        </p:nvSpPr>
        <p:spPr>
          <a:xfrm flipV="1">
            <a:off x="4255920" y="5111280"/>
            <a:ext cx="339840" cy="1033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" name=""/>
          <p:cNvSpPr/>
          <p:nvPr/>
        </p:nvSpPr>
        <p:spPr>
          <a:xfrm>
            <a:off x="4229280" y="5181480"/>
            <a:ext cx="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"/>
          <p:cNvSpPr/>
          <p:nvPr/>
        </p:nvSpPr>
        <p:spPr>
          <a:xfrm>
            <a:off x="4622760" y="5143680"/>
            <a:ext cx="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8" name=""/>
          <p:cNvSpPr/>
          <p:nvPr/>
        </p:nvSpPr>
        <p:spPr>
          <a:xfrm flipV="1">
            <a:off x="4255920" y="5111280"/>
            <a:ext cx="339840" cy="1033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"/>
          <p:cNvSpPr/>
          <p:nvPr/>
        </p:nvSpPr>
        <p:spPr>
          <a:xfrm>
            <a:off x="801720" y="2610000"/>
            <a:ext cx="3390840" cy="2768400"/>
          </a:xfrm>
          <a:custGeom>
            <a:avLst/>
            <a:gdLst/>
            <a:ahLst/>
            <a:rect l="l" t="t" r="r" b="b"/>
            <a:pathLst>
              <a:path w="3459" h="1744">
                <a:moveTo>
                  <a:pt x="0" y="1743"/>
                </a:moveTo>
                <a:lnTo>
                  <a:pt x="0" y="0"/>
                </a:lnTo>
                <a:lnTo>
                  <a:pt x="346" y="1055"/>
                </a:lnTo>
                <a:lnTo>
                  <a:pt x="691" y="1100"/>
                </a:lnTo>
                <a:lnTo>
                  <a:pt x="1038" y="1284"/>
                </a:lnTo>
                <a:lnTo>
                  <a:pt x="1383" y="1330"/>
                </a:lnTo>
                <a:lnTo>
                  <a:pt x="1729" y="1376"/>
                </a:lnTo>
                <a:lnTo>
                  <a:pt x="2075" y="1421"/>
                </a:lnTo>
                <a:lnTo>
                  <a:pt x="2420" y="1467"/>
                </a:lnTo>
                <a:lnTo>
                  <a:pt x="2767" y="1513"/>
                </a:lnTo>
                <a:lnTo>
                  <a:pt x="3112" y="1558"/>
                </a:lnTo>
                <a:lnTo>
                  <a:pt x="3458" y="1628"/>
                </a:lnTo>
                <a:lnTo>
                  <a:pt x="3458" y="1743"/>
                </a:lnTo>
                <a:lnTo>
                  <a:pt x="0" y="1743"/>
                </a:lnTo>
              </a:path>
            </a:pathLst>
          </a:custGeom>
          <a:solidFill>
            <a:srgbClr val="0066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"/>
          <p:cNvSpPr/>
          <p:nvPr/>
        </p:nvSpPr>
        <p:spPr>
          <a:xfrm>
            <a:off x="826920" y="2584440"/>
            <a:ext cx="3391200" cy="2584440"/>
          </a:xfrm>
          <a:custGeom>
            <a:avLst/>
            <a:gdLst/>
            <a:ahLst/>
            <a:rect l="l" t="t" r="r" b="b"/>
            <a:pathLst>
              <a:path w="3459" h="1628">
                <a:moveTo>
                  <a:pt x="0" y="0"/>
                </a:moveTo>
                <a:lnTo>
                  <a:pt x="346" y="1054"/>
                </a:lnTo>
                <a:lnTo>
                  <a:pt x="691" y="1100"/>
                </a:lnTo>
                <a:lnTo>
                  <a:pt x="1038" y="1284"/>
                </a:lnTo>
                <a:lnTo>
                  <a:pt x="1383" y="1329"/>
                </a:lnTo>
                <a:lnTo>
                  <a:pt x="1729" y="1375"/>
                </a:lnTo>
                <a:lnTo>
                  <a:pt x="2075" y="1421"/>
                </a:lnTo>
                <a:lnTo>
                  <a:pt x="2420" y="1466"/>
                </a:lnTo>
                <a:lnTo>
                  <a:pt x="2767" y="1512"/>
                </a:lnTo>
                <a:lnTo>
                  <a:pt x="3112" y="1557"/>
                </a:lnTo>
                <a:lnTo>
                  <a:pt x="3458" y="1627"/>
                </a:lnTo>
                <a:lnTo>
                  <a:pt x="3112" y="1557"/>
                </a:lnTo>
                <a:lnTo>
                  <a:pt x="2767" y="1512"/>
                </a:lnTo>
                <a:lnTo>
                  <a:pt x="2420" y="1466"/>
                </a:lnTo>
                <a:lnTo>
                  <a:pt x="2075" y="1421"/>
                </a:lnTo>
                <a:lnTo>
                  <a:pt x="1729" y="1375"/>
                </a:lnTo>
                <a:lnTo>
                  <a:pt x="1383" y="1329"/>
                </a:lnTo>
                <a:lnTo>
                  <a:pt x="1038" y="1284"/>
                </a:lnTo>
                <a:lnTo>
                  <a:pt x="691" y="1100"/>
                </a:lnTo>
                <a:lnTo>
                  <a:pt x="346" y="1054"/>
                </a:lnTo>
                <a:lnTo>
                  <a:pt x="0" y="0"/>
                </a:lnTo>
              </a:path>
            </a:pathLst>
          </a:custGeom>
          <a:solidFill>
            <a:srgbClr val="00ae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"/>
          <p:cNvSpPr/>
          <p:nvPr/>
        </p:nvSpPr>
        <p:spPr>
          <a:xfrm>
            <a:off x="826920" y="2584440"/>
            <a:ext cx="3391200" cy="2584440"/>
          </a:xfrm>
          <a:custGeom>
            <a:avLst/>
            <a:gdLst/>
            <a:ahLst/>
            <a:rect l="l" t="t" r="r" b="b"/>
            <a:pathLst>
              <a:path w="3459" h="1628">
                <a:moveTo>
                  <a:pt x="0" y="0"/>
                </a:moveTo>
                <a:lnTo>
                  <a:pt x="346" y="1054"/>
                </a:lnTo>
                <a:lnTo>
                  <a:pt x="691" y="1100"/>
                </a:lnTo>
                <a:lnTo>
                  <a:pt x="1038" y="1284"/>
                </a:lnTo>
                <a:lnTo>
                  <a:pt x="1383" y="1329"/>
                </a:lnTo>
                <a:lnTo>
                  <a:pt x="1729" y="1375"/>
                </a:lnTo>
                <a:lnTo>
                  <a:pt x="2075" y="1421"/>
                </a:lnTo>
                <a:lnTo>
                  <a:pt x="2420" y="1466"/>
                </a:lnTo>
                <a:lnTo>
                  <a:pt x="2767" y="1512"/>
                </a:lnTo>
                <a:lnTo>
                  <a:pt x="3112" y="1557"/>
                </a:lnTo>
                <a:lnTo>
                  <a:pt x="3458" y="1627"/>
                </a:lnTo>
                <a:lnTo>
                  <a:pt x="3112" y="1557"/>
                </a:lnTo>
                <a:lnTo>
                  <a:pt x="2767" y="1512"/>
                </a:lnTo>
                <a:lnTo>
                  <a:pt x="2420" y="1466"/>
                </a:lnTo>
                <a:lnTo>
                  <a:pt x="2075" y="1421"/>
                </a:lnTo>
                <a:lnTo>
                  <a:pt x="1729" y="1375"/>
                </a:lnTo>
                <a:lnTo>
                  <a:pt x="1383" y="1329"/>
                </a:lnTo>
                <a:lnTo>
                  <a:pt x="1038" y="1284"/>
                </a:lnTo>
                <a:lnTo>
                  <a:pt x="691" y="1100"/>
                </a:lnTo>
                <a:lnTo>
                  <a:pt x="346" y="1054"/>
                </a:lnTo>
                <a:lnTo>
                  <a:pt x="0" y="0"/>
                </a:lnTo>
              </a:path>
            </a:pathLst>
          </a:custGeom>
          <a:solidFill>
            <a:srgbClr val="fc01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"/>
          <p:cNvSpPr/>
          <p:nvPr/>
        </p:nvSpPr>
        <p:spPr>
          <a:xfrm>
            <a:off x="789120" y="2584440"/>
            <a:ext cx="3402000" cy="2782800"/>
          </a:xfrm>
          <a:custGeom>
            <a:avLst/>
            <a:gdLst/>
            <a:ahLst/>
            <a:rect l="l" t="t" r="r" b="b"/>
            <a:pathLst>
              <a:path w="3471" h="1753">
                <a:moveTo>
                  <a:pt x="0" y="1752"/>
                </a:moveTo>
                <a:lnTo>
                  <a:pt x="0" y="0"/>
                </a:lnTo>
                <a:lnTo>
                  <a:pt x="347" y="1060"/>
                </a:lnTo>
                <a:lnTo>
                  <a:pt x="694" y="1106"/>
                </a:lnTo>
                <a:lnTo>
                  <a:pt x="1041" y="1291"/>
                </a:lnTo>
                <a:lnTo>
                  <a:pt x="1388" y="1337"/>
                </a:lnTo>
                <a:lnTo>
                  <a:pt x="1735" y="1383"/>
                </a:lnTo>
                <a:lnTo>
                  <a:pt x="2082" y="1429"/>
                </a:lnTo>
                <a:lnTo>
                  <a:pt x="2429" y="1474"/>
                </a:lnTo>
                <a:lnTo>
                  <a:pt x="2776" y="1520"/>
                </a:lnTo>
                <a:lnTo>
                  <a:pt x="3123" y="1566"/>
                </a:lnTo>
                <a:lnTo>
                  <a:pt x="3470" y="1636"/>
                </a:lnTo>
                <a:lnTo>
                  <a:pt x="3470" y="1752"/>
                </a:lnTo>
              </a:path>
            </a:pathLst>
          </a:custGeom>
          <a:noFill/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" name=""/>
          <p:cNvSpPr/>
          <p:nvPr/>
        </p:nvSpPr>
        <p:spPr>
          <a:xfrm>
            <a:off x="814320" y="2584440"/>
            <a:ext cx="3402000" cy="2598840"/>
          </a:xfrm>
          <a:custGeom>
            <a:avLst/>
            <a:gdLst/>
            <a:ahLst/>
            <a:rect l="l" t="t" r="r" b="b"/>
            <a:pathLst>
              <a:path w="3471" h="1637">
                <a:moveTo>
                  <a:pt x="0" y="0"/>
                </a:moveTo>
                <a:lnTo>
                  <a:pt x="347" y="1060"/>
                </a:lnTo>
                <a:lnTo>
                  <a:pt x="694" y="1106"/>
                </a:lnTo>
                <a:lnTo>
                  <a:pt x="1041" y="1291"/>
                </a:lnTo>
                <a:lnTo>
                  <a:pt x="1388" y="1337"/>
                </a:lnTo>
                <a:lnTo>
                  <a:pt x="1735" y="1382"/>
                </a:lnTo>
                <a:lnTo>
                  <a:pt x="2082" y="1428"/>
                </a:lnTo>
                <a:lnTo>
                  <a:pt x="2429" y="1474"/>
                </a:lnTo>
                <a:lnTo>
                  <a:pt x="2776" y="1520"/>
                </a:lnTo>
                <a:lnTo>
                  <a:pt x="3123" y="1566"/>
                </a:lnTo>
                <a:lnTo>
                  <a:pt x="3470" y="1636"/>
                </a:lnTo>
              </a:path>
            </a:pathLst>
          </a:custGeom>
          <a:noFill/>
          <a:ln cap="rnd" w="12600">
            <a:solidFill>
              <a:srgbClr val="fe9b0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" name=""/>
          <p:cNvSpPr/>
          <p:nvPr/>
        </p:nvSpPr>
        <p:spPr>
          <a:xfrm>
            <a:off x="1028160" y="4676760"/>
            <a:ext cx="35100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"/>
          <p:cNvSpPr/>
          <p:nvPr/>
        </p:nvSpPr>
        <p:spPr>
          <a:xfrm>
            <a:off x="1707480" y="4861080"/>
            <a:ext cx="35100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" name=""/>
          <p:cNvSpPr/>
          <p:nvPr/>
        </p:nvSpPr>
        <p:spPr>
          <a:xfrm>
            <a:off x="2414160" y="4933800"/>
            <a:ext cx="26604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"/>
          <p:cNvSpPr/>
          <p:nvPr/>
        </p:nvSpPr>
        <p:spPr>
          <a:xfrm>
            <a:off x="3098520" y="5006880"/>
            <a:ext cx="26604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"/>
          <p:cNvSpPr/>
          <p:nvPr/>
        </p:nvSpPr>
        <p:spPr>
          <a:xfrm>
            <a:off x="3782520" y="5079960"/>
            <a:ext cx="26604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09" name=""/>
          <p:cNvGrpSpPr/>
          <p:nvPr/>
        </p:nvGrpSpPr>
        <p:grpSpPr>
          <a:xfrm>
            <a:off x="4189320" y="5068800"/>
            <a:ext cx="947520" cy="332640"/>
            <a:chOff x="4189320" y="5068800"/>
            <a:chExt cx="947520" cy="332640"/>
          </a:xfrm>
        </p:grpSpPr>
        <p:sp>
          <p:nvSpPr>
            <p:cNvPr id="310" name=""/>
            <p:cNvSpPr/>
            <p:nvPr/>
          </p:nvSpPr>
          <p:spPr>
            <a:xfrm>
              <a:off x="4194720" y="5132160"/>
              <a:ext cx="597960" cy="240840"/>
            </a:xfrm>
            <a:prstGeom prst="rect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4189320" y="5068800"/>
              <a:ext cx="947520" cy="332640"/>
            </a:xfrm>
            <a:prstGeom prst="rect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2.5- 3.5*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12" name=""/>
          <p:cNvSpPr/>
          <p:nvPr/>
        </p:nvSpPr>
        <p:spPr>
          <a:xfrm flipV="1">
            <a:off x="685800" y="2461680"/>
            <a:ext cx="0" cy="29163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"/>
          <p:cNvSpPr/>
          <p:nvPr/>
        </p:nvSpPr>
        <p:spPr>
          <a:xfrm flipH="1">
            <a:off x="726840" y="5370480"/>
            <a:ext cx="83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"/>
          <p:cNvSpPr/>
          <p:nvPr/>
        </p:nvSpPr>
        <p:spPr>
          <a:xfrm flipH="1">
            <a:off x="726840" y="5003640"/>
            <a:ext cx="83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5" name=""/>
          <p:cNvSpPr/>
          <p:nvPr/>
        </p:nvSpPr>
        <p:spPr>
          <a:xfrm flipH="1">
            <a:off x="726840" y="4637160"/>
            <a:ext cx="83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6" name=""/>
          <p:cNvSpPr/>
          <p:nvPr/>
        </p:nvSpPr>
        <p:spPr>
          <a:xfrm flipH="1">
            <a:off x="726840" y="4272120"/>
            <a:ext cx="83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"/>
          <p:cNvSpPr/>
          <p:nvPr/>
        </p:nvSpPr>
        <p:spPr>
          <a:xfrm flipH="1">
            <a:off x="726840" y="3905280"/>
            <a:ext cx="83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"/>
          <p:cNvSpPr/>
          <p:nvPr/>
        </p:nvSpPr>
        <p:spPr>
          <a:xfrm flipH="1">
            <a:off x="726840" y="3540240"/>
            <a:ext cx="83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9" name=""/>
          <p:cNvSpPr/>
          <p:nvPr/>
        </p:nvSpPr>
        <p:spPr>
          <a:xfrm flipH="1">
            <a:off x="726840" y="3174840"/>
            <a:ext cx="83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"/>
          <p:cNvSpPr/>
          <p:nvPr/>
        </p:nvSpPr>
        <p:spPr>
          <a:xfrm flipH="1">
            <a:off x="726840" y="2806560"/>
            <a:ext cx="83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21" name=""/>
          <p:cNvGrpSpPr/>
          <p:nvPr/>
        </p:nvGrpSpPr>
        <p:grpSpPr>
          <a:xfrm>
            <a:off x="721800" y="2298600"/>
            <a:ext cx="1045440" cy="332640"/>
            <a:chOff x="721800" y="2298600"/>
            <a:chExt cx="1045440" cy="332640"/>
          </a:xfrm>
        </p:grpSpPr>
        <p:sp>
          <p:nvSpPr>
            <p:cNvPr id="322" name=""/>
            <p:cNvSpPr/>
            <p:nvPr/>
          </p:nvSpPr>
          <p:spPr>
            <a:xfrm>
              <a:off x="785520" y="2309760"/>
              <a:ext cx="654120" cy="317520"/>
            </a:xfrm>
            <a:prstGeom prst="rect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" name=""/>
            <p:cNvSpPr/>
            <p:nvPr/>
          </p:nvSpPr>
          <p:spPr>
            <a:xfrm>
              <a:off x="774360" y="2298600"/>
              <a:ext cx="992880" cy="332640"/>
            </a:xfrm>
            <a:prstGeom prst="rect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38 cents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" name=""/>
            <p:cNvSpPr/>
            <p:nvPr/>
          </p:nvSpPr>
          <p:spPr>
            <a:xfrm flipH="1">
              <a:off x="721800" y="2624040"/>
              <a:ext cx="37080" cy="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25" name=""/>
          <p:cNvSpPr/>
          <p:nvPr/>
        </p:nvSpPr>
        <p:spPr>
          <a:xfrm>
            <a:off x="482400" y="5241960"/>
            <a:ext cx="26604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6" name=""/>
          <p:cNvSpPr/>
          <p:nvPr/>
        </p:nvSpPr>
        <p:spPr>
          <a:xfrm>
            <a:off x="482400" y="4876920"/>
            <a:ext cx="26604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7" name=""/>
          <p:cNvSpPr/>
          <p:nvPr/>
        </p:nvSpPr>
        <p:spPr>
          <a:xfrm>
            <a:off x="408960" y="4510080"/>
            <a:ext cx="35100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8" name=""/>
          <p:cNvSpPr/>
          <p:nvPr/>
        </p:nvSpPr>
        <p:spPr>
          <a:xfrm>
            <a:off x="408960" y="4145040"/>
            <a:ext cx="35100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" name=""/>
          <p:cNvSpPr/>
          <p:nvPr/>
        </p:nvSpPr>
        <p:spPr>
          <a:xfrm>
            <a:off x="408960" y="3776760"/>
            <a:ext cx="35100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0" name=""/>
          <p:cNvSpPr/>
          <p:nvPr/>
        </p:nvSpPr>
        <p:spPr>
          <a:xfrm>
            <a:off x="408960" y="3411360"/>
            <a:ext cx="35100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1" name=""/>
          <p:cNvSpPr/>
          <p:nvPr/>
        </p:nvSpPr>
        <p:spPr>
          <a:xfrm>
            <a:off x="408960" y="3046320"/>
            <a:ext cx="35100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"/>
          <p:cNvSpPr/>
          <p:nvPr/>
        </p:nvSpPr>
        <p:spPr>
          <a:xfrm>
            <a:off x="408960" y="2679840"/>
            <a:ext cx="35100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"/>
          <p:cNvSpPr/>
          <p:nvPr/>
        </p:nvSpPr>
        <p:spPr>
          <a:xfrm>
            <a:off x="408960" y="2314440"/>
            <a:ext cx="35100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"/>
          <p:cNvSpPr/>
          <p:nvPr/>
        </p:nvSpPr>
        <p:spPr>
          <a:xfrm>
            <a:off x="817560" y="5370480"/>
            <a:ext cx="33480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" name=""/>
          <p:cNvSpPr/>
          <p:nvPr/>
        </p:nvSpPr>
        <p:spPr>
          <a:xfrm>
            <a:off x="685800" y="54133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" name=""/>
          <p:cNvSpPr/>
          <p:nvPr/>
        </p:nvSpPr>
        <p:spPr>
          <a:xfrm>
            <a:off x="112860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"/>
          <p:cNvSpPr/>
          <p:nvPr/>
        </p:nvSpPr>
        <p:spPr>
          <a:xfrm>
            <a:off x="146844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"/>
          <p:cNvSpPr/>
          <p:nvPr/>
        </p:nvSpPr>
        <p:spPr>
          <a:xfrm>
            <a:off x="180828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" name=""/>
          <p:cNvSpPr/>
          <p:nvPr/>
        </p:nvSpPr>
        <p:spPr>
          <a:xfrm>
            <a:off x="214776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0" name=""/>
          <p:cNvSpPr/>
          <p:nvPr/>
        </p:nvSpPr>
        <p:spPr>
          <a:xfrm>
            <a:off x="248760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"/>
          <p:cNvSpPr/>
          <p:nvPr/>
        </p:nvSpPr>
        <p:spPr>
          <a:xfrm>
            <a:off x="282744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2" name=""/>
          <p:cNvSpPr/>
          <p:nvPr/>
        </p:nvSpPr>
        <p:spPr>
          <a:xfrm>
            <a:off x="316872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" name=""/>
          <p:cNvSpPr/>
          <p:nvPr/>
        </p:nvSpPr>
        <p:spPr>
          <a:xfrm>
            <a:off x="351000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"/>
          <p:cNvSpPr/>
          <p:nvPr/>
        </p:nvSpPr>
        <p:spPr>
          <a:xfrm>
            <a:off x="384804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" name=""/>
          <p:cNvSpPr/>
          <p:nvPr/>
        </p:nvSpPr>
        <p:spPr>
          <a:xfrm>
            <a:off x="4189320" y="5400720"/>
            <a:ext cx="0" cy="46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" name=""/>
          <p:cNvSpPr/>
          <p:nvPr/>
        </p:nvSpPr>
        <p:spPr>
          <a:xfrm>
            <a:off x="527760" y="5435640"/>
            <a:ext cx="3873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'80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"/>
          <p:cNvSpPr/>
          <p:nvPr/>
        </p:nvSpPr>
        <p:spPr>
          <a:xfrm>
            <a:off x="872280" y="5435640"/>
            <a:ext cx="3873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'84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" name=""/>
          <p:cNvSpPr/>
          <p:nvPr/>
        </p:nvSpPr>
        <p:spPr>
          <a:xfrm>
            <a:off x="1551960" y="5435640"/>
            <a:ext cx="3873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'88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"/>
          <p:cNvSpPr/>
          <p:nvPr/>
        </p:nvSpPr>
        <p:spPr>
          <a:xfrm>
            <a:off x="1891440" y="5435640"/>
            <a:ext cx="3873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'89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" name=""/>
          <p:cNvSpPr/>
          <p:nvPr/>
        </p:nvSpPr>
        <p:spPr>
          <a:xfrm>
            <a:off x="2237760" y="5435640"/>
            <a:ext cx="3873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'91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" name=""/>
          <p:cNvSpPr/>
          <p:nvPr/>
        </p:nvSpPr>
        <p:spPr>
          <a:xfrm>
            <a:off x="2575800" y="5435640"/>
            <a:ext cx="3873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'92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" name=""/>
          <p:cNvSpPr/>
          <p:nvPr/>
        </p:nvSpPr>
        <p:spPr>
          <a:xfrm>
            <a:off x="2915640" y="5435640"/>
            <a:ext cx="3873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'95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" name=""/>
          <p:cNvSpPr/>
          <p:nvPr/>
        </p:nvSpPr>
        <p:spPr>
          <a:xfrm>
            <a:off x="3258360" y="5435640"/>
            <a:ext cx="3873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'97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" name=""/>
          <p:cNvSpPr/>
          <p:nvPr/>
        </p:nvSpPr>
        <p:spPr>
          <a:xfrm>
            <a:off x="264960" y="5927760"/>
            <a:ext cx="4507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Assumptions: Levelized cost at excellent wind sites, large project size,  not including PTC (post 1994)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" name=""/>
          <p:cNvSpPr/>
          <p:nvPr/>
        </p:nvSpPr>
        <p:spPr>
          <a:xfrm>
            <a:off x="5583240" y="5911920"/>
            <a:ext cx="3311640" cy="22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REPP, Worldwatch 1998/99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56" name=""/>
          <p:cNvGraphicFramePr/>
          <p:nvPr/>
        </p:nvGraphicFramePr>
        <p:xfrm>
          <a:off x="5321160" y="1473120"/>
          <a:ext cx="4838760" cy="4254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5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21160" y="1473120"/>
                    <a:ext cx="4838760" cy="4254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8" name=""/>
          <p:cNvSpPr/>
          <p:nvPr/>
        </p:nvSpPr>
        <p:spPr>
          <a:xfrm>
            <a:off x="625320" y="1134720"/>
            <a:ext cx="397224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" name=""/>
          <p:cNvSpPr/>
          <p:nvPr/>
        </p:nvSpPr>
        <p:spPr>
          <a:xfrm>
            <a:off x="5857920" y="1134720"/>
            <a:ext cx="397188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Annual Growth:1990-98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0" name=""/>
          <p:cNvSpPr/>
          <p:nvPr/>
        </p:nvSpPr>
        <p:spPr>
          <a:xfrm>
            <a:off x="4622760" y="4511520"/>
            <a:ext cx="12600" cy="4795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" name=""/>
          <p:cNvSpPr/>
          <p:nvPr/>
        </p:nvSpPr>
        <p:spPr>
          <a:xfrm>
            <a:off x="4003560" y="4448160"/>
            <a:ext cx="1254240" cy="244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Goal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/>
          </p:nvPr>
        </p:nvSpPr>
        <p:spPr>
          <a:xfrm>
            <a:off x="599760" y="793800"/>
            <a:ext cx="9039240" cy="4914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43080" indent="-1800">
              <a:spcBef>
                <a:spcPts val="649"/>
              </a:spcBef>
              <a:buNone/>
              <a:tabLst>
                <a:tab algn="l" pos="0"/>
                <a:tab algn="l" pos="3543480"/>
                <a:tab algn="l" pos="3657600"/>
                <a:tab algn="l" pos="3772080"/>
                <a:tab algn="l" pos="3886200"/>
                <a:tab algn="l" pos="4000680"/>
                <a:tab algn="l" pos="41148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</a:tabLst>
            </a:pPr>
            <a:endParaRPr b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1800">
              <a:spcBef>
                <a:spcPts val="649"/>
              </a:spcBef>
              <a:buNone/>
              <a:tabLst>
                <a:tab algn="l" pos="0"/>
                <a:tab algn="l" pos="3543480"/>
                <a:tab algn="l" pos="3657600"/>
                <a:tab algn="l" pos="3772080"/>
                <a:tab algn="l" pos="3886200"/>
                <a:tab algn="l" pos="4000680"/>
                <a:tab algn="l" pos="41148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</a:tabLst>
            </a:pPr>
            <a:r>
              <a:rPr b="1" lang="en-US" sz="26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“The balance of evidence suggests a discernible human influence on global climate.”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1800">
              <a:spcBef>
                <a:spcPts val="499"/>
              </a:spcBef>
              <a:buNone/>
              <a:tabLst>
                <a:tab algn="l" pos="0"/>
                <a:tab algn="l" pos="3543480"/>
                <a:tab algn="l" pos="3657600"/>
                <a:tab algn="l" pos="3772080"/>
                <a:tab algn="l" pos="3886200"/>
                <a:tab algn="l" pos="4000680"/>
                <a:tab algn="l" pos="41148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1800">
              <a:spcBef>
                <a:spcPts val="499"/>
              </a:spcBef>
              <a:buNone/>
              <a:tabLst>
                <a:tab algn="l" pos="0"/>
                <a:tab algn="l" pos="3543480"/>
                <a:tab algn="l" pos="3657600"/>
                <a:tab algn="l" pos="3772080"/>
                <a:tab algn="l" pos="3886200"/>
                <a:tab algn="l" pos="4000680"/>
                <a:tab algn="l" pos="41148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IPCC (1995)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1800">
              <a:buNone/>
              <a:tabLst>
                <a:tab algn="l" pos="0"/>
                <a:tab algn="l" pos="3543480"/>
                <a:tab algn="l" pos="3657600"/>
                <a:tab algn="l" pos="3772080"/>
                <a:tab algn="l" pos="3886200"/>
                <a:tab algn="l" pos="4000680"/>
                <a:tab algn="l" pos="41148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1800">
              <a:buNone/>
              <a:tabLst>
                <a:tab algn="l" pos="0"/>
                <a:tab algn="l" pos="3543480"/>
                <a:tab algn="l" pos="3657600"/>
                <a:tab algn="l" pos="3772080"/>
                <a:tab algn="l" pos="3886200"/>
                <a:tab algn="l" pos="4000680"/>
                <a:tab algn="l" pos="41148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1800">
              <a:buNone/>
              <a:tabLst>
                <a:tab algn="l" pos="0"/>
                <a:tab algn="l" pos="3543480"/>
                <a:tab algn="l" pos="3657600"/>
                <a:tab algn="l" pos="3772080"/>
                <a:tab algn="l" pos="3886200"/>
                <a:tab algn="l" pos="4000680"/>
                <a:tab algn="l" pos="41148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1800">
              <a:buNone/>
              <a:tabLst>
                <a:tab algn="l" pos="0"/>
                <a:tab algn="l" pos="3543480"/>
                <a:tab algn="l" pos="3657600"/>
                <a:tab algn="l" pos="3772080"/>
                <a:tab algn="l" pos="3886200"/>
                <a:tab algn="l" pos="4000680"/>
                <a:tab algn="l" pos="41148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1800">
              <a:buNone/>
              <a:tabLst>
                <a:tab algn="l" pos="0"/>
                <a:tab algn="l" pos="3543480"/>
                <a:tab algn="l" pos="3657600"/>
                <a:tab algn="l" pos="3772080"/>
                <a:tab algn="l" pos="3886200"/>
                <a:tab algn="l" pos="4000680"/>
                <a:tab algn="l" pos="41148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</a:tabLst>
            </a:pPr>
            <a:r>
              <a:rPr b="1" lang="en-US" sz="26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The balance of </a:t>
            </a:r>
            <a:r>
              <a:rPr b="1" lang="en-US" sz="2600" strike="noStrike" u="sng">
                <a:solidFill>
                  <a:srgbClr val="fe000c"/>
                </a:solidFill>
                <a:effectLst/>
                <a:uFillTx/>
                <a:latin typeface="Arial"/>
              </a:rPr>
              <a:t>political</a:t>
            </a:r>
            <a:r>
              <a:rPr b="1" lang="en-US" sz="26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 evidence </a:t>
            </a:r>
            <a:r>
              <a:rPr b="1" lang="en-US" sz="2600" strike="noStrike" u="sng">
                <a:solidFill>
                  <a:srgbClr val="fe000c"/>
                </a:solidFill>
                <a:effectLst/>
                <a:uFillTx/>
                <a:latin typeface="Arial"/>
              </a:rPr>
              <a:t>to date</a:t>
            </a:r>
            <a:r>
              <a:rPr b="1" lang="en-US" sz="26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 suggests a </a:t>
            </a:r>
            <a:r>
              <a:rPr b="1" lang="en-US" sz="2600" strike="noStrike" u="sng">
                <a:solidFill>
                  <a:srgbClr val="fe000c"/>
                </a:solidFill>
                <a:effectLst/>
                <a:uFillTx/>
                <a:latin typeface="Arial"/>
              </a:rPr>
              <a:t>non-</a:t>
            </a:r>
            <a:r>
              <a:rPr b="1" lang="en-US" sz="26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discernible </a:t>
            </a:r>
            <a:r>
              <a:rPr b="1" lang="en-US" sz="2600" strike="noStrike" u="sng">
                <a:solidFill>
                  <a:srgbClr val="fe000c"/>
                </a:solidFill>
                <a:effectLst/>
                <a:uFillTx/>
                <a:latin typeface="Arial"/>
              </a:rPr>
              <a:t>reversal of the</a:t>
            </a:r>
            <a:r>
              <a:rPr b="1" lang="en-US" sz="26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 human influence on global climate?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1800" algn="ctr">
              <a:spcBef>
                <a:spcPts val="799"/>
              </a:spcBef>
              <a:buNone/>
              <a:tabLst>
                <a:tab algn="l" pos="0"/>
                <a:tab algn="l" pos="3543480"/>
                <a:tab algn="l" pos="3657600"/>
                <a:tab algn="l" pos="3772080"/>
                <a:tab algn="l" pos="3886200"/>
                <a:tab algn="l" pos="4000680"/>
                <a:tab algn="l" pos="41148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</a:tabLst>
            </a:pPr>
            <a:endParaRPr b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1800" algn="ctr">
              <a:buNone/>
              <a:tabLst>
                <a:tab algn="l" pos="0"/>
                <a:tab algn="l" pos="3543480"/>
                <a:tab algn="l" pos="3657600"/>
                <a:tab algn="l" pos="3772080"/>
                <a:tab algn="l" pos="3886200"/>
                <a:tab algn="l" pos="4000680"/>
                <a:tab algn="l" pos="41148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1800">
              <a:buNone/>
              <a:tabLst>
                <a:tab algn="l" pos="0"/>
                <a:tab algn="l" pos="3543480"/>
                <a:tab algn="l" pos="3657600"/>
                <a:tab algn="l" pos="3772080"/>
                <a:tab algn="l" pos="3886200"/>
                <a:tab algn="l" pos="4000680"/>
                <a:tab algn="l" pos="41148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1800">
              <a:spcBef>
                <a:spcPts val="601"/>
              </a:spcBef>
              <a:buNone/>
              <a:tabLst>
                <a:tab algn="l" pos="0"/>
                <a:tab algn="l" pos="3543480"/>
                <a:tab algn="l" pos="3657600"/>
                <a:tab algn="l" pos="3772080"/>
                <a:tab algn="l" pos="3886200"/>
                <a:tab algn="l" pos="4000680"/>
                <a:tab algn="l" pos="41148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" name=""/>
          <p:cNvSpPr/>
          <p:nvPr/>
        </p:nvSpPr>
        <p:spPr>
          <a:xfrm>
            <a:off x="1036800" y="3726000"/>
            <a:ext cx="1709280" cy="396360"/>
          </a:xfrm>
          <a:prstGeom prst="rect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but does…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"/>
          <p:cNvSpPr/>
          <p:nvPr/>
        </p:nvSpPr>
        <p:spPr>
          <a:xfrm>
            <a:off x="1862640" y="168120"/>
            <a:ext cx="66708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Kyoto Temperature Effect: Year 2100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65" name=""/>
          <p:cNvGrpSpPr/>
          <p:nvPr/>
        </p:nvGrpSpPr>
        <p:grpSpPr>
          <a:xfrm>
            <a:off x="861840" y="1285920"/>
            <a:ext cx="8460000" cy="4644000"/>
            <a:chOff x="861840" y="1285920"/>
            <a:chExt cx="8460000" cy="4644000"/>
          </a:xfrm>
        </p:grpSpPr>
        <p:sp>
          <p:nvSpPr>
            <p:cNvPr id="366" name=""/>
            <p:cNvSpPr/>
            <p:nvPr/>
          </p:nvSpPr>
          <p:spPr>
            <a:xfrm>
              <a:off x="1882440" y="5746680"/>
              <a:ext cx="853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7" name=""/>
            <p:cNvSpPr/>
            <p:nvPr/>
          </p:nvSpPr>
          <p:spPr>
            <a:xfrm>
              <a:off x="4611600" y="5632200"/>
              <a:ext cx="11181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Reduction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68" name=""/>
            <p:cNvGrpSpPr/>
            <p:nvPr/>
          </p:nvGrpSpPr>
          <p:grpSpPr>
            <a:xfrm>
              <a:off x="861840" y="1285920"/>
              <a:ext cx="8460000" cy="4600440"/>
              <a:chOff x="861840" y="1285920"/>
              <a:chExt cx="8460000" cy="4600440"/>
            </a:xfrm>
          </p:grpSpPr>
          <p:sp>
            <p:nvSpPr>
              <p:cNvPr id="369" name=""/>
              <p:cNvSpPr/>
              <p:nvPr/>
            </p:nvSpPr>
            <p:spPr>
              <a:xfrm>
                <a:off x="1501560" y="5342040"/>
                <a:ext cx="161352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Warming From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0" name=""/>
              <p:cNvSpPr/>
              <p:nvPr/>
            </p:nvSpPr>
            <p:spPr>
              <a:xfrm>
                <a:off x="1566720" y="5611680"/>
                <a:ext cx="3438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CO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1" name=""/>
              <p:cNvSpPr/>
              <p:nvPr/>
            </p:nvSpPr>
            <p:spPr>
              <a:xfrm>
                <a:off x="1976400" y="5611680"/>
                <a:ext cx="105444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 Doubling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2" name=""/>
              <p:cNvSpPr/>
              <p:nvPr/>
            </p:nvSpPr>
            <p:spPr>
              <a:xfrm>
                <a:off x="4846320" y="5353200"/>
                <a:ext cx="64836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Kyoto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3" name=""/>
              <p:cNvSpPr/>
              <p:nvPr/>
            </p:nvSpPr>
            <p:spPr>
              <a:xfrm>
                <a:off x="7326000" y="5342040"/>
                <a:ext cx="144864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Remaining to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4" name=""/>
              <p:cNvSpPr/>
              <p:nvPr/>
            </p:nvSpPr>
            <p:spPr>
              <a:xfrm>
                <a:off x="7371720" y="5611680"/>
                <a:ext cx="134748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be Resolved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5" name=""/>
              <p:cNvSpPr/>
              <p:nvPr/>
            </p:nvSpPr>
            <p:spPr>
              <a:xfrm>
                <a:off x="861840" y="5110200"/>
                <a:ext cx="8460000" cy="1440"/>
              </a:xfrm>
              <a:prstGeom prst="line">
                <a:avLst/>
              </a:prstGeom>
              <a:ln w="223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6" name=""/>
              <p:cNvSpPr/>
              <p:nvPr/>
            </p:nvSpPr>
            <p:spPr>
              <a:xfrm>
                <a:off x="1300320" y="3940200"/>
                <a:ext cx="652320" cy="1170000"/>
              </a:xfrm>
              <a:custGeom>
                <a:avLst/>
                <a:gdLst/>
                <a:ahLst/>
                <a:rect l="l" t="t" r="r" b="b"/>
                <a:pathLst>
                  <a:path w="411" h="737">
                    <a:moveTo>
                      <a:pt x="0" y="737"/>
                    </a:moveTo>
                    <a:lnTo>
                      <a:pt x="411" y="737"/>
                    </a:lnTo>
                    <a:lnTo>
                      <a:pt x="411" y="0"/>
                    </a:lnTo>
                    <a:lnTo>
                      <a:pt x="0" y="0"/>
                    </a:lnTo>
                    <a:lnTo>
                      <a:pt x="0" y="737"/>
                    </a:lnTo>
                    <a:lnTo>
                      <a:pt x="0" y="737"/>
                    </a:lnTo>
                    <a:lnTo>
                      <a:pt x="0" y="737"/>
                    </a:lnTo>
                  </a:path>
                </a:pathLst>
              </a:custGeom>
              <a:gradFill rotWithShape="0">
                <a:gsLst>
                  <a:gs pos="0">
                    <a:srgbClr val="0091ff"/>
                  </a:gs>
                  <a:gs pos="50000">
                    <a:srgbClr val="98d2fe"/>
                  </a:gs>
                  <a:gs pos="100000">
                    <a:srgbClr val="0091ff"/>
                  </a:gs>
                </a:gsLst>
                <a:lin ang="10800000"/>
              </a:gradFill>
              <a:ln cap="rnd"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7" name=""/>
              <p:cNvSpPr/>
              <p:nvPr/>
            </p:nvSpPr>
            <p:spPr>
              <a:xfrm>
                <a:off x="1941480" y="3152880"/>
                <a:ext cx="652320" cy="1957320"/>
              </a:xfrm>
              <a:custGeom>
                <a:avLst/>
                <a:gdLst/>
                <a:ahLst/>
                <a:rect l="l" t="t" r="r" b="b"/>
                <a:pathLst>
                  <a:path w="411" h="1233">
                    <a:moveTo>
                      <a:pt x="0" y="1233"/>
                    </a:moveTo>
                    <a:lnTo>
                      <a:pt x="411" y="1233"/>
                    </a:lnTo>
                    <a:lnTo>
                      <a:pt x="411" y="0"/>
                    </a:lnTo>
                    <a:lnTo>
                      <a:pt x="0" y="0"/>
                    </a:lnTo>
                    <a:lnTo>
                      <a:pt x="0" y="1233"/>
                    </a:lnTo>
                    <a:lnTo>
                      <a:pt x="0" y="1233"/>
                    </a:lnTo>
                    <a:lnTo>
                      <a:pt x="0" y="1233"/>
                    </a:lnTo>
                  </a:path>
                </a:pathLst>
              </a:custGeom>
              <a:gradFill rotWithShape="0">
                <a:gsLst>
                  <a:gs pos="0">
                    <a:srgbClr val="0091ff"/>
                  </a:gs>
                  <a:gs pos="50000">
                    <a:srgbClr val="98d2fe"/>
                  </a:gs>
                  <a:gs pos="100000">
                    <a:srgbClr val="0091ff"/>
                  </a:gs>
                </a:gsLst>
                <a:lin ang="10800000"/>
              </a:gradFill>
              <a:ln cap="rnd"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8" name=""/>
              <p:cNvSpPr/>
              <p:nvPr/>
            </p:nvSpPr>
            <p:spPr>
              <a:xfrm>
                <a:off x="8298000" y="1714680"/>
                <a:ext cx="630000" cy="3395520"/>
              </a:xfrm>
              <a:custGeom>
                <a:avLst/>
                <a:gdLst/>
                <a:ahLst/>
                <a:rect l="l" t="t" r="r" b="b"/>
                <a:pathLst>
                  <a:path w="397" h="2139">
                    <a:moveTo>
                      <a:pt x="0" y="2139"/>
                    </a:moveTo>
                    <a:lnTo>
                      <a:pt x="397" y="2139"/>
                    </a:lnTo>
                    <a:lnTo>
                      <a:pt x="397" y="0"/>
                    </a:lnTo>
                    <a:lnTo>
                      <a:pt x="0" y="0"/>
                    </a:lnTo>
                    <a:lnTo>
                      <a:pt x="0" y="2139"/>
                    </a:lnTo>
                    <a:lnTo>
                      <a:pt x="0" y="2139"/>
                    </a:lnTo>
                    <a:lnTo>
                      <a:pt x="0" y="2139"/>
                    </a:lnTo>
                  </a:path>
                </a:pathLst>
              </a:custGeom>
              <a:gradFill rotWithShape="0">
                <a:gsLst>
                  <a:gs pos="0">
                    <a:srgbClr val="0091ff"/>
                  </a:gs>
                  <a:gs pos="50000">
                    <a:srgbClr val="98d2fe"/>
                  </a:gs>
                  <a:gs pos="100000">
                    <a:srgbClr val="0091ff"/>
                  </a:gs>
                </a:gsLst>
                <a:lin ang="10800000"/>
              </a:gradFill>
              <a:ln cap="rnd"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9" name=""/>
              <p:cNvSpPr/>
              <p:nvPr/>
            </p:nvSpPr>
            <p:spPr>
              <a:xfrm>
                <a:off x="7004160" y="3986280"/>
                <a:ext cx="652320" cy="1123920"/>
              </a:xfrm>
              <a:custGeom>
                <a:avLst/>
                <a:gdLst/>
                <a:ahLst/>
                <a:rect l="l" t="t" r="r" b="b"/>
                <a:pathLst>
                  <a:path w="411" h="708">
                    <a:moveTo>
                      <a:pt x="0" y="708"/>
                    </a:moveTo>
                    <a:lnTo>
                      <a:pt x="411" y="708"/>
                    </a:lnTo>
                    <a:lnTo>
                      <a:pt x="411" y="0"/>
                    </a:lnTo>
                    <a:lnTo>
                      <a:pt x="0" y="0"/>
                    </a:lnTo>
                    <a:lnTo>
                      <a:pt x="0" y="708"/>
                    </a:lnTo>
                    <a:lnTo>
                      <a:pt x="0" y="708"/>
                    </a:lnTo>
                    <a:lnTo>
                      <a:pt x="0" y="708"/>
                    </a:lnTo>
                  </a:path>
                </a:pathLst>
              </a:custGeom>
              <a:gradFill rotWithShape="0">
                <a:gsLst>
                  <a:gs pos="0">
                    <a:srgbClr val="0091ff"/>
                  </a:gs>
                  <a:gs pos="50000">
                    <a:srgbClr val="98d2fe"/>
                  </a:gs>
                  <a:gs pos="100000">
                    <a:srgbClr val="0091ff"/>
                  </a:gs>
                </a:gsLst>
                <a:lin ang="10800000"/>
              </a:gradFill>
              <a:ln cap="rnd"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0" name=""/>
              <p:cNvSpPr/>
              <p:nvPr/>
            </p:nvSpPr>
            <p:spPr>
              <a:xfrm>
                <a:off x="7645320" y="3220920"/>
                <a:ext cx="652680" cy="1889280"/>
              </a:xfrm>
              <a:custGeom>
                <a:avLst/>
                <a:gdLst/>
                <a:ahLst/>
                <a:rect l="l" t="t" r="r" b="b"/>
                <a:pathLst>
                  <a:path w="411" h="1190">
                    <a:moveTo>
                      <a:pt x="0" y="1190"/>
                    </a:moveTo>
                    <a:lnTo>
                      <a:pt x="411" y="1190"/>
                    </a:lnTo>
                    <a:lnTo>
                      <a:pt x="411" y="0"/>
                    </a:lnTo>
                    <a:lnTo>
                      <a:pt x="0" y="0"/>
                    </a:lnTo>
                    <a:lnTo>
                      <a:pt x="0" y="1190"/>
                    </a:lnTo>
                    <a:lnTo>
                      <a:pt x="0" y="1190"/>
                    </a:lnTo>
                    <a:lnTo>
                      <a:pt x="0" y="1190"/>
                    </a:lnTo>
                  </a:path>
                </a:pathLst>
              </a:custGeom>
              <a:gradFill rotWithShape="0">
                <a:gsLst>
                  <a:gs pos="0">
                    <a:srgbClr val="0091ff"/>
                  </a:gs>
                  <a:gs pos="50000">
                    <a:srgbClr val="98d2fe"/>
                  </a:gs>
                  <a:gs pos="100000">
                    <a:srgbClr val="0091ff"/>
                  </a:gs>
                </a:gsLst>
                <a:lin ang="10800000"/>
              </a:gradFill>
              <a:ln cap="rnd"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1" name=""/>
              <p:cNvSpPr/>
              <p:nvPr/>
            </p:nvSpPr>
            <p:spPr>
              <a:xfrm>
                <a:off x="5508720" y="5111640"/>
                <a:ext cx="628560" cy="179640"/>
              </a:xfrm>
              <a:custGeom>
                <a:avLst/>
                <a:gdLst/>
                <a:ahLst/>
                <a:rect l="l" t="t" r="r" b="b"/>
                <a:pathLst>
                  <a:path w="396" h="113">
                    <a:moveTo>
                      <a:pt x="0" y="113"/>
                    </a:moveTo>
                    <a:lnTo>
                      <a:pt x="396" y="113"/>
                    </a:lnTo>
                    <a:lnTo>
                      <a:pt x="396" y="0"/>
                    </a:lnTo>
                    <a:lnTo>
                      <a:pt x="0" y="0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3"/>
                    </a:lnTo>
                  </a:path>
                </a:pathLst>
              </a:custGeom>
              <a:gradFill rotWithShape="0">
                <a:gsLst>
                  <a:gs pos="0">
                    <a:srgbClr val="0091ff"/>
                  </a:gs>
                  <a:gs pos="50000">
                    <a:srgbClr val="98d2fe"/>
                  </a:gs>
                  <a:gs pos="100000">
                    <a:srgbClr val="0091ff"/>
                  </a:gs>
                </a:gsLst>
                <a:lin ang="10800000"/>
              </a:gradFill>
              <a:ln cap="rnd"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2" name=""/>
              <p:cNvSpPr/>
              <p:nvPr/>
            </p:nvSpPr>
            <p:spPr>
              <a:xfrm>
                <a:off x="4856040" y="5111640"/>
                <a:ext cx="652680" cy="146160"/>
              </a:xfrm>
              <a:custGeom>
                <a:avLst/>
                <a:gdLst/>
                <a:ahLst/>
                <a:rect l="l" t="t" r="r" b="b"/>
                <a:pathLst>
                  <a:path w="411" h="92">
                    <a:moveTo>
                      <a:pt x="0" y="92"/>
                    </a:moveTo>
                    <a:lnTo>
                      <a:pt x="411" y="92"/>
                    </a:lnTo>
                    <a:lnTo>
                      <a:pt x="411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gradFill rotWithShape="0">
                <a:gsLst>
                  <a:gs pos="0">
                    <a:srgbClr val="0091ff"/>
                  </a:gs>
                  <a:gs pos="50000">
                    <a:srgbClr val="98d2fe"/>
                  </a:gs>
                  <a:gs pos="100000">
                    <a:srgbClr val="0091ff"/>
                  </a:gs>
                </a:gsLst>
                <a:lin ang="10800000"/>
              </a:gradFill>
              <a:ln cap="rnd"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3" name=""/>
              <p:cNvSpPr/>
              <p:nvPr/>
            </p:nvSpPr>
            <p:spPr>
              <a:xfrm>
                <a:off x="4214880" y="5111640"/>
                <a:ext cx="641160" cy="111240"/>
              </a:xfrm>
              <a:custGeom>
                <a:avLst/>
                <a:gdLst/>
                <a:ahLst/>
                <a:rect l="l" t="t" r="r" b="b"/>
                <a:pathLst>
                  <a:path w="404" h="70">
                    <a:moveTo>
                      <a:pt x="0" y="70"/>
                    </a:moveTo>
                    <a:lnTo>
                      <a:pt x="404" y="70"/>
                    </a:lnTo>
                    <a:lnTo>
                      <a:pt x="404" y="0"/>
                    </a:lnTo>
                    <a:lnTo>
                      <a:pt x="0" y="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</a:path>
                </a:pathLst>
              </a:custGeom>
              <a:gradFill rotWithShape="0">
                <a:gsLst>
                  <a:gs pos="0">
                    <a:srgbClr val="0091ff"/>
                  </a:gs>
                  <a:gs pos="50000">
                    <a:srgbClr val="98d2fe"/>
                  </a:gs>
                  <a:gs pos="100000">
                    <a:srgbClr val="0091ff"/>
                  </a:gs>
                </a:gsLst>
                <a:lin ang="10800000"/>
              </a:gradFill>
              <a:ln cap="rnd"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4" name=""/>
              <p:cNvSpPr/>
              <p:nvPr/>
            </p:nvSpPr>
            <p:spPr>
              <a:xfrm flipV="1">
                <a:off x="3719520" y="4952520"/>
                <a:ext cx="1440" cy="157320"/>
              </a:xfrm>
              <a:prstGeom prst="line">
                <a:avLst/>
              </a:prstGeom>
              <a:ln w="223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5" name=""/>
              <p:cNvSpPr/>
              <p:nvPr/>
            </p:nvSpPr>
            <p:spPr>
              <a:xfrm flipV="1">
                <a:off x="6756480" y="4952520"/>
                <a:ext cx="1440" cy="157320"/>
              </a:xfrm>
              <a:prstGeom prst="line">
                <a:avLst/>
              </a:prstGeom>
              <a:ln w="223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6" name=""/>
              <p:cNvSpPr/>
              <p:nvPr/>
            </p:nvSpPr>
            <p:spPr>
              <a:xfrm flipV="1">
                <a:off x="873000" y="4963680"/>
                <a:ext cx="1800" cy="158760"/>
              </a:xfrm>
              <a:prstGeom prst="line">
                <a:avLst/>
              </a:prstGeom>
              <a:ln w="223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7" name=""/>
              <p:cNvSpPr/>
              <p:nvPr/>
            </p:nvSpPr>
            <p:spPr>
              <a:xfrm flipV="1">
                <a:off x="9312120" y="4962240"/>
                <a:ext cx="1800" cy="145800"/>
              </a:xfrm>
              <a:prstGeom prst="line">
                <a:avLst/>
              </a:prstGeom>
              <a:ln w="223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8" name=""/>
              <p:cNvSpPr/>
              <p:nvPr/>
            </p:nvSpPr>
            <p:spPr>
              <a:xfrm>
                <a:off x="8368920" y="1476360"/>
                <a:ext cx="3186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7.7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89" name=""/>
              <p:cNvSpPr/>
              <p:nvPr/>
            </p:nvSpPr>
            <p:spPr>
              <a:xfrm>
                <a:off x="8686800" y="1476360"/>
                <a:ext cx="9216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°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0" name=""/>
              <p:cNvSpPr/>
              <p:nvPr/>
            </p:nvSpPr>
            <p:spPr>
              <a:xfrm>
                <a:off x="8764200" y="1476360"/>
                <a:ext cx="1404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1" name=""/>
              <p:cNvSpPr/>
              <p:nvPr/>
            </p:nvSpPr>
            <p:spPr>
              <a:xfrm>
                <a:off x="7695720" y="2962440"/>
                <a:ext cx="3186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2" name=""/>
              <p:cNvSpPr/>
              <p:nvPr/>
            </p:nvSpPr>
            <p:spPr>
              <a:xfrm>
                <a:off x="8013600" y="2962440"/>
                <a:ext cx="9216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°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3" name=""/>
              <p:cNvSpPr/>
              <p:nvPr/>
            </p:nvSpPr>
            <p:spPr>
              <a:xfrm>
                <a:off x="8089560" y="2962440"/>
                <a:ext cx="1404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4" name=""/>
              <p:cNvSpPr/>
              <p:nvPr/>
            </p:nvSpPr>
            <p:spPr>
              <a:xfrm>
                <a:off x="7067160" y="3714840"/>
                <a:ext cx="3186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2.5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5" name=""/>
              <p:cNvSpPr/>
              <p:nvPr/>
            </p:nvSpPr>
            <p:spPr>
              <a:xfrm>
                <a:off x="7383600" y="3714840"/>
                <a:ext cx="9216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°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6" name=""/>
              <p:cNvSpPr/>
              <p:nvPr/>
            </p:nvSpPr>
            <p:spPr>
              <a:xfrm>
                <a:off x="7461000" y="3714840"/>
                <a:ext cx="1404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7" name=""/>
              <p:cNvSpPr/>
              <p:nvPr/>
            </p:nvSpPr>
            <p:spPr>
              <a:xfrm>
                <a:off x="5557320" y="4746600"/>
                <a:ext cx="39456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-.36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8" name=""/>
              <p:cNvSpPr/>
              <p:nvPr/>
            </p:nvSpPr>
            <p:spPr>
              <a:xfrm>
                <a:off x="5940360" y="4746600"/>
                <a:ext cx="9216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°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9" name=""/>
              <p:cNvSpPr/>
              <p:nvPr/>
            </p:nvSpPr>
            <p:spPr>
              <a:xfrm>
                <a:off x="6016320" y="4746600"/>
                <a:ext cx="1404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0" name=""/>
              <p:cNvSpPr/>
              <p:nvPr/>
            </p:nvSpPr>
            <p:spPr>
              <a:xfrm>
                <a:off x="4905000" y="4741920"/>
                <a:ext cx="39456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-.27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1" name=""/>
              <p:cNvSpPr/>
              <p:nvPr/>
            </p:nvSpPr>
            <p:spPr>
              <a:xfrm>
                <a:off x="5299200" y="4741920"/>
                <a:ext cx="9216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°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2" name=""/>
              <p:cNvSpPr/>
              <p:nvPr/>
            </p:nvSpPr>
            <p:spPr>
              <a:xfrm>
                <a:off x="5364000" y="4741920"/>
                <a:ext cx="1404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3" name=""/>
              <p:cNvSpPr/>
              <p:nvPr/>
            </p:nvSpPr>
            <p:spPr>
              <a:xfrm>
                <a:off x="4190760" y="4738680"/>
                <a:ext cx="39456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-.18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4" name=""/>
              <p:cNvSpPr/>
              <p:nvPr/>
            </p:nvSpPr>
            <p:spPr>
              <a:xfrm>
                <a:off x="4573440" y="4738680"/>
                <a:ext cx="9216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°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5" name=""/>
              <p:cNvSpPr/>
              <p:nvPr/>
            </p:nvSpPr>
            <p:spPr>
              <a:xfrm>
                <a:off x="4649400" y="4738680"/>
                <a:ext cx="1404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6" name=""/>
              <p:cNvSpPr/>
              <p:nvPr/>
            </p:nvSpPr>
            <p:spPr>
              <a:xfrm>
                <a:off x="2715840" y="1285920"/>
                <a:ext cx="3186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8.1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7" name=""/>
              <p:cNvSpPr/>
              <p:nvPr/>
            </p:nvSpPr>
            <p:spPr>
              <a:xfrm>
                <a:off x="3032280" y="1285920"/>
                <a:ext cx="9216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°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8" name=""/>
              <p:cNvSpPr/>
              <p:nvPr/>
            </p:nvSpPr>
            <p:spPr>
              <a:xfrm>
                <a:off x="3109680" y="1285920"/>
                <a:ext cx="1404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" name=""/>
              <p:cNvSpPr/>
              <p:nvPr/>
            </p:nvSpPr>
            <p:spPr>
              <a:xfrm>
                <a:off x="2018880" y="2882880"/>
                <a:ext cx="3186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4.5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" name=""/>
              <p:cNvSpPr/>
              <p:nvPr/>
            </p:nvSpPr>
            <p:spPr>
              <a:xfrm>
                <a:off x="2324160" y="2882880"/>
                <a:ext cx="9216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°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1" name=""/>
              <p:cNvSpPr/>
              <p:nvPr/>
            </p:nvSpPr>
            <p:spPr>
              <a:xfrm>
                <a:off x="2401560" y="2882880"/>
                <a:ext cx="1404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2" name=""/>
              <p:cNvSpPr/>
              <p:nvPr/>
            </p:nvSpPr>
            <p:spPr>
              <a:xfrm>
                <a:off x="1366560" y="3670200"/>
                <a:ext cx="3186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2.7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3" name=""/>
              <p:cNvSpPr/>
              <p:nvPr/>
            </p:nvSpPr>
            <p:spPr>
              <a:xfrm>
                <a:off x="1682640" y="3670200"/>
                <a:ext cx="9216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°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4" name=""/>
              <p:cNvSpPr/>
              <p:nvPr/>
            </p:nvSpPr>
            <p:spPr>
              <a:xfrm>
                <a:off x="1760400" y="3670200"/>
                <a:ext cx="1404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5" name=""/>
              <p:cNvSpPr/>
              <p:nvPr/>
            </p:nvSpPr>
            <p:spPr>
              <a:xfrm>
                <a:off x="2593800" y="1566720"/>
                <a:ext cx="630360" cy="3543480"/>
              </a:xfrm>
              <a:custGeom>
                <a:avLst/>
                <a:gdLst/>
                <a:ahLst/>
                <a:rect l="l" t="t" r="r" b="b"/>
                <a:pathLst>
                  <a:path w="397" h="2232">
                    <a:moveTo>
                      <a:pt x="0" y="2232"/>
                    </a:moveTo>
                    <a:lnTo>
                      <a:pt x="397" y="2232"/>
                    </a:lnTo>
                    <a:lnTo>
                      <a:pt x="397" y="0"/>
                    </a:lnTo>
                    <a:lnTo>
                      <a:pt x="0" y="0"/>
                    </a:lnTo>
                    <a:lnTo>
                      <a:pt x="0" y="2232"/>
                    </a:lnTo>
                    <a:lnTo>
                      <a:pt x="0" y="2232"/>
                    </a:lnTo>
                    <a:lnTo>
                      <a:pt x="0" y="2232"/>
                    </a:lnTo>
                  </a:path>
                </a:pathLst>
              </a:custGeom>
              <a:gradFill rotWithShape="0">
                <a:gsLst>
                  <a:gs pos="0">
                    <a:srgbClr val="0091ff"/>
                  </a:gs>
                  <a:gs pos="50000">
                    <a:srgbClr val="98d2fe"/>
                  </a:gs>
                  <a:gs pos="100000">
                    <a:srgbClr val="0091ff"/>
                  </a:gs>
                </a:gsLst>
                <a:lin ang="10800000"/>
              </a:gradFill>
              <a:ln cap="rnd"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6" name=""/>
              <p:cNvSpPr/>
              <p:nvPr/>
            </p:nvSpPr>
            <p:spPr>
              <a:xfrm>
                <a:off x="4998960" y="3692520"/>
                <a:ext cx="357120" cy="927000"/>
              </a:xfrm>
              <a:prstGeom prst="downArrow">
                <a:avLst>
                  <a:gd name="adj1" fmla="val 50000"/>
                  <a:gd name="adj2" fmla="val 64894"/>
                </a:avLst>
              </a:prstGeom>
              <a:gradFill rotWithShape="0">
                <a:gsLst>
                  <a:gs pos="0">
                    <a:srgbClr val="0091ff"/>
                  </a:gs>
                  <a:gs pos="100000">
                    <a:srgbClr val="000000"/>
                  </a:gs>
                </a:gsLst>
                <a:lin ang="5400000"/>
              </a:gradFill>
              <a:ln cap="rnd"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7" name=""/>
              <p:cNvSpPr/>
              <p:nvPr/>
            </p:nvSpPr>
            <p:spPr>
              <a:xfrm>
                <a:off x="4182120" y="3290760"/>
                <a:ext cx="1938600" cy="305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2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4% - 7% Decline</a:t>
                </a:r>
                <a:endParaRPr b="0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418" name=""/>
          <p:cNvSpPr/>
          <p:nvPr/>
        </p:nvSpPr>
        <p:spPr>
          <a:xfrm>
            <a:off x="231840" y="6134040"/>
            <a:ext cx="40687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T.M.L. Wigley, </a:t>
            </a:r>
            <a:r>
              <a:rPr b="0" i="1" lang="en-US" sz="1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Geophysical Research Letters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Kyoto_v_IPCC" descr=""/>
          <p:cNvPicPr/>
          <p:nvPr/>
        </p:nvPicPr>
        <p:blipFill>
          <a:blip r:embed="rId1"/>
          <a:stretch/>
        </p:blipFill>
        <p:spPr>
          <a:xfrm>
            <a:off x="304920" y="426960"/>
            <a:ext cx="9796320" cy="6264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0" name=""/>
          <p:cNvSpPr/>
          <p:nvPr/>
        </p:nvSpPr>
        <p:spPr>
          <a:xfrm>
            <a:off x="2481120" y="1806840"/>
            <a:ext cx="2671920" cy="823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Change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Without Kyoto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" name=""/>
          <p:cNvSpPr/>
          <p:nvPr/>
        </p:nvSpPr>
        <p:spPr>
          <a:xfrm>
            <a:off x="4938840" y="4424400"/>
            <a:ext cx="2023920" cy="549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Change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With Kyoto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" name=""/>
          <p:cNvSpPr/>
          <p:nvPr/>
        </p:nvSpPr>
        <p:spPr>
          <a:xfrm>
            <a:off x="1033560" y="190440"/>
            <a:ext cx="9131040" cy="381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" name=""/>
          <p:cNvSpPr/>
          <p:nvPr/>
        </p:nvSpPr>
        <p:spPr>
          <a:xfrm>
            <a:off x="9879120" y="0"/>
            <a:ext cx="407880" cy="6000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4" name=""/>
          <p:cNvSpPr/>
          <p:nvPr/>
        </p:nvSpPr>
        <p:spPr>
          <a:xfrm>
            <a:off x="8263080" y="1133640"/>
            <a:ext cx="1724040" cy="4168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Model Runs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BMRC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CGCM1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CCSR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ARPEGE/OPA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CSIRO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ECHAM3/LSG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GFDL_R15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GISS1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HadCM2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HadCM3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IAP/LSG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LMD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MRI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CSM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Kyoto Average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5" name=""/>
          <p:cNvSpPr/>
          <p:nvPr/>
        </p:nvSpPr>
        <p:spPr>
          <a:xfrm>
            <a:off x="5541840" y="895320"/>
            <a:ext cx="230400" cy="100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6" name=""/>
          <p:cNvSpPr/>
          <p:nvPr/>
        </p:nvSpPr>
        <p:spPr>
          <a:xfrm>
            <a:off x="7878600" y="938160"/>
            <a:ext cx="230400" cy="100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7" name=""/>
          <p:cNvSpPr/>
          <p:nvPr/>
        </p:nvSpPr>
        <p:spPr>
          <a:xfrm>
            <a:off x="304920" y="216000"/>
            <a:ext cx="1155600" cy="6375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8" name=""/>
          <p:cNvSpPr/>
          <p:nvPr/>
        </p:nvSpPr>
        <p:spPr>
          <a:xfrm>
            <a:off x="1261800" y="1179360"/>
            <a:ext cx="127800" cy="274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" name=""/>
          <p:cNvSpPr/>
          <p:nvPr/>
        </p:nvSpPr>
        <p:spPr>
          <a:xfrm>
            <a:off x="1263240" y="2284560"/>
            <a:ext cx="127800" cy="274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" name=""/>
          <p:cNvSpPr/>
          <p:nvPr/>
        </p:nvSpPr>
        <p:spPr>
          <a:xfrm>
            <a:off x="1249200" y="3435480"/>
            <a:ext cx="158760" cy="274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1" name=""/>
          <p:cNvSpPr/>
          <p:nvPr/>
        </p:nvSpPr>
        <p:spPr>
          <a:xfrm>
            <a:off x="1274760" y="4514760"/>
            <a:ext cx="131760" cy="274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2" name=""/>
          <p:cNvSpPr/>
          <p:nvPr/>
        </p:nvSpPr>
        <p:spPr>
          <a:xfrm>
            <a:off x="1050840" y="5380920"/>
            <a:ext cx="379440" cy="549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-1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3" name=""/>
          <p:cNvSpPr/>
          <p:nvPr/>
        </p:nvSpPr>
        <p:spPr>
          <a:xfrm>
            <a:off x="514080" y="3540960"/>
            <a:ext cx="31032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</a:t>
            </a:r>
            <a:r>
              <a:rPr b="1" lang="en-US" sz="2800" strike="noStrike" u="sng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" name=""/>
          <p:cNvSpPr/>
          <p:nvPr/>
        </p:nvSpPr>
        <p:spPr>
          <a:xfrm>
            <a:off x="490680" y="241200"/>
            <a:ext cx="9026280" cy="853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Predicted Global Temperature Change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With and Without Kyoto Protocol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" name=""/>
          <p:cNvSpPr/>
          <p:nvPr/>
        </p:nvSpPr>
        <p:spPr>
          <a:xfrm>
            <a:off x="309600" y="6035760"/>
            <a:ext cx="9977400" cy="723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>
              <a:tabLst>
                <a:tab algn="l" pos="0"/>
                <a:tab algn="ctr" pos="41148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(Years of Implementation)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" name=""/>
          <p:cNvSpPr/>
          <p:nvPr/>
        </p:nvSpPr>
        <p:spPr>
          <a:xfrm>
            <a:off x="1406520" y="5924520"/>
            <a:ext cx="7094520" cy="174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spcBef>
                <a:spcPts val="1125"/>
              </a:spcBef>
              <a:tabLst>
                <a:tab algn="l" pos="0"/>
                <a:tab algn="ctr" pos="1549440"/>
                <a:tab algn="ctr" pos="3035160"/>
                <a:tab algn="ctr" pos="4521240"/>
                <a:tab algn="ctr" pos="5943600"/>
                <a:tab algn="l" pos="6048360"/>
                <a:tab algn="l" pos="6249960"/>
                <a:tab algn="l" pos="6451560"/>
                <a:tab algn="l" pos="6653160"/>
                <a:tab algn="l" pos="6854760"/>
                <a:tab algn="l" pos="7056360"/>
                <a:tab algn="l" pos="7257960"/>
                <a:tab algn="l" pos="7459560"/>
                <a:tab algn="l" pos="7661160"/>
                <a:tab algn="l" pos="7862760"/>
                <a:tab algn="l" pos="8064360"/>
                <a:tab algn="l" pos="8265960"/>
                <a:tab algn="l" pos="8467560"/>
                <a:tab algn="l" pos="8669160"/>
                <a:tab algn="l" pos="8871120"/>
                <a:tab algn="l" pos="9072720"/>
                <a:tab algn="l" pos="9274320"/>
                <a:tab algn="l" pos="9475920"/>
                <a:tab algn="l" pos="9677520"/>
                <a:tab algn="l" pos="987912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"/>
          <p:cNvSpPr/>
          <p:nvPr/>
        </p:nvSpPr>
        <p:spPr>
          <a:xfrm>
            <a:off x="5272200" y="1079640"/>
            <a:ext cx="3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" name=""/>
          <p:cNvSpPr/>
          <p:nvPr/>
        </p:nvSpPr>
        <p:spPr>
          <a:xfrm>
            <a:off x="642960" y="536400"/>
            <a:ext cx="928044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Challenge of Climate Policy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" name=""/>
          <p:cNvSpPr/>
          <p:nvPr/>
        </p:nvSpPr>
        <p:spPr>
          <a:xfrm>
            <a:off x="4694400" y="3440160"/>
            <a:ext cx="3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" name=""/>
          <p:cNvSpPr/>
          <p:nvPr/>
        </p:nvSpPr>
        <p:spPr>
          <a:xfrm>
            <a:off x="1785960" y="1665360"/>
            <a:ext cx="7010280" cy="143496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How far beyond price neutral, “no regrets” GHG emission reduction policies should we go?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1" name=""/>
          <p:cNvSpPr/>
          <p:nvPr/>
        </p:nvSpPr>
        <p:spPr>
          <a:xfrm>
            <a:off x="1795320" y="3905280"/>
            <a:ext cx="7010640" cy="143496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Will the incremental reductions beyond “no regrets” have an appreciable effect on global climate?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"/>
          <p:cNvSpPr/>
          <p:nvPr/>
        </p:nvSpPr>
        <p:spPr>
          <a:xfrm>
            <a:off x="5272200" y="1079640"/>
            <a:ext cx="3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" name=""/>
          <p:cNvSpPr/>
          <p:nvPr/>
        </p:nvSpPr>
        <p:spPr>
          <a:xfrm>
            <a:off x="642960" y="279360"/>
            <a:ext cx="928044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Conclusions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" name=""/>
          <p:cNvSpPr/>
          <p:nvPr/>
        </p:nvSpPr>
        <p:spPr>
          <a:xfrm>
            <a:off x="4694400" y="3440160"/>
            <a:ext cx="3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5" name=""/>
          <p:cNvSpPr/>
          <p:nvPr/>
        </p:nvSpPr>
        <p:spPr>
          <a:xfrm>
            <a:off x="976320" y="982800"/>
            <a:ext cx="8777160" cy="483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5000"/>
              </a:lnSpc>
              <a:spcBef>
                <a:spcPts val="2999"/>
              </a:spcBef>
              <a:spcAft>
                <a:spcPts val="1500"/>
              </a:spcAft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is still the fuel of choice for the Western U.S.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5000"/>
              </a:lnSpc>
              <a:spcBef>
                <a:spcPts val="2999"/>
              </a:spcBef>
              <a:spcAft>
                <a:spcPts val="1500"/>
              </a:spcAft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Consumer sensitivity to higher energy prices makes  NIMBY a problem for the environment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5000"/>
              </a:lnSpc>
              <a:spcBef>
                <a:spcPts val="2999"/>
              </a:spcBef>
              <a:spcAft>
                <a:spcPts val="1500"/>
              </a:spcAft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conservation from price signals may be more “sustainable” than command-and-subsidy conservation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5000"/>
              </a:lnSpc>
              <a:spcBef>
                <a:spcPts val="2999"/>
              </a:spcBef>
              <a:spcAft>
                <a:spcPts val="1500"/>
              </a:spcAft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Climate change policy will need to be as price neutral as possible — at least in the short term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"/>
          <p:cNvSpPr/>
          <p:nvPr/>
        </p:nvSpPr>
        <p:spPr>
          <a:xfrm>
            <a:off x="447840" y="1446120"/>
            <a:ext cx="9156600" cy="510480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2286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  <a:tab algn="l" pos="5943600"/>
                <a:tab algn="l" pos="6058080"/>
                <a:tab algn="l" pos="6172200"/>
                <a:tab algn="l" pos="6286680"/>
                <a:tab algn="l" pos="6400800"/>
                <a:tab algn="l" pos="651528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“Affordable energy in ample quantities is the lifeblood of the industrial societies and a prerequisite for the economic development of the others.”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2286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  <a:tab algn="l" pos="5943600"/>
                <a:tab algn="l" pos="6058080"/>
                <a:tab algn="l" pos="6172200"/>
                <a:tab algn="l" pos="6286680"/>
                <a:tab algn="l" pos="6400800"/>
                <a:tab algn="l" pos="6515280"/>
              </a:tabLst>
            </a:pPr>
            <a:r>
              <a:rPr b="1" lang="en-US" sz="20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John Holdren, Harvard University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2286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  <a:tab algn="l" pos="5943600"/>
                <a:tab algn="l" pos="6058080"/>
                <a:tab algn="l" pos="6172200"/>
                <a:tab algn="l" pos="6286680"/>
                <a:tab algn="l" pos="6400800"/>
                <a:tab algn="l" pos="651528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2286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  <a:tab algn="l" pos="5943600"/>
                <a:tab algn="l" pos="6058080"/>
                <a:tab algn="l" pos="6172200"/>
                <a:tab algn="l" pos="6286680"/>
                <a:tab algn="l" pos="6400800"/>
                <a:tab algn="l" pos="651528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2286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  <a:tab algn="l" pos="5943600"/>
                <a:tab algn="l" pos="6058080"/>
                <a:tab algn="l" pos="6172200"/>
                <a:tab algn="l" pos="6286680"/>
                <a:tab algn="l" pos="6400800"/>
                <a:tab algn="l" pos="651528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2286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  <a:tab algn="l" pos="5943600"/>
                <a:tab algn="l" pos="6058080"/>
                <a:tab algn="l" pos="6172200"/>
                <a:tab algn="l" pos="6286680"/>
                <a:tab algn="l" pos="6400800"/>
                <a:tab algn="l" pos="6515280"/>
              </a:tabLst>
            </a:pPr>
            <a:r>
              <a:rPr b="1" lang="en-US" sz="20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“Taking action on the basis of worst-case prognoses would. . . be inappropriate and costly; suddenly imposing fuel rationing and high taxes on industrial activity with no tangible justification would cause economic disruption and most likely would backfire.”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2286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  <a:tab algn="l" pos="5943600"/>
                <a:tab algn="l" pos="6058080"/>
                <a:tab algn="l" pos="6172200"/>
                <a:tab algn="l" pos="6286680"/>
                <a:tab algn="l" pos="6400800"/>
                <a:tab algn="l" pos="651528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2286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  <a:tab algn="l" pos="5943600"/>
                <a:tab algn="l" pos="6058080"/>
                <a:tab algn="l" pos="6172200"/>
                <a:tab algn="l" pos="6286680"/>
                <a:tab algn="l" pos="6400800"/>
                <a:tab algn="l" pos="651528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Paul Ehrlich and Anne Ehrlich,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2286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  <a:tab algn="l" pos="5943600"/>
                <a:tab algn="l" pos="6058080"/>
                <a:tab algn="l" pos="6172200"/>
                <a:tab algn="l" pos="6286680"/>
                <a:tab algn="l" pos="6400800"/>
                <a:tab algn="l" pos="6515280"/>
              </a:tabLst>
            </a:pPr>
            <a:r>
              <a:rPr b="1" i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Stanford University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228600"/>
                <a:tab algn="l" pos="4229280"/>
                <a:tab algn="l" pos="4343400"/>
                <a:tab algn="l" pos="4457880"/>
                <a:tab algn="l" pos="4572000"/>
                <a:tab algn="l" pos="4686480"/>
                <a:tab algn="l" pos="4800600"/>
                <a:tab algn="l" pos="4915080"/>
                <a:tab algn="l" pos="5029200"/>
                <a:tab algn="l" pos="5143680"/>
                <a:tab algn="l" pos="5257800"/>
                <a:tab algn="l" pos="5372280"/>
                <a:tab algn="l" pos="5486400"/>
                <a:tab algn="l" pos="5600880"/>
                <a:tab algn="l" pos="5715000"/>
                <a:tab algn="l" pos="5829480"/>
                <a:tab algn="l" pos="5943600"/>
                <a:tab algn="l" pos="6058080"/>
                <a:tab algn="l" pos="6172200"/>
                <a:tab algn="l" pos="6286680"/>
                <a:tab algn="l" pos="6400800"/>
                <a:tab algn="l" pos="651528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225360" y="268200"/>
            <a:ext cx="9674280" cy="91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Energy Sustainability Includes Affordability and Reliability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"/>
          <p:cNvSpPr/>
          <p:nvPr/>
        </p:nvSpPr>
        <p:spPr>
          <a:xfrm flipV="1">
            <a:off x="4788000" y="2831760"/>
            <a:ext cx="266760" cy="126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"/>
          <p:cNvSpPr/>
          <p:nvPr/>
        </p:nvSpPr>
        <p:spPr>
          <a:xfrm flipV="1">
            <a:off x="4724280" y="5562360"/>
            <a:ext cx="266760" cy="126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755640" y="-27000"/>
            <a:ext cx="8804160" cy="100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No Regrets-Price Neutral CO</a:t>
            </a:r>
            <a:r>
              <a:rPr b="1" lang="en-US" sz="3000" strike="noStrike" u="none" baseline="-25000">
                <a:solidFill>
                  <a:srgbClr val="000000"/>
                </a:solidFill>
                <a:effectLst/>
                <a:uFillTx/>
                <a:latin typeface="Frutiger 55 Roman"/>
              </a:rPr>
              <a:t>2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Policy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"/>
          <p:cNvSpPr/>
          <p:nvPr/>
        </p:nvSpPr>
        <p:spPr>
          <a:xfrm>
            <a:off x="1015920" y="1434960"/>
            <a:ext cx="89712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19999"/>
          </a:bodyPr>
          <a:p>
            <a:pPr marL="227160" indent="-227160">
              <a:spcBef>
                <a:spcPts val="2750"/>
              </a:spcBef>
              <a:spcAft>
                <a:spcPts val="2750"/>
              </a:spcAft>
              <a:buClr>
                <a:srgbClr val="ffb310"/>
              </a:buClr>
              <a:buFont typeface="Arial"/>
              <a:buChar char="•"/>
              <a:tabLst>
                <a:tab algn="l" pos="4054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End government pricing of energy below cost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2750"/>
              </a:spcBef>
              <a:spcAft>
                <a:spcPts val="2750"/>
              </a:spcAft>
              <a:buClr>
                <a:srgbClr val="ffb310"/>
              </a:buClr>
              <a:buFont typeface="Arial"/>
              <a:buChar char="•"/>
              <a:tabLst>
                <a:tab algn="l" pos="4054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Remove non-market barriers on less carbon intensive fuels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2750"/>
              </a:spcBef>
              <a:spcAft>
                <a:spcPts val="2750"/>
              </a:spcAft>
              <a:buClr>
                <a:srgbClr val="ffb310"/>
              </a:buClr>
              <a:buFont typeface="Arial"/>
              <a:buChar char="•"/>
              <a:tabLst>
                <a:tab algn="l" pos="4054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Promote energy outsourcing for private and public facilities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2750"/>
              </a:spcBef>
              <a:spcAft>
                <a:spcPts val="2750"/>
              </a:spcAft>
              <a:buClr>
                <a:srgbClr val="ffb310"/>
              </a:buClr>
              <a:buFont typeface="Arial"/>
              <a:buChar char="•"/>
              <a:tabLst>
                <a:tab algn="l" pos="4054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 air and water quality to regulated standards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2750"/>
              </a:spcBef>
              <a:spcAft>
                <a:spcPts val="2750"/>
              </a:spcAft>
              <a:buClr>
                <a:srgbClr val="ffb310"/>
              </a:buClr>
              <a:buFont typeface="Arial"/>
              <a:buChar char="•"/>
              <a:tabLst>
                <a:tab algn="l" pos="4054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Simplify and modernize the tax code for faster capital turnover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"/>
          <p:cNvSpPr/>
          <p:nvPr/>
        </p:nvSpPr>
        <p:spPr>
          <a:xfrm>
            <a:off x="755640" y="-27000"/>
            <a:ext cx="8804160" cy="94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Energy Outsourcing: A New Option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"/>
          <p:cNvSpPr/>
          <p:nvPr/>
        </p:nvSpPr>
        <p:spPr>
          <a:xfrm flipV="1" rot="16200000">
            <a:off x="230040" y="2105640"/>
            <a:ext cx="4903560" cy="3144960"/>
          </a:xfrm>
          <a:prstGeom prst="flowChartExtra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"/>
          <p:cNvSpPr/>
          <p:nvPr/>
        </p:nvSpPr>
        <p:spPr>
          <a:xfrm>
            <a:off x="1363680" y="3250440"/>
            <a:ext cx="194904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Asset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"/>
          <p:cNvSpPr/>
          <p:nvPr/>
        </p:nvSpPr>
        <p:spPr>
          <a:xfrm>
            <a:off x="4824360" y="2128680"/>
            <a:ext cx="4973760" cy="30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"/>
          <p:cNvSpPr/>
          <p:nvPr/>
        </p:nvSpPr>
        <p:spPr>
          <a:xfrm>
            <a:off x="5241960" y="2209680"/>
            <a:ext cx="4400640" cy="302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339840" indent="-339840">
              <a:spcBef>
                <a:spcPts val="1250"/>
              </a:spcBef>
              <a:spcAft>
                <a:spcPts val="1250"/>
              </a:spcAft>
              <a:buClr>
                <a:srgbClr val="000000"/>
              </a:buClr>
              <a:buSzPct val="150000"/>
              <a:buFont typeface="CommonBullets" charset="2"/>
              <a:buChar char=""/>
              <a:tabLst>
                <a:tab algn="l" pos="235080"/>
                <a:tab algn="l" pos="287280"/>
                <a:tab algn="l" pos="469800"/>
                <a:tab algn="l" pos="704880"/>
                <a:tab algn="l" pos="939960"/>
                <a:tab algn="l" pos="1174680"/>
                <a:tab algn="l" pos="1409760"/>
                <a:tab algn="l" pos="1644480"/>
                <a:tab algn="l" pos="1879560"/>
                <a:tab algn="l" pos="2114640"/>
                <a:tab algn="l" pos="2349360"/>
                <a:tab algn="l" pos="2584440"/>
                <a:tab algn="l" pos="2819520"/>
                <a:tab algn="l" pos="3054240"/>
                <a:tab algn="l" pos="3289320"/>
                <a:tab algn="l" pos="3524400"/>
                <a:tab algn="l" pos="3759120"/>
                <a:tab algn="l" pos="3994200"/>
                <a:tab algn="l" pos="4229280"/>
                <a:tab algn="l" pos="4464000"/>
                <a:tab algn="l" pos="4699080"/>
                <a:tab algn="l" pos="49338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Operate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energy systems more efficiently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1250"/>
              </a:spcBef>
              <a:spcAft>
                <a:spcPts val="1250"/>
              </a:spcAft>
              <a:buClr>
                <a:srgbClr val="000000"/>
              </a:buClr>
              <a:buSzPct val="150000"/>
              <a:buFont typeface="CommonBullets" charset="2"/>
              <a:buChar char=""/>
              <a:tabLst>
                <a:tab algn="l" pos="235080"/>
                <a:tab algn="l" pos="287280"/>
                <a:tab algn="l" pos="469800"/>
                <a:tab algn="l" pos="704880"/>
                <a:tab algn="l" pos="939960"/>
                <a:tab algn="l" pos="1174680"/>
                <a:tab algn="l" pos="1409760"/>
                <a:tab algn="l" pos="1644480"/>
                <a:tab algn="l" pos="1879560"/>
                <a:tab algn="l" pos="2114640"/>
                <a:tab algn="l" pos="2349360"/>
                <a:tab algn="l" pos="2584440"/>
                <a:tab algn="l" pos="2819520"/>
                <a:tab algn="l" pos="3054240"/>
                <a:tab algn="l" pos="3289320"/>
                <a:tab algn="l" pos="3524400"/>
                <a:tab algn="l" pos="3759120"/>
                <a:tab algn="l" pos="3994200"/>
                <a:tab algn="l" pos="4229280"/>
                <a:tab algn="l" pos="4464000"/>
                <a:tab algn="l" pos="4699080"/>
                <a:tab algn="l" pos="49338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Upgrade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infrastructure to drive efficiency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39840" indent="-339840">
              <a:spcBef>
                <a:spcPts val="1250"/>
              </a:spcBef>
              <a:spcAft>
                <a:spcPts val="1250"/>
              </a:spcAft>
              <a:buClr>
                <a:srgbClr val="000000"/>
              </a:buClr>
              <a:buSzPct val="150000"/>
              <a:buFont typeface="CommonBullets" charset="2"/>
              <a:buChar char=""/>
              <a:tabLst>
                <a:tab algn="l" pos="235080"/>
                <a:tab algn="l" pos="287280"/>
                <a:tab algn="l" pos="469800"/>
                <a:tab algn="l" pos="704880"/>
                <a:tab algn="l" pos="939960"/>
                <a:tab algn="l" pos="1174680"/>
                <a:tab algn="l" pos="1409760"/>
                <a:tab algn="l" pos="1644480"/>
                <a:tab algn="l" pos="1879560"/>
                <a:tab algn="l" pos="2114640"/>
                <a:tab algn="l" pos="2349360"/>
                <a:tab algn="l" pos="2584440"/>
                <a:tab algn="l" pos="2819520"/>
                <a:tab algn="l" pos="3054240"/>
                <a:tab algn="l" pos="3289320"/>
                <a:tab algn="l" pos="3524400"/>
                <a:tab algn="l" pos="3759120"/>
                <a:tab algn="l" pos="3994200"/>
                <a:tab algn="l" pos="4229280"/>
                <a:tab algn="l" pos="4464000"/>
                <a:tab algn="l" pos="4699080"/>
                <a:tab algn="l" pos="49338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preventive, replacement and repair procedures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"/>
          <p:cNvSpPr/>
          <p:nvPr/>
        </p:nvSpPr>
        <p:spPr>
          <a:xfrm>
            <a:off x="4826160" y="1628640"/>
            <a:ext cx="4981320" cy="50328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Energy Service Companies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7048440" y="5156280"/>
            <a:ext cx="584280" cy="596880"/>
          </a:xfrm>
          <a:prstGeom prst="upArrow">
            <a:avLst>
              <a:gd name="adj1" fmla="val 50000"/>
              <a:gd name="adj2" fmla="val 25539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5346720" y="5553000"/>
            <a:ext cx="3854520" cy="503280"/>
          </a:xfrm>
          <a:prstGeom prst="rect">
            <a:avLst/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Core Competencies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"/>
          <p:cNvSpPr/>
          <p:nvPr/>
        </p:nvSpPr>
        <p:spPr>
          <a:xfrm>
            <a:off x="5272200" y="1079640"/>
            <a:ext cx="3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642960" y="279360"/>
            <a:ext cx="928044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Energy Services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>
            <a:off x="4694400" y="3440160"/>
            <a:ext cx="3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>
            <a:off x="1066680" y="1293840"/>
            <a:ext cx="7772400" cy="368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spcBef>
                <a:spcPts val="1500"/>
              </a:spcBef>
              <a:spcAft>
                <a:spcPts val="1500"/>
              </a:spcAft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Manages 31,000 facilities representing 3.1 billion square feet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500"/>
              </a:spcBef>
              <a:spcAft>
                <a:spcPts val="1500"/>
              </a:spcAft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Anticipates energy savings between 5% and 15% over the life of the contract (typically ten years)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500"/>
              </a:spcBef>
              <a:spcAft>
                <a:spcPts val="1500"/>
              </a:spcAft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Calculates emission reductions from current contracts of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2960" indent="-455760"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31,600 metric tons of SO</a:t>
            </a:r>
            <a:r>
              <a:rPr b="1" lang="en-US" sz="24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x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2960" indent="-455760"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18,000 metric tons of NO</a:t>
            </a:r>
            <a:r>
              <a:rPr b="1" lang="en-US" sz="24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x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2960" indent="-455760"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5.8 million metric tons of CO</a:t>
            </a:r>
            <a:r>
              <a:rPr b="1" lang="en-US" sz="24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"/>
          <p:cNvSpPr/>
          <p:nvPr/>
        </p:nvSpPr>
        <p:spPr>
          <a:xfrm>
            <a:off x="5272200" y="1079640"/>
            <a:ext cx="3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"/>
          <p:cNvSpPr/>
          <p:nvPr/>
        </p:nvSpPr>
        <p:spPr>
          <a:xfrm>
            <a:off x="642960" y="279360"/>
            <a:ext cx="928044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Energy Efficiency Policy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4694400" y="3440160"/>
            <a:ext cx="3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"/>
          <p:cNvSpPr/>
          <p:nvPr/>
        </p:nvSpPr>
        <p:spPr>
          <a:xfrm>
            <a:off x="1066680" y="1550880"/>
            <a:ext cx="7772400" cy="368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500"/>
              </a:spcBef>
              <a:buClr>
                <a:srgbClr val="ffb310"/>
              </a:buClr>
              <a:buFont typeface="CommonBullets" charset="2"/>
              <a:buChar char="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driven    </a:t>
            </a: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real-time price signals to shave peak demand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500"/>
              </a:spcBef>
              <a:buClr>
                <a:srgbClr val="ffb310"/>
              </a:buClr>
              <a:buFont typeface="CommonBullets" charset="2"/>
              <a:buChar char="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500"/>
              </a:spcBef>
              <a:buClr>
                <a:srgbClr val="ffb310"/>
              </a:buClr>
              <a:buFont typeface="CommonBullets" charset="2"/>
              <a:buChar char="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Government driven    </a:t>
            </a: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retail price caps joined by efficiency subsidies and conservation edicts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"/>
          <p:cNvSpPr/>
          <p:nvPr/>
        </p:nvSpPr>
        <p:spPr>
          <a:xfrm>
            <a:off x="1068480" y="5326200"/>
            <a:ext cx="8084880" cy="49824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Which efficiency path is more “sustainable”?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"/>
          <p:cNvSpPr/>
          <p:nvPr/>
        </p:nvSpPr>
        <p:spPr>
          <a:xfrm>
            <a:off x="3495600" y="1800360"/>
            <a:ext cx="30024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"/>
          <p:cNvSpPr/>
          <p:nvPr/>
        </p:nvSpPr>
        <p:spPr>
          <a:xfrm>
            <a:off x="4314960" y="3257640"/>
            <a:ext cx="29988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2135160" y="5410080"/>
            <a:ext cx="6618240" cy="50328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 3 pollutants right and get CO</a:t>
            </a:r>
            <a:r>
              <a:rPr b="1" lang="en-US" sz="24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for free!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Multi-Pollutant Strategy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1257120" y="1320840"/>
            <a:ext cx="799596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60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Clean Power Group members — Enron, El Paso, Trigen, Calpine, NiSource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29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Goals: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2500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incentives for efficiency and clean new generation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regulatory certainty for all plants—new and “grandfathered”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Promote emissions trading for lowest cost reductions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"/>
          <p:cNvSpPr/>
          <p:nvPr/>
        </p:nvSpPr>
        <p:spPr>
          <a:xfrm>
            <a:off x="2938320" y="2591640"/>
            <a:ext cx="4432320" cy="103644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4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Still the One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ECT</dc:creator>
  <dc:description/>
  <dc:language>en-US</dc:language>
  <cp:lastModifiedBy>KBurton</cp:lastModifiedBy>
  <cp:lastPrinted>2001-05-16T19:27:22Z</cp:lastPrinted>
  <dcterms:modified xsi:type="dcterms:W3CDTF">2001-05-17T17:57:05Z</dcterms:modified>
  <cp:revision>775</cp:revision>
  <dc:subject/>
  <dc:title>No Slide Title</dc:title>
</cp:coreProperties>
</file>