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wmf" ContentType="image/x-wmf"/>
  <Override PartName="/ppt/media/image5.wmf" ContentType="image/x-wmf"/>
  <Override PartName="/ppt/media/image10.png" ContentType="image/png"/>
  <Override PartName="/ppt/media/image6.wmf" ContentType="image/x-wmf"/>
  <Override PartName="/ppt/media/image11.png" ContentType="image/png"/>
  <Override PartName="/ppt/media/image7.wmf" ContentType="image/x-wmf"/>
  <Override PartName="/ppt/media/image8.wmf" ContentType="image/x-wmf"/>
  <Override PartName="/ppt/media/image9.png" ContentType="image/png"/>
  <Override PartName="/ppt/media/image12.wmf" ContentType="image/x-wmf"/>
  <Override PartName="/ppt/embeddings/oleObject1.bin" ContentType="application/vnd.openxmlformats-officedocument.oleObject"/>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0288588" cy="6858000"/>
  <p:notesSz cx="7037388" cy="9186863"/>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7" name="PlaceHolder 1"/>
          <p:cNvSpPr>
            <a:spLocks noGrp="1"/>
          </p:cNvSpPr>
          <p:nvPr>
            <p:ph type="title"/>
          </p:nvPr>
        </p:nvSpPr>
        <p:spPr>
          <a:xfrm>
            <a:off x="1257480" y="609120"/>
            <a:ext cx="7772400" cy="8384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2%20blue" descr=""/>
          <p:cNvPicPr/>
          <p:nvPr/>
        </p:nvPicPr>
        <p:blipFill>
          <a:blip r:embed="rId2"/>
          <a:srcRect l="0" t="0" r="72363" b="2944"/>
          <a:stretch/>
        </p:blipFill>
        <p:spPr>
          <a:xfrm>
            <a:off x="0" y="0"/>
            <a:ext cx="2527200" cy="6858000"/>
          </a:xfrm>
          <a:prstGeom prst="rect">
            <a:avLst/>
          </a:prstGeom>
          <a:noFill/>
          <a:ln w="0">
            <a:noFill/>
          </a:ln>
        </p:spPr>
      </p:pic>
      <p:sp>
        <p:nvSpPr>
          <p:cNvPr id="1" name="PlaceHolder 1"/>
          <p:cNvSpPr>
            <a:spLocks noGrp="1"/>
          </p:cNvSpPr>
          <p:nvPr>
            <p:ph type="title"/>
          </p:nvPr>
        </p:nvSpPr>
        <p:spPr>
          <a:xfrm>
            <a:off x="1257480" y="6091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Click to edit the title text format</a:t>
            </a:r>
            <a:endParaRPr b="1" lang="en-US" sz="3000" strike="noStrike" u="none">
              <a:solidFill>
                <a:srgbClr val="000000"/>
              </a:solidFill>
              <a:effectLst/>
              <a:uFillTx/>
              <a:latin typeface="Arial"/>
            </a:endParaRPr>
          </a:p>
        </p:txBody>
      </p:sp>
      <p:sp>
        <p:nvSpPr>
          <p:cNvPr id="2" name="PlaceHolder 2"/>
          <p:cNvSpPr>
            <a:spLocks noGrp="1"/>
          </p:cNvSpPr>
          <p:nvPr>
            <p:ph type="body"/>
          </p:nvPr>
        </p:nvSpPr>
        <p:spPr>
          <a:xfrm>
            <a:off x="1257480" y="1981080"/>
            <a:ext cx="7772400" cy="3681360"/>
          </a:xfrm>
          <a:prstGeom prst="rect">
            <a:avLst/>
          </a:prstGeom>
          <a:noFill/>
          <a:ln w="0">
            <a:noFill/>
          </a:ln>
        </p:spPr>
        <p:txBody>
          <a:bodyPr lIns="90000" rIns="90000" tIns="46800" bIns="46800" anchor="t">
            <a:normAutofit/>
          </a:bodyPr>
          <a:p>
            <a:pPr marL="343080" indent="-343080">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3" name=""/>
          <p:cNvSpPr/>
          <p:nvPr/>
        </p:nvSpPr>
        <p:spPr>
          <a:xfrm>
            <a:off x="25920" y="6632640"/>
            <a:ext cx="1249920" cy="180360"/>
          </a:xfrm>
          <a:prstGeom prst="rect">
            <a:avLst/>
          </a:prstGeom>
          <a:noFill/>
          <a:ln w="0">
            <a:noFill/>
          </a:ln>
        </p:spPr>
        <p:style>
          <a:lnRef idx="0"/>
          <a:fillRef idx="0"/>
          <a:effectRef idx="0"/>
          <a:fontRef idx="minor"/>
        </p:style>
        <p:txBody>
          <a:bodyPr wrap="none" lIns="90360" rIns="90360" tIns="44280" bIns="44280" anchor="t">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 1999 RB-9110084-</a:t>
            </a:r>
            <a:fld id="{FE36F7F0-2A36-4D4A-AFE3-CE7FF610860D}" type="slidenum">
              <a:rPr b="0" lang="en-US" sz="600" strike="noStrike" u="none">
                <a:solidFill>
                  <a:srgbClr val="000000"/>
                </a:solidFill>
                <a:effectLst/>
                <a:uFillTx/>
                <a:latin typeface="Arial"/>
              </a:rPr>
              <a:t>&lt;number&gt;</a:t>
            </a:fld>
            <a:endParaRPr b="0" lang="en-US" sz="600" strike="noStrike" u="none">
              <a:solidFill>
                <a:srgbClr val="000000"/>
              </a:solidFill>
              <a:effectLst/>
              <a:uFillTx/>
              <a:latin typeface="Arial"/>
            </a:endParaRPr>
          </a:p>
        </p:txBody>
      </p:sp>
      <p:sp>
        <p:nvSpPr>
          <p:cNvPr id="4" name=""/>
          <p:cNvSpPr/>
          <p:nvPr/>
        </p:nvSpPr>
        <p:spPr>
          <a:xfrm>
            <a:off x="2443320" y="1282680"/>
            <a:ext cx="7024680" cy="0"/>
          </a:xfrm>
          <a:prstGeom prst="line">
            <a:avLst/>
          </a:prstGeom>
          <a:ln w="34920">
            <a:solidFill>
              <a:srgbClr val="009b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 name=""/>
          <p:cNvSpPr/>
          <p:nvPr/>
        </p:nvSpPr>
        <p:spPr>
          <a:xfrm>
            <a:off x="1533600" y="6616800"/>
            <a:ext cx="8015040" cy="0"/>
          </a:xfrm>
          <a:prstGeom prst="line">
            <a:avLst/>
          </a:prstGeom>
          <a:ln w="34920">
            <a:solidFill>
              <a:srgbClr val="009b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 name=""/>
          <p:cNvSpPr/>
          <p:nvPr/>
        </p:nvSpPr>
        <p:spPr>
          <a:xfrm>
            <a:off x="1187280" y="1336680"/>
            <a:ext cx="1295640" cy="266760"/>
          </a:xfrm>
          <a:prstGeom prst="ellipse">
            <a:avLst/>
          </a:prstGeom>
          <a:gradFill rotWithShape="0">
            <a:gsLst>
              <a:gs pos="0">
                <a:srgbClr val="919191"/>
              </a:gs>
              <a:gs pos="100000">
                <a:srgbClr val="fefefe"/>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wm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wmf"/><Relationship Id="rId3"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oleObject" Target="../embeddings/oleObject1.bin"/><Relationship Id="rId3" Type="http://schemas.openxmlformats.org/officeDocument/2006/relationships/image" Target="../media/image11.png"/><Relationship Id="rId4" Type="http://schemas.openxmlformats.org/officeDocument/2006/relationships/image" Target="../media/image12.wmf"/><Relationship Id="rId5"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oleObject" Target="../embeddings/oleObject1.bin"/><Relationship Id="rId3" Type="http://schemas.openxmlformats.org/officeDocument/2006/relationships/image" Target="../media/image5.wmf"/><Relationship Id="rId4"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 name=""/>
          <p:cNvSpPr/>
          <p:nvPr/>
        </p:nvSpPr>
        <p:spPr>
          <a:xfrm>
            <a:off x="2414520" y="774720"/>
            <a:ext cx="7391520" cy="69228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Services &amp; Energy in the New Economy</a:t>
            </a:r>
            <a:endParaRPr b="0" lang="en-US" sz="2800" strike="noStrike" u="none">
              <a:solidFill>
                <a:srgbClr val="000000"/>
              </a:solidFill>
              <a:effectLst/>
              <a:uFillTx/>
              <a:latin typeface="Arial"/>
            </a:endParaRPr>
          </a:p>
        </p:txBody>
      </p:sp>
      <p:sp>
        <p:nvSpPr>
          <p:cNvPr id="9" name=""/>
          <p:cNvSpPr/>
          <p:nvPr/>
        </p:nvSpPr>
        <p:spPr>
          <a:xfrm>
            <a:off x="5766480" y="1714680"/>
            <a:ext cx="3843720" cy="1984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Dr. Kenneth L. Lay</a:t>
            </a:r>
            <a:endParaRPr b="0" lang="en-US" sz="2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Chairman &amp; CEO, Enron</a:t>
            </a:r>
            <a:endParaRPr b="0" lang="en-US" sz="20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on behalf of the </a:t>
            </a:r>
            <a:endParaRPr b="0" lang="en-US" sz="20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Coalition of Service Industries</a:t>
            </a:r>
            <a:endParaRPr b="0" lang="en-US" sz="20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Energy Services Coalition</a:t>
            </a:r>
            <a:endParaRPr b="0" lang="en-US" sz="2000" strike="noStrike" u="none">
              <a:solidFill>
                <a:srgbClr val="000000"/>
              </a:solidFill>
              <a:effectLst/>
              <a:uFillTx/>
              <a:latin typeface="Arial"/>
            </a:endParaRPr>
          </a:p>
        </p:txBody>
      </p:sp>
      <p:sp>
        <p:nvSpPr>
          <p:cNvPr id="10" name=""/>
          <p:cNvSpPr/>
          <p:nvPr/>
        </p:nvSpPr>
        <p:spPr>
          <a:xfrm>
            <a:off x="5789160" y="3789360"/>
            <a:ext cx="3906360" cy="24717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9bff"/>
                </a:solidFill>
                <a:effectLst/>
                <a:uFillTx/>
                <a:latin typeface="Frutiger 55 Roman"/>
              </a:rPr>
              <a:t>3</a:t>
            </a:r>
            <a:r>
              <a:rPr b="1" i="1" lang="en-US" sz="2400" strike="noStrike" u="none" baseline="40000">
                <a:solidFill>
                  <a:srgbClr val="009bff"/>
                </a:solidFill>
                <a:effectLst/>
                <a:uFillTx/>
                <a:latin typeface="Frutiger 55 Roman"/>
              </a:rPr>
              <a:t>rd</a:t>
            </a:r>
            <a:r>
              <a:rPr b="1" i="1" lang="en-US" sz="2400" strike="noStrike" u="none">
                <a:solidFill>
                  <a:srgbClr val="009bff"/>
                </a:solidFill>
                <a:effectLst/>
                <a:uFillTx/>
                <a:latin typeface="Frutiger 55 Roman"/>
              </a:rPr>
              <a:t> Ministerial Conference</a:t>
            </a:r>
            <a:endParaRPr b="0" lang="en-US" sz="2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9bff"/>
                </a:solidFill>
                <a:effectLst/>
                <a:uFillTx/>
                <a:latin typeface="Frutiger 55 Roman"/>
              </a:rPr>
              <a:t>World Trade Organization</a:t>
            </a:r>
            <a:endParaRPr b="0" lang="en-US" sz="2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55 Roman"/>
              </a:rPr>
              <a:t>Seattle, Washington</a:t>
            </a:r>
            <a:br>
              <a:rPr sz="2000"/>
            </a:br>
            <a:r>
              <a:rPr b="0" lang="en-US" sz="2000" strike="noStrike" u="none">
                <a:solidFill>
                  <a:srgbClr val="000000"/>
                </a:solidFill>
                <a:effectLst/>
                <a:uFillTx/>
                <a:latin typeface="Frutiger 55 Roman"/>
              </a:rPr>
              <a:t>December 2, 1999</a:t>
            </a:r>
            <a:endParaRPr b="0" lang="en-US" sz="2000" strike="noStrike" u="none">
              <a:solidFill>
                <a:srgbClr val="000000"/>
              </a:solidFill>
              <a:effectLst/>
              <a:uFillTx/>
              <a:latin typeface="Arial"/>
            </a:endParaRPr>
          </a:p>
        </p:txBody>
      </p:sp>
      <p:pic>
        <p:nvPicPr>
          <p:cNvPr id="11" name="earthmap" descr=""/>
          <p:cNvPicPr/>
          <p:nvPr/>
        </p:nvPicPr>
        <p:blipFill>
          <a:blip r:embed="rId1"/>
          <a:stretch/>
        </p:blipFill>
        <p:spPr>
          <a:xfrm>
            <a:off x="738360" y="1530360"/>
            <a:ext cx="4698720" cy="487692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6" name=""/>
          <p:cNvSpPr/>
          <p:nvPr/>
        </p:nvSpPr>
        <p:spPr>
          <a:xfrm>
            <a:off x="3795840" y="3538440"/>
            <a:ext cx="74916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27" name=""/>
          <p:cNvSpPr/>
          <p:nvPr/>
        </p:nvSpPr>
        <p:spPr>
          <a:xfrm>
            <a:off x="5237280" y="2482920"/>
            <a:ext cx="74916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28" name=""/>
          <p:cNvSpPr/>
          <p:nvPr/>
        </p:nvSpPr>
        <p:spPr>
          <a:xfrm>
            <a:off x="6838920" y="2208240"/>
            <a:ext cx="74916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graphicFrame>
        <p:nvGraphicFramePr>
          <p:cNvPr id="329" name=""/>
          <p:cNvGraphicFramePr/>
          <p:nvPr/>
        </p:nvGraphicFramePr>
        <p:xfrm>
          <a:off x="1647720" y="1785960"/>
          <a:ext cx="7937640" cy="4433760"/>
        </p:xfrm>
        <a:graphic>
          <a:graphicData uri="http://schemas.openxmlformats.org/presentationml/2006/ole">
            <p:oleObj r:id="rId1" spid="">
              <p:embed/>
              <p:pic>
                <p:nvPicPr>
                  <p:cNvPr id="330" name="" descr=""/>
                  <p:cNvPicPr/>
                  <p:nvPr/>
                </p:nvPicPr>
                <p:blipFill>
                  <a:blip r:embed="rId2"/>
                  <a:stretch/>
                </p:blipFill>
                <p:spPr>
                  <a:xfrm>
                    <a:off x="1647720" y="1785960"/>
                    <a:ext cx="7937640" cy="4433760"/>
                  </a:xfrm>
                  <a:prstGeom prst="rect">
                    <a:avLst/>
                  </a:prstGeom>
                  <a:noFill/>
                  <a:ln w="0">
                    <a:noFill/>
                  </a:ln>
                </p:spPr>
              </p:pic>
            </p:oleObj>
          </a:graphicData>
        </a:graphic>
      </p:graphicFrame>
      <p:sp>
        <p:nvSpPr>
          <p:cNvPr id="331" name=""/>
          <p:cNvSpPr/>
          <p:nvPr/>
        </p:nvSpPr>
        <p:spPr>
          <a:xfrm>
            <a:off x="2604960" y="430200"/>
            <a:ext cx="6837480" cy="1214280"/>
          </a:xfrm>
          <a:prstGeom prst="rect">
            <a:avLst/>
          </a:prstGeom>
          <a:noFill/>
          <a:ln w="0">
            <a:noFill/>
          </a:ln>
        </p:spPr>
        <p:style>
          <a:lnRef idx="0"/>
          <a:fillRef idx="0"/>
          <a:effectRef idx="0"/>
          <a:fontRef idx="minor"/>
        </p:style>
        <p:txBody>
          <a:bodyPr lIns="50760" rIns="50760" tIns="25560" bIns="25560" anchor="ctr">
            <a:noAutofit/>
          </a:bodyPr>
          <a:p>
            <a:pPr>
              <a:lnSpc>
                <a:spcPct val="100000"/>
              </a:lnSpc>
              <a:tabLst>
                <a:tab algn="l" pos="0"/>
                <a:tab algn="l" pos="512640"/>
                <a:tab algn="l" pos="1025640"/>
                <a:tab algn="l" pos="1538280"/>
                <a:tab algn="l" pos="2050920"/>
                <a:tab algn="l" pos="2563920"/>
                <a:tab algn="l" pos="3076560"/>
                <a:tab algn="l" pos="3589200"/>
                <a:tab algn="l" pos="4102200"/>
                <a:tab algn="l" pos="4614840"/>
                <a:tab algn="l" pos="5127480"/>
                <a:tab algn="l" pos="5640480"/>
                <a:tab algn="l" pos="6153120"/>
                <a:tab algn="l" pos="6665760"/>
                <a:tab algn="l" pos="7178760"/>
                <a:tab algn="l" pos="7691400"/>
                <a:tab algn="l" pos="8204040"/>
                <a:tab algn="l" pos="8717040"/>
                <a:tab algn="l" pos="9229680"/>
                <a:tab algn="l" pos="9742320"/>
                <a:tab algn="l" pos="10255320"/>
              </a:tabLst>
            </a:pPr>
            <a:r>
              <a:rPr b="1" i="1" lang="en-US" sz="2800" strike="noStrike" u="none">
                <a:solidFill>
                  <a:srgbClr val="000000"/>
                </a:solidFill>
                <a:effectLst/>
                <a:uFillTx/>
                <a:latin typeface="Frutiger 55 Roman"/>
              </a:rPr>
              <a:t>Global Energy Market Infrastructure Needs to 2010</a:t>
            </a:r>
            <a:br>
              <a:rPr sz="2800"/>
            </a:br>
            <a:r>
              <a:rPr b="1" i="1" lang="en-US" sz="2100" strike="noStrike" u="none">
                <a:solidFill>
                  <a:srgbClr val="000000"/>
                </a:solidFill>
                <a:effectLst/>
                <a:uFillTx/>
                <a:latin typeface="Frutiger 55 Roman"/>
              </a:rPr>
              <a:t>(U.S. $ Billions)</a:t>
            </a:r>
            <a:endParaRPr b="0" lang="en-US" sz="2100" strike="noStrike" u="none">
              <a:solidFill>
                <a:srgbClr val="000000"/>
              </a:solidFill>
              <a:effectLst/>
              <a:uFillTx/>
              <a:latin typeface="Arial"/>
            </a:endParaRPr>
          </a:p>
        </p:txBody>
      </p:sp>
      <p:sp>
        <p:nvSpPr>
          <p:cNvPr id="332" name=""/>
          <p:cNvSpPr/>
          <p:nvPr/>
        </p:nvSpPr>
        <p:spPr>
          <a:xfrm>
            <a:off x="2905200" y="3225960"/>
            <a:ext cx="89676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$2,750</a:t>
            </a:r>
            <a:endParaRPr b="0" lang="en-US" sz="1600" strike="noStrike" u="none">
              <a:solidFill>
                <a:srgbClr val="000000"/>
              </a:solidFill>
              <a:effectLst/>
              <a:uFillTx/>
              <a:latin typeface="Arial"/>
            </a:endParaRPr>
          </a:p>
        </p:txBody>
      </p:sp>
      <p:sp>
        <p:nvSpPr>
          <p:cNvPr id="333" name=""/>
          <p:cNvSpPr/>
          <p:nvPr/>
        </p:nvSpPr>
        <p:spPr>
          <a:xfrm>
            <a:off x="4470480" y="2178000"/>
            <a:ext cx="89676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$1,575</a:t>
            </a:r>
            <a:endParaRPr b="0" lang="en-US" sz="1600" strike="noStrike" u="none">
              <a:solidFill>
                <a:srgbClr val="000000"/>
              </a:solidFill>
              <a:effectLst/>
              <a:uFillTx/>
              <a:latin typeface="Arial"/>
            </a:endParaRPr>
          </a:p>
        </p:txBody>
      </p:sp>
      <p:sp>
        <p:nvSpPr>
          <p:cNvPr id="334" name=""/>
          <p:cNvSpPr/>
          <p:nvPr/>
        </p:nvSpPr>
        <p:spPr>
          <a:xfrm>
            <a:off x="6010200" y="1895400"/>
            <a:ext cx="89712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$400</a:t>
            </a:r>
            <a:endParaRPr b="0" lang="en-US" sz="1600" strike="noStrike" u="none">
              <a:solidFill>
                <a:srgbClr val="000000"/>
              </a:solidFill>
              <a:effectLst/>
              <a:uFillTx/>
              <a:latin typeface="Arial"/>
            </a:endParaRPr>
          </a:p>
        </p:txBody>
      </p:sp>
      <p:sp>
        <p:nvSpPr>
          <p:cNvPr id="335" name=""/>
          <p:cNvSpPr/>
          <p:nvPr/>
        </p:nvSpPr>
        <p:spPr>
          <a:xfrm>
            <a:off x="7548480" y="1881360"/>
            <a:ext cx="89712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$4,725</a:t>
            </a:r>
            <a:endParaRPr b="0" lang="en-US" sz="1600" strike="noStrike" u="none">
              <a:solidFill>
                <a:srgbClr val="000000"/>
              </a:solidFill>
              <a:effectLst/>
              <a:uFillTx/>
              <a:latin typeface="Arial"/>
            </a:endParaRPr>
          </a:p>
        </p:txBody>
      </p:sp>
      <p:sp>
        <p:nvSpPr>
          <p:cNvPr id="336" name=""/>
          <p:cNvSpPr/>
          <p:nvPr/>
        </p:nvSpPr>
        <p:spPr>
          <a:xfrm>
            <a:off x="1390320" y="6429240"/>
            <a:ext cx="579960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461880"/>
                <a:tab algn="l" pos="909720"/>
                <a:tab algn="l" pos="1819440"/>
                <a:tab algn="l" pos="2728800"/>
                <a:tab algn="l" pos="3638520"/>
                <a:tab algn="l" pos="4548240"/>
                <a:tab algn="l" pos="5457960"/>
                <a:tab algn="l" pos="6367320"/>
                <a:tab algn="l" pos="7277040"/>
                <a:tab algn="l" pos="8186760"/>
                <a:tab algn="l" pos="9096480"/>
                <a:tab algn="l" pos="10005840"/>
                <a:tab algn="l" pos="10915560"/>
              </a:tabLst>
            </a:pPr>
            <a:r>
              <a:rPr b="1" i="1" lang="en-US" sz="1000" strike="noStrike" u="none">
                <a:solidFill>
                  <a:srgbClr val="000000"/>
                </a:solidFill>
                <a:effectLst/>
                <a:uFillTx/>
                <a:latin typeface="Frutiger 45 Light"/>
              </a:rPr>
              <a:t>Source: J.S Herolds, McGraw-Hill, OGJ, Gas &amp; Pipeline Journal, Hydrocarbon Processing, Enron</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7" name=""/>
          <p:cNvSpPr/>
          <p:nvPr/>
        </p:nvSpPr>
        <p:spPr>
          <a:xfrm>
            <a:off x="2637000" y="3581280"/>
            <a:ext cx="5549760" cy="2657520"/>
          </a:xfrm>
          <a:prstGeom prst="bevel">
            <a:avLst>
              <a:gd name="adj" fmla="val 8542"/>
            </a:avLst>
          </a:prstGeom>
          <a:solidFill>
            <a:srgbClr val="ffe80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338" name=""/>
          <p:cNvSpPr/>
          <p:nvPr/>
        </p:nvSpPr>
        <p:spPr>
          <a:xfrm>
            <a:off x="3402000" y="3773520"/>
            <a:ext cx="4105440" cy="2197800"/>
          </a:xfrm>
          <a:prstGeom prst="rect">
            <a:avLst/>
          </a:prstGeom>
          <a:noFill/>
          <a:ln w="0">
            <a:noFill/>
          </a:ln>
        </p:spPr>
        <p:style>
          <a:lnRef idx="0"/>
          <a:fillRef idx="0"/>
          <a:effectRef idx="0"/>
          <a:fontRef idx="minor"/>
        </p:style>
        <p:txBody>
          <a:bodyPr lIns="90000" rIns="90000" tIns="46800" bIns="46800" anchor="t">
            <a:spAutoFit/>
          </a:bodyPr>
          <a:p>
            <a:pPr marL="290520" indent="-176040">
              <a:lnSpc>
                <a:spcPct val="115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Frutiger 45 Light"/>
              </a:rPr>
              <a:t>Futures Trading</a:t>
            </a:r>
            <a:endParaRPr b="0" lang="en-US" sz="2000" strike="noStrike" u="none">
              <a:solidFill>
                <a:srgbClr val="000000"/>
              </a:solidFill>
              <a:effectLst/>
              <a:uFillTx/>
              <a:latin typeface="Arial"/>
            </a:endParaRPr>
          </a:p>
          <a:p>
            <a:pPr marL="290520" indent="-176040">
              <a:lnSpc>
                <a:spcPct val="115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Frutiger 45 Light"/>
              </a:rPr>
              <a:t>Competitive Access</a:t>
            </a:r>
            <a:endParaRPr b="0" lang="en-US" sz="2000" strike="noStrike" u="none">
              <a:solidFill>
                <a:srgbClr val="000000"/>
              </a:solidFill>
              <a:effectLst/>
              <a:uFillTx/>
              <a:latin typeface="Arial"/>
            </a:endParaRPr>
          </a:p>
          <a:p>
            <a:pPr marL="290520" indent="-176040">
              <a:lnSpc>
                <a:spcPct val="115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Frutiger 45 Light"/>
              </a:rPr>
              <a:t>Product Customization</a:t>
            </a:r>
            <a:endParaRPr b="0" lang="en-US" sz="2000" strike="noStrike" u="none">
              <a:solidFill>
                <a:srgbClr val="000000"/>
              </a:solidFill>
              <a:effectLst/>
              <a:uFillTx/>
              <a:latin typeface="Arial"/>
            </a:endParaRPr>
          </a:p>
          <a:p>
            <a:pPr marL="290520" indent="-176040">
              <a:lnSpc>
                <a:spcPct val="115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Frutiger 45 Light"/>
              </a:rPr>
              <a:t>Internet Access</a:t>
            </a:r>
            <a:endParaRPr b="0" lang="en-US" sz="2000" strike="noStrike" u="none">
              <a:solidFill>
                <a:srgbClr val="000000"/>
              </a:solidFill>
              <a:effectLst/>
              <a:uFillTx/>
              <a:latin typeface="Arial"/>
            </a:endParaRPr>
          </a:p>
          <a:p>
            <a:pPr marL="290520" indent="-176040">
              <a:lnSpc>
                <a:spcPct val="115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Frutiger 45 Light"/>
              </a:rPr>
              <a:t>Outsourcing</a:t>
            </a:r>
            <a:endParaRPr b="0" lang="en-US" sz="2000" strike="noStrike" u="none">
              <a:solidFill>
                <a:srgbClr val="000000"/>
              </a:solidFill>
              <a:effectLst/>
              <a:uFillTx/>
              <a:latin typeface="Arial"/>
            </a:endParaRPr>
          </a:p>
          <a:p>
            <a:pPr marL="290520" indent="-176040">
              <a:lnSpc>
                <a:spcPct val="115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Frutiger 45 Light"/>
              </a:rPr>
              <a:t>Environmental</a:t>
            </a:r>
            <a:endParaRPr b="0" lang="en-US" sz="2000" strike="noStrike" u="none">
              <a:solidFill>
                <a:srgbClr val="000000"/>
              </a:solidFill>
              <a:effectLst/>
              <a:uFillTx/>
              <a:latin typeface="Arial"/>
            </a:endParaRPr>
          </a:p>
        </p:txBody>
      </p:sp>
      <p:sp>
        <p:nvSpPr>
          <p:cNvPr id="339" name=""/>
          <p:cNvSpPr/>
          <p:nvPr/>
        </p:nvSpPr>
        <p:spPr>
          <a:xfrm rot="5400600">
            <a:off x="4644000" y="1061280"/>
            <a:ext cx="1536480" cy="3084480"/>
          </a:xfrm>
          <a:prstGeom prst="rightArrow">
            <a:avLst>
              <a:gd name="adj1" fmla="val 50000"/>
              <a:gd name="adj2" fmla="val 25000"/>
            </a:avLst>
          </a:prstGeom>
          <a:gradFill rotWithShape="0">
            <a:gsLst>
              <a:gs pos="0">
                <a:srgbClr val="172f75"/>
              </a:gs>
              <a:gs pos="100000">
                <a:srgbClr val="3366ff"/>
              </a:gs>
            </a:gsLst>
            <a:lin ang="5400000"/>
          </a:gra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340" name=""/>
          <p:cNvSpPr/>
          <p:nvPr/>
        </p:nvSpPr>
        <p:spPr>
          <a:xfrm>
            <a:off x="2589120" y="784080"/>
            <a:ext cx="592776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GB" sz="2800" strike="noStrike" u="none">
                <a:solidFill>
                  <a:srgbClr val="000000"/>
                </a:solidFill>
                <a:effectLst/>
                <a:uFillTx/>
                <a:latin typeface="Frutiger 55 Roman"/>
              </a:rPr>
              <a:t>New Energy Services</a:t>
            </a:r>
            <a:endParaRPr b="0" lang="en-US"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1" name=""/>
          <p:cNvSpPr/>
          <p:nvPr/>
        </p:nvSpPr>
        <p:spPr>
          <a:xfrm>
            <a:off x="1771560" y="2228760"/>
            <a:ext cx="990720" cy="685800"/>
          </a:xfrm>
          <a:prstGeom prst="rect">
            <a:avLst/>
          </a:prstGeom>
          <a:solidFill>
            <a:srgbClr val="00800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Oil and</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Products</a:t>
            </a:r>
            <a:endParaRPr b="0" lang="en-US" sz="1600" strike="noStrike" u="none">
              <a:solidFill>
                <a:srgbClr val="000000"/>
              </a:solidFill>
              <a:effectLst/>
              <a:uFillTx/>
              <a:latin typeface="Arial"/>
            </a:endParaRPr>
          </a:p>
        </p:txBody>
      </p:sp>
      <p:sp>
        <p:nvSpPr>
          <p:cNvPr id="342" name=""/>
          <p:cNvSpPr/>
          <p:nvPr/>
        </p:nvSpPr>
        <p:spPr>
          <a:xfrm>
            <a:off x="1771560" y="3371760"/>
            <a:ext cx="990720" cy="685800"/>
          </a:xfrm>
          <a:prstGeom prst="rect">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Coal</a:t>
            </a:r>
            <a:endParaRPr b="0" lang="en-US" sz="1600" strike="noStrike" u="none">
              <a:solidFill>
                <a:srgbClr val="000000"/>
              </a:solidFill>
              <a:effectLst/>
              <a:uFillTx/>
              <a:latin typeface="Arial"/>
            </a:endParaRPr>
          </a:p>
        </p:txBody>
      </p:sp>
      <p:sp>
        <p:nvSpPr>
          <p:cNvPr id="343" name=""/>
          <p:cNvSpPr/>
          <p:nvPr/>
        </p:nvSpPr>
        <p:spPr>
          <a:xfrm>
            <a:off x="1771560" y="4438800"/>
            <a:ext cx="990720" cy="685800"/>
          </a:xfrm>
          <a:prstGeom prst="rect">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Natural</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Gas</a:t>
            </a:r>
            <a:endParaRPr b="0" lang="en-US" sz="1600" strike="noStrike" u="none">
              <a:solidFill>
                <a:srgbClr val="000000"/>
              </a:solidFill>
              <a:effectLst/>
              <a:uFillTx/>
              <a:latin typeface="Arial"/>
            </a:endParaRPr>
          </a:p>
        </p:txBody>
      </p:sp>
      <p:sp>
        <p:nvSpPr>
          <p:cNvPr id="344" name=""/>
          <p:cNvSpPr/>
          <p:nvPr/>
        </p:nvSpPr>
        <p:spPr>
          <a:xfrm>
            <a:off x="1771560" y="5505480"/>
            <a:ext cx="990720" cy="685800"/>
          </a:xfrm>
          <a:prstGeom prst="rect">
            <a:avLst/>
          </a:prstGeom>
          <a:solidFill>
            <a:srgbClr val="ff000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Electricity</a:t>
            </a:r>
            <a:endParaRPr b="0" lang="en-US" sz="1600" strike="noStrike" u="none">
              <a:solidFill>
                <a:srgbClr val="000000"/>
              </a:solidFill>
              <a:effectLst/>
              <a:uFillTx/>
              <a:latin typeface="Arial"/>
            </a:endParaRPr>
          </a:p>
        </p:txBody>
      </p:sp>
      <p:sp>
        <p:nvSpPr>
          <p:cNvPr id="345" name=""/>
          <p:cNvSpPr/>
          <p:nvPr/>
        </p:nvSpPr>
        <p:spPr>
          <a:xfrm>
            <a:off x="2910600" y="2206800"/>
            <a:ext cx="1785960" cy="7344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Heating Oil</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Unleaded Gasoline</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Light Sweet Crude</a:t>
            </a:r>
            <a:endParaRPr b="0" lang="en-US" sz="1400" strike="noStrike" u="none">
              <a:solidFill>
                <a:srgbClr val="000000"/>
              </a:solidFill>
              <a:effectLst/>
              <a:uFillTx/>
              <a:latin typeface="Arial"/>
            </a:endParaRPr>
          </a:p>
        </p:txBody>
      </p:sp>
      <p:sp>
        <p:nvSpPr>
          <p:cNvPr id="346" name=""/>
          <p:cNvSpPr/>
          <p:nvPr/>
        </p:nvSpPr>
        <p:spPr>
          <a:xfrm>
            <a:off x="2950920" y="1666800"/>
            <a:ext cx="108576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000000"/>
                </a:solidFill>
                <a:effectLst/>
                <a:uFillTx/>
                <a:latin typeface="Frutiger 55 Roman"/>
              </a:rPr>
              <a:t>NYMEX</a:t>
            </a:r>
            <a:endParaRPr b="0" lang="en-US" sz="2000" strike="noStrike" u="none">
              <a:solidFill>
                <a:srgbClr val="000000"/>
              </a:solidFill>
              <a:effectLst/>
              <a:uFillTx/>
              <a:latin typeface="Arial"/>
            </a:endParaRPr>
          </a:p>
        </p:txBody>
      </p:sp>
      <p:sp>
        <p:nvSpPr>
          <p:cNvPr id="347" name=""/>
          <p:cNvSpPr/>
          <p:nvPr/>
        </p:nvSpPr>
        <p:spPr>
          <a:xfrm>
            <a:off x="2910960" y="3578400"/>
            <a:ext cx="190476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Central Appalachian</a:t>
            </a:r>
            <a:endParaRPr b="0" lang="en-US" sz="1400" strike="noStrike" u="none">
              <a:solidFill>
                <a:srgbClr val="000000"/>
              </a:solidFill>
              <a:effectLst/>
              <a:uFillTx/>
              <a:latin typeface="Arial"/>
            </a:endParaRPr>
          </a:p>
        </p:txBody>
      </p:sp>
      <p:sp>
        <p:nvSpPr>
          <p:cNvPr id="348" name=""/>
          <p:cNvSpPr/>
          <p:nvPr/>
        </p:nvSpPr>
        <p:spPr>
          <a:xfrm>
            <a:off x="2912400" y="4416480"/>
            <a:ext cx="1538280" cy="7344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Henry Hub</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Permian Basin</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Alberta, Canada</a:t>
            </a:r>
            <a:endParaRPr b="0" lang="en-US" sz="1400" strike="noStrike" u="none">
              <a:solidFill>
                <a:srgbClr val="000000"/>
              </a:solidFill>
              <a:effectLst/>
              <a:uFillTx/>
              <a:latin typeface="Arial"/>
            </a:endParaRPr>
          </a:p>
        </p:txBody>
      </p:sp>
      <p:sp>
        <p:nvSpPr>
          <p:cNvPr id="349" name=""/>
          <p:cNvSpPr/>
          <p:nvPr/>
        </p:nvSpPr>
        <p:spPr>
          <a:xfrm>
            <a:off x="2913480" y="5407200"/>
            <a:ext cx="1567800" cy="11613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CA/OR Border</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Palo Verde/AZ</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Cinergy</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Entergy</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PA/NJ/MD (PJM)</a:t>
            </a:r>
            <a:endParaRPr b="0" lang="en-US" sz="1400" strike="noStrike" u="none">
              <a:solidFill>
                <a:srgbClr val="000000"/>
              </a:solidFill>
              <a:effectLst/>
              <a:uFillTx/>
              <a:latin typeface="Arial"/>
            </a:endParaRPr>
          </a:p>
        </p:txBody>
      </p:sp>
      <p:sp>
        <p:nvSpPr>
          <p:cNvPr id="350" name=""/>
          <p:cNvSpPr/>
          <p:nvPr/>
        </p:nvSpPr>
        <p:spPr>
          <a:xfrm>
            <a:off x="4574880" y="1542960"/>
            <a:ext cx="972360" cy="7038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000000"/>
                </a:solidFill>
                <a:effectLst/>
                <a:uFillTx/>
                <a:latin typeface="Frutiger 55 Roman"/>
              </a:rPr>
              <a:t>CBOT </a:t>
            </a:r>
            <a:endParaRPr b="0" lang="en-US" sz="2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000000"/>
                </a:solidFill>
                <a:effectLst/>
                <a:uFillTx/>
                <a:latin typeface="Frutiger 55 Roman"/>
              </a:rPr>
              <a:t>MGE</a:t>
            </a:r>
            <a:endParaRPr b="0" lang="en-US" sz="2000" strike="noStrike" u="none">
              <a:solidFill>
                <a:srgbClr val="000000"/>
              </a:solidFill>
              <a:effectLst/>
              <a:uFillTx/>
              <a:latin typeface="Arial"/>
            </a:endParaRPr>
          </a:p>
        </p:txBody>
      </p:sp>
      <p:sp>
        <p:nvSpPr>
          <p:cNvPr id="351" name=""/>
          <p:cNvSpPr/>
          <p:nvPr/>
        </p:nvSpPr>
        <p:spPr>
          <a:xfrm>
            <a:off x="4675680" y="5424480"/>
            <a:ext cx="1121760" cy="7344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Com Ed</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Twin Cities</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TVA</a:t>
            </a:r>
            <a:endParaRPr b="0" lang="en-US" sz="1400" strike="noStrike" u="none">
              <a:solidFill>
                <a:srgbClr val="000000"/>
              </a:solidFill>
              <a:effectLst/>
              <a:uFillTx/>
              <a:latin typeface="Arial"/>
            </a:endParaRPr>
          </a:p>
        </p:txBody>
      </p:sp>
      <p:sp>
        <p:nvSpPr>
          <p:cNvPr id="352" name=""/>
          <p:cNvSpPr/>
          <p:nvPr/>
        </p:nvSpPr>
        <p:spPr>
          <a:xfrm>
            <a:off x="6215760" y="1647720"/>
            <a:ext cx="59112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000000"/>
                </a:solidFill>
                <a:effectLst/>
                <a:uFillTx/>
                <a:latin typeface="Frutiger 55 Roman"/>
              </a:rPr>
              <a:t>IPE</a:t>
            </a:r>
            <a:endParaRPr b="0" lang="en-US" sz="2000" strike="noStrike" u="none">
              <a:solidFill>
                <a:srgbClr val="000000"/>
              </a:solidFill>
              <a:effectLst/>
              <a:uFillTx/>
              <a:latin typeface="Arial"/>
            </a:endParaRPr>
          </a:p>
        </p:txBody>
      </p:sp>
      <p:sp>
        <p:nvSpPr>
          <p:cNvPr id="353" name=""/>
          <p:cNvSpPr/>
          <p:nvPr/>
        </p:nvSpPr>
        <p:spPr>
          <a:xfrm>
            <a:off x="5730480" y="2130480"/>
            <a:ext cx="1934280" cy="9478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Brent Crude Futures</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Gas Oil Futures</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Brent Crude Options</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Gas Oil Options</a:t>
            </a:r>
            <a:endParaRPr b="0" lang="en-US" sz="1400" strike="noStrike" u="none">
              <a:solidFill>
                <a:srgbClr val="000000"/>
              </a:solidFill>
              <a:effectLst/>
              <a:uFillTx/>
              <a:latin typeface="Arial"/>
            </a:endParaRPr>
          </a:p>
        </p:txBody>
      </p:sp>
      <p:sp>
        <p:nvSpPr>
          <p:cNvPr id="354" name=""/>
          <p:cNvSpPr/>
          <p:nvPr/>
        </p:nvSpPr>
        <p:spPr>
          <a:xfrm>
            <a:off x="5808600" y="4462560"/>
            <a:ext cx="122112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Gas Futures</a:t>
            </a:r>
            <a:endParaRPr b="0" lang="en-US" sz="1400" strike="noStrike" u="none">
              <a:solidFill>
                <a:srgbClr val="000000"/>
              </a:solidFill>
              <a:effectLst/>
              <a:uFillTx/>
              <a:latin typeface="Arial"/>
            </a:endParaRPr>
          </a:p>
        </p:txBody>
      </p:sp>
      <p:sp>
        <p:nvSpPr>
          <p:cNvPr id="355" name=""/>
          <p:cNvSpPr/>
          <p:nvPr/>
        </p:nvSpPr>
        <p:spPr>
          <a:xfrm>
            <a:off x="7773120" y="1619280"/>
            <a:ext cx="131148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000000"/>
                </a:solidFill>
                <a:effectLst/>
                <a:uFillTx/>
                <a:latin typeface="Frutiger 55 Roman"/>
              </a:rPr>
              <a:t>Nordpool</a:t>
            </a:r>
            <a:endParaRPr b="0" lang="en-US" sz="2000" strike="noStrike" u="none">
              <a:solidFill>
                <a:srgbClr val="000000"/>
              </a:solidFill>
              <a:effectLst/>
              <a:uFillTx/>
              <a:latin typeface="Arial"/>
            </a:endParaRPr>
          </a:p>
        </p:txBody>
      </p:sp>
      <p:sp>
        <p:nvSpPr>
          <p:cNvPr id="356" name=""/>
          <p:cNvSpPr/>
          <p:nvPr/>
        </p:nvSpPr>
        <p:spPr>
          <a:xfrm>
            <a:off x="7711920" y="5330880"/>
            <a:ext cx="1756080" cy="7344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Electricity Spot</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Electricity Futures</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Electricity Options</a:t>
            </a:r>
            <a:endParaRPr b="0" lang="en-US" sz="1400" strike="noStrike" u="none">
              <a:solidFill>
                <a:srgbClr val="000000"/>
              </a:solidFill>
              <a:effectLst/>
              <a:uFillTx/>
              <a:latin typeface="Arial"/>
            </a:endParaRPr>
          </a:p>
        </p:txBody>
      </p:sp>
      <p:sp>
        <p:nvSpPr>
          <p:cNvPr id="357" name=""/>
          <p:cNvSpPr/>
          <p:nvPr/>
        </p:nvSpPr>
        <p:spPr>
          <a:xfrm>
            <a:off x="1771560" y="5315040"/>
            <a:ext cx="76773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58" name=""/>
          <p:cNvSpPr/>
          <p:nvPr/>
        </p:nvSpPr>
        <p:spPr>
          <a:xfrm>
            <a:off x="1771560" y="4267080"/>
            <a:ext cx="76773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59" name=""/>
          <p:cNvSpPr/>
          <p:nvPr/>
        </p:nvSpPr>
        <p:spPr>
          <a:xfrm>
            <a:off x="1771560" y="3143160"/>
            <a:ext cx="76773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60" name=""/>
          <p:cNvSpPr/>
          <p:nvPr/>
        </p:nvSpPr>
        <p:spPr>
          <a:xfrm>
            <a:off x="2398680" y="784080"/>
            <a:ext cx="769788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GB" sz="2800" strike="noStrike" u="none">
                <a:solidFill>
                  <a:srgbClr val="000000"/>
                </a:solidFill>
                <a:effectLst/>
                <a:uFillTx/>
                <a:latin typeface="Frutiger 55 Roman"/>
              </a:rPr>
              <a:t>Energy Futures Markets: U.S. and Europe</a:t>
            </a:r>
            <a:endParaRPr b="0" lang="en-US"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1" name=""/>
          <p:cNvSpPr/>
          <p:nvPr/>
        </p:nvSpPr>
        <p:spPr>
          <a:xfrm>
            <a:off x="2604960" y="411120"/>
            <a:ext cx="7243920" cy="1214640"/>
          </a:xfrm>
          <a:prstGeom prst="rect">
            <a:avLst/>
          </a:prstGeom>
          <a:noFill/>
          <a:ln w="0">
            <a:noFill/>
          </a:ln>
        </p:spPr>
        <p:style>
          <a:lnRef idx="0"/>
          <a:fillRef idx="0"/>
          <a:effectRef idx="0"/>
          <a:fontRef idx="minor"/>
        </p:style>
        <p:txBody>
          <a:bodyPr lIns="50760" rIns="50760" tIns="25560" bIns="25560" anchor="ctr">
            <a:noAutofit/>
          </a:bodyPr>
          <a:p>
            <a:pPr>
              <a:lnSpc>
                <a:spcPct val="100000"/>
              </a:lnSpc>
              <a:tabLst>
                <a:tab algn="l" pos="0"/>
                <a:tab algn="l" pos="512640"/>
                <a:tab algn="l" pos="1025640"/>
                <a:tab algn="l" pos="1538280"/>
                <a:tab algn="l" pos="2050920"/>
                <a:tab algn="l" pos="2563920"/>
                <a:tab algn="l" pos="3076560"/>
                <a:tab algn="l" pos="3589200"/>
                <a:tab algn="l" pos="4102200"/>
                <a:tab algn="l" pos="4614840"/>
                <a:tab algn="l" pos="5127480"/>
                <a:tab algn="l" pos="5640480"/>
                <a:tab algn="l" pos="6153120"/>
                <a:tab algn="l" pos="6665760"/>
                <a:tab algn="l" pos="7178760"/>
                <a:tab algn="l" pos="7691400"/>
                <a:tab algn="l" pos="8204040"/>
                <a:tab algn="l" pos="8717040"/>
                <a:tab algn="l" pos="9229680"/>
                <a:tab algn="l" pos="9742320"/>
                <a:tab algn="l" pos="10255320"/>
              </a:tabLst>
            </a:pPr>
            <a:r>
              <a:rPr b="1" i="1" lang="en-US" sz="2800" strike="noStrike" u="none">
                <a:solidFill>
                  <a:srgbClr val="000000"/>
                </a:solidFill>
                <a:effectLst/>
                <a:uFillTx/>
                <a:latin typeface="Frutiger 55 Roman"/>
              </a:rPr>
              <a:t>Potential Markets for</a:t>
            </a:r>
            <a:br>
              <a:rPr sz="2800"/>
            </a:br>
            <a:r>
              <a:rPr b="1" i="1" lang="en-US" sz="2800" strike="noStrike" u="none">
                <a:solidFill>
                  <a:srgbClr val="000000"/>
                </a:solidFill>
                <a:effectLst/>
                <a:uFillTx/>
                <a:latin typeface="Frutiger 55 Roman"/>
              </a:rPr>
              <a:t>Direct-Access Energy  </a:t>
            </a:r>
            <a:br>
              <a:rPr sz="2800"/>
            </a:br>
            <a:r>
              <a:rPr b="1" i="1" lang="en-US" sz="2100" strike="noStrike" u="none">
                <a:solidFill>
                  <a:srgbClr val="000000"/>
                </a:solidFill>
                <a:effectLst/>
                <a:uFillTx/>
                <a:latin typeface="Frutiger 55 Roman"/>
              </a:rPr>
              <a:t>(Annual Revenue in U.S. $ Billions)</a:t>
            </a:r>
            <a:endParaRPr b="0" lang="en-US" sz="2100" strike="noStrike" u="none">
              <a:solidFill>
                <a:srgbClr val="000000"/>
              </a:solidFill>
              <a:effectLst/>
              <a:uFillTx/>
              <a:latin typeface="Arial"/>
            </a:endParaRPr>
          </a:p>
        </p:txBody>
      </p:sp>
      <p:graphicFrame>
        <p:nvGraphicFramePr>
          <p:cNvPr id="362" name=""/>
          <p:cNvGraphicFramePr/>
          <p:nvPr/>
        </p:nvGraphicFramePr>
        <p:xfrm>
          <a:off x="1695600" y="1219320"/>
          <a:ext cx="7937280" cy="4433760"/>
        </p:xfrm>
        <a:graphic>
          <a:graphicData uri="http://schemas.openxmlformats.org/presentationml/2006/ole">
            <p:oleObj r:id="rId1" spid="">
              <p:embed/>
              <p:pic>
                <p:nvPicPr>
                  <p:cNvPr id="363" name="" descr=""/>
                  <p:cNvPicPr/>
                  <p:nvPr/>
                </p:nvPicPr>
                <p:blipFill>
                  <a:blip r:embed="rId2"/>
                  <a:stretch/>
                </p:blipFill>
                <p:spPr>
                  <a:xfrm>
                    <a:off x="1695600" y="1219320"/>
                    <a:ext cx="7937280" cy="4433760"/>
                  </a:xfrm>
                  <a:prstGeom prst="rect">
                    <a:avLst/>
                  </a:prstGeom>
                  <a:noFill/>
                  <a:ln w="0">
                    <a:noFill/>
                  </a:ln>
                </p:spPr>
              </p:pic>
            </p:oleObj>
          </a:graphicData>
        </a:graphic>
      </p:graphicFrame>
      <p:sp>
        <p:nvSpPr>
          <p:cNvPr id="364" name=""/>
          <p:cNvSpPr/>
          <p:nvPr/>
        </p:nvSpPr>
        <p:spPr>
          <a:xfrm>
            <a:off x="3902040" y="4321080"/>
            <a:ext cx="89856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$120</a:t>
            </a:r>
            <a:endParaRPr b="0" lang="en-US" sz="1600" strike="noStrike" u="none">
              <a:solidFill>
                <a:srgbClr val="000000"/>
              </a:solidFill>
              <a:effectLst/>
              <a:uFillTx/>
              <a:latin typeface="Arial"/>
            </a:endParaRPr>
          </a:p>
        </p:txBody>
      </p:sp>
      <p:sp>
        <p:nvSpPr>
          <p:cNvPr id="365" name=""/>
          <p:cNvSpPr/>
          <p:nvPr/>
        </p:nvSpPr>
        <p:spPr>
          <a:xfrm>
            <a:off x="3292560" y="5413320"/>
            <a:ext cx="153036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U.S. Wholesale Power</a:t>
            </a:r>
            <a:endParaRPr b="0" lang="en-US" sz="1400" strike="noStrike" u="none">
              <a:solidFill>
                <a:srgbClr val="000000"/>
              </a:solidFill>
              <a:effectLst/>
              <a:uFillTx/>
              <a:latin typeface="Arial"/>
            </a:endParaRPr>
          </a:p>
        </p:txBody>
      </p:sp>
      <p:sp>
        <p:nvSpPr>
          <p:cNvPr id="366" name=""/>
          <p:cNvSpPr/>
          <p:nvPr/>
        </p:nvSpPr>
        <p:spPr>
          <a:xfrm>
            <a:off x="4876920" y="5413320"/>
            <a:ext cx="132696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U.S. Retail Gas &amp; Power</a:t>
            </a:r>
            <a:endParaRPr b="0" lang="en-US" sz="1400" strike="noStrike" u="none">
              <a:solidFill>
                <a:srgbClr val="000000"/>
              </a:solidFill>
              <a:effectLst/>
              <a:uFillTx/>
              <a:latin typeface="Arial"/>
            </a:endParaRPr>
          </a:p>
        </p:txBody>
      </p:sp>
      <p:sp>
        <p:nvSpPr>
          <p:cNvPr id="367" name=""/>
          <p:cNvSpPr/>
          <p:nvPr/>
        </p:nvSpPr>
        <p:spPr>
          <a:xfrm>
            <a:off x="6156360" y="5413320"/>
            <a:ext cx="135252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Europe       Gas &amp; Power</a:t>
            </a:r>
            <a:endParaRPr b="0" lang="en-US" sz="1400" strike="noStrike" u="none">
              <a:solidFill>
                <a:srgbClr val="000000"/>
              </a:solidFill>
              <a:effectLst/>
              <a:uFillTx/>
              <a:latin typeface="Arial"/>
            </a:endParaRPr>
          </a:p>
        </p:txBody>
      </p:sp>
      <p:sp>
        <p:nvSpPr>
          <p:cNvPr id="368" name=""/>
          <p:cNvSpPr/>
          <p:nvPr/>
        </p:nvSpPr>
        <p:spPr>
          <a:xfrm>
            <a:off x="7364520" y="5413320"/>
            <a:ext cx="152856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Rest of World   Gas &amp; Power</a:t>
            </a:r>
            <a:endParaRPr b="0" lang="en-US" sz="1400" strike="noStrike" u="none">
              <a:solidFill>
                <a:srgbClr val="000000"/>
              </a:solidFill>
              <a:effectLst/>
              <a:uFillTx/>
              <a:latin typeface="Arial"/>
            </a:endParaRPr>
          </a:p>
        </p:txBody>
      </p:sp>
      <p:sp>
        <p:nvSpPr>
          <p:cNvPr id="369" name=""/>
          <p:cNvSpPr/>
          <p:nvPr/>
        </p:nvSpPr>
        <p:spPr>
          <a:xfrm>
            <a:off x="5276880" y="3184560"/>
            <a:ext cx="89856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$360</a:t>
            </a:r>
            <a:endParaRPr b="0" lang="en-US" sz="1600" strike="noStrike" u="none">
              <a:solidFill>
                <a:srgbClr val="000000"/>
              </a:solidFill>
              <a:effectLst/>
              <a:uFillTx/>
              <a:latin typeface="Arial"/>
            </a:endParaRPr>
          </a:p>
        </p:txBody>
      </p:sp>
      <p:sp>
        <p:nvSpPr>
          <p:cNvPr id="370" name=""/>
          <p:cNvSpPr/>
          <p:nvPr/>
        </p:nvSpPr>
        <p:spPr>
          <a:xfrm>
            <a:off x="6621480" y="3157560"/>
            <a:ext cx="89856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$371</a:t>
            </a:r>
            <a:endParaRPr b="0" lang="en-US" sz="1600" strike="noStrike" u="none">
              <a:solidFill>
                <a:srgbClr val="000000"/>
              </a:solidFill>
              <a:effectLst/>
              <a:uFillTx/>
              <a:latin typeface="Arial"/>
            </a:endParaRPr>
          </a:p>
        </p:txBody>
      </p:sp>
      <p:sp>
        <p:nvSpPr>
          <p:cNvPr id="371" name=""/>
          <p:cNvSpPr/>
          <p:nvPr/>
        </p:nvSpPr>
        <p:spPr>
          <a:xfrm>
            <a:off x="7954920" y="1494000"/>
            <a:ext cx="897120" cy="368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$720</a:t>
            </a:r>
            <a:endParaRPr b="0" lang="en-US" sz="1800" strike="noStrike" u="none">
              <a:solidFill>
                <a:srgbClr val="000000"/>
              </a:solidFill>
              <a:effectLst/>
              <a:uFillTx/>
              <a:latin typeface="Arial"/>
            </a:endParaRPr>
          </a:p>
        </p:txBody>
      </p:sp>
      <p:sp>
        <p:nvSpPr>
          <p:cNvPr id="372" name=""/>
          <p:cNvSpPr/>
          <p:nvPr/>
        </p:nvSpPr>
        <p:spPr>
          <a:xfrm>
            <a:off x="1812960" y="5413320"/>
            <a:ext cx="153036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U.S. Wholesale Gas</a:t>
            </a:r>
            <a:endParaRPr b="0" lang="en-US" sz="1400" strike="noStrike" u="none">
              <a:solidFill>
                <a:srgbClr val="000000"/>
              </a:solidFill>
              <a:effectLst/>
              <a:uFillTx/>
              <a:latin typeface="Arial"/>
            </a:endParaRPr>
          </a:p>
        </p:txBody>
      </p:sp>
      <p:sp>
        <p:nvSpPr>
          <p:cNvPr id="373" name=""/>
          <p:cNvSpPr/>
          <p:nvPr/>
        </p:nvSpPr>
        <p:spPr>
          <a:xfrm>
            <a:off x="2546280" y="4691160"/>
            <a:ext cx="89712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$40</a:t>
            </a:r>
            <a:endParaRPr b="0" lang="en-US" sz="1600" strike="noStrike" u="none">
              <a:solidFill>
                <a:srgbClr val="000000"/>
              </a:solidFill>
              <a:effectLst/>
              <a:uFillTx/>
              <a:latin typeface="Arial"/>
            </a:endParaRPr>
          </a:p>
        </p:txBody>
      </p:sp>
      <p:sp>
        <p:nvSpPr>
          <p:cNvPr id="374" name=""/>
          <p:cNvSpPr/>
          <p:nvPr/>
        </p:nvSpPr>
        <p:spPr>
          <a:xfrm>
            <a:off x="3567240" y="5950080"/>
            <a:ext cx="4336920" cy="531360"/>
          </a:xfrm>
          <a:prstGeom prst="bevel">
            <a:avLst>
              <a:gd name="adj" fmla="val 12500"/>
            </a:avLst>
          </a:prstGeom>
          <a:solidFill>
            <a:srgbClr val="009bff"/>
          </a:solidFill>
          <a:ln w="0">
            <a:noFill/>
          </a:ln>
        </p:spPr>
        <p:style>
          <a:lnRef idx="0"/>
          <a:fillRef idx="0"/>
          <a:effectRef idx="0"/>
          <a:fontRef idx="minor"/>
        </p:style>
        <p:txBody>
          <a:bodyPr lIns="90000" rIns="90000" tIns="46800" bIns="46800" anchor="t">
            <a:spAutoFit/>
          </a:bodyPr>
          <a:p>
            <a:pPr algn="ct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Frutiger 45 Light"/>
              </a:rPr>
              <a:t>$1.6 Trillion Annual Market Size</a:t>
            </a:r>
            <a:endParaRPr b="0" lang="en-US" sz="2000" strike="noStrike" u="none">
              <a:solidFill>
                <a:srgbClr val="000000"/>
              </a:solidFill>
              <a:effectLst/>
              <a:uFillTx/>
              <a:latin typeface="Arial"/>
            </a:endParaRPr>
          </a:p>
        </p:txBody>
      </p:sp>
      <p:sp>
        <p:nvSpPr>
          <p:cNvPr id="375" name=""/>
          <p:cNvSpPr/>
          <p:nvPr/>
        </p:nvSpPr>
        <p:spPr>
          <a:xfrm>
            <a:off x="1480680" y="6429240"/>
            <a:ext cx="87228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461880"/>
                <a:tab algn="l" pos="909720"/>
                <a:tab algn="l" pos="1819440"/>
                <a:tab algn="l" pos="2728800"/>
                <a:tab algn="l" pos="3638520"/>
                <a:tab algn="l" pos="4548240"/>
                <a:tab algn="l" pos="5457960"/>
                <a:tab algn="l" pos="6367320"/>
                <a:tab algn="l" pos="7277040"/>
                <a:tab algn="l" pos="8186760"/>
                <a:tab algn="l" pos="9096480"/>
                <a:tab algn="l" pos="10005840"/>
                <a:tab algn="l" pos="10915560"/>
              </a:tabLst>
            </a:pPr>
            <a:r>
              <a:rPr b="1" i="1" lang="en-US" sz="1000" strike="noStrike" u="none">
                <a:solidFill>
                  <a:srgbClr val="000000"/>
                </a:solidFill>
                <a:effectLst/>
                <a:uFillTx/>
                <a:latin typeface="Frutiger 45 Light"/>
              </a:rPr>
              <a:t>Source: Enron</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376" name=""/>
          <p:cNvSpPr/>
          <p:nvPr/>
        </p:nvSpPr>
        <p:spPr>
          <a:xfrm>
            <a:off x="198360" y="322200"/>
            <a:ext cx="4934160" cy="936720"/>
          </a:xfrm>
          <a:prstGeom prst="rect">
            <a:avLst/>
          </a:prstGeom>
          <a:solidFill>
            <a:srgbClr val="ffffff"/>
          </a:solidFill>
          <a:ln w="0">
            <a:noFill/>
          </a:ln>
        </p:spPr>
        <p:style>
          <a:lnRef idx="0"/>
          <a:fillRef idx="0"/>
          <a:effectRef idx="0"/>
          <a:fontRef idx="minor"/>
        </p:style>
        <p:txBody>
          <a:bodyPr lIns="90360" rIns="90360" tIns="44280" bIns="4428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Frutiger 55 Roman"/>
              </a:rPr>
              <a:t>Natural Gas Customization</a:t>
            </a:r>
            <a:endParaRPr b="0" lang="en-US" sz="2400" strike="noStrike" u="none">
              <a:solidFill>
                <a:srgbClr val="000000"/>
              </a:solidFill>
              <a:effectLst/>
              <a:uFillTx/>
              <a:latin typeface="Arial"/>
            </a:endParaRPr>
          </a:p>
        </p:txBody>
      </p:sp>
      <p:sp>
        <p:nvSpPr>
          <p:cNvPr id="377" name=""/>
          <p:cNvSpPr/>
          <p:nvPr/>
        </p:nvSpPr>
        <p:spPr>
          <a:xfrm>
            <a:off x="8961480" y="6024600"/>
            <a:ext cx="750960" cy="83340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grpSp>
        <p:nvGrpSpPr>
          <p:cNvPr id="378" name=""/>
          <p:cNvGrpSpPr/>
          <p:nvPr/>
        </p:nvGrpSpPr>
        <p:grpSpPr>
          <a:xfrm>
            <a:off x="289080" y="133200"/>
            <a:ext cx="10172160" cy="6538680"/>
            <a:chOff x="289080" y="133200"/>
            <a:chExt cx="10172160" cy="6538680"/>
          </a:xfrm>
        </p:grpSpPr>
        <p:sp>
          <p:nvSpPr>
            <p:cNvPr id="379" name=""/>
            <p:cNvSpPr/>
            <p:nvPr/>
          </p:nvSpPr>
          <p:spPr>
            <a:xfrm flipV="1">
              <a:off x="1199520" y="4321800"/>
              <a:ext cx="302760" cy="2880"/>
            </a:xfrm>
            <a:prstGeom prst="line">
              <a:avLst/>
            </a:prstGeom>
            <a:ln w="6480">
              <a:solidFill>
                <a:srgbClr val="ff004a"/>
              </a:solidFill>
              <a:miter/>
            </a:ln>
          </p:spPr>
          <p:style>
            <a:lnRef idx="0"/>
            <a:fillRef idx="0"/>
            <a:effectRef idx="0"/>
            <a:fontRef idx="minor"/>
          </p:style>
          <p:txBody>
            <a:bodyPr lIns="90000" rIns="90000" tIns="-43920" bIns="-43920" anchor="ctr">
              <a:noAutofit/>
            </a:bodyPr>
            <a:p>
              <a:endParaRPr b="0" lang="en-US" sz="2400" strike="noStrike" u="none">
                <a:solidFill>
                  <a:srgbClr val="000000"/>
                </a:solidFill>
                <a:effectLst/>
                <a:uFillTx/>
                <a:latin typeface="Arial"/>
              </a:endParaRPr>
            </a:p>
          </p:txBody>
        </p:sp>
        <p:sp>
          <p:nvSpPr>
            <p:cNvPr id="380" name=""/>
            <p:cNvSpPr/>
            <p:nvPr/>
          </p:nvSpPr>
          <p:spPr>
            <a:xfrm flipV="1">
              <a:off x="1506960" y="3138840"/>
              <a:ext cx="1130040" cy="9360"/>
            </a:xfrm>
            <a:prstGeom prst="line">
              <a:avLst/>
            </a:prstGeom>
            <a:ln w="6480">
              <a:solidFill>
                <a:srgbClr val="ff004a"/>
              </a:solidFill>
              <a:miter/>
            </a:ln>
          </p:spPr>
          <p:style>
            <a:lnRef idx="0"/>
            <a:fillRef idx="0"/>
            <a:effectRef idx="0"/>
            <a:fontRef idx="minor"/>
          </p:style>
          <p:txBody>
            <a:bodyPr lIns="90000" rIns="90000" tIns="-37440" bIns="-37440" anchor="ctr">
              <a:noAutofit/>
            </a:bodyPr>
            <a:p>
              <a:endParaRPr b="0" lang="en-US" sz="2400" strike="noStrike" u="none">
                <a:solidFill>
                  <a:srgbClr val="000000"/>
                </a:solidFill>
                <a:effectLst/>
                <a:uFillTx/>
                <a:latin typeface="Arial"/>
              </a:endParaRPr>
            </a:p>
          </p:txBody>
        </p:sp>
        <p:sp>
          <p:nvSpPr>
            <p:cNvPr id="381" name=""/>
            <p:cNvSpPr/>
            <p:nvPr/>
          </p:nvSpPr>
          <p:spPr>
            <a:xfrm>
              <a:off x="2637360" y="6131880"/>
              <a:ext cx="13892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82" name=""/>
            <p:cNvSpPr/>
            <p:nvPr/>
          </p:nvSpPr>
          <p:spPr>
            <a:xfrm flipH="1">
              <a:off x="5205600" y="3483720"/>
              <a:ext cx="2635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83" name=""/>
            <p:cNvSpPr/>
            <p:nvPr/>
          </p:nvSpPr>
          <p:spPr>
            <a:xfrm>
              <a:off x="2667240" y="4577760"/>
              <a:ext cx="51944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84" name=""/>
            <p:cNvSpPr/>
            <p:nvPr/>
          </p:nvSpPr>
          <p:spPr>
            <a:xfrm>
              <a:off x="4279680" y="1111680"/>
              <a:ext cx="903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85" name=""/>
            <p:cNvSpPr/>
            <p:nvPr/>
          </p:nvSpPr>
          <p:spPr>
            <a:xfrm flipH="1">
              <a:off x="4279320" y="3229200"/>
              <a:ext cx="9054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86" name=""/>
            <p:cNvSpPr/>
            <p:nvPr/>
          </p:nvSpPr>
          <p:spPr>
            <a:xfrm flipV="1">
              <a:off x="5183640" y="429480"/>
              <a:ext cx="0" cy="158544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87" name=""/>
            <p:cNvSpPr/>
            <p:nvPr/>
          </p:nvSpPr>
          <p:spPr>
            <a:xfrm>
              <a:off x="5565240" y="5693400"/>
              <a:ext cx="474696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grpSp>
          <p:nvGrpSpPr>
            <p:cNvPr id="388" name=""/>
            <p:cNvGrpSpPr/>
            <p:nvPr/>
          </p:nvGrpSpPr>
          <p:grpSpPr>
            <a:xfrm>
              <a:off x="8001360" y="2094840"/>
              <a:ext cx="2432880" cy="4206960"/>
              <a:chOff x="8001360" y="2094840"/>
              <a:chExt cx="2432880" cy="4206960"/>
            </a:xfrm>
          </p:grpSpPr>
          <p:sp>
            <p:nvSpPr>
              <p:cNvPr id="389" name=""/>
              <p:cNvSpPr/>
              <p:nvPr/>
            </p:nvSpPr>
            <p:spPr>
              <a:xfrm>
                <a:off x="9214200" y="5594760"/>
                <a:ext cx="118980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90" name=""/>
              <p:cNvSpPr/>
              <p:nvPr/>
            </p:nvSpPr>
            <p:spPr>
              <a:xfrm>
                <a:off x="9214200" y="5622840"/>
                <a:ext cx="118980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91" name=""/>
              <p:cNvSpPr/>
              <p:nvPr/>
            </p:nvSpPr>
            <p:spPr>
              <a:xfrm>
                <a:off x="8001360" y="20948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92" name=""/>
              <p:cNvSpPr/>
              <p:nvPr/>
            </p:nvSpPr>
            <p:spPr>
              <a:xfrm>
                <a:off x="8001360" y="21229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93" name=""/>
              <p:cNvSpPr/>
              <p:nvPr/>
            </p:nvSpPr>
            <p:spPr>
              <a:xfrm>
                <a:off x="8001360" y="215136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94" name=""/>
              <p:cNvSpPr/>
              <p:nvPr/>
            </p:nvSpPr>
            <p:spPr>
              <a:xfrm>
                <a:off x="8001360" y="21798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95" name=""/>
              <p:cNvSpPr/>
              <p:nvPr/>
            </p:nvSpPr>
            <p:spPr>
              <a:xfrm>
                <a:off x="8001360" y="220824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96" name=""/>
              <p:cNvSpPr/>
              <p:nvPr/>
            </p:nvSpPr>
            <p:spPr>
              <a:xfrm>
                <a:off x="8001360" y="22348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97" name=""/>
              <p:cNvSpPr/>
              <p:nvPr/>
            </p:nvSpPr>
            <p:spPr>
              <a:xfrm>
                <a:off x="8001360" y="22633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98" name=""/>
              <p:cNvSpPr/>
              <p:nvPr/>
            </p:nvSpPr>
            <p:spPr>
              <a:xfrm>
                <a:off x="8001360" y="22921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399" name=""/>
              <p:cNvSpPr/>
              <p:nvPr/>
            </p:nvSpPr>
            <p:spPr>
              <a:xfrm>
                <a:off x="8001360" y="232020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00" name=""/>
              <p:cNvSpPr/>
              <p:nvPr/>
            </p:nvSpPr>
            <p:spPr>
              <a:xfrm>
                <a:off x="8001360" y="23490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01" name=""/>
              <p:cNvSpPr/>
              <p:nvPr/>
            </p:nvSpPr>
            <p:spPr>
              <a:xfrm>
                <a:off x="8001360" y="23770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02" name=""/>
              <p:cNvSpPr/>
              <p:nvPr/>
            </p:nvSpPr>
            <p:spPr>
              <a:xfrm>
                <a:off x="8001360" y="24055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03" name=""/>
              <p:cNvSpPr/>
              <p:nvPr/>
            </p:nvSpPr>
            <p:spPr>
              <a:xfrm>
                <a:off x="8001360" y="24343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04" name=""/>
              <p:cNvSpPr/>
              <p:nvPr/>
            </p:nvSpPr>
            <p:spPr>
              <a:xfrm>
                <a:off x="8001360" y="24609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05" name=""/>
              <p:cNvSpPr/>
              <p:nvPr/>
            </p:nvSpPr>
            <p:spPr>
              <a:xfrm>
                <a:off x="8001360" y="24894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06" name=""/>
              <p:cNvSpPr/>
              <p:nvPr/>
            </p:nvSpPr>
            <p:spPr>
              <a:xfrm>
                <a:off x="8001360" y="251748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07" name=""/>
              <p:cNvSpPr/>
              <p:nvPr/>
            </p:nvSpPr>
            <p:spPr>
              <a:xfrm>
                <a:off x="8001360" y="25462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08" name=""/>
              <p:cNvSpPr/>
              <p:nvPr/>
            </p:nvSpPr>
            <p:spPr>
              <a:xfrm>
                <a:off x="8001360" y="25747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09" name=""/>
              <p:cNvSpPr/>
              <p:nvPr/>
            </p:nvSpPr>
            <p:spPr>
              <a:xfrm>
                <a:off x="8001360" y="26031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10" name=""/>
              <p:cNvSpPr/>
              <p:nvPr/>
            </p:nvSpPr>
            <p:spPr>
              <a:xfrm>
                <a:off x="8001360" y="26316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11" name=""/>
              <p:cNvSpPr/>
              <p:nvPr/>
            </p:nvSpPr>
            <p:spPr>
              <a:xfrm>
                <a:off x="8001360" y="26582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12" name=""/>
              <p:cNvSpPr/>
              <p:nvPr/>
            </p:nvSpPr>
            <p:spPr>
              <a:xfrm>
                <a:off x="8001360" y="268668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13" name=""/>
              <p:cNvSpPr/>
              <p:nvPr/>
            </p:nvSpPr>
            <p:spPr>
              <a:xfrm>
                <a:off x="8001360" y="27154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14" name=""/>
              <p:cNvSpPr/>
              <p:nvPr/>
            </p:nvSpPr>
            <p:spPr>
              <a:xfrm>
                <a:off x="8001360" y="27435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15" name=""/>
              <p:cNvSpPr/>
              <p:nvPr/>
            </p:nvSpPr>
            <p:spPr>
              <a:xfrm>
                <a:off x="8001360" y="277200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16" name=""/>
              <p:cNvSpPr/>
              <p:nvPr/>
            </p:nvSpPr>
            <p:spPr>
              <a:xfrm>
                <a:off x="8001360" y="28004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17" name=""/>
              <p:cNvSpPr/>
              <p:nvPr/>
            </p:nvSpPr>
            <p:spPr>
              <a:xfrm>
                <a:off x="8001360" y="282888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18" name=""/>
              <p:cNvSpPr/>
              <p:nvPr/>
            </p:nvSpPr>
            <p:spPr>
              <a:xfrm>
                <a:off x="8001360" y="28573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19" name=""/>
              <p:cNvSpPr/>
              <p:nvPr/>
            </p:nvSpPr>
            <p:spPr>
              <a:xfrm>
                <a:off x="8001360" y="288396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20" name=""/>
              <p:cNvSpPr/>
              <p:nvPr/>
            </p:nvSpPr>
            <p:spPr>
              <a:xfrm>
                <a:off x="8001360" y="29127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21" name=""/>
              <p:cNvSpPr/>
              <p:nvPr/>
            </p:nvSpPr>
            <p:spPr>
              <a:xfrm>
                <a:off x="8001360" y="294084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22" name=""/>
              <p:cNvSpPr/>
              <p:nvPr/>
            </p:nvSpPr>
            <p:spPr>
              <a:xfrm>
                <a:off x="8001360" y="29696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23" name=""/>
              <p:cNvSpPr/>
              <p:nvPr/>
            </p:nvSpPr>
            <p:spPr>
              <a:xfrm>
                <a:off x="8001360" y="29980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24" name=""/>
              <p:cNvSpPr/>
              <p:nvPr/>
            </p:nvSpPr>
            <p:spPr>
              <a:xfrm>
                <a:off x="8001360" y="302616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25" name=""/>
              <p:cNvSpPr/>
              <p:nvPr/>
            </p:nvSpPr>
            <p:spPr>
              <a:xfrm>
                <a:off x="8001360" y="30549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26" name=""/>
              <p:cNvSpPr/>
              <p:nvPr/>
            </p:nvSpPr>
            <p:spPr>
              <a:xfrm>
                <a:off x="8001360" y="30830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27" name=""/>
              <p:cNvSpPr/>
              <p:nvPr/>
            </p:nvSpPr>
            <p:spPr>
              <a:xfrm>
                <a:off x="8001360" y="31100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28" name=""/>
              <p:cNvSpPr/>
              <p:nvPr/>
            </p:nvSpPr>
            <p:spPr>
              <a:xfrm>
                <a:off x="8001360" y="313848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29" name=""/>
              <p:cNvSpPr/>
              <p:nvPr/>
            </p:nvSpPr>
            <p:spPr>
              <a:xfrm>
                <a:off x="8001360" y="31669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30" name=""/>
              <p:cNvSpPr/>
              <p:nvPr/>
            </p:nvSpPr>
            <p:spPr>
              <a:xfrm>
                <a:off x="8001360" y="319536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31" name=""/>
              <p:cNvSpPr/>
              <p:nvPr/>
            </p:nvSpPr>
            <p:spPr>
              <a:xfrm>
                <a:off x="8001360" y="32238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32" name=""/>
              <p:cNvSpPr/>
              <p:nvPr/>
            </p:nvSpPr>
            <p:spPr>
              <a:xfrm>
                <a:off x="8001360" y="32522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33" name=""/>
              <p:cNvSpPr/>
              <p:nvPr/>
            </p:nvSpPr>
            <p:spPr>
              <a:xfrm>
                <a:off x="8001360" y="328068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34" name=""/>
              <p:cNvSpPr/>
              <p:nvPr/>
            </p:nvSpPr>
            <p:spPr>
              <a:xfrm>
                <a:off x="8001360" y="33091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35" name=""/>
              <p:cNvSpPr/>
              <p:nvPr/>
            </p:nvSpPr>
            <p:spPr>
              <a:xfrm>
                <a:off x="8001360" y="33361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36" name=""/>
              <p:cNvSpPr/>
              <p:nvPr/>
            </p:nvSpPr>
            <p:spPr>
              <a:xfrm>
                <a:off x="8001360" y="33642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37" name=""/>
              <p:cNvSpPr/>
              <p:nvPr/>
            </p:nvSpPr>
            <p:spPr>
              <a:xfrm>
                <a:off x="8001360" y="339264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38" name=""/>
              <p:cNvSpPr/>
              <p:nvPr/>
            </p:nvSpPr>
            <p:spPr>
              <a:xfrm>
                <a:off x="8001360" y="34214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39" name=""/>
              <p:cNvSpPr/>
              <p:nvPr/>
            </p:nvSpPr>
            <p:spPr>
              <a:xfrm>
                <a:off x="8001360" y="34495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40" name=""/>
              <p:cNvSpPr/>
              <p:nvPr/>
            </p:nvSpPr>
            <p:spPr>
              <a:xfrm>
                <a:off x="8001360" y="34783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41" name=""/>
              <p:cNvSpPr/>
              <p:nvPr/>
            </p:nvSpPr>
            <p:spPr>
              <a:xfrm>
                <a:off x="8001360" y="35064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42" name=""/>
              <p:cNvSpPr/>
              <p:nvPr/>
            </p:nvSpPr>
            <p:spPr>
              <a:xfrm>
                <a:off x="8001360" y="35334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43" name=""/>
              <p:cNvSpPr/>
              <p:nvPr/>
            </p:nvSpPr>
            <p:spPr>
              <a:xfrm>
                <a:off x="8001360" y="356184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44" name=""/>
              <p:cNvSpPr/>
              <p:nvPr/>
            </p:nvSpPr>
            <p:spPr>
              <a:xfrm>
                <a:off x="8001360" y="35902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45" name=""/>
              <p:cNvSpPr/>
              <p:nvPr/>
            </p:nvSpPr>
            <p:spPr>
              <a:xfrm>
                <a:off x="8001360" y="36187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46" name=""/>
              <p:cNvSpPr/>
              <p:nvPr/>
            </p:nvSpPr>
            <p:spPr>
              <a:xfrm>
                <a:off x="8001360" y="364680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47" name=""/>
              <p:cNvSpPr/>
              <p:nvPr/>
            </p:nvSpPr>
            <p:spPr>
              <a:xfrm>
                <a:off x="8001360" y="36756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48" name=""/>
              <p:cNvSpPr/>
              <p:nvPr/>
            </p:nvSpPr>
            <p:spPr>
              <a:xfrm>
                <a:off x="8001360" y="370404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49" name=""/>
              <p:cNvSpPr/>
              <p:nvPr/>
            </p:nvSpPr>
            <p:spPr>
              <a:xfrm>
                <a:off x="8001360" y="37321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50" name=""/>
              <p:cNvSpPr/>
              <p:nvPr/>
            </p:nvSpPr>
            <p:spPr>
              <a:xfrm>
                <a:off x="8001360" y="37591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51" name=""/>
              <p:cNvSpPr/>
              <p:nvPr/>
            </p:nvSpPr>
            <p:spPr>
              <a:xfrm>
                <a:off x="8001360" y="37875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52" name=""/>
              <p:cNvSpPr/>
              <p:nvPr/>
            </p:nvSpPr>
            <p:spPr>
              <a:xfrm>
                <a:off x="8001360" y="381600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53" name=""/>
              <p:cNvSpPr/>
              <p:nvPr/>
            </p:nvSpPr>
            <p:spPr>
              <a:xfrm>
                <a:off x="8001360" y="38448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54" name=""/>
              <p:cNvSpPr/>
              <p:nvPr/>
            </p:nvSpPr>
            <p:spPr>
              <a:xfrm>
                <a:off x="8001360" y="38728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55" name=""/>
              <p:cNvSpPr/>
              <p:nvPr/>
            </p:nvSpPr>
            <p:spPr>
              <a:xfrm>
                <a:off x="8001360" y="39013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56" name=""/>
              <p:cNvSpPr/>
              <p:nvPr/>
            </p:nvSpPr>
            <p:spPr>
              <a:xfrm>
                <a:off x="8001360" y="39297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57" name=""/>
              <p:cNvSpPr/>
              <p:nvPr/>
            </p:nvSpPr>
            <p:spPr>
              <a:xfrm>
                <a:off x="8001360" y="39582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58" name=""/>
              <p:cNvSpPr/>
              <p:nvPr/>
            </p:nvSpPr>
            <p:spPr>
              <a:xfrm>
                <a:off x="8001360" y="39852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59" name=""/>
              <p:cNvSpPr/>
              <p:nvPr/>
            </p:nvSpPr>
            <p:spPr>
              <a:xfrm>
                <a:off x="8001360" y="401328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0" name=""/>
              <p:cNvSpPr/>
              <p:nvPr/>
            </p:nvSpPr>
            <p:spPr>
              <a:xfrm>
                <a:off x="8001360" y="40420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61" name=""/>
              <p:cNvSpPr/>
              <p:nvPr/>
            </p:nvSpPr>
            <p:spPr>
              <a:xfrm>
                <a:off x="8001360" y="407016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2" name=""/>
              <p:cNvSpPr/>
              <p:nvPr/>
            </p:nvSpPr>
            <p:spPr>
              <a:xfrm>
                <a:off x="8001360" y="40989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63" name=""/>
              <p:cNvSpPr/>
              <p:nvPr/>
            </p:nvSpPr>
            <p:spPr>
              <a:xfrm>
                <a:off x="8001360" y="41274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64" name=""/>
              <p:cNvSpPr/>
              <p:nvPr/>
            </p:nvSpPr>
            <p:spPr>
              <a:xfrm>
                <a:off x="8001360" y="415548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5" name=""/>
              <p:cNvSpPr/>
              <p:nvPr/>
            </p:nvSpPr>
            <p:spPr>
              <a:xfrm>
                <a:off x="8001360" y="418248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6" name=""/>
              <p:cNvSpPr/>
              <p:nvPr/>
            </p:nvSpPr>
            <p:spPr>
              <a:xfrm>
                <a:off x="8001360" y="42123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67" name=""/>
              <p:cNvSpPr/>
              <p:nvPr/>
            </p:nvSpPr>
            <p:spPr>
              <a:xfrm>
                <a:off x="8001360" y="42393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68" name=""/>
              <p:cNvSpPr/>
              <p:nvPr/>
            </p:nvSpPr>
            <p:spPr>
              <a:xfrm>
                <a:off x="8001360" y="426780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69" name=""/>
              <p:cNvSpPr/>
              <p:nvPr/>
            </p:nvSpPr>
            <p:spPr>
              <a:xfrm>
                <a:off x="8001360" y="42962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70" name=""/>
              <p:cNvSpPr/>
              <p:nvPr/>
            </p:nvSpPr>
            <p:spPr>
              <a:xfrm>
                <a:off x="8001360" y="432468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71" name=""/>
              <p:cNvSpPr/>
              <p:nvPr/>
            </p:nvSpPr>
            <p:spPr>
              <a:xfrm>
                <a:off x="8001360" y="435276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72" name=""/>
              <p:cNvSpPr/>
              <p:nvPr/>
            </p:nvSpPr>
            <p:spPr>
              <a:xfrm>
                <a:off x="8001360" y="43815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73" name=""/>
              <p:cNvSpPr/>
              <p:nvPr/>
            </p:nvSpPr>
            <p:spPr>
              <a:xfrm>
                <a:off x="8001360" y="440964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74" name=""/>
              <p:cNvSpPr/>
              <p:nvPr/>
            </p:nvSpPr>
            <p:spPr>
              <a:xfrm>
                <a:off x="8001360" y="443664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75" name=""/>
              <p:cNvSpPr/>
              <p:nvPr/>
            </p:nvSpPr>
            <p:spPr>
              <a:xfrm>
                <a:off x="8001360" y="44654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76" name=""/>
              <p:cNvSpPr/>
              <p:nvPr/>
            </p:nvSpPr>
            <p:spPr>
              <a:xfrm>
                <a:off x="8001360" y="44935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77" name=""/>
              <p:cNvSpPr/>
              <p:nvPr/>
            </p:nvSpPr>
            <p:spPr>
              <a:xfrm>
                <a:off x="8001360" y="452196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78" name=""/>
              <p:cNvSpPr/>
              <p:nvPr/>
            </p:nvSpPr>
            <p:spPr>
              <a:xfrm>
                <a:off x="8001360" y="45504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79" name=""/>
              <p:cNvSpPr/>
              <p:nvPr/>
            </p:nvSpPr>
            <p:spPr>
              <a:xfrm>
                <a:off x="8001360" y="45788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80" name=""/>
              <p:cNvSpPr/>
              <p:nvPr/>
            </p:nvSpPr>
            <p:spPr>
              <a:xfrm>
                <a:off x="8001360" y="460728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1" name=""/>
              <p:cNvSpPr/>
              <p:nvPr/>
            </p:nvSpPr>
            <p:spPr>
              <a:xfrm>
                <a:off x="8001360" y="46357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82" name=""/>
              <p:cNvSpPr/>
              <p:nvPr/>
            </p:nvSpPr>
            <p:spPr>
              <a:xfrm>
                <a:off x="8001360" y="46627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83" name=""/>
              <p:cNvSpPr/>
              <p:nvPr/>
            </p:nvSpPr>
            <p:spPr>
              <a:xfrm>
                <a:off x="8001360" y="469080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4" name=""/>
              <p:cNvSpPr/>
              <p:nvPr/>
            </p:nvSpPr>
            <p:spPr>
              <a:xfrm>
                <a:off x="8001360" y="47196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85" name=""/>
              <p:cNvSpPr/>
              <p:nvPr/>
            </p:nvSpPr>
            <p:spPr>
              <a:xfrm>
                <a:off x="8001360" y="47480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86" name=""/>
              <p:cNvSpPr/>
              <p:nvPr/>
            </p:nvSpPr>
            <p:spPr>
              <a:xfrm>
                <a:off x="8001360" y="47761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87" name=""/>
              <p:cNvSpPr/>
              <p:nvPr/>
            </p:nvSpPr>
            <p:spPr>
              <a:xfrm>
                <a:off x="8001360" y="48049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88" name=""/>
              <p:cNvSpPr/>
              <p:nvPr/>
            </p:nvSpPr>
            <p:spPr>
              <a:xfrm>
                <a:off x="8001360" y="48330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89" name=""/>
              <p:cNvSpPr/>
              <p:nvPr/>
            </p:nvSpPr>
            <p:spPr>
              <a:xfrm>
                <a:off x="8001360" y="486144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90" name=""/>
              <p:cNvSpPr/>
              <p:nvPr/>
            </p:nvSpPr>
            <p:spPr>
              <a:xfrm>
                <a:off x="8001360" y="488844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91" name=""/>
              <p:cNvSpPr/>
              <p:nvPr/>
            </p:nvSpPr>
            <p:spPr>
              <a:xfrm>
                <a:off x="8001360" y="49168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92" name=""/>
              <p:cNvSpPr/>
              <p:nvPr/>
            </p:nvSpPr>
            <p:spPr>
              <a:xfrm>
                <a:off x="8001360" y="49453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93" name=""/>
              <p:cNvSpPr/>
              <p:nvPr/>
            </p:nvSpPr>
            <p:spPr>
              <a:xfrm>
                <a:off x="8001360" y="49737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94" name=""/>
              <p:cNvSpPr/>
              <p:nvPr/>
            </p:nvSpPr>
            <p:spPr>
              <a:xfrm>
                <a:off x="8001360" y="50022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95" name=""/>
              <p:cNvSpPr/>
              <p:nvPr/>
            </p:nvSpPr>
            <p:spPr>
              <a:xfrm>
                <a:off x="8001360" y="503064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96" name=""/>
              <p:cNvSpPr/>
              <p:nvPr/>
            </p:nvSpPr>
            <p:spPr>
              <a:xfrm>
                <a:off x="8001360" y="50590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97" name=""/>
              <p:cNvSpPr/>
              <p:nvPr/>
            </p:nvSpPr>
            <p:spPr>
              <a:xfrm>
                <a:off x="8001360" y="50860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98" name=""/>
              <p:cNvSpPr/>
              <p:nvPr/>
            </p:nvSpPr>
            <p:spPr>
              <a:xfrm>
                <a:off x="8001360" y="51141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499" name=""/>
              <p:cNvSpPr/>
              <p:nvPr/>
            </p:nvSpPr>
            <p:spPr>
              <a:xfrm>
                <a:off x="8001360" y="514260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00" name=""/>
              <p:cNvSpPr/>
              <p:nvPr/>
            </p:nvSpPr>
            <p:spPr>
              <a:xfrm>
                <a:off x="8001360" y="51714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01" name=""/>
              <p:cNvSpPr/>
              <p:nvPr/>
            </p:nvSpPr>
            <p:spPr>
              <a:xfrm>
                <a:off x="8001360" y="519948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02" name=""/>
              <p:cNvSpPr/>
              <p:nvPr/>
            </p:nvSpPr>
            <p:spPr>
              <a:xfrm>
                <a:off x="8001360" y="52279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03" name=""/>
              <p:cNvSpPr/>
              <p:nvPr/>
            </p:nvSpPr>
            <p:spPr>
              <a:xfrm>
                <a:off x="8001360" y="52563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04" name=""/>
              <p:cNvSpPr/>
              <p:nvPr/>
            </p:nvSpPr>
            <p:spPr>
              <a:xfrm>
                <a:off x="8001360" y="528480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05" name=""/>
              <p:cNvSpPr/>
              <p:nvPr/>
            </p:nvSpPr>
            <p:spPr>
              <a:xfrm>
                <a:off x="8001360" y="531180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06" name=""/>
              <p:cNvSpPr/>
              <p:nvPr/>
            </p:nvSpPr>
            <p:spPr>
              <a:xfrm>
                <a:off x="8001360" y="53402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07" name=""/>
              <p:cNvSpPr/>
              <p:nvPr/>
            </p:nvSpPr>
            <p:spPr>
              <a:xfrm>
                <a:off x="8001360" y="53686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08" name=""/>
              <p:cNvSpPr/>
              <p:nvPr/>
            </p:nvSpPr>
            <p:spPr>
              <a:xfrm>
                <a:off x="8001360" y="539676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09" name=""/>
              <p:cNvSpPr/>
              <p:nvPr/>
            </p:nvSpPr>
            <p:spPr>
              <a:xfrm>
                <a:off x="8001360" y="54255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10" name=""/>
              <p:cNvSpPr/>
              <p:nvPr/>
            </p:nvSpPr>
            <p:spPr>
              <a:xfrm>
                <a:off x="8001360" y="54540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11" name=""/>
              <p:cNvSpPr/>
              <p:nvPr/>
            </p:nvSpPr>
            <p:spPr>
              <a:xfrm>
                <a:off x="8001360" y="548208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12" name=""/>
              <p:cNvSpPr/>
              <p:nvPr/>
            </p:nvSpPr>
            <p:spPr>
              <a:xfrm>
                <a:off x="8001360" y="55108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13" name=""/>
              <p:cNvSpPr/>
              <p:nvPr/>
            </p:nvSpPr>
            <p:spPr>
              <a:xfrm>
                <a:off x="8001360" y="55375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14" name=""/>
              <p:cNvSpPr/>
              <p:nvPr/>
            </p:nvSpPr>
            <p:spPr>
              <a:xfrm>
                <a:off x="8001360" y="556596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15" name=""/>
              <p:cNvSpPr/>
              <p:nvPr/>
            </p:nvSpPr>
            <p:spPr>
              <a:xfrm>
                <a:off x="8001360" y="565128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16" name=""/>
              <p:cNvSpPr/>
              <p:nvPr/>
            </p:nvSpPr>
            <p:spPr>
              <a:xfrm>
                <a:off x="8001360" y="56797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17" name=""/>
              <p:cNvSpPr/>
              <p:nvPr/>
            </p:nvSpPr>
            <p:spPr>
              <a:xfrm>
                <a:off x="8001360" y="573660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18" name=""/>
              <p:cNvSpPr/>
              <p:nvPr/>
            </p:nvSpPr>
            <p:spPr>
              <a:xfrm>
                <a:off x="8001360" y="576324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19" name=""/>
              <p:cNvSpPr/>
              <p:nvPr/>
            </p:nvSpPr>
            <p:spPr>
              <a:xfrm>
                <a:off x="8001360" y="57920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20" name=""/>
              <p:cNvSpPr/>
              <p:nvPr/>
            </p:nvSpPr>
            <p:spPr>
              <a:xfrm>
                <a:off x="8001360" y="58201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21" name=""/>
              <p:cNvSpPr/>
              <p:nvPr/>
            </p:nvSpPr>
            <p:spPr>
              <a:xfrm>
                <a:off x="8001360" y="58489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22" name=""/>
              <p:cNvSpPr/>
              <p:nvPr/>
            </p:nvSpPr>
            <p:spPr>
              <a:xfrm>
                <a:off x="8001360" y="587736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23" name=""/>
              <p:cNvSpPr/>
              <p:nvPr/>
            </p:nvSpPr>
            <p:spPr>
              <a:xfrm>
                <a:off x="8001360" y="590544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24" name=""/>
              <p:cNvSpPr/>
              <p:nvPr/>
            </p:nvSpPr>
            <p:spPr>
              <a:xfrm>
                <a:off x="8001360" y="593424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25" name=""/>
              <p:cNvSpPr/>
              <p:nvPr/>
            </p:nvSpPr>
            <p:spPr>
              <a:xfrm>
                <a:off x="8001360" y="59608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26" name=""/>
              <p:cNvSpPr/>
              <p:nvPr/>
            </p:nvSpPr>
            <p:spPr>
              <a:xfrm>
                <a:off x="8001360" y="59893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27" name=""/>
              <p:cNvSpPr/>
              <p:nvPr/>
            </p:nvSpPr>
            <p:spPr>
              <a:xfrm>
                <a:off x="8001360" y="601776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28" name=""/>
              <p:cNvSpPr/>
              <p:nvPr/>
            </p:nvSpPr>
            <p:spPr>
              <a:xfrm>
                <a:off x="8001360" y="60462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29" name=""/>
              <p:cNvSpPr/>
              <p:nvPr/>
            </p:nvSpPr>
            <p:spPr>
              <a:xfrm>
                <a:off x="8001360" y="607464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30" name=""/>
              <p:cNvSpPr/>
              <p:nvPr/>
            </p:nvSpPr>
            <p:spPr>
              <a:xfrm>
                <a:off x="8001360" y="61027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31" name=""/>
              <p:cNvSpPr/>
              <p:nvPr/>
            </p:nvSpPr>
            <p:spPr>
              <a:xfrm>
                <a:off x="8001360" y="61315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32" name=""/>
              <p:cNvSpPr/>
              <p:nvPr/>
            </p:nvSpPr>
            <p:spPr>
              <a:xfrm>
                <a:off x="8001360" y="615996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33" name=""/>
              <p:cNvSpPr/>
              <p:nvPr/>
            </p:nvSpPr>
            <p:spPr>
              <a:xfrm>
                <a:off x="8001360" y="618660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34" name=""/>
              <p:cNvSpPr/>
              <p:nvPr/>
            </p:nvSpPr>
            <p:spPr>
              <a:xfrm>
                <a:off x="8001360" y="621540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35" name=""/>
              <p:cNvSpPr/>
              <p:nvPr/>
            </p:nvSpPr>
            <p:spPr>
              <a:xfrm>
                <a:off x="8001360" y="624348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536" name=""/>
              <p:cNvSpPr/>
              <p:nvPr/>
            </p:nvSpPr>
            <p:spPr>
              <a:xfrm>
                <a:off x="8001360" y="6271920"/>
                <a:ext cx="2432880" cy="144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37" name=""/>
              <p:cNvSpPr/>
              <p:nvPr/>
            </p:nvSpPr>
            <p:spPr>
              <a:xfrm>
                <a:off x="8001360" y="6300720"/>
                <a:ext cx="2432880" cy="1080"/>
              </a:xfrm>
              <a:custGeom>
                <a:avLst/>
                <a:gdLst/>
                <a:ahLst/>
                <a:rect l="l" t="t" r="r" b="b"/>
                <a:pathLst>
                  <a:path w="497" h="0">
                    <a:moveTo>
                      <a:pt x="0" y="0"/>
                    </a:moveTo>
                    <a:lnTo>
                      <a:pt x="62" y="0"/>
                    </a:lnTo>
                    <a:lnTo>
                      <a:pt x="124" y="0"/>
                    </a:lnTo>
                    <a:lnTo>
                      <a:pt x="186" y="0"/>
                    </a:lnTo>
                    <a:lnTo>
                      <a:pt x="248" y="0"/>
                    </a:lnTo>
                    <a:lnTo>
                      <a:pt x="311" y="0"/>
                    </a:lnTo>
                    <a:lnTo>
                      <a:pt x="373" y="0"/>
                    </a:lnTo>
                    <a:lnTo>
                      <a:pt x="435" y="0"/>
                    </a:lnTo>
                    <a:lnTo>
                      <a:pt x="49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grpSp>
        <p:sp>
          <p:nvSpPr>
            <p:cNvPr id="538" name=""/>
            <p:cNvSpPr/>
            <p:nvPr/>
          </p:nvSpPr>
          <p:spPr>
            <a:xfrm flipH="1">
              <a:off x="4026960" y="5596920"/>
              <a:ext cx="49226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39" name=""/>
            <p:cNvSpPr/>
            <p:nvPr/>
          </p:nvSpPr>
          <p:spPr>
            <a:xfrm flipH="1">
              <a:off x="5632200" y="2757960"/>
              <a:ext cx="5223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40" name=""/>
            <p:cNvSpPr/>
            <p:nvPr/>
          </p:nvSpPr>
          <p:spPr>
            <a:xfrm>
              <a:off x="7398720" y="1937160"/>
              <a:ext cx="1472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41" name=""/>
            <p:cNvSpPr/>
            <p:nvPr/>
          </p:nvSpPr>
          <p:spPr>
            <a:xfrm>
              <a:off x="7398720" y="2099160"/>
              <a:ext cx="1472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42" name=""/>
            <p:cNvSpPr/>
            <p:nvPr/>
          </p:nvSpPr>
          <p:spPr>
            <a:xfrm>
              <a:off x="7684200" y="2044800"/>
              <a:ext cx="15116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43" name=""/>
            <p:cNvSpPr/>
            <p:nvPr/>
          </p:nvSpPr>
          <p:spPr>
            <a:xfrm flipH="1">
              <a:off x="7703280" y="2100960"/>
              <a:ext cx="14990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44" name=""/>
            <p:cNvSpPr/>
            <p:nvPr/>
          </p:nvSpPr>
          <p:spPr>
            <a:xfrm flipH="1">
              <a:off x="7688520" y="1945080"/>
              <a:ext cx="15051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45" name=""/>
            <p:cNvSpPr/>
            <p:nvPr/>
          </p:nvSpPr>
          <p:spPr>
            <a:xfrm flipH="1">
              <a:off x="5748480" y="916560"/>
              <a:ext cx="4064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46" name=""/>
            <p:cNvSpPr/>
            <p:nvPr/>
          </p:nvSpPr>
          <p:spPr>
            <a:xfrm flipH="1">
              <a:off x="5740560" y="1749960"/>
              <a:ext cx="4158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47" name=""/>
            <p:cNvSpPr/>
            <p:nvPr/>
          </p:nvSpPr>
          <p:spPr>
            <a:xfrm flipH="1">
              <a:off x="2654280" y="1990440"/>
              <a:ext cx="12600" cy="331452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48" name=""/>
            <p:cNvSpPr/>
            <p:nvPr/>
          </p:nvSpPr>
          <p:spPr>
            <a:xfrm>
              <a:off x="3971520" y="5751360"/>
              <a:ext cx="1451880" cy="126000"/>
            </a:xfrm>
            <a:prstGeom prst="line">
              <a:avLst/>
            </a:prstGeom>
            <a:ln w="0">
              <a:noFill/>
            </a:ln>
          </p:spPr>
          <p:style>
            <a:lnRef idx="0"/>
            <a:fillRef idx="0"/>
            <a:effectRef idx="0"/>
            <a:fontRef idx="minor"/>
          </p:style>
          <p:txBody>
            <a:bodyPr lIns="111600" rIns="111600" tIns="55800" bIns="55800" anchor="ctr">
              <a:noAutofit/>
            </a:bodyPr>
            <a:p>
              <a:endParaRPr b="0" lang="en-US" sz="2400" strike="noStrike" u="none">
                <a:solidFill>
                  <a:srgbClr val="000000"/>
                </a:solidFill>
                <a:effectLst/>
                <a:uFillTx/>
                <a:latin typeface="Arial"/>
              </a:endParaRPr>
            </a:p>
          </p:txBody>
        </p:sp>
        <p:sp>
          <p:nvSpPr>
            <p:cNvPr id="549" name=""/>
            <p:cNvSpPr/>
            <p:nvPr/>
          </p:nvSpPr>
          <p:spPr>
            <a:xfrm>
              <a:off x="6417720" y="329760"/>
              <a:ext cx="27799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50" name=""/>
            <p:cNvSpPr/>
            <p:nvPr/>
          </p:nvSpPr>
          <p:spPr>
            <a:xfrm flipH="1">
              <a:off x="6454800" y="410760"/>
              <a:ext cx="27378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51" name=""/>
            <p:cNvSpPr/>
            <p:nvPr/>
          </p:nvSpPr>
          <p:spPr>
            <a:xfrm flipH="1">
              <a:off x="6510240" y="259200"/>
              <a:ext cx="26841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52" name=""/>
            <p:cNvSpPr/>
            <p:nvPr/>
          </p:nvSpPr>
          <p:spPr>
            <a:xfrm flipH="1">
              <a:off x="6426720" y="190800"/>
              <a:ext cx="27673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53" name=""/>
            <p:cNvSpPr/>
            <p:nvPr/>
          </p:nvSpPr>
          <p:spPr>
            <a:xfrm flipH="1">
              <a:off x="6425280" y="495000"/>
              <a:ext cx="27687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54" name=""/>
            <p:cNvSpPr/>
            <p:nvPr/>
          </p:nvSpPr>
          <p:spPr>
            <a:xfrm flipH="1">
              <a:off x="6518160" y="565560"/>
              <a:ext cx="26812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55" name=""/>
            <p:cNvSpPr/>
            <p:nvPr/>
          </p:nvSpPr>
          <p:spPr>
            <a:xfrm flipH="1">
              <a:off x="6415560" y="635400"/>
              <a:ext cx="27802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56" name=""/>
            <p:cNvSpPr/>
            <p:nvPr/>
          </p:nvSpPr>
          <p:spPr>
            <a:xfrm flipH="1">
              <a:off x="6464160" y="719640"/>
              <a:ext cx="27248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57" name=""/>
            <p:cNvSpPr/>
            <p:nvPr/>
          </p:nvSpPr>
          <p:spPr>
            <a:xfrm flipH="1">
              <a:off x="6426720" y="801360"/>
              <a:ext cx="27658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58" name=""/>
            <p:cNvSpPr/>
            <p:nvPr/>
          </p:nvSpPr>
          <p:spPr>
            <a:xfrm flipH="1">
              <a:off x="6518160" y="871200"/>
              <a:ext cx="26812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59" name=""/>
            <p:cNvSpPr/>
            <p:nvPr/>
          </p:nvSpPr>
          <p:spPr>
            <a:xfrm flipH="1">
              <a:off x="6415920" y="957240"/>
              <a:ext cx="27784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0" name=""/>
            <p:cNvSpPr/>
            <p:nvPr/>
          </p:nvSpPr>
          <p:spPr>
            <a:xfrm flipH="1">
              <a:off x="6481440" y="1050840"/>
              <a:ext cx="27126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1" name=""/>
            <p:cNvSpPr/>
            <p:nvPr/>
          </p:nvSpPr>
          <p:spPr>
            <a:xfrm flipH="1">
              <a:off x="6426720" y="1164600"/>
              <a:ext cx="27644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2" name=""/>
            <p:cNvSpPr/>
            <p:nvPr/>
          </p:nvSpPr>
          <p:spPr>
            <a:xfrm flipH="1">
              <a:off x="6427080" y="1390680"/>
              <a:ext cx="27705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3" name=""/>
            <p:cNvSpPr/>
            <p:nvPr/>
          </p:nvSpPr>
          <p:spPr>
            <a:xfrm flipH="1">
              <a:off x="6518160" y="1262880"/>
              <a:ext cx="26812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4" name=""/>
            <p:cNvSpPr/>
            <p:nvPr/>
          </p:nvSpPr>
          <p:spPr>
            <a:xfrm flipH="1">
              <a:off x="6464160" y="1526760"/>
              <a:ext cx="27313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5" name=""/>
            <p:cNvSpPr/>
            <p:nvPr/>
          </p:nvSpPr>
          <p:spPr>
            <a:xfrm flipH="1">
              <a:off x="6426720" y="1609560"/>
              <a:ext cx="27658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6" name=""/>
            <p:cNvSpPr/>
            <p:nvPr/>
          </p:nvSpPr>
          <p:spPr>
            <a:xfrm flipH="1">
              <a:off x="6514920" y="1679400"/>
              <a:ext cx="26812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7" name=""/>
            <p:cNvSpPr/>
            <p:nvPr/>
          </p:nvSpPr>
          <p:spPr>
            <a:xfrm flipH="1">
              <a:off x="6426720" y="1776600"/>
              <a:ext cx="27644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8" name=""/>
            <p:cNvSpPr/>
            <p:nvPr/>
          </p:nvSpPr>
          <p:spPr>
            <a:xfrm flipH="1">
              <a:off x="6464520" y="1888560"/>
              <a:ext cx="2728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9" name=""/>
            <p:cNvSpPr/>
            <p:nvPr/>
          </p:nvSpPr>
          <p:spPr>
            <a:xfrm>
              <a:off x="6158520" y="71964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70" name=""/>
            <p:cNvSpPr/>
            <p:nvPr/>
          </p:nvSpPr>
          <p:spPr>
            <a:xfrm>
              <a:off x="6158520" y="39996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71" name=""/>
            <p:cNvSpPr/>
            <p:nvPr/>
          </p:nvSpPr>
          <p:spPr>
            <a:xfrm>
              <a:off x="6158520" y="17496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72" name=""/>
            <p:cNvSpPr/>
            <p:nvPr/>
          </p:nvSpPr>
          <p:spPr>
            <a:xfrm>
              <a:off x="6159960" y="243720"/>
              <a:ext cx="1285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73" name=""/>
            <p:cNvSpPr/>
            <p:nvPr/>
          </p:nvSpPr>
          <p:spPr>
            <a:xfrm>
              <a:off x="6158520" y="31428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74" name=""/>
            <p:cNvSpPr/>
            <p:nvPr/>
          </p:nvSpPr>
          <p:spPr>
            <a:xfrm flipH="1">
              <a:off x="5748840" y="1267560"/>
              <a:ext cx="4032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75" name=""/>
            <p:cNvSpPr/>
            <p:nvPr/>
          </p:nvSpPr>
          <p:spPr>
            <a:xfrm flipH="1">
              <a:off x="7782840" y="1988640"/>
              <a:ext cx="14187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76" name=""/>
            <p:cNvSpPr/>
            <p:nvPr/>
          </p:nvSpPr>
          <p:spPr>
            <a:xfrm>
              <a:off x="7400160" y="1983960"/>
              <a:ext cx="127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77" name=""/>
            <p:cNvSpPr/>
            <p:nvPr/>
          </p:nvSpPr>
          <p:spPr>
            <a:xfrm>
              <a:off x="5869800" y="239040"/>
              <a:ext cx="211680" cy="8388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ctr">
              <a:noAutofit/>
            </a:bodyPr>
            <a:p>
              <a:pPr algn="ctr">
                <a:lnSpc>
                  <a:spcPct val="115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East</a:t>
              </a:r>
              <a:endParaRPr b="0" lang="en-US" sz="600" strike="noStrike" u="none">
                <a:solidFill>
                  <a:srgbClr val="000000"/>
                </a:solidFill>
                <a:effectLst/>
                <a:uFillTx/>
                <a:latin typeface="Arial"/>
              </a:endParaRPr>
            </a:p>
          </p:txBody>
        </p:sp>
        <p:sp>
          <p:nvSpPr>
            <p:cNvPr id="578" name=""/>
            <p:cNvSpPr/>
            <p:nvPr/>
          </p:nvSpPr>
          <p:spPr>
            <a:xfrm>
              <a:off x="5868000" y="535680"/>
              <a:ext cx="211680" cy="8388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ctr">
              <a:noAutofit/>
            </a:bodyPr>
            <a:p>
              <a:pPr algn="ctr">
                <a:lnSpc>
                  <a:spcPct val="115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NY</a:t>
              </a:r>
              <a:endParaRPr b="0" lang="en-US" sz="600" strike="noStrike" u="none">
                <a:solidFill>
                  <a:srgbClr val="000000"/>
                </a:solidFill>
                <a:effectLst/>
                <a:uFillTx/>
                <a:latin typeface="Arial"/>
              </a:endParaRPr>
            </a:p>
          </p:txBody>
        </p:sp>
        <p:sp>
          <p:nvSpPr>
            <p:cNvPr id="579" name=""/>
            <p:cNvSpPr/>
            <p:nvPr/>
          </p:nvSpPr>
          <p:spPr>
            <a:xfrm>
              <a:off x="2822040" y="6043320"/>
              <a:ext cx="498600" cy="16956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800" strike="noStrike" u="none">
                  <a:solidFill>
                    <a:srgbClr val="000000"/>
                  </a:solidFill>
                  <a:effectLst/>
                  <a:uFillTx/>
                  <a:latin typeface="Frutiger 45 Light"/>
                </a:rPr>
                <a:t>Regions</a:t>
              </a:r>
              <a:endParaRPr b="0" lang="en-US" sz="800" strike="noStrike" u="none">
                <a:solidFill>
                  <a:srgbClr val="000000"/>
                </a:solidFill>
                <a:effectLst/>
                <a:uFillTx/>
                <a:latin typeface="Arial"/>
              </a:endParaRPr>
            </a:p>
          </p:txBody>
        </p:sp>
        <p:sp>
          <p:nvSpPr>
            <p:cNvPr id="580" name=""/>
            <p:cNvSpPr/>
            <p:nvPr/>
          </p:nvSpPr>
          <p:spPr>
            <a:xfrm flipH="1">
              <a:off x="6510240" y="2180520"/>
              <a:ext cx="13435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81" name=""/>
            <p:cNvSpPr/>
            <p:nvPr/>
          </p:nvSpPr>
          <p:spPr>
            <a:xfrm flipH="1">
              <a:off x="6510240" y="2349000"/>
              <a:ext cx="13514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82" name=""/>
            <p:cNvSpPr/>
            <p:nvPr/>
          </p:nvSpPr>
          <p:spPr>
            <a:xfrm flipH="1">
              <a:off x="6444000" y="2516040"/>
              <a:ext cx="14187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83" name=""/>
            <p:cNvSpPr/>
            <p:nvPr/>
          </p:nvSpPr>
          <p:spPr>
            <a:xfrm flipH="1">
              <a:off x="5641560" y="2352240"/>
              <a:ext cx="5194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84" name=""/>
            <p:cNvSpPr/>
            <p:nvPr/>
          </p:nvSpPr>
          <p:spPr>
            <a:xfrm flipH="1">
              <a:off x="5641920" y="3483720"/>
              <a:ext cx="5068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85" name=""/>
            <p:cNvSpPr/>
            <p:nvPr/>
          </p:nvSpPr>
          <p:spPr>
            <a:xfrm flipH="1">
              <a:off x="6439320" y="2640960"/>
              <a:ext cx="14191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86" name=""/>
            <p:cNvSpPr/>
            <p:nvPr/>
          </p:nvSpPr>
          <p:spPr>
            <a:xfrm flipH="1">
              <a:off x="6518160" y="2753280"/>
              <a:ext cx="1342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87" name=""/>
            <p:cNvSpPr/>
            <p:nvPr/>
          </p:nvSpPr>
          <p:spPr>
            <a:xfrm>
              <a:off x="2667240" y="1982520"/>
              <a:ext cx="1612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88" name=""/>
            <p:cNvSpPr/>
            <p:nvPr/>
          </p:nvSpPr>
          <p:spPr>
            <a:xfrm flipH="1">
              <a:off x="5197320" y="4287600"/>
              <a:ext cx="15555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89" name=""/>
            <p:cNvSpPr/>
            <p:nvPr/>
          </p:nvSpPr>
          <p:spPr>
            <a:xfrm flipH="1">
              <a:off x="6748560" y="4287600"/>
              <a:ext cx="5115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90" name=""/>
            <p:cNvSpPr/>
            <p:nvPr/>
          </p:nvSpPr>
          <p:spPr>
            <a:xfrm flipH="1">
              <a:off x="6445440" y="3294720"/>
              <a:ext cx="14158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91" name=""/>
            <p:cNvSpPr/>
            <p:nvPr/>
          </p:nvSpPr>
          <p:spPr>
            <a:xfrm flipH="1">
              <a:off x="6444000" y="3827160"/>
              <a:ext cx="14173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92" name=""/>
            <p:cNvSpPr/>
            <p:nvPr/>
          </p:nvSpPr>
          <p:spPr>
            <a:xfrm>
              <a:off x="6518160" y="3480480"/>
              <a:ext cx="1344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93" name=""/>
            <p:cNvSpPr/>
            <p:nvPr/>
          </p:nvSpPr>
          <p:spPr>
            <a:xfrm>
              <a:off x="6518160" y="3923640"/>
              <a:ext cx="13464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94" name=""/>
            <p:cNvSpPr/>
            <p:nvPr/>
          </p:nvSpPr>
          <p:spPr>
            <a:xfrm>
              <a:off x="6522840" y="3060720"/>
              <a:ext cx="1342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95" name=""/>
            <p:cNvSpPr/>
            <p:nvPr/>
          </p:nvSpPr>
          <p:spPr>
            <a:xfrm>
              <a:off x="6444360" y="3683520"/>
              <a:ext cx="14202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96" name=""/>
            <p:cNvSpPr/>
            <p:nvPr/>
          </p:nvSpPr>
          <p:spPr>
            <a:xfrm>
              <a:off x="6444360" y="4034880"/>
              <a:ext cx="14173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97" name=""/>
            <p:cNvSpPr/>
            <p:nvPr/>
          </p:nvSpPr>
          <p:spPr>
            <a:xfrm>
              <a:off x="7297920" y="415944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98" name=""/>
            <p:cNvSpPr/>
            <p:nvPr/>
          </p:nvSpPr>
          <p:spPr>
            <a:xfrm flipH="1">
              <a:off x="7587000" y="4426200"/>
              <a:ext cx="2728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99" name=""/>
            <p:cNvSpPr/>
            <p:nvPr/>
          </p:nvSpPr>
          <p:spPr>
            <a:xfrm flipH="1">
              <a:off x="7598160" y="4148280"/>
              <a:ext cx="264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00" name=""/>
            <p:cNvSpPr/>
            <p:nvPr/>
          </p:nvSpPr>
          <p:spPr>
            <a:xfrm flipH="1">
              <a:off x="2654280" y="4746240"/>
              <a:ext cx="52074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01" name=""/>
            <p:cNvSpPr/>
            <p:nvPr/>
          </p:nvSpPr>
          <p:spPr>
            <a:xfrm>
              <a:off x="2824200" y="4484160"/>
              <a:ext cx="717120" cy="185400"/>
            </a:xfrm>
            <a:prstGeom prst="rect">
              <a:avLst/>
            </a:prstGeom>
            <a:solidFill>
              <a:srgbClr val="ffffff"/>
            </a:solidFill>
            <a:ln w="9360">
              <a:solidFill>
                <a:srgbClr val="000000"/>
              </a:solidFill>
              <a:miter/>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900" strike="noStrike" u="none">
                  <a:solidFill>
                    <a:srgbClr val="000000"/>
                  </a:solidFill>
                  <a:effectLst/>
                  <a:uFillTx/>
                  <a:latin typeface="Frutiger 45 Light"/>
                </a:rPr>
                <a:t>Transport</a:t>
              </a:r>
              <a:endParaRPr b="0" lang="en-US" sz="900" strike="noStrike" u="none">
                <a:solidFill>
                  <a:srgbClr val="000000"/>
                </a:solidFill>
                <a:effectLst/>
                <a:uFillTx/>
                <a:latin typeface="Arial"/>
              </a:endParaRPr>
            </a:p>
          </p:txBody>
        </p:sp>
        <p:sp>
          <p:nvSpPr>
            <p:cNvPr id="602" name=""/>
            <p:cNvSpPr/>
            <p:nvPr/>
          </p:nvSpPr>
          <p:spPr>
            <a:xfrm>
              <a:off x="2820960" y="4687200"/>
              <a:ext cx="715680" cy="185760"/>
            </a:xfrm>
            <a:prstGeom prst="rect">
              <a:avLst/>
            </a:prstGeom>
            <a:solidFill>
              <a:srgbClr val="ffffff"/>
            </a:solidFill>
            <a:ln w="9360">
              <a:solidFill>
                <a:srgbClr val="000000"/>
              </a:solidFill>
              <a:miter/>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900" strike="noStrike" u="none">
                  <a:solidFill>
                    <a:srgbClr val="000000"/>
                  </a:solidFill>
                  <a:effectLst/>
                  <a:uFillTx/>
                  <a:latin typeface="Frutiger 45 Light"/>
                </a:rPr>
                <a:t>Storage</a:t>
              </a:r>
              <a:endParaRPr b="0" lang="en-US" sz="900" strike="noStrike" u="none">
                <a:solidFill>
                  <a:srgbClr val="000000"/>
                </a:solidFill>
                <a:effectLst/>
                <a:uFillTx/>
                <a:latin typeface="Arial"/>
              </a:endParaRPr>
            </a:p>
          </p:txBody>
        </p:sp>
        <p:sp>
          <p:nvSpPr>
            <p:cNvPr id="603" name=""/>
            <p:cNvSpPr/>
            <p:nvPr/>
          </p:nvSpPr>
          <p:spPr>
            <a:xfrm flipH="1">
              <a:off x="6438960" y="4900680"/>
              <a:ext cx="14223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04" name=""/>
            <p:cNvSpPr/>
            <p:nvPr/>
          </p:nvSpPr>
          <p:spPr>
            <a:xfrm flipH="1">
              <a:off x="6439320" y="5065920"/>
              <a:ext cx="14191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05" name=""/>
            <p:cNvSpPr/>
            <p:nvPr/>
          </p:nvSpPr>
          <p:spPr>
            <a:xfrm flipH="1">
              <a:off x="6518160" y="5319000"/>
              <a:ext cx="13435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06" name=""/>
            <p:cNvSpPr/>
            <p:nvPr/>
          </p:nvSpPr>
          <p:spPr>
            <a:xfrm flipH="1">
              <a:off x="6531840" y="5473440"/>
              <a:ext cx="13327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07" name=""/>
            <p:cNvSpPr/>
            <p:nvPr/>
          </p:nvSpPr>
          <p:spPr>
            <a:xfrm flipH="1">
              <a:off x="6444000" y="3171600"/>
              <a:ext cx="14173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08" name=""/>
            <p:cNvSpPr/>
            <p:nvPr/>
          </p:nvSpPr>
          <p:spPr>
            <a:xfrm flipH="1">
              <a:off x="6444360" y="2959200"/>
              <a:ext cx="14155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09" name=""/>
            <p:cNvSpPr/>
            <p:nvPr/>
          </p:nvSpPr>
          <p:spPr>
            <a:xfrm flipH="1">
              <a:off x="5814720" y="3076560"/>
              <a:ext cx="334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10" name=""/>
            <p:cNvSpPr/>
            <p:nvPr/>
          </p:nvSpPr>
          <p:spPr>
            <a:xfrm flipH="1">
              <a:off x="5641560" y="3936240"/>
              <a:ext cx="5209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11" name=""/>
            <p:cNvSpPr/>
            <p:nvPr/>
          </p:nvSpPr>
          <p:spPr>
            <a:xfrm>
              <a:off x="5455800" y="3405960"/>
              <a:ext cx="311760" cy="13932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ctr">
              <a:spAutoFit/>
            </a:bodyPr>
            <a:p>
              <a:pP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Texas</a:t>
              </a:r>
              <a:endParaRPr b="0" lang="en-US" sz="600" strike="noStrike" u="none">
                <a:solidFill>
                  <a:srgbClr val="000000"/>
                </a:solidFill>
                <a:effectLst/>
                <a:uFillTx/>
                <a:latin typeface="Arial"/>
              </a:endParaRPr>
            </a:p>
          </p:txBody>
        </p:sp>
        <p:sp>
          <p:nvSpPr>
            <p:cNvPr id="612" name=""/>
            <p:cNvSpPr/>
            <p:nvPr/>
          </p:nvSpPr>
          <p:spPr>
            <a:xfrm flipH="1">
              <a:off x="4641480" y="6289920"/>
              <a:ext cx="32166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13" name=""/>
            <p:cNvSpPr/>
            <p:nvPr/>
          </p:nvSpPr>
          <p:spPr>
            <a:xfrm flipH="1">
              <a:off x="4668480" y="6236640"/>
              <a:ext cx="31914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14" name=""/>
            <p:cNvSpPr/>
            <p:nvPr/>
          </p:nvSpPr>
          <p:spPr>
            <a:xfrm flipH="1">
              <a:off x="4026960" y="6264720"/>
              <a:ext cx="5270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15" name=""/>
            <p:cNvSpPr/>
            <p:nvPr/>
          </p:nvSpPr>
          <p:spPr>
            <a:xfrm>
              <a:off x="4745520" y="6211800"/>
              <a:ext cx="224280" cy="51480"/>
            </a:xfrm>
            <a:prstGeom prst="rect">
              <a:avLst/>
            </a:prstGeom>
            <a:solidFill>
              <a:srgbClr val="ffffff"/>
            </a:solidFill>
            <a:ln w="0">
              <a:noFill/>
            </a:ln>
          </p:spPr>
          <p:style>
            <a:lnRef idx="0"/>
            <a:fillRef idx="0"/>
            <a:effectRef idx="0"/>
            <a:fontRef idx="minor"/>
          </p:style>
          <p:txBody>
            <a:bodyPr wrap="none" lIns="38880" rIns="38880" tIns="19440" bIns="19440" anchor="ctr">
              <a:noAutofit/>
            </a:bodyPr>
            <a:p>
              <a:pPr>
                <a:lnSpc>
                  <a:spcPct val="100000"/>
                </a:lnSpc>
                <a:tabLst>
                  <a:tab algn="l" pos="0"/>
                  <a:tab algn="l" pos="388800"/>
                  <a:tab algn="l" pos="777960"/>
                  <a:tab algn="l" pos="1166760"/>
                  <a:tab algn="l" pos="1555920"/>
                  <a:tab algn="l" pos="1944720"/>
                  <a:tab algn="l" pos="2333520"/>
                  <a:tab algn="l" pos="2722680"/>
                  <a:tab algn="l" pos="3111480"/>
                  <a:tab algn="l" pos="3500280"/>
                  <a:tab algn="l" pos="3889440"/>
                  <a:tab algn="l" pos="4278240"/>
                  <a:tab algn="l" pos="4667400"/>
                  <a:tab algn="l" pos="5056200"/>
                  <a:tab algn="l" pos="5445000"/>
                  <a:tab algn="l" pos="5834160"/>
                  <a:tab algn="l" pos="6222960"/>
                  <a:tab algn="l" pos="6611760"/>
                  <a:tab algn="l" pos="7000920"/>
                  <a:tab algn="l" pos="7389720"/>
                  <a:tab algn="l" pos="7778880"/>
                </a:tabLst>
              </a:pPr>
              <a:r>
                <a:rPr b="1" lang="en-US" sz="300" strike="noStrike" u="none">
                  <a:solidFill>
                    <a:srgbClr val="000000"/>
                  </a:solidFill>
                  <a:effectLst/>
                  <a:uFillTx/>
                  <a:latin typeface="Frutiger 45 Light"/>
                </a:rPr>
                <a:t>EAST TX</a:t>
              </a:r>
              <a:endParaRPr b="0" lang="en-US" sz="300" strike="noStrike" u="none">
                <a:solidFill>
                  <a:srgbClr val="000000"/>
                </a:solidFill>
                <a:effectLst/>
                <a:uFillTx/>
                <a:latin typeface="Arial"/>
              </a:endParaRPr>
            </a:p>
          </p:txBody>
        </p:sp>
        <p:sp>
          <p:nvSpPr>
            <p:cNvPr id="616" name=""/>
            <p:cNvSpPr/>
            <p:nvPr/>
          </p:nvSpPr>
          <p:spPr>
            <a:xfrm>
              <a:off x="4744080" y="6271200"/>
              <a:ext cx="199080" cy="49680"/>
            </a:xfrm>
            <a:prstGeom prst="rect">
              <a:avLst/>
            </a:prstGeom>
            <a:solidFill>
              <a:srgbClr val="ffffff"/>
            </a:solidFill>
            <a:ln w="0">
              <a:noFill/>
            </a:ln>
          </p:spPr>
          <p:style>
            <a:lnRef idx="0"/>
            <a:fillRef idx="0"/>
            <a:effectRef idx="0"/>
            <a:fontRef idx="minor"/>
          </p:style>
          <p:txBody>
            <a:bodyPr wrap="none" lIns="38880" rIns="38880" tIns="19440" bIns="19440" anchor="ctr">
              <a:noAutofit/>
            </a:bodyPr>
            <a:p>
              <a:pPr>
                <a:lnSpc>
                  <a:spcPct val="100000"/>
                </a:lnSpc>
                <a:tabLst>
                  <a:tab algn="l" pos="0"/>
                  <a:tab algn="l" pos="388800"/>
                  <a:tab algn="l" pos="777960"/>
                  <a:tab algn="l" pos="1166760"/>
                  <a:tab algn="l" pos="1555920"/>
                  <a:tab algn="l" pos="1944720"/>
                  <a:tab algn="l" pos="2333520"/>
                  <a:tab algn="l" pos="2722680"/>
                  <a:tab algn="l" pos="3111480"/>
                  <a:tab algn="l" pos="3500280"/>
                  <a:tab algn="l" pos="3889440"/>
                  <a:tab algn="l" pos="4278240"/>
                  <a:tab algn="l" pos="4667400"/>
                  <a:tab algn="l" pos="5056200"/>
                  <a:tab algn="l" pos="5445000"/>
                  <a:tab algn="l" pos="5834160"/>
                  <a:tab algn="l" pos="6222960"/>
                  <a:tab algn="l" pos="6611760"/>
                  <a:tab algn="l" pos="7000920"/>
                  <a:tab algn="l" pos="7389720"/>
                  <a:tab algn="l" pos="7778880"/>
                </a:tabLst>
              </a:pPr>
              <a:r>
                <a:rPr b="1" lang="en-US" sz="300" strike="noStrike" u="none">
                  <a:solidFill>
                    <a:srgbClr val="000000"/>
                  </a:solidFill>
                  <a:effectLst/>
                  <a:uFillTx/>
                  <a:latin typeface="Frutiger 45 Light"/>
                </a:rPr>
                <a:t>WAHA</a:t>
              </a:r>
              <a:endParaRPr b="0" lang="en-US" sz="300" strike="noStrike" u="none">
                <a:solidFill>
                  <a:srgbClr val="000000"/>
                </a:solidFill>
                <a:effectLst/>
                <a:uFillTx/>
                <a:latin typeface="Arial"/>
              </a:endParaRPr>
            </a:p>
          </p:txBody>
        </p:sp>
        <p:sp>
          <p:nvSpPr>
            <p:cNvPr id="617" name=""/>
            <p:cNvSpPr/>
            <p:nvPr/>
          </p:nvSpPr>
          <p:spPr>
            <a:xfrm flipH="1">
              <a:off x="4026600" y="6177240"/>
              <a:ext cx="3835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18" name=""/>
            <p:cNvSpPr/>
            <p:nvPr/>
          </p:nvSpPr>
          <p:spPr>
            <a:xfrm flipH="1">
              <a:off x="4799160" y="6124320"/>
              <a:ext cx="30657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19" name=""/>
            <p:cNvSpPr/>
            <p:nvPr/>
          </p:nvSpPr>
          <p:spPr>
            <a:xfrm flipH="1">
              <a:off x="4798800" y="6067800"/>
              <a:ext cx="3061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20" name=""/>
            <p:cNvSpPr/>
            <p:nvPr/>
          </p:nvSpPr>
          <p:spPr>
            <a:xfrm flipH="1">
              <a:off x="4026960" y="6083640"/>
              <a:ext cx="5191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21" name=""/>
            <p:cNvSpPr/>
            <p:nvPr/>
          </p:nvSpPr>
          <p:spPr>
            <a:xfrm flipH="1">
              <a:off x="4558680" y="6055560"/>
              <a:ext cx="2088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22" name=""/>
            <p:cNvSpPr/>
            <p:nvPr/>
          </p:nvSpPr>
          <p:spPr>
            <a:xfrm>
              <a:off x="4744080" y="6030720"/>
              <a:ext cx="291600" cy="49680"/>
            </a:xfrm>
            <a:prstGeom prst="rect">
              <a:avLst/>
            </a:prstGeom>
            <a:solidFill>
              <a:srgbClr val="ffffff"/>
            </a:solidFill>
            <a:ln w="0">
              <a:noFill/>
            </a:ln>
          </p:spPr>
          <p:style>
            <a:lnRef idx="0"/>
            <a:fillRef idx="0"/>
            <a:effectRef idx="0"/>
            <a:fontRef idx="minor"/>
          </p:style>
          <p:txBody>
            <a:bodyPr wrap="none" lIns="38880" rIns="38880" tIns="19440" bIns="19440" anchor="ctr">
              <a:noAutofit/>
            </a:bodyPr>
            <a:p>
              <a:pPr>
                <a:lnSpc>
                  <a:spcPct val="100000"/>
                </a:lnSpc>
                <a:tabLst>
                  <a:tab algn="l" pos="0"/>
                  <a:tab algn="l" pos="388800"/>
                  <a:tab algn="l" pos="777960"/>
                  <a:tab algn="l" pos="1166760"/>
                  <a:tab algn="l" pos="1555920"/>
                  <a:tab algn="l" pos="1944720"/>
                  <a:tab algn="l" pos="2333520"/>
                  <a:tab algn="l" pos="2722680"/>
                  <a:tab algn="l" pos="3111480"/>
                  <a:tab algn="l" pos="3500280"/>
                  <a:tab algn="l" pos="3889440"/>
                  <a:tab algn="l" pos="4278240"/>
                  <a:tab algn="l" pos="4667400"/>
                  <a:tab algn="l" pos="5056200"/>
                  <a:tab algn="l" pos="5445000"/>
                  <a:tab algn="l" pos="5834160"/>
                  <a:tab algn="l" pos="6222960"/>
                  <a:tab algn="l" pos="6611760"/>
                  <a:tab algn="l" pos="7000920"/>
                  <a:tab algn="l" pos="7389720"/>
                  <a:tab algn="l" pos="7778880"/>
                </a:tabLst>
              </a:pPr>
              <a:r>
                <a:rPr b="1" lang="en-US" sz="300" strike="noStrike" u="none">
                  <a:solidFill>
                    <a:srgbClr val="000000"/>
                  </a:solidFill>
                  <a:effectLst/>
                  <a:uFillTx/>
                  <a:latin typeface="Frutiger 45 Light"/>
                </a:rPr>
                <a:t>NORTHEAST</a:t>
              </a:r>
              <a:endParaRPr b="0" lang="en-US" sz="300" strike="noStrike" u="none">
                <a:solidFill>
                  <a:srgbClr val="000000"/>
                </a:solidFill>
                <a:effectLst/>
                <a:uFillTx/>
                <a:latin typeface="Arial"/>
              </a:endParaRPr>
            </a:p>
          </p:txBody>
        </p:sp>
        <p:sp>
          <p:nvSpPr>
            <p:cNvPr id="623" name=""/>
            <p:cNvSpPr/>
            <p:nvPr/>
          </p:nvSpPr>
          <p:spPr>
            <a:xfrm>
              <a:off x="4744080" y="6091560"/>
              <a:ext cx="291600" cy="49680"/>
            </a:xfrm>
            <a:prstGeom prst="rect">
              <a:avLst/>
            </a:prstGeom>
            <a:solidFill>
              <a:srgbClr val="ffffff"/>
            </a:solidFill>
            <a:ln w="0">
              <a:noFill/>
            </a:ln>
          </p:spPr>
          <p:style>
            <a:lnRef idx="0"/>
            <a:fillRef idx="0"/>
            <a:effectRef idx="0"/>
            <a:fontRef idx="minor"/>
          </p:style>
          <p:txBody>
            <a:bodyPr wrap="none" lIns="38880" rIns="38880" tIns="19440" bIns="19440" anchor="ctr">
              <a:noAutofit/>
            </a:bodyPr>
            <a:p>
              <a:pPr>
                <a:lnSpc>
                  <a:spcPct val="100000"/>
                </a:lnSpc>
                <a:tabLst>
                  <a:tab algn="l" pos="0"/>
                  <a:tab algn="l" pos="388800"/>
                  <a:tab algn="l" pos="777960"/>
                  <a:tab algn="l" pos="1166760"/>
                  <a:tab algn="l" pos="1555920"/>
                  <a:tab algn="l" pos="1944720"/>
                  <a:tab algn="l" pos="2333520"/>
                  <a:tab algn="l" pos="2722680"/>
                  <a:tab algn="l" pos="3111480"/>
                  <a:tab algn="l" pos="3500280"/>
                  <a:tab algn="l" pos="3889440"/>
                  <a:tab algn="l" pos="4278240"/>
                  <a:tab algn="l" pos="4667400"/>
                  <a:tab algn="l" pos="5056200"/>
                  <a:tab algn="l" pos="5445000"/>
                  <a:tab algn="l" pos="5834160"/>
                  <a:tab algn="l" pos="6222960"/>
                  <a:tab algn="l" pos="6611760"/>
                  <a:tab algn="l" pos="7000920"/>
                  <a:tab algn="l" pos="7389720"/>
                  <a:tab algn="l" pos="7778880"/>
                </a:tabLst>
              </a:pPr>
              <a:r>
                <a:rPr b="1" lang="en-US" sz="300" strike="noStrike" u="none">
                  <a:solidFill>
                    <a:srgbClr val="000000"/>
                  </a:solidFill>
                  <a:effectLst/>
                  <a:uFillTx/>
                  <a:latin typeface="Frutiger 45 Light"/>
                </a:rPr>
                <a:t>SOUTHEAST</a:t>
              </a:r>
              <a:endParaRPr b="0" lang="en-US" sz="300" strike="noStrike" u="none">
                <a:solidFill>
                  <a:srgbClr val="000000"/>
                </a:solidFill>
                <a:effectLst/>
                <a:uFillTx/>
                <a:latin typeface="Arial"/>
              </a:endParaRPr>
            </a:p>
          </p:txBody>
        </p:sp>
        <p:sp>
          <p:nvSpPr>
            <p:cNvPr id="624" name=""/>
            <p:cNvSpPr/>
            <p:nvPr/>
          </p:nvSpPr>
          <p:spPr>
            <a:xfrm flipH="1">
              <a:off x="5596200" y="6012000"/>
              <a:ext cx="22654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25" name=""/>
            <p:cNvSpPr/>
            <p:nvPr/>
          </p:nvSpPr>
          <p:spPr>
            <a:xfrm flipH="1">
              <a:off x="5596200" y="5955840"/>
              <a:ext cx="22683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26" name=""/>
            <p:cNvSpPr/>
            <p:nvPr/>
          </p:nvSpPr>
          <p:spPr>
            <a:xfrm flipH="1">
              <a:off x="4026600" y="5990040"/>
              <a:ext cx="1175400" cy="2880"/>
            </a:xfrm>
            <a:prstGeom prst="line">
              <a:avLst/>
            </a:prstGeom>
            <a:ln w="6480">
              <a:solidFill>
                <a:srgbClr val="ff004a"/>
              </a:solidFill>
              <a:miter/>
            </a:ln>
          </p:spPr>
          <p:style>
            <a:lnRef idx="0"/>
            <a:fillRef idx="0"/>
            <a:effectRef idx="0"/>
            <a:fontRef idx="minor"/>
          </p:style>
          <p:txBody>
            <a:bodyPr lIns="90000" rIns="90000" tIns="-43920" bIns="-43920" anchor="ctr">
              <a:noAutofit/>
            </a:bodyPr>
            <a:p>
              <a:endParaRPr b="0" lang="en-US" sz="2400" strike="noStrike" u="none">
                <a:solidFill>
                  <a:srgbClr val="000000"/>
                </a:solidFill>
                <a:effectLst/>
                <a:uFillTx/>
                <a:latin typeface="Arial"/>
              </a:endParaRPr>
            </a:p>
          </p:txBody>
        </p:sp>
        <p:sp>
          <p:nvSpPr>
            <p:cNvPr id="627" name=""/>
            <p:cNvSpPr/>
            <p:nvPr/>
          </p:nvSpPr>
          <p:spPr>
            <a:xfrm>
              <a:off x="5411160" y="5993280"/>
              <a:ext cx="238320" cy="49680"/>
            </a:xfrm>
            <a:prstGeom prst="rect">
              <a:avLst/>
            </a:prstGeom>
            <a:solidFill>
              <a:srgbClr val="ffffff"/>
            </a:solidFill>
            <a:ln w="0">
              <a:noFill/>
            </a:ln>
          </p:spPr>
          <p:style>
            <a:lnRef idx="0"/>
            <a:fillRef idx="0"/>
            <a:effectRef idx="0"/>
            <a:fontRef idx="minor"/>
          </p:style>
          <p:txBody>
            <a:bodyPr wrap="none" lIns="38880" rIns="38880" tIns="19440" bIns="19440" anchor="ctr">
              <a:noAutofit/>
            </a:bodyPr>
            <a:p>
              <a:pPr>
                <a:lnSpc>
                  <a:spcPct val="100000"/>
                </a:lnSpc>
                <a:tabLst>
                  <a:tab algn="l" pos="0"/>
                  <a:tab algn="l" pos="388800"/>
                  <a:tab algn="l" pos="777960"/>
                  <a:tab algn="l" pos="1166760"/>
                  <a:tab algn="l" pos="1555920"/>
                  <a:tab algn="l" pos="1944720"/>
                  <a:tab algn="l" pos="2333520"/>
                  <a:tab algn="l" pos="2722680"/>
                  <a:tab algn="l" pos="3111480"/>
                  <a:tab algn="l" pos="3500280"/>
                  <a:tab algn="l" pos="3889440"/>
                  <a:tab algn="l" pos="4278240"/>
                  <a:tab algn="l" pos="4667400"/>
                  <a:tab algn="l" pos="5056200"/>
                  <a:tab algn="l" pos="5445000"/>
                  <a:tab algn="l" pos="5834160"/>
                  <a:tab algn="l" pos="6222960"/>
                  <a:tab algn="l" pos="6611760"/>
                  <a:tab algn="l" pos="7000920"/>
                  <a:tab algn="l" pos="7389720"/>
                  <a:tab algn="l" pos="7778880"/>
                </a:tabLst>
              </a:pPr>
              <a:r>
                <a:rPr b="1" lang="en-US" sz="300" strike="noStrike" u="none">
                  <a:solidFill>
                    <a:srgbClr val="000000"/>
                  </a:solidFill>
                  <a:effectLst/>
                  <a:uFillTx/>
                  <a:latin typeface="Frutiger 45 Light"/>
                </a:rPr>
                <a:t>CENTRAL</a:t>
              </a:r>
              <a:endParaRPr b="0" lang="en-US" sz="300" strike="noStrike" u="none">
                <a:solidFill>
                  <a:srgbClr val="000000"/>
                </a:solidFill>
                <a:effectLst/>
                <a:uFillTx/>
                <a:latin typeface="Arial"/>
              </a:endParaRPr>
            </a:p>
          </p:txBody>
        </p:sp>
        <p:sp>
          <p:nvSpPr>
            <p:cNvPr id="628" name=""/>
            <p:cNvSpPr/>
            <p:nvPr/>
          </p:nvSpPr>
          <p:spPr>
            <a:xfrm>
              <a:off x="5411160" y="5938560"/>
              <a:ext cx="238320" cy="49680"/>
            </a:xfrm>
            <a:prstGeom prst="rect">
              <a:avLst/>
            </a:prstGeom>
            <a:solidFill>
              <a:srgbClr val="ffffff"/>
            </a:solidFill>
            <a:ln w="0">
              <a:noFill/>
            </a:ln>
          </p:spPr>
          <p:style>
            <a:lnRef idx="0"/>
            <a:fillRef idx="0"/>
            <a:effectRef idx="0"/>
            <a:fontRef idx="minor"/>
          </p:style>
          <p:txBody>
            <a:bodyPr wrap="none" lIns="38880" rIns="38880" tIns="19440" bIns="19440" anchor="ctr">
              <a:noAutofit/>
            </a:bodyPr>
            <a:p>
              <a:pPr>
                <a:lnSpc>
                  <a:spcPct val="100000"/>
                </a:lnSpc>
                <a:tabLst>
                  <a:tab algn="l" pos="0"/>
                  <a:tab algn="l" pos="388800"/>
                  <a:tab algn="l" pos="777960"/>
                  <a:tab algn="l" pos="1166760"/>
                  <a:tab algn="l" pos="1555920"/>
                  <a:tab algn="l" pos="1944720"/>
                  <a:tab algn="l" pos="2333520"/>
                  <a:tab algn="l" pos="2722680"/>
                  <a:tab algn="l" pos="3111480"/>
                  <a:tab algn="l" pos="3500280"/>
                  <a:tab algn="l" pos="3889440"/>
                  <a:tab algn="l" pos="4278240"/>
                  <a:tab algn="l" pos="4667400"/>
                  <a:tab algn="l" pos="5056200"/>
                  <a:tab algn="l" pos="5445000"/>
                  <a:tab algn="l" pos="5834160"/>
                  <a:tab algn="l" pos="6222960"/>
                  <a:tab algn="l" pos="6611760"/>
                  <a:tab algn="l" pos="7000920"/>
                  <a:tab algn="l" pos="7389720"/>
                  <a:tab algn="l" pos="7778880"/>
                </a:tabLst>
              </a:pPr>
              <a:r>
                <a:rPr b="1" lang="en-US" sz="300" strike="noStrike" u="none">
                  <a:solidFill>
                    <a:srgbClr val="000000"/>
                  </a:solidFill>
                  <a:effectLst/>
                  <a:uFillTx/>
                  <a:latin typeface="Frutiger 45 Light"/>
                </a:rPr>
                <a:t>CANADA</a:t>
              </a:r>
              <a:endParaRPr b="0" lang="en-US" sz="300" strike="noStrike" u="none">
                <a:solidFill>
                  <a:srgbClr val="000000"/>
                </a:solidFill>
                <a:effectLst/>
                <a:uFillTx/>
                <a:latin typeface="Arial"/>
              </a:endParaRPr>
            </a:p>
          </p:txBody>
        </p:sp>
        <p:sp>
          <p:nvSpPr>
            <p:cNvPr id="629" name=""/>
            <p:cNvSpPr/>
            <p:nvPr/>
          </p:nvSpPr>
          <p:spPr>
            <a:xfrm flipH="1">
              <a:off x="5825520" y="5844960"/>
              <a:ext cx="20361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30" name=""/>
            <p:cNvSpPr/>
            <p:nvPr/>
          </p:nvSpPr>
          <p:spPr>
            <a:xfrm flipH="1">
              <a:off x="5825160" y="5901120"/>
              <a:ext cx="20343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31" name=""/>
            <p:cNvSpPr/>
            <p:nvPr/>
          </p:nvSpPr>
          <p:spPr>
            <a:xfrm flipH="1">
              <a:off x="5087880" y="5734080"/>
              <a:ext cx="27705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32" name=""/>
            <p:cNvSpPr/>
            <p:nvPr/>
          </p:nvSpPr>
          <p:spPr>
            <a:xfrm flipH="1">
              <a:off x="5097240" y="5787360"/>
              <a:ext cx="27626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33" name=""/>
            <p:cNvSpPr/>
            <p:nvPr/>
          </p:nvSpPr>
          <p:spPr>
            <a:xfrm flipH="1">
              <a:off x="4026600" y="5694840"/>
              <a:ext cx="13935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34" name=""/>
            <p:cNvSpPr/>
            <p:nvPr/>
          </p:nvSpPr>
          <p:spPr>
            <a:xfrm flipH="1">
              <a:off x="4766040" y="5788800"/>
              <a:ext cx="235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35" name=""/>
            <p:cNvSpPr/>
            <p:nvPr/>
          </p:nvSpPr>
          <p:spPr>
            <a:xfrm flipH="1">
              <a:off x="4766040" y="5740200"/>
              <a:ext cx="235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36" name=""/>
            <p:cNvSpPr/>
            <p:nvPr/>
          </p:nvSpPr>
          <p:spPr>
            <a:xfrm flipH="1">
              <a:off x="5205240" y="5904000"/>
              <a:ext cx="1882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37" name=""/>
            <p:cNvSpPr/>
            <p:nvPr/>
          </p:nvSpPr>
          <p:spPr>
            <a:xfrm flipH="1">
              <a:off x="5202360" y="5844960"/>
              <a:ext cx="2102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38" name=""/>
            <p:cNvSpPr/>
            <p:nvPr/>
          </p:nvSpPr>
          <p:spPr>
            <a:xfrm>
              <a:off x="5412960" y="5675760"/>
              <a:ext cx="125280" cy="38880"/>
            </a:xfrm>
            <a:prstGeom prst="rect">
              <a:avLst/>
            </a:prstGeom>
            <a:solidFill>
              <a:srgbClr val="ffffff"/>
            </a:solidFill>
            <a:ln w="0">
              <a:noFill/>
            </a:ln>
          </p:spPr>
          <p:style>
            <a:lnRef idx="0"/>
            <a:fillRef idx="0"/>
            <a:effectRef idx="0"/>
            <a:fontRef idx="minor"/>
          </p:style>
          <p:txBody>
            <a:bodyPr wrap="none" lIns="3960" rIns="3960" tIns="3960" bIns="3960" anchor="ctr">
              <a:spAutoFit/>
            </a:bodyPr>
            <a:p>
              <a:pPr>
                <a:lnSpc>
                  <a:spcPct val="100000"/>
                </a:lnSpc>
                <a:tabLst>
                  <a:tab algn="l" pos="0"/>
                  <a:tab algn="l" pos="388800"/>
                  <a:tab algn="l" pos="777960"/>
                  <a:tab algn="l" pos="1166760"/>
                  <a:tab algn="l" pos="1555920"/>
                  <a:tab algn="l" pos="1944720"/>
                  <a:tab algn="l" pos="2333520"/>
                  <a:tab algn="l" pos="2722680"/>
                  <a:tab algn="l" pos="3111480"/>
                  <a:tab algn="l" pos="3500280"/>
                  <a:tab algn="l" pos="3889440"/>
                  <a:tab algn="l" pos="4278240"/>
                  <a:tab algn="l" pos="4667400"/>
                  <a:tab algn="l" pos="5056200"/>
                  <a:tab algn="l" pos="5445000"/>
                  <a:tab algn="l" pos="5834160"/>
                  <a:tab algn="l" pos="6222960"/>
                  <a:tab algn="l" pos="6611760"/>
                  <a:tab algn="l" pos="7000920"/>
                  <a:tab algn="l" pos="7389720"/>
                  <a:tab algn="l" pos="7778880"/>
                </a:tabLst>
              </a:pPr>
              <a:r>
                <a:rPr b="1" lang="en-US" sz="200" strike="noStrike" u="none">
                  <a:solidFill>
                    <a:srgbClr val="000000"/>
                  </a:solidFill>
                  <a:effectLst/>
                  <a:uFillTx/>
                  <a:latin typeface="Frutiger 45 Light"/>
                </a:rPr>
                <a:t>ERMS-XL</a:t>
              </a:r>
              <a:endParaRPr b="0" lang="en-US" sz="200" strike="noStrike" u="none">
                <a:solidFill>
                  <a:srgbClr val="000000"/>
                </a:solidFill>
                <a:effectLst/>
                <a:uFillTx/>
                <a:latin typeface="Arial"/>
              </a:endParaRPr>
            </a:p>
          </p:txBody>
        </p:sp>
        <p:sp>
          <p:nvSpPr>
            <p:cNvPr id="639" name=""/>
            <p:cNvSpPr/>
            <p:nvPr/>
          </p:nvSpPr>
          <p:spPr>
            <a:xfrm>
              <a:off x="5389200" y="5821560"/>
              <a:ext cx="409680" cy="49680"/>
            </a:xfrm>
            <a:prstGeom prst="rect">
              <a:avLst/>
            </a:prstGeom>
            <a:solidFill>
              <a:srgbClr val="ffffff"/>
            </a:solidFill>
            <a:ln w="0">
              <a:noFill/>
            </a:ln>
          </p:spPr>
          <p:style>
            <a:lnRef idx="0"/>
            <a:fillRef idx="0"/>
            <a:effectRef idx="0"/>
            <a:fontRef idx="minor"/>
          </p:style>
          <p:txBody>
            <a:bodyPr wrap="none" lIns="38880" rIns="38880" tIns="19440" bIns="19440" anchor="ctr">
              <a:noAutofit/>
            </a:bodyPr>
            <a:p>
              <a:pPr>
                <a:lnSpc>
                  <a:spcPct val="100000"/>
                </a:lnSpc>
                <a:tabLst>
                  <a:tab algn="l" pos="0"/>
                  <a:tab algn="l" pos="388800"/>
                  <a:tab algn="l" pos="777960"/>
                  <a:tab algn="l" pos="1166760"/>
                  <a:tab algn="l" pos="1555920"/>
                  <a:tab algn="l" pos="1944720"/>
                  <a:tab algn="l" pos="2333520"/>
                  <a:tab algn="l" pos="2722680"/>
                  <a:tab algn="l" pos="3111480"/>
                  <a:tab algn="l" pos="3500280"/>
                  <a:tab algn="l" pos="3889440"/>
                  <a:tab algn="l" pos="4278240"/>
                  <a:tab algn="l" pos="4667400"/>
                  <a:tab algn="l" pos="5056200"/>
                  <a:tab algn="l" pos="5445000"/>
                  <a:tab algn="l" pos="5834160"/>
                  <a:tab algn="l" pos="6222960"/>
                  <a:tab algn="l" pos="6611760"/>
                  <a:tab algn="l" pos="7000920"/>
                  <a:tab algn="l" pos="7389720"/>
                  <a:tab algn="l" pos="7778880"/>
                </a:tabLst>
              </a:pPr>
              <a:r>
                <a:rPr b="1" lang="en-US" sz="300" strike="noStrike" u="none">
                  <a:solidFill>
                    <a:srgbClr val="000000"/>
                  </a:solidFill>
                  <a:effectLst/>
                  <a:uFillTx/>
                  <a:latin typeface="Frutiger 45 Light"/>
                </a:rPr>
                <a:t>ECT STRATEG-PRC</a:t>
              </a:r>
              <a:endParaRPr b="0" lang="en-US" sz="300" strike="noStrike" u="none">
                <a:solidFill>
                  <a:srgbClr val="000000"/>
                </a:solidFill>
                <a:effectLst/>
                <a:uFillTx/>
                <a:latin typeface="Arial"/>
              </a:endParaRPr>
            </a:p>
          </p:txBody>
        </p:sp>
        <p:sp>
          <p:nvSpPr>
            <p:cNvPr id="640" name=""/>
            <p:cNvSpPr/>
            <p:nvPr/>
          </p:nvSpPr>
          <p:spPr>
            <a:xfrm>
              <a:off x="5392440" y="5877720"/>
              <a:ext cx="408240" cy="51480"/>
            </a:xfrm>
            <a:prstGeom prst="rect">
              <a:avLst/>
            </a:prstGeom>
            <a:solidFill>
              <a:srgbClr val="ffffff"/>
            </a:solidFill>
            <a:ln w="0">
              <a:noFill/>
            </a:ln>
          </p:spPr>
          <p:style>
            <a:lnRef idx="0"/>
            <a:fillRef idx="0"/>
            <a:effectRef idx="0"/>
            <a:fontRef idx="minor"/>
          </p:style>
          <p:txBody>
            <a:bodyPr wrap="none" lIns="38880" rIns="38880" tIns="19440" bIns="19440" anchor="ctr">
              <a:noAutofit/>
            </a:bodyPr>
            <a:p>
              <a:pPr>
                <a:lnSpc>
                  <a:spcPct val="100000"/>
                </a:lnSpc>
                <a:tabLst>
                  <a:tab algn="l" pos="0"/>
                  <a:tab algn="l" pos="388800"/>
                  <a:tab algn="l" pos="777960"/>
                  <a:tab algn="l" pos="1166760"/>
                  <a:tab algn="l" pos="1555920"/>
                  <a:tab algn="l" pos="1944720"/>
                  <a:tab algn="l" pos="2333520"/>
                  <a:tab algn="l" pos="2722680"/>
                  <a:tab algn="l" pos="3111480"/>
                  <a:tab algn="l" pos="3500280"/>
                  <a:tab algn="l" pos="3889440"/>
                  <a:tab algn="l" pos="4278240"/>
                  <a:tab algn="l" pos="4667400"/>
                  <a:tab algn="l" pos="5056200"/>
                  <a:tab algn="l" pos="5445000"/>
                  <a:tab algn="l" pos="5834160"/>
                  <a:tab algn="l" pos="6222960"/>
                  <a:tab algn="l" pos="6611760"/>
                  <a:tab algn="l" pos="7000920"/>
                  <a:tab algn="l" pos="7389720"/>
                  <a:tab algn="l" pos="7778880"/>
                </a:tabLst>
              </a:pPr>
              <a:r>
                <a:rPr b="1" lang="en-US" sz="300" strike="noStrike" u="none">
                  <a:solidFill>
                    <a:srgbClr val="000000"/>
                  </a:solidFill>
                  <a:effectLst/>
                  <a:uFillTx/>
                  <a:latin typeface="Frutiger 45 Light"/>
                </a:rPr>
                <a:t>ENERGY-AMER-PRC</a:t>
              </a:r>
              <a:endParaRPr b="0" lang="en-US" sz="300" strike="noStrike" u="none">
                <a:solidFill>
                  <a:srgbClr val="000000"/>
                </a:solidFill>
                <a:effectLst/>
                <a:uFillTx/>
                <a:latin typeface="Arial"/>
              </a:endParaRPr>
            </a:p>
          </p:txBody>
        </p:sp>
        <p:sp>
          <p:nvSpPr>
            <p:cNvPr id="641" name=""/>
            <p:cNvSpPr/>
            <p:nvPr/>
          </p:nvSpPr>
          <p:spPr>
            <a:xfrm>
              <a:off x="4992120" y="5712120"/>
              <a:ext cx="307440" cy="49680"/>
            </a:xfrm>
            <a:prstGeom prst="rect">
              <a:avLst/>
            </a:prstGeom>
            <a:solidFill>
              <a:srgbClr val="ffffff"/>
            </a:solidFill>
            <a:ln w="0">
              <a:noFill/>
            </a:ln>
          </p:spPr>
          <p:style>
            <a:lnRef idx="0"/>
            <a:fillRef idx="0"/>
            <a:effectRef idx="0"/>
            <a:fontRef idx="minor"/>
          </p:style>
          <p:txBody>
            <a:bodyPr wrap="none" lIns="38880" rIns="38880" tIns="19440" bIns="19440" anchor="ctr">
              <a:noAutofit/>
            </a:bodyPr>
            <a:p>
              <a:pPr>
                <a:lnSpc>
                  <a:spcPct val="100000"/>
                </a:lnSpc>
                <a:tabLst>
                  <a:tab algn="l" pos="0"/>
                  <a:tab algn="l" pos="388800"/>
                  <a:tab algn="l" pos="777960"/>
                  <a:tab algn="l" pos="1166760"/>
                  <a:tab algn="l" pos="1555920"/>
                  <a:tab algn="l" pos="1944720"/>
                  <a:tab algn="l" pos="2333520"/>
                  <a:tab algn="l" pos="2722680"/>
                  <a:tab algn="l" pos="3111480"/>
                  <a:tab algn="l" pos="3500280"/>
                  <a:tab algn="l" pos="3889440"/>
                  <a:tab algn="l" pos="4278240"/>
                  <a:tab algn="l" pos="4667400"/>
                  <a:tab algn="l" pos="5056200"/>
                  <a:tab algn="l" pos="5445000"/>
                  <a:tab algn="l" pos="5834160"/>
                  <a:tab algn="l" pos="6222960"/>
                  <a:tab algn="l" pos="6611760"/>
                  <a:tab algn="l" pos="7000920"/>
                  <a:tab algn="l" pos="7389720"/>
                  <a:tab algn="l" pos="7778880"/>
                </a:tabLst>
              </a:pPr>
              <a:r>
                <a:rPr b="1" lang="en-US" sz="300" strike="noStrike" u="none">
                  <a:solidFill>
                    <a:srgbClr val="000000"/>
                  </a:solidFill>
                  <a:effectLst/>
                  <a:uFillTx/>
                  <a:latin typeface="Frutiger 45 Light"/>
                </a:rPr>
                <a:t>MAH II - PRC</a:t>
              </a:r>
              <a:endParaRPr b="0" lang="en-US" sz="300" strike="noStrike" u="none">
                <a:solidFill>
                  <a:srgbClr val="000000"/>
                </a:solidFill>
                <a:effectLst/>
                <a:uFillTx/>
                <a:latin typeface="Arial"/>
              </a:endParaRPr>
            </a:p>
          </p:txBody>
        </p:sp>
        <p:sp>
          <p:nvSpPr>
            <p:cNvPr id="642" name=""/>
            <p:cNvSpPr/>
            <p:nvPr/>
          </p:nvSpPr>
          <p:spPr>
            <a:xfrm>
              <a:off x="4993560" y="5765400"/>
              <a:ext cx="307440" cy="49680"/>
            </a:xfrm>
            <a:prstGeom prst="rect">
              <a:avLst/>
            </a:prstGeom>
            <a:solidFill>
              <a:srgbClr val="ffffff"/>
            </a:solidFill>
            <a:ln w="0">
              <a:noFill/>
            </a:ln>
          </p:spPr>
          <p:style>
            <a:lnRef idx="0"/>
            <a:fillRef idx="0"/>
            <a:effectRef idx="0"/>
            <a:fontRef idx="minor"/>
          </p:style>
          <p:txBody>
            <a:bodyPr wrap="none" lIns="38880" rIns="38880" tIns="19440" bIns="19440" anchor="ctr">
              <a:noAutofit/>
            </a:bodyPr>
            <a:p>
              <a:pPr>
                <a:lnSpc>
                  <a:spcPct val="100000"/>
                </a:lnSpc>
                <a:tabLst>
                  <a:tab algn="l" pos="0"/>
                  <a:tab algn="l" pos="388800"/>
                  <a:tab algn="l" pos="777960"/>
                  <a:tab algn="l" pos="1166760"/>
                  <a:tab algn="l" pos="1555920"/>
                  <a:tab algn="l" pos="1944720"/>
                  <a:tab algn="l" pos="2333520"/>
                  <a:tab algn="l" pos="2722680"/>
                  <a:tab algn="l" pos="3111480"/>
                  <a:tab algn="l" pos="3500280"/>
                  <a:tab algn="l" pos="3889440"/>
                  <a:tab algn="l" pos="4278240"/>
                  <a:tab algn="l" pos="4667400"/>
                  <a:tab algn="l" pos="5056200"/>
                  <a:tab algn="l" pos="5445000"/>
                  <a:tab algn="l" pos="5834160"/>
                  <a:tab algn="l" pos="6222960"/>
                  <a:tab algn="l" pos="6611760"/>
                  <a:tab algn="l" pos="7000920"/>
                  <a:tab algn="l" pos="7389720"/>
                  <a:tab algn="l" pos="7778880"/>
                </a:tabLst>
              </a:pPr>
              <a:r>
                <a:rPr b="1" lang="en-US" sz="300" strike="noStrike" u="none">
                  <a:solidFill>
                    <a:srgbClr val="000000"/>
                  </a:solidFill>
                  <a:effectLst/>
                  <a:uFillTx/>
                  <a:latin typeface="Frutiger 45 Light"/>
                </a:rPr>
                <a:t>MAH IV - PRC</a:t>
              </a:r>
              <a:endParaRPr b="0" lang="en-US" sz="300" strike="noStrike" u="none">
                <a:solidFill>
                  <a:srgbClr val="000000"/>
                </a:solidFill>
                <a:effectLst/>
                <a:uFillTx/>
                <a:latin typeface="Arial"/>
              </a:endParaRPr>
            </a:p>
          </p:txBody>
        </p:sp>
        <p:sp>
          <p:nvSpPr>
            <p:cNvPr id="643" name=""/>
            <p:cNvSpPr/>
            <p:nvPr/>
          </p:nvSpPr>
          <p:spPr>
            <a:xfrm flipV="1">
              <a:off x="1506960" y="5908680"/>
              <a:ext cx="1130040" cy="9000"/>
            </a:xfrm>
            <a:prstGeom prst="line">
              <a:avLst/>
            </a:prstGeom>
            <a:ln w="6480">
              <a:solidFill>
                <a:srgbClr val="ff004a"/>
              </a:solidFill>
              <a:miter/>
            </a:ln>
          </p:spPr>
          <p:style>
            <a:lnRef idx="0"/>
            <a:fillRef idx="0"/>
            <a:effectRef idx="0"/>
            <a:fontRef idx="minor"/>
          </p:style>
          <p:txBody>
            <a:bodyPr lIns="90000" rIns="90000" tIns="-37800" bIns="-37800" anchor="ctr">
              <a:noAutofit/>
            </a:bodyPr>
            <a:p>
              <a:endParaRPr b="0" lang="en-US" sz="2400" strike="noStrike" u="none">
                <a:solidFill>
                  <a:srgbClr val="000000"/>
                </a:solidFill>
                <a:effectLst/>
                <a:uFillTx/>
                <a:latin typeface="Arial"/>
              </a:endParaRPr>
            </a:p>
          </p:txBody>
        </p:sp>
        <p:sp>
          <p:nvSpPr>
            <p:cNvPr id="644" name=""/>
            <p:cNvSpPr/>
            <p:nvPr/>
          </p:nvSpPr>
          <p:spPr>
            <a:xfrm>
              <a:off x="1650600" y="5814720"/>
              <a:ext cx="498240" cy="24624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ctr">
              <a:sp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1300" strike="noStrike" u="none">
                  <a:solidFill>
                    <a:srgbClr val="000000"/>
                  </a:solidFill>
                  <a:effectLst/>
                  <a:uFillTx/>
                  <a:latin typeface="Frutiger 45 Light"/>
                </a:rPr>
                <a:t>Price</a:t>
              </a:r>
              <a:endParaRPr b="0" lang="en-US" sz="1300" strike="noStrike" u="none">
                <a:solidFill>
                  <a:srgbClr val="000000"/>
                </a:solidFill>
                <a:effectLst/>
                <a:uFillTx/>
                <a:latin typeface="Arial"/>
              </a:endParaRPr>
            </a:p>
          </p:txBody>
        </p:sp>
        <p:sp>
          <p:nvSpPr>
            <p:cNvPr id="645" name=""/>
            <p:cNvSpPr/>
            <p:nvPr/>
          </p:nvSpPr>
          <p:spPr>
            <a:xfrm>
              <a:off x="1684440" y="3149640"/>
              <a:ext cx="502200" cy="0"/>
            </a:xfrm>
            <a:prstGeom prst="line">
              <a:avLst/>
            </a:prstGeom>
            <a:ln w="1260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46" name=""/>
            <p:cNvSpPr/>
            <p:nvPr/>
          </p:nvSpPr>
          <p:spPr>
            <a:xfrm flipH="1" flipV="1">
              <a:off x="4026960" y="5645160"/>
              <a:ext cx="3831840" cy="2880"/>
            </a:xfrm>
            <a:prstGeom prst="line">
              <a:avLst/>
            </a:prstGeom>
            <a:ln w="6480">
              <a:solidFill>
                <a:srgbClr val="ff004a"/>
              </a:solidFill>
              <a:miter/>
            </a:ln>
          </p:spPr>
          <p:style>
            <a:lnRef idx="0"/>
            <a:fillRef idx="0"/>
            <a:effectRef idx="0"/>
            <a:fontRef idx="minor"/>
          </p:style>
          <p:txBody>
            <a:bodyPr lIns="90000" rIns="90000" tIns="-43920" bIns="-43920" anchor="ctr">
              <a:noAutofit/>
            </a:bodyPr>
            <a:p>
              <a:endParaRPr b="0" lang="en-US" sz="2400" strike="noStrike" u="none">
                <a:solidFill>
                  <a:srgbClr val="000000"/>
                </a:solidFill>
                <a:effectLst/>
                <a:uFillTx/>
                <a:latin typeface="Arial"/>
              </a:endParaRPr>
            </a:p>
          </p:txBody>
        </p:sp>
        <p:sp>
          <p:nvSpPr>
            <p:cNvPr id="647" name=""/>
            <p:cNvSpPr/>
            <p:nvPr/>
          </p:nvSpPr>
          <p:spPr>
            <a:xfrm flipH="1">
              <a:off x="5641920" y="4997520"/>
              <a:ext cx="532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48" name=""/>
            <p:cNvSpPr/>
            <p:nvPr/>
          </p:nvSpPr>
          <p:spPr>
            <a:xfrm>
              <a:off x="6174360" y="490392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49" name=""/>
            <p:cNvSpPr/>
            <p:nvPr/>
          </p:nvSpPr>
          <p:spPr>
            <a:xfrm flipH="1">
              <a:off x="5599440" y="5323680"/>
              <a:ext cx="5745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50" name=""/>
            <p:cNvSpPr/>
            <p:nvPr/>
          </p:nvSpPr>
          <p:spPr>
            <a:xfrm>
              <a:off x="5492880" y="4915080"/>
              <a:ext cx="546120" cy="168120"/>
            </a:xfrm>
            <a:prstGeom prst="rect">
              <a:avLst/>
            </a:prstGeom>
            <a:solidFill>
              <a:srgbClr val="ffffff"/>
            </a:solidFill>
            <a:ln w="9360">
              <a:solidFill>
                <a:srgbClr val="000000"/>
              </a:solidFill>
              <a:miter/>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900" strike="noStrike" u="none">
                  <a:solidFill>
                    <a:srgbClr val="000000"/>
                  </a:solidFill>
                  <a:effectLst/>
                  <a:uFillTx/>
                  <a:latin typeface="Frutiger 45 Light"/>
                </a:rPr>
                <a:t>Options</a:t>
              </a:r>
              <a:endParaRPr b="0" lang="en-US" sz="900" strike="noStrike" u="none">
                <a:solidFill>
                  <a:srgbClr val="000000"/>
                </a:solidFill>
                <a:effectLst/>
                <a:uFillTx/>
                <a:latin typeface="Arial"/>
              </a:endParaRPr>
            </a:p>
          </p:txBody>
        </p:sp>
        <p:sp>
          <p:nvSpPr>
            <p:cNvPr id="651" name=""/>
            <p:cNvSpPr/>
            <p:nvPr/>
          </p:nvSpPr>
          <p:spPr>
            <a:xfrm>
              <a:off x="5477040" y="5231520"/>
              <a:ext cx="623160" cy="168120"/>
            </a:xfrm>
            <a:prstGeom prst="rect">
              <a:avLst/>
            </a:prstGeom>
            <a:solidFill>
              <a:srgbClr val="ffffff"/>
            </a:solidFill>
            <a:ln w="9360">
              <a:solidFill>
                <a:srgbClr val="000000"/>
              </a:solidFill>
              <a:miter/>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900" strike="noStrike" u="none">
                  <a:solidFill>
                    <a:srgbClr val="000000"/>
                  </a:solidFill>
                  <a:effectLst/>
                  <a:uFillTx/>
                  <a:latin typeface="Frutiger 45 Light"/>
                </a:rPr>
                <a:t>Gas Daily</a:t>
              </a:r>
              <a:endParaRPr b="0" lang="en-US" sz="900" strike="noStrike" u="none">
                <a:solidFill>
                  <a:srgbClr val="000000"/>
                </a:solidFill>
                <a:effectLst/>
                <a:uFillTx/>
                <a:latin typeface="Arial"/>
              </a:endParaRPr>
            </a:p>
          </p:txBody>
        </p:sp>
        <p:sp>
          <p:nvSpPr>
            <p:cNvPr id="652" name=""/>
            <p:cNvSpPr/>
            <p:nvPr/>
          </p:nvSpPr>
          <p:spPr>
            <a:xfrm>
              <a:off x="1639080" y="3023280"/>
              <a:ext cx="690120" cy="24624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ctr">
              <a:sp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1300" strike="noStrike" u="none">
                  <a:solidFill>
                    <a:srgbClr val="000000"/>
                  </a:solidFill>
                  <a:effectLst/>
                  <a:uFillTx/>
                  <a:latin typeface="Frutiger 45 Light"/>
                </a:rPr>
                <a:t>Volume</a:t>
              </a:r>
              <a:endParaRPr b="0" lang="en-US" sz="1300" strike="noStrike" u="none">
                <a:solidFill>
                  <a:srgbClr val="000000"/>
                </a:solidFill>
                <a:effectLst/>
                <a:uFillTx/>
                <a:latin typeface="Arial"/>
              </a:endParaRPr>
            </a:p>
          </p:txBody>
        </p:sp>
        <p:sp>
          <p:nvSpPr>
            <p:cNvPr id="653" name=""/>
            <p:cNvSpPr/>
            <p:nvPr/>
          </p:nvSpPr>
          <p:spPr>
            <a:xfrm flipH="1">
              <a:off x="5183640" y="1749960"/>
              <a:ext cx="3088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54" name=""/>
            <p:cNvSpPr/>
            <p:nvPr/>
          </p:nvSpPr>
          <p:spPr>
            <a:xfrm flipH="1">
              <a:off x="5183280" y="1290960"/>
              <a:ext cx="2854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55" name=""/>
            <p:cNvSpPr/>
            <p:nvPr/>
          </p:nvSpPr>
          <p:spPr>
            <a:xfrm>
              <a:off x="5185080" y="425160"/>
              <a:ext cx="307440" cy="1080"/>
            </a:xfrm>
            <a:prstGeom prst="line">
              <a:avLst/>
            </a:prstGeom>
            <a:ln w="6480">
              <a:solidFill>
                <a:srgbClr val="ff004a"/>
              </a:solidFill>
              <a:miter/>
            </a:ln>
          </p:spPr>
          <p:style>
            <a:lnRef idx="0"/>
            <a:fillRef idx="0"/>
            <a:effectRef idx="0"/>
            <a:fontRef idx="minor"/>
          </p:style>
          <p:txBody>
            <a:bodyPr lIns="90000" rIns="90000" tIns="-45720" bIns="-45720" anchor="ctr">
              <a:noAutofit/>
            </a:bodyPr>
            <a:p>
              <a:endParaRPr b="0" lang="en-US" sz="2400" strike="noStrike" u="none">
                <a:solidFill>
                  <a:srgbClr val="000000"/>
                </a:solidFill>
                <a:effectLst/>
                <a:uFillTx/>
                <a:latin typeface="Arial"/>
              </a:endParaRPr>
            </a:p>
          </p:txBody>
        </p:sp>
        <p:sp>
          <p:nvSpPr>
            <p:cNvPr id="656" name=""/>
            <p:cNvSpPr/>
            <p:nvPr/>
          </p:nvSpPr>
          <p:spPr>
            <a:xfrm>
              <a:off x="5183640" y="914760"/>
              <a:ext cx="3153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57" name=""/>
            <p:cNvSpPr/>
            <p:nvPr/>
          </p:nvSpPr>
          <p:spPr>
            <a:xfrm>
              <a:off x="5197680" y="2352240"/>
              <a:ext cx="288720" cy="1080"/>
            </a:xfrm>
            <a:prstGeom prst="line">
              <a:avLst/>
            </a:prstGeom>
            <a:ln w="6480">
              <a:solidFill>
                <a:srgbClr val="ff004a"/>
              </a:solidFill>
              <a:miter/>
            </a:ln>
          </p:spPr>
          <p:style>
            <a:lnRef idx="0"/>
            <a:fillRef idx="0"/>
            <a:effectRef idx="0"/>
            <a:fontRef idx="minor"/>
          </p:style>
          <p:txBody>
            <a:bodyPr lIns="90000" rIns="90000" tIns="-45720" bIns="-45720" anchor="ctr">
              <a:noAutofit/>
            </a:bodyPr>
            <a:p>
              <a:endParaRPr b="0" lang="en-US" sz="2400" strike="noStrike" u="none">
                <a:solidFill>
                  <a:srgbClr val="000000"/>
                </a:solidFill>
                <a:effectLst/>
                <a:uFillTx/>
                <a:latin typeface="Arial"/>
              </a:endParaRPr>
            </a:p>
          </p:txBody>
        </p:sp>
        <p:sp>
          <p:nvSpPr>
            <p:cNvPr id="658" name=""/>
            <p:cNvSpPr/>
            <p:nvPr/>
          </p:nvSpPr>
          <p:spPr>
            <a:xfrm flipH="1">
              <a:off x="5202360" y="2761200"/>
              <a:ext cx="2793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59" name=""/>
            <p:cNvSpPr/>
            <p:nvPr/>
          </p:nvSpPr>
          <p:spPr>
            <a:xfrm flipH="1">
              <a:off x="5205600" y="3070080"/>
              <a:ext cx="2635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60" name=""/>
            <p:cNvSpPr/>
            <p:nvPr/>
          </p:nvSpPr>
          <p:spPr>
            <a:xfrm flipH="1">
              <a:off x="5197320" y="3940920"/>
              <a:ext cx="2602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61" name=""/>
            <p:cNvSpPr/>
            <p:nvPr/>
          </p:nvSpPr>
          <p:spPr>
            <a:xfrm>
              <a:off x="5466960" y="844560"/>
              <a:ext cx="358200" cy="13932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ctr">
              <a:spAutoFit/>
            </a:bodyPr>
            <a:p>
              <a:pP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Central</a:t>
              </a:r>
              <a:endParaRPr b="0" lang="en-US" sz="600" strike="noStrike" u="none">
                <a:solidFill>
                  <a:srgbClr val="000000"/>
                </a:solidFill>
                <a:effectLst/>
                <a:uFillTx/>
                <a:latin typeface="Arial"/>
              </a:endParaRPr>
            </a:p>
          </p:txBody>
        </p:sp>
        <p:sp>
          <p:nvSpPr>
            <p:cNvPr id="662" name=""/>
            <p:cNvSpPr/>
            <p:nvPr/>
          </p:nvSpPr>
          <p:spPr>
            <a:xfrm>
              <a:off x="5450400" y="353520"/>
              <a:ext cx="256680" cy="13932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ctr">
              <a:spAutoFit/>
            </a:bodyPr>
            <a:p>
              <a:pP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East</a:t>
              </a:r>
              <a:endParaRPr b="0" lang="en-US" sz="600" strike="noStrike" u="none">
                <a:solidFill>
                  <a:srgbClr val="000000"/>
                </a:solidFill>
                <a:effectLst/>
                <a:uFillTx/>
                <a:latin typeface="Arial"/>
              </a:endParaRPr>
            </a:p>
          </p:txBody>
        </p:sp>
        <p:sp>
          <p:nvSpPr>
            <p:cNvPr id="663" name=""/>
            <p:cNvSpPr/>
            <p:nvPr/>
          </p:nvSpPr>
          <p:spPr>
            <a:xfrm>
              <a:off x="5455800" y="1229760"/>
              <a:ext cx="311760" cy="13932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ctr">
              <a:spAutoFit/>
            </a:bodyPr>
            <a:p>
              <a:pP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Texas</a:t>
              </a:r>
              <a:endParaRPr b="0" lang="en-US" sz="600" strike="noStrike" u="none">
                <a:solidFill>
                  <a:srgbClr val="000000"/>
                </a:solidFill>
                <a:effectLst/>
                <a:uFillTx/>
                <a:latin typeface="Arial"/>
              </a:endParaRPr>
            </a:p>
          </p:txBody>
        </p:sp>
        <p:sp>
          <p:nvSpPr>
            <p:cNvPr id="664" name=""/>
            <p:cNvSpPr/>
            <p:nvPr/>
          </p:nvSpPr>
          <p:spPr>
            <a:xfrm>
              <a:off x="5464800" y="1683720"/>
              <a:ext cx="277920" cy="13932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ctr">
              <a:spAutoFit/>
            </a:bodyPr>
            <a:p>
              <a:pP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West</a:t>
              </a:r>
              <a:endParaRPr b="0" lang="en-US" sz="600" strike="noStrike" u="none">
                <a:solidFill>
                  <a:srgbClr val="000000"/>
                </a:solidFill>
                <a:effectLst/>
                <a:uFillTx/>
                <a:latin typeface="Arial"/>
              </a:endParaRPr>
            </a:p>
          </p:txBody>
        </p:sp>
        <p:sp>
          <p:nvSpPr>
            <p:cNvPr id="665" name=""/>
            <p:cNvSpPr/>
            <p:nvPr/>
          </p:nvSpPr>
          <p:spPr>
            <a:xfrm>
              <a:off x="4392360" y="3166560"/>
              <a:ext cx="695520" cy="122040"/>
            </a:xfrm>
            <a:prstGeom prst="rect">
              <a:avLst/>
            </a:prstGeom>
            <a:solidFill>
              <a:srgbClr val="ffffff"/>
            </a:solidFill>
            <a:ln w="9360">
              <a:solidFill>
                <a:srgbClr val="000000"/>
              </a:solidFill>
              <a:miter/>
            </a:ln>
          </p:spPr>
          <p:style>
            <a:lnRef idx="0"/>
            <a:fillRef idx="0"/>
            <a:effectRef idx="0"/>
            <a:fontRef idx="minor"/>
          </p:style>
          <p:txBody>
            <a:bodyPr lIns="46800" rIns="46800" tIns="0" bIns="0" anchor="ctr">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800" strike="noStrike" u="none">
                  <a:solidFill>
                    <a:srgbClr val="000000"/>
                  </a:solidFill>
                  <a:effectLst/>
                  <a:uFillTx/>
                  <a:latin typeface="Frutiger 45 Light"/>
                </a:rPr>
                <a:t>Short Term</a:t>
              </a:r>
              <a:endParaRPr b="0" lang="en-US" sz="800" strike="noStrike" u="none">
                <a:solidFill>
                  <a:srgbClr val="000000"/>
                </a:solidFill>
                <a:effectLst/>
                <a:uFillTx/>
                <a:latin typeface="Arial"/>
              </a:endParaRPr>
            </a:p>
          </p:txBody>
        </p:sp>
        <p:sp>
          <p:nvSpPr>
            <p:cNvPr id="666" name=""/>
            <p:cNvSpPr/>
            <p:nvPr/>
          </p:nvSpPr>
          <p:spPr>
            <a:xfrm>
              <a:off x="5465160" y="2282040"/>
              <a:ext cx="201600" cy="13932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NE</a:t>
              </a:r>
              <a:endParaRPr b="0" lang="en-US" sz="600" strike="noStrike" u="none">
                <a:solidFill>
                  <a:srgbClr val="000000"/>
                </a:solidFill>
                <a:effectLst/>
                <a:uFillTx/>
                <a:latin typeface="Arial"/>
              </a:endParaRPr>
            </a:p>
          </p:txBody>
        </p:sp>
        <p:sp>
          <p:nvSpPr>
            <p:cNvPr id="667" name=""/>
            <p:cNvSpPr/>
            <p:nvPr/>
          </p:nvSpPr>
          <p:spPr>
            <a:xfrm>
              <a:off x="2824200" y="1899720"/>
              <a:ext cx="748440" cy="185760"/>
            </a:xfrm>
            <a:prstGeom prst="rect">
              <a:avLst/>
            </a:prstGeom>
            <a:solidFill>
              <a:srgbClr val="ffffff"/>
            </a:solidFill>
            <a:ln w="9360">
              <a:solidFill>
                <a:srgbClr val="000000"/>
              </a:solidFill>
              <a:miter/>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900" strike="noStrike" u="none">
                  <a:solidFill>
                    <a:srgbClr val="000000"/>
                  </a:solidFill>
                  <a:effectLst/>
                  <a:uFillTx/>
                  <a:latin typeface="Frutiger 45 Light"/>
                </a:rPr>
                <a:t>Commodity</a:t>
              </a:r>
              <a:endParaRPr b="0" lang="en-US" sz="900" strike="noStrike" u="none">
                <a:solidFill>
                  <a:srgbClr val="000000"/>
                </a:solidFill>
                <a:effectLst/>
                <a:uFillTx/>
                <a:latin typeface="Arial"/>
              </a:endParaRPr>
            </a:p>
          </p:txBody>
        </p:sp>
        <p:sp>
          <p:nvSpPr>
            <p:cNvPr id="668" name=""/>
            <p:cNvSpPr/>
            <p:nvPr/>
          </p:nvSpPr>
          <p:spPr>
            <a:xfrm>
              <a:off x="5449320" y="3004920"/>
              <a:ext cx="358200" cy="13932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ctr">
              <a:spAutoFit/>
            </a:bodyPr>
            <a:p>
              <a:pP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Central</a:t>
              </a:r>
              <a:endParaRPr b="0" lang="en-US" sz="600" strike="noStrike" u="none">
                <a:solidFill>
                  <a:srgbClr val="000000"/>
                </a:solidFill>
                <a:effectLst/>
                <a:uFillTx/>
                <a:latin typeface="Arial"/>
              </a:endParaRPr>
            </a:p>
          </p:txBody>
        </p:sp>
        <p:sp>
          <p:nvSpPr>
            <p:cNvPr id="669" name=""/>
            <p:cNvSpPr/>
            <p:nvPr/>
          </p:nvSpPr>
          <p:spPr>
            <a:xfrm>
              <a:off x="5461200" y="2686320"/>
              <a:ext cx="197280" cy="13932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SE</a:t>
              </a:r>
              <a:endParaRPr b="0" lang="en-US" sz="600" strike="noStrike" u="none">
                <a:solidFill>
                  <a:srgbClr val="000000"/>
                </a:solidFill>
                <a:effectLst/>
                <a:uFillTx/>
                <a:latin typeface="Arial"/>
              </a:endParaRPr>
            </a:p>
          </p:txBody>
        </p:sp>
        <p:sp>
          <p:nvSpPr>
            <p:cNvPr id="670" name=""/>
            <p:cNvSpPr/>
            <p:nvPr/>
          </p:nvSpPr>
          <p:spPr>
            <a:xfrm flipH="1">
              <a:off x="7646760" y="4287600"/>
              <a:ext cx="2181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71" name=""/>
            <p:cNvSpPr/>
            <p:nvPr/>
          </p:nvSpPr>
          <p:spPr>
            <a:xfrm>
              <a:off x="9166320" y="5550120"/>
              <a:ext cx="306000" cy="54000"/>
            </a:xfrm>
            <a:prstGeom prst="rect">
              <a:avLst/>
            </a:prstGeom>
            <a:solidFill>
              <a:srgbClr val="ffffff"/>
            </a:solidFill>
            <a:ln w="0">
              <a:noFill/>
            </a:ln>
          </p:spPr>
          <p:style>
            <a:lnRef idx="0"/>
            <a:fillRef idx="0"/>
            <a:effectRef idx="0"/>
            <a:fontRef idx="minor"/>
          </p:style>
          <p:txBody>
            <a:bodyPr lIns="3960" rIns="3960" tIns="3960" bIns="3960" anchor="ctr">
              <a:spAutoFit/>
            </a:bodyPr>
            <a:p>
              <a:pPr algn="ctr">
                <a:lnSpc>
                  <a:spcPct val="100000"/>
                </a:lnSpc>
                <a:tabLst>
                  <a:tab algn="l" pos="0"/>
                  <a:tab algn="l" pos="388800"/>
                  <a:tab algn="l" pos="777960"/>
                  <a:tab algn="l" pos="1166760"/>
                  <a:tab algn="l" pos="1555920"/>
                  <a:tab algn="l" pos="1944720"/>
                  <a:tab algn="l" pos="2333520"/>
                  <a:tab algn="l" pos="2722680"/>
                  <a:tab algn="l" pos="3111480"/>
                  <a:tab algn="l" pos="3500280"/>
                  <a:tab algn="l" pos="3889440"/>
                  <a:tab algn="l" pos="4278240"/>
                  <a:tab algn="l" pos="4667400"/>
                  <a:tab algn="l" pos="5056200"/>
                  <a:tab algn="l" pos="5445000"/>
                  <a:tab algn="l" pos="5834160"/>
                  <a:tab algn="l" pos="6222960"/>
                  <a:tab algn="l" pos="6611760"/>
                  <a:tab algn="l" pos="7000920"/>
                  <a:tab algn="l" pos="7389720"/>
                  <a:tab algn="l" pos="7778880"/>
                </a:tabLst>
              </a:pPr>
              <a:r>
                <a:rPr b="1" lang="en-US" sz="300" strike="noStrike" u="none">
                  <a:solidFill>
                    <a:srgbClr val="000000"/>
                  </a:solidFill>
                  <a:effectLst/>
                  <a:uFillTx/>
                  <a:latin typeface="Frutiger 45 Light"/>
                </a:rPr>
                <a:t>EXOTIC PRC</a:t>
              </a:r>
              <a:endParaRPr b="0" lang="en-US" sz="300" strike="noStrike" u="none">
                <a:solidFill>
                  <a:srgbClr val="000000"/>
                </a:solidFill>
                <a:effectLst/>
                <a:uFillTx/>
                <a:latin typeface="Arial"/>
              </a:endParaRPr>
            </a:p>
          </p:txBody>
        </p:sp>
        <p:sp>
          <p:nvSpPr>
            <p:cNvPr id="672" name=""/>
            <p:cNvSpPr/>
            <p:nvPr/>
          </p:nvSpPr>
          <p:spPr>
            <a:xfrm>
              <a:off x="9166320" y="5594760"/>
              <a:ext cx="306000" cy="54000"/>
            </a:xfrm>
            <a:prstGeom prst="rect">
              <a:avLst/>
            </a:prstGeom>
            <a:solidFill>
              <a:srgbClr val="ffffff"/>
            </a:solidFill>
            <a:ln w="0">
              <a:noFill/>
            </a:ln>
          </p:spPr>
          <p:style>
            <a:lnRef idx="0"/>
            <a:fillRef idx="0"/>
            <a:effectRef idx="0"/>
            <a:fontRef idx="minor"/>
          </p:style>
          <p:txBody>
            <a:bodyPr lIns="3960" rIns="3960" tIns="3960" bIns="3960" anchor="ctr">
              <a:spAutoFit/>
            </a:bodyPr>
            <a:p>
              <a:pPr algn="ctr">
                <a:lnSpc>
                  <a:spcPct val="100000"/>
                </a:lnSpc>
                <a:tabLst>
                  <a:tab algn="l" pos="0"/>
                  <a:tab algn="l" pos="388800"/>
                  <a:tab algn="l" pos="777960"/>
                  <a:tab algn="l" pos="1166760"/>
                  <a:tab algn="l" pos="1555920"/>
                  <a:tab algn="l" pos="1944720"/>
                  <a:tab algn="l" pos="2333520"/>
                  <a:tab algn="l" pos="2722680"/>
                  <a:tab algn="l" pos="3111480"/>
                  <a:tab algn="l" pos="3500280"/>
                  <a:tab algn="l" pos="3889440"/>
                  <a:tab algn="l" pos="4278240"/>
                  <a:tab algn="l" pos="4667400"/>
                  <a:tab algn="l" pos="5056200"/>
                  <a:tab algn="l" pos="5445000"/>
                  <a:tab algn="l" pos="5834160"/>
                  <a:tab algn="l" pos="6222960"/>
                  <a:tab algn="l" pos="6611760"/>
                  <a:tab algn="l" pos="7000920"/>
                  <a:tab algn="l" pos="7389720"/>
                  <a:tab algn="l" pos="7778880"/>
                </a:tabLst>
              </a:pPr>
              <a:r>
                <a:rPr b="1" lang="en-US" sz="300" strike="noStrike" u="none">
                  <a:solidFill>
                    <a:srgbClr val="000000"/>
                  </a:solidFill>
                  <a:effectLst/>
                  <a:uFillTx/>
                  <a:latin typeface="Frutiger 45 Light"/>
                </a:rPr>
                <a:t>HEDGE SPEC</a:t>
              </a:r>
              <a:endParaRPr b="0" lang="en-US" sz="300" strike="noStrike" u="none">
                <a:solidFill>
                  <a:srgbClr val="000000"/>
                </a:solidFill>
                <a:effectLst/>
                <a:uFillTx/>
                <a:latin typeface="Arial"/>
              </a:endParaRPr>
            </a:p>
          </p:txBody>
        </p:sp>
        <p:sp>
          <p:nvSpPr>
            <p:cNvPr id="673" name=""/>
            <p:cNvSpPr/>
            <p:nvPr/>
          </p:nvSpPr>
          <p:spPr>
            <a:xfrm>
              <a:off x="4378320" y="1047240"/>
              <a:ext cx="695520" cy="122040"/>
            </a:xfrm>
            <a:prstGeom prst="rect">
              <a:avLst/>
            </a:prstGeom>
            <a:solidFill>
              <a:srgbClr val="ffffff"/>
            </a:solidFill>
            <a:ln w="9360">
              <a:solidFill>
                <a:srgbClr val="000000"/>
              </a:solidFill>
              <a:miter/>
            </a:ln>
          </p:spPr>
          <p:style>
            <a:lnRef idx="0"/>
            <a:fillRef idx="0"/>
            <a:effectRef idx="0"/>
            <a:fontRef idx="minor"/>
          </p:style>
          <p:txBody>
            <a:bodyPr lIns="46800" rIns="46800" tIns="0" bIns="0" anchor="ctr">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800" strike="noStrike" u="none">
                  <a:solidFill>
                    <a:srgbClr val="000000"/>
                  </a:solidFill>
                  <a:effectLst/>
                  <a:uFillTx/>
                  <a:latin typeface="Frutiger 45 Light"/>
                </a:rPr>
                <a:t>Long Term</a:t>
              </a:r>
              <a:endParaRPr b="0" lang="en-US" sz="800" strike="noStrike" u="none">
                <a:solidFill>
                  <a:srgbClr val="000000"/>
                </a:solidFill>
                <a:effectLst/>
                <a:uFillTx/>
                <a:latin typeface="Arial"/>
              </a:endParaRPr>
            </a:p>
          </p:txBody>
        </p:sp>
        <p:sp>
          <p:nvSpPr>
            <p:cNvPr id="674" name=""/>
            <p:cNvSpPr/>
            <p:nvPr/>
          </p:nvSpPr>
          <p:spPr>
            <a:xfrm>
              <a:off x="289080" y="3803400"/>
              <a:ext cx="1075320" cy="969840"/>
            </a:xfrm>
            <a:prstGeom prst="rect">
              <a:avLst/>
            </a:prstGeom>
            <a:solidFill>
              <a:srgbClr val="ffffff"/>
            </a:solidFill>
            <a:ln w="9360">
              <a:solidFill>
                <a:srgbClr val="000000"/>
              </a:solidFill>
              <a:miter/>
            </a:ln>
          </p:spPr>
          <p:style>
            <a:lnRef idx="0"/>
            <a:fillRef idx="0"/>
            <a:effectRef idx="0"/>
            <a:fontRef idx="minor"/>
          </p:style>
          <p:txBody>
            <a:bodyPr lIns="47520" rIns="47520" tIns="31320" bIns="23760" anchor="ctr" anchorCtr="1">
              <a:sp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0" strike="noStrike" u="none" baseline="2000">
                  <a:solidFill>
                    <a:srgbClr val="000000"/>
                  </a:solidFill>
                  <a:effectLst/>
                  <a:uFillTx/>
                  <a:latin typeface="Frutiger 45 Light"/>
                </a:rPr>
                <a:t>Natural</a:t>
              </a:r>
              <a:endParaRPr b="0" lang="en-US" sz="3000" strike="noStrike" u="none">
                <a:solidFill>
                  <a:srgbClr val="000000"/>
                </a:solidFill>
                <a:effectLst/>
                <a:uFillTx/>
                <a:latin typeface="Arial"/>
              </a:endParaRPr>
            </a:p>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0" strike="noStrike" u="none" baseline="2000">
                  <a:solidFill>
                    <a:srgbClr val="000000"/>
                  </a:solidFill>
                  <a:effectLst/>
                  <a:uFillTx/>
                  <a:latin typeface="Frutiger 45 Light"/>
                </a:rPr>
                <a:t>Gas</a:t>
              </a:r>
              <a:endParaRPr b="0" lang="en-US" sz="3000" strike="noStrike" u="none">
                <a:solidFill>
                  <a:srgbClr val="000000"/>
                </a:solidFill>
                <a:effectLst/>
                <a:uFillTx/>
                <a:latin typeface="Arial"/>
              </a:endParaRPr>
            </a:p>
          </p:txBody>
        </p:sp>
        <p:sp>
          <p:nvSpPr>
            <p:cNvPr id="675" name=""/>
            <p:cNvSpPr/>
            <p:nvPr/>
          </p:nvSpPr>
          <p:spPr>
            <a:xfrm>
              <a:off x="4138200" y="5952600"/>
              <a:ext cx="385560" cy="69840"/>
            </a:xfrm>
            <a:prstGeom prst="rect">
              <a:avLst/>
            </a:prstGeom>
            <a:solidFill>
              <a:srgbClr val="ffffff"/>
            </a:solidFill>
            <a:ln w="0">
              <a:noFill/>
            </a:ln>
          </p:spPr>
          <p:style>
            <a:lnRef idx="0"/>
            <a:fillRef idx="0"/>
            <a:effectRef idx="0"/>
            <a:fontRef idx="minor"/>
          </p:style>
          <p:txBody>
            <a:bodyPr wrap="none" lIns="47520" rIns="47520" tIns="23760" bIns="23760" anchor="ctr">
              <a:noAutofit/>
            </a:bodyPr>
            <a:p>
              <a:pP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Central</a:t>
              </a:r>
              <a:endParaRPr b="0" lang="en-US" sz="600" strike="noStrike" u="none">
                <a:solidFill>
                  <a:srgbClr val="000000"/>
                </a:solidFill>
                <a:effectLst/>
                <a:uFillTx/>
                <a:latin typeface="Arial"/>
              </a:endParaRPr>
            </a:p>
          </p:txBody>
        </p:sp>
        <p:sp>
          <p:nvSpPr>
            <p:cNvPr id="676" name=""/>
            <p:cNvSpPr/>
            <p:nvPr/>
          </p:nvSpPr>
          <p:spPr>
            <a:xfrm>
              <a:off x="4138200" y="6055560"/>
              <a:ext cx="266400" cy="70200"/>
            </a:xfrm>
            <a:prstGeom prst="rect">
              <a:avLst/>
            </a:prstGeom>
            <a:solidFill>
              <a:srgbClr val="ffffff"/>
            </a:solidFill>
            <a:ln w="0">
              <a:noFill/>
            </a:ln>
          </p:spPr>
          <p:style>
            <a:lnRef idx="0"/>
            <a:fillRef idx="0"/>
            <a:effectRef idx="0"/>
            <a:fontRef idx="minor"/>
          </p:style>
          <p:txBody>
            <a:bodyPr wrap="none" lIns="47520" rIns="47520" tIns="23760" bIns="23760" anchor="ctr">
              <a:noAutofit/>
            </a:bodyPr>
            <a:p>
              <a:pP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East</a:t>
              </a:r>
              <a:endParaRPr b="0" lang="en-US" sz="600" strike="noStrike" u="none">
                <a:solidFill>
                  <a:srgbClr val="000000"/>
                </a:solidFill>
                <a:effectLst/>
                <a:uFillTx/>
                <a:latin typeface="Arial"/>
              </a:endParaRPr>
            </a:p>
          </p:txBody>
        </p:sp>
        <p:sp>
          <p:nvSpPr>
            <p:cNvPr id="677" name=""/>
            <p:cNvSpPr/>
            <p:nvPr/>
          </p:nvSpPr>
          <p:spPr>
            <a:xfrm>
              <a:off x="2637360" y="5734080"/>
              <a:ext cx="13892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78" name=""/>
            <p:cNvSpPr/>
            <p:nvPr/>
          </p:nvSpPr>
          <p:spPr>
            <a:xfrm>
              <a:off x="2817000" y="5645160"/>
              <a:ext cx="459000" cy="16956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800" strike="noStrike" u="none">
                  <a:solidFill>
                    <a:srgbClr val="000000"/>
                  </a:solidFill>
                  <a:effectLst/>
                  <a:uFillTx/>
                  <a:latin typeface="Frutiger 45 Light"/>
                </a:rPr>
                <a:t>NYMEX</a:t>
              </a:r>
              <a:endParaRPr b="0" lang="en-US" sz="800" strike="noStrike" u="none">
                <a:solidFill>
                  <a:srgbClr val="000000"/>
                </a:solidFill>
                <a:effectLst/>
                <a:uFillTx/>
                <a:latin typeface="Arial"/>
              </a:endParaRPr>
            </a:p>
          </p:txBody>
        </p:sp>
        <p:sp>
          <p:nvSpPr>
            <p:cNvPr id="679" name=""/>
            <p:cNvSpPr/>
            <p:nvPr/>
          </p:nvSpPr>
          <p:spPr>
            <a:xfrm>
              <a:off x="4138200" y="6149520"/>
              <a:ext cx="304200" cy="69840"/>
            </a:xfrm>
            <a:prstGeom prst="rect">
              <a:avLst/>
            </a:prstGeom>
            <a:solidFill>
              <a:srgbClr val="ffffff"/>
            </a:solidFill>
            <a:ln w="0">
              <a:noFill/>
            </a:ln>
          </p:spPr>
          <p:style>
            <a:lnRef idx="0"/>
            <a:fillRef idx="0"/>
            <a:effectRef idx="0"/>
            <a:fontRef idx="minor"/>
          </p:style>
          <p:txBody>
            <a:bodyPr wrap="none" lIns="47520" rIns="47520" tIns="23760" bIns="23760" anchor="ctr">
              <a:noAutofit/>
            </a:bodyPr>
            <a:p>
              <a:pP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West</a:t>
              </a:r>
              <a:endParaRPr b="0" lang="en-US" sz="600" strike="noStrike" u="none">
                <a:solidFill>
                  <a:srgbClr val="000000"/>
                </a:solidFill>
                <a:effectLst/>
                <a:uFillTx/>
                <a:latin typeface="Arial"/>
              </a:endParaRPr>
            </a:p>
          </p:txBody>
        </p:sp>
        <p:sp>
          <p:nvSpPr>
            <p:cNvPr id="680" name=""/>
            <p:cNvSpPr/>
            <p:nvPr/>
          </p:nvSpPr>
          <p:spPr>
            <a:xfrm>
              <a:off x="4138200" y="6229080"/>
              <a:ext cx="326160" cy="71280"/>
            </a:xfrm>
            <a:prstGeom prst="rect">
              <a:avLst/>
            </a:prstGeom>
            <a:solidFill>
              <a:srgbClr val="ffffff"/>
            </a:solidFill>
            <a:ln w="0">
              <a:noFill/>
            </a:ln>
          </p:spPr>
          <p:style>
            <a:lnRef idx="0"/>
            <a:fillRef idx="0"/>
            <a:effectRef idx="0"/>
            <a:fontRef idx="minor"/>
          </p:style>
          <p:txBody>
            <a:bodyPr wrap="none" lIns="47520" rIns="47520" tIns="23760" bIns="23760" anchor="ctr">
              <a:noAutofit/>
            </a:bodyPr>
            <a:p>
              <a:pP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Texas</a:t>
              </a:r>
              <a:endParaRPr b="0" lang="en-US" sz="600" strike="noStrike" u="none">
                <a:solidFill>
                  <a:srgbClr val="000000"/>
                </a:solidFill>
                <a:effectLst/>
                <a:uFillTx/>
                <a:latin typeface="Arial"/>
              </a:endParaRPr>
            </a:p>
          </p:txBody>
        </p:sp>
        <p:sp>
          <p:nvSpPr>
            <p:cNvPr id="681" name=""/>
            <p:cNvSpPr/>
            <p:nvPr/>
          </p:nvSpPr>
          <p:spPr>
            <a:xfrm>
              <a:off x="8951400" y="5573160"/>
              <a:ext cx="1724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82" name=""/>
            <p:cNvSpPr/>
            <p:nvPr/>
          </p:nvSpPr>
          <p:spPr>
            <a:xfrm>
              <a:off x="8954640" y="5620320"/>
              <a:ext cx="1724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83" name=""/>
            <p:cNvSpPr/>
            <p:nvPr/>
          </p:nvSpPr>
          <p:spPr>
            <a:xfrm flipH="1">
              <a:off x="5183280" y="2014920"/>
              <a:ext cx="22114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84" name=""/>
            <p:cNvSpPr/>
            <p:nvPr/>
          </p:nvSpPr>
          <p:spPr>
            <a:xfrm>
              <a:off x="7396920" y="204336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85" name=""/>
            <p:cNvSpPr/>
            <p:nvPr/>
          </p:nvSpPr>
          <p:spPr>
            <a:xfrm flipH="1">
              <a:off x="2651400" y="4996080"/>
              <a:ext cx="28472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86" name=""/>
            <p:cNvSpPr/>
            <p:nvPr/>
          </p:nvSpPr>
          <p:spPr>
            <a:xfrm flipH="1">
              <a:off x="2654640" y="5311440"/>
              <a:ext cx="281592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87" name=""/>
            <p:cNvSpPr/>
            <p:nvPr/>
          </p:nvSpPr>
          <p:spPr>
            <a:xfrm>
              <a:off x="9330840" y="997560"/>
              <a:ext cx="4122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NG-INDEX-ANN-CENTRAL-PRICE</a:t>
              </a:r>
              <a:endParaRPr b="0" lang="en-US" sz="200" strike="noStrike" u="none">
                <a:solidFill>
                  <a:srgbClr val="000000"/>
                </a:solidFill>
                <a:effectLst/>
                <a:uFillTx/>
                <a:latin typeface="Arial"/>
              </a:endParaRPr>
            </a:p>
          </p:txBody>
        </p:sp>
        <p:grpSp>
          <p:nvGrpSpPr>
            <p:cNvPr id="688" name=""/>
            <p:cNvGrpSpPr/>
            <p:nvPr/>
          </p:nvGrpSpPr>
          <p:grpSpPr>
            <a:xfrm>
              <a:off x="9330120" y="133200"/>
              <a:ext cx="375480" cy="1980000"/>
              <a:chOff x="9330120" y="133200"/>
              <a:chExt cx="375480" cy="1980000"/>
            </a:xfrm>
          </p:grpSpPr>
          <p:sp>
            <p:nvSpPr>
              <p:cNvPr id="689" name=""/>
              <p:cNvSpPr/>
              <p:nvPr/>
            </p:nvSpPr>
            <p:spPr>
              <a:xfrm>
                <a:off x="9333720" y="133200"/>
                <a:ext cx="1576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EAST-BASIS</a:t>
                </a:r>
                <a:endParaRPr b="0" lang="en-US" sz="200" strike="noStrike" u="none">
                  <a:solidFill>
                    <a:srgbClr val="000000"/>
                  </a:solidFill>
                  <a:effectLst/>
                  <a:uFillTx/>
                  <a:latin typeface="Arial"/>
                </a:endParaRPr>
              </a:p>
            </p:txBody>
          </p:sp>
          <p:sp>
            <p:nvSpPr>
              <p:cNvPr id="690" name=""/>
              <p:cNvSpPr/>
              <p:nvPr/>
            </p:nvSpPr>
            <p:spPr>
              <a:xfrm>
                <a:off x="9332280" y="161280"/>
                <a:ext cx="2656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EAST-OPTION-BASIS</a:t>
                </a:r>
                <a:endParaRPr b="0" lang="en-US" sz="200" strike="noStrike" u="none">
                  <a:solidFill>
                    <a:srgbClr val="000000"/>
                  </a:solidFill>
                  <a:effectLst/>
                  <a:uFillTx/>
                  <a:latin typeface="Arial"/>
                </a:endParaRPr>
              </a:p>
            </p:txBody>
          </p:sp>
          <p:sp>
            <p:nvSpPr>
              <p:cNvPr id="691" name=""/>
              <p:cNvSpPr/>
              <p:nvPr/>
            </p:nvSpPr>
            <p:spPr>
              <a:xfrm>
                <a:off x="9332280" y="187920"/>
                <a:ext cx="2037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KC-EAST-BASIS</a:t>
                </a:r>
                <a:endParaRPr b="0" lang="en-US" sz="200" strike="noStrike" u="none">
                  <a:solidFill>
                    <a:srgbClr val="000000"/>
                  </a:solidFill>
                  <a:effectLst/>
                  <a:uFillTx/>
                  <a:latin typeface="Arial"/>
                </a:endParaRPr>
              </a:p>
            </p:txBody>
          </p:sp>
          <p:sp>
            <p:nvSpPr>
              <p:cNvPr id="692" name=""/>
              <p:cNvSpPr/>
              <p:nvPr/>
            </p:nvSpPr>
            <p:spPr>
              <a:xfrm>
                <a:off x="9333360" y="216000"/>
                <a:ext cx="223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PRM-EAST-BASIS</a:t>
                </a:r>
                <a:endParaRPr b="0" lang="en-US" sz="200" strike="noStrike" u="none">
                  <a:solidFill>
                    <a:srgbClr val="000000"/>
                  </a:solidFill>
                  <a:effectLst/>
                  <a:uFillTx/>
                  <a:latin typeface="Arial"/>
                </a:endParaRPr>
              </a:p>
            </p:txBody>
          </p:sp>
          <p:sp>
            <p:nvSpPr>
              <p:cNvPr id="693" name=""/>
              <p:cNvSpPr/>
              <p:nvPr/>
            </p:nvSpPr>
            <p:spPr>
              <a:xfrm>
                <a:off x="9332280" y="243720"/>
                <a:ext cx="1807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EAST-GD-GDL</a:t>
                </a:r>
                <a:endParaRPr b="0" lang="en-US" sz="200" strike="noStrike" u="none">
                  <a:solidFill>
                    <a:srgbClr val="000000"/>
                  </a:solidFill>
                  <a:effectLst/>
                  <a:uFillTx/>
                  <a:latin typeface="Arial"/>
                </a:endParaRPr>
              </a:p>
            </p:txBody>
          </p:sp>
          <p:sp>
            <p:nvSpPr>
              <p:cNvPr id="694" name=""/>
              <p:cNvSpPr/>
              <p:nvPr/>
            </p:nvSpPr>
            <p:spPr>
              <a:xfrm>
                <a:off x="9332280" y="268920"/>
                <a:ext cx="2656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EAST-OPTION-PRICE</a:t>
                </a:r>
                <a:endParaRPr b="0" lang="en-US" sz="200" strike="noStrike" u="none">
                  <a:solidFill>
                    <a:srgbClr val="000000"/>
                  </a:solidFill>
                  <a:effectLst/>
                  <a:uFillTx/>
                  <a:latin typeface="Arial"/>
                </a:endParaRPr>
              </a:p>
            </p:txBody>
          </p:sp>
          <p:sp>
            <p:nvSpPr>
              <p:cNvPr id="695" name=""/>
              <p:cNvSpPr/>
              <p:nvPr/>
            </p:nvSpPr>
            <p:spPr>
              <a:xfrm>
                <a:off x="9333720" y="299880"/>
                <a:ext cx="1576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EAST-PRICE</a:t>
                </a:r>
                <a:endParaRPr b="0" lang="en-US" sz="200" strike="noStrike" u="none">
                  <a:solidFill>
                    <a:srgbClr val="000000"/>
                  </a:solidFill>
                  <a:effectLst/>
                  <a:uFillTx/>
                  <a:latin typeface="Arial"/>
                </a:endParaRPr>
              </a:p>
            </p:txBody>
          </p:sp>
          <p:sp>
            <p:nvSpPr>
              <p:cNvPr id="696" name=""/>
              <p:cNvSpPr/>
              <p:nvPr/>
            </p:nvSpPr>
            <p:spPr>
              <a:xfrm>
                <a:off x="9332280" y="327960"/>
                <a:ext cx="2037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KC-EAST-PRICE</a:t>
                </a:r>
                <a:endParaRPr b="0" lang="en-US" sz="200" strike="noStrike" u="none">
                  <a:solidFill>
                    <a:srgbClr val="000000"/>
                  </a:solidFill>
                  <a:effectLst/>
                  <a:uFillTx/>
                  <a:latin typeface="Arial"/>
                </a:endParaRPr>
              </a:p>
            </p:txBody>
          </p:sp>
          <p:sp>
            <p:nvSpPr>
              <p:cNvPr id="697" name=""/>
              <p:cNvSpPr/>
              <p:nvPr/>
            </p:nvSpPr>
            <p:spPr>
              <a:xfrm>
                <a:off x="9330480" y="356400"/>
                <a:ext cx="357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NG-INDEX-ANN-EAST-PRICE</a:t>
                </a:r>
                <a:endParaRPr b="0" lang="en-US" sz="200" strike="noStrike" u="none">
                  <a:solidFill>
                    <a:srgbClr val="000000"/>
                  </a:solidFill>
                  <a:effectLst/>
                  <a:uFillTx/>
                  <a:latin typeface="Arial"/>
                </a:endParaRPr>
              </a:p>
            </p:txBody>
          </p:sp>
          <p:sp>
            <p:nvSpPr>
              <p:cNvPr id="698" name=""/>
              <p:cNvSpPr/>
              <p:nvPr/>
            </p:nvSpPr>
            <p:spPr>
              <a:xfrm>
                <a:off x="9331920" y="383040"/>
                <a:ext cx="2268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EAST-PWR-PRICE</a:t>
                </a:r>
                <a:endParaRPr b="0" lang="en-US" sz="200" strike="noStrike" u="none">
                  <a:solidFill>
                    <a:srgbClr val="000000"/>
                  </a:solidFill>
                  <a:effectLst/>
                  <a:uFillTx/>
                  <a:latin typeface="Arial"/>
                </a:endParaRPr>
              </a:p>
            </p:txBody>
          </p:sp>
          <p:sp>
            <p:nvSpPr>
              <p:cNvPr id="699" name=""/>
              <p:cNvSpPr/>
              <p:nvPr/>
            </p:nvSpPr>
            <p:spPr>
              <a:xfrm>
                <a:off x="9332280" y="410760"/>
                <a:ext cx="2196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EAST-PWRP-PRC</a:t>
                </a:r>
                <a:endParaRPr b="0" lang="en-US" sz="200" strike="noStrike" u="none">
                  <a:solidFill>
                    <a:srgbClr val="000000"/>
                  </a:solidFill>
                  <a:effectLst/>
                  <a:uFillTx/>
                  <a:latin typeface="Arial"/>
                </a:endParaRPr>
              </a:p>
            </p:txBody>
          </p:sp>
          <p:sp>
            <p:nvSpPr>
              <p:cNvPr id="700" name=""/>
              <p:cNvSpPr/>
              <p:nvPr/>
            </p:nvSpPr>
            <p:spPr>
              <a:xfrm>
                <a:off x="9333360" y="439200"/>
                <a:ext cx="1706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KC-NY-BASIS</a:t>
                </a:r>
                <a:endParaRPr b="0" lang="en-US" sz="200" strike="noStrike" u="none">
                  <a:solidFill>
                    <a:srgbClr val="000000"/>
                  </a:solidFill>
                  <a:effectLst/>
                  <a:uFillTx/>
                  <a:latin typeface="Arial"/>
                </a:endParaRPr>
              </a:p>
            </p:txBody>
          </p:sp>
          <p:sp>
            <p:nvSpPr>
              <p:cNvPr id="701" name=""/>
              <p:cNvSpPr/>
              <p:nvPr/>
            </p:nvSpPr>
            <p:spPr>
              <a:xfrm>
                <a:off x="9335520" y="466920"/>
                <a:ext cx="1245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NY-BASIS</a:t>
                </a:r>
                <a:endParaRPr b="0" lang="en-US" sz="200" strike="noStrike" u="none">
                  <a:solidFill>
                    <a:srgbClr val="000000"/>
                  </a:solidFill>
                  <a:effectLst/>
                  <a:uFillTx/>
                  <a:latin typeface="Arial"/>
                </a:endParaRPr>
              </a:p>
            </p:txBody>
          </p:sp>
          <p:sp>
            <p:nvSpPr>
              <p:cNvPr id="702" name=""/>
              <p:cNvSpPr/>
              <p:nvPr/>
            </p:nvSpPr>
            <p:spPr>
              <a:xfrm>
                <a:off x="9332280" y="495000"/>
                <a:ext cx="2325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NY-OPTION-BASIS</a:t>
                </a:r>
                <a:endParaRPr b="0" lang="en-US" sz="200" strike="noStrike" u="none">
                  <a:solidFill>
                    <a:srgbClr val="000000"/>
                  </a:solidFill>
                  <a:effectLst/>
                  <a:uFillTx/>
                  <a:latin typeface="Arial"/>
                </a:endParaRPr>
              </a:p>
            </p:txBody>
          </p:sp>
          <p:sp>
            <p:nvSpPr>
              <p:cNvPr id="703" name=""/>
              <p:cNvSpPr/>
              <p:nvPr/>
            </p:nvSpPr>
            <p:spPr>
              <a:xfrm>
                <a:off x="9332640" y="523440"/>
                <a:ext cx="1908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PRM-NY-BASIS</a:t>
                </a:r>
                <a:endParaRPr b="0" lang="en-US" sz="200" strike="noStrike" u="none">
                  <a:solidFill>
                    <a:srgbClr val="000000"/>
                  </a:solidFill>
                  <a:effectLst/>
                  <a:uFillTx/>
                  <a:latin typeface="Arial"/>
                </a:endParaRPr>
              </a:p>
            </p:txBody>
          </p:sp>
          <p:sp>
            <p:nvSpPr>
              <p:cNvPr id="704" name=""/>
              <p:cNvSpPr/>
              <p:nvPr/>
            </p:nvSpPr>
            <p:spPr>
              <a:xfrm>
                <a:off x="9334080" y="557640"/>
                <a:ext cx="1476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NY-GD-GDL</a:t>
                </a:r>
                <a:endParaRPr b="0" lang="en-US" sz="200" strike="noStrike" u="none">
                  <a:solidFill>
                    <a:srgbClr val="000000"/>
                  </a:solidFill>
                  <a:effectLst/>
                  <a:uFillTx/>
                  <a:latin typeface="Arial"/>
                </a:endParaRPr>
              </a:p>
            </p:txBody>
          </p:sp>
          <p:sp>
            <p:nvSpPr>
              <p:cNvPr id="705" name=""/>
              <p:cNvSpPr/>
              <p:nvPr/>
            </p:nvSpPr>
            <p:spPr>
              <a:xfrm>
                <a:off x="9333360" y="579240"/>
                <a:ext cx="1706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KC-NY-PRICE</a:t>
                </a:r>
                <a:endParaRPr b="0" lang="en-US" sz="200" strike="noStrike" u="none">
                  <a:solidFill>
                    <a:srgbClr val="000000"/>
                  </a:solidFill>
                  <a:effectLst/>
                  <a:uFillTx/>
                  <a:latin typeface="Arial"/>
                </a:endParaRPr>
              </a:p>
            </p:txBody>
          </p:sp>
          <p:sp>
            <p:nvSpPr>
              <p:cNvPr id="706" name=""/>
              <p:cNvSpPr/>
              <p:nvPr/>
            </p:nvSpPr>
            <p:spPr>
              <a:xfrm>
                <a:off x="9332280" y="607680"/>
                <a:ext cx="2325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NY-OPTION-PRICE</a:t>
                </a:r>
                <a:endParaRPr b="0" lang="en-US" sz="200" strike="noStrike" u="none">
                  <a:solidFill>
                    <a:srgbClr val="000000"/>
                  </a:solidFill>
                  <a:effectLst/>
                  <a:uFillTx/>
                  <a:latin typeface="Arial"/>
                </a:endParaRPr>
              </a:p>
            </p:txBody>
          </p:sp>
          <p:sp>
            <p:nvSpPr>
              <p:cNvPr id="707" name=""/>
              <p:cNvSpPr/>
              <p:nvPr/>
            </p:nvSpPr>
            <p:spPr>
              <a:xfrm>
                <a:off x="9335520" y="631080"/>
                <a:ext cx="1245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NY-PRICE</a:t>
                </a:r>
                <a:endParaRPr b="0" lang="en-US" sz="200" strike="noStrike" u="none">
                  <a:solidFill>
                    <a:srgbClr val="000000"/>
                  </a:solidFill>
                  <a:effectLst/>
                  <a:uFillTx/>
                  <a:latin typeface="Arial"/>
                </a:endParaRPr>
              </a:p>
            </p:txBody>
          </p:sp>
          <p:sp>
            <p:nvSpPr>
              <p:cNvPr id="708" name=""/>
              <p:cNvSpPr/>
              <p:nvPr/>
            </p:nvSpPr>
            <p:spPr>
              <a:xfrm>
                <a:off x="9333360" y="662040"/>
                <a:ext cx="1908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PRM-NY-PRICE</a:t>
                </a:r>
                <a:endParaRPr b="0" lang="en-US" sz="200" strike="noStrike" u="none">
                  <a:solidFill>
                    <a:srgbClr val="000000"/>
                  </a:solidFill>
                  <a:effectLst/>
                  <a:uFillTx/>
                  <a:latin typeface="Arial"/>
                </a:endParaRPr>
              </a:p>
            </p:txBody>
          </p:sp>
          <p:sp>
            <p:nvSpPr>
              <p:cNvPr id="709" name=""/>
              <p:cNvSpPr/>
              <p:nvPr/>
            </p:nvSpPr>
            <p:spPr>
              <a:xfrm>
                <a:off x="9333720" y="690120"/>
                <a:ext cx="1936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NY-PWR-PRICE</a:t>
                </a:r>
                <a:endParaRPr b="0" lang="en-US" sz="200" strike="noStrike" u="none">
                  <a:solidFill>
                    <a:srgbClr val="000000"/>
                  </a:solidFill>
                  <a:effectLst/>
                  <a:uFillTx/>
                  <a:latin typeface="Arial"/>
                </a:endParaRPr>
              </a:p>
            </p:txBody>
          </p:sp>
          <p:sp>
            <p:nvSpPr>
              <p:cNvPr id="710" name=""/>
              <p:cNvSpPr/>
              <p:nvPr/>
            </p:nvSpPr>
            <p:spPr>
              <a:xfrm>
                <a:off x="9333720" y="718200"/>
                <a:ext cx="2109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NY-PWRP-PRICE</a:t>
                </a:r>
                <a:endParaRPr b="0" lang="en-US" sz="200" strike="noStrike" u="none">
                  <a:solidFill>
                    <a:srgbClr val="000000"/>
                  </a:solidFill>
                  <a:effectLst/>
                  <a:uFillTx/>
                  <a:latin typeface="Arial"/>
                </a:endParaRPr>
              </a:p>
            </p:txBody>
          </p:sp>
          <p:sp>
            <p:nvSpPr>
              <p:cNvPr id="711" name=""/>
              <p:cNvSpPr/>
              <p:nvPr/>
            </p:nvSpPr>
            <p:spPr>
              <a:xfrm>
                <a:off x="9332640" y="746280"/>
                <a:ext cx="2124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CENTRAL-BASIS</a:t>
                </a:r>
                <a:endParaRPr b="0" lang="en-US" sz="200" strike="noStrike" u="none">
                  <a:solidFill>
                    <a:srgbClr val="000000"/>
                  </a:solidFill>
                  <a:effectLst/>
                  <a:uFillTx/>
                  <a:latin typeface="Arial"/>
                </a:endParaRPr>
              </a:p>
            </p:txBody>
          </p:sp>
          <p:sp>
            <p:nvSpPr>
              <p:cNvPr id="712" name=""/>
              <p:cNvSpPr/>
              <p:nvPr/>
            </p:nvSpPr>
            <p:spPr>
              <a:xfrm>
                <a:off x="9331560" y="774720"/>
                <a:ext cx="3204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CENTRAL-OPTION-BASIS</a:t>
                </a:r>
                <a:endParaRPr b="0" lang="en-US" sz="200" strike="noStrike" u="none">
                  <a:solidFill>
                    <a:srgbClr val="000000"/>
                  </a:solidFill>
                  <a:effectLst/>
                  <a:uFillTx/>
                  <a:latin typeface="Arial"/>
                </a:endParaRPr>
              </a:p>
            </p:txBody>
          </p:sp>
          <p:sp>
            <p:nvSpPr>
              <p:cNvPr id="713" name=""/>
              <p:cNvSpPr/>
              <p:nvPr/>
            </p:nvSpPr>
            <p:spPr>
              <a:xfrm>
                <a:off x="9332280" y="802440"/>
                <a:ext cx="2584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KC-CENTRAL-BASIS</a:t>
                </a:r>
                <a:endParaRPr b="0" lang="en-US" sz="200" strike="noStrike" u="none">
                  <a:solidFill>
                    <a:srgbClr val="000000"/>
                  </a:solidFill>
                  <a:effectLst/>
                  <a:uFillTx/>
                  <a:latin typeface="Arial"/>
                </a:endParaRPr>
              </a:p>
            </p:txBody>
          </p:sp>
          <p:sp>
            <p:nvSpPr>
              <p:cNvPr id="714" name=""/>
              <p:cNvSpPr/>
              <p:nvPr/>
            </p:nvSpPr>
            <p:spPr>
              <a:xfrm>
                <a:off x="9331920" y="840240"/>
                <a:ext cx="2786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PRM-CENTRAL-BASIS</a:t>
                </a:r>
                <a:endParaRPr b="0" lang="en-US" sz="200" strike="noStrike" u="none">
                  <a:solidFill>
                    <a:srgbClr val="000000"/>
                  </a:solidFill>
                  <a:effectLst/>
                  <a:uFillTx/>
                  <a:latin typeface="Arial"/>
                </a:endParaRPr>
              </a:p>
            </p:txBody>
          </p:sp>
          <p:sp>
            <p:nvSpPr>
              <p:cNvPr id="715" name=""/>
              <p:cNvSpPr/>
              <p:nvPr/>
            </p:nvSpPr>
            <p:spPr>
              <a:xfrm>
                <a:off x="9333360" y="857160"/>
                <a:ext cx="2354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CENTRAL-GD-GDL</a:t>
                </a:r>
                <a:endParaRPr b="0" lang="en-US" sz="200" strike="noStrike" u="none">
                  <a:solidFill>
                    <a:srgbClr val="000000"/>
                  </a:solidFill>
                  <a:effectLst/>
                  <a:uFillTx/>
                  <a:latin typeface="Arial"/>
                </a:endParaRPr>
              </a:p>
            </p:txBody>
          </p:sp>
          <p:sp>
            <p:nvSpPr>
              <p:cNvPr id="716" name=""/>
              <p:cNvSpPr/>
              <p:nvPr/>
            </p:nvSpPr>
            <p:spPr>
              <a:xfrm>
                <a:off x="9331560" y="885240"/>
                <a:ext cx="3204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CENTRAL-OPTION-PRICE</a:t>
                </a:r>
                <a:endParaRPr b="0" lang="en-US" sz="200" strike="noStrike" u="none">
                  <a:solidFill>
                    <a:srgbClr val="000000"/>
                  </a:solidFill>
                  <a:effectLst/>
                  <a:uFillTx/>
                  <a:latin typeface="Arial"/>
                </a:endParaRPr>
              </a:p>
            </p:txBody>
          </p:sp>
          <p:sp>
            <p:nvSpPr>
              <p:cNvPr id="717" name=""/>
              <p:cNvSpPr/>
              <p:nvPr/>
            </p:nvSpPr>
            <p:spPr>
              <a:xfrm>
                <a:off x="9332640" y="910080"/>
                <a:ext cx="2124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CENTRAL-PRICE</a:t>
                </a:r>
                <a:endParaRPr b="0" lang="en-US" sz="200" strike="noStrike" u="none">
                  <a:solidFill>
                    <a:srgbClr val="000000"/>
                  </a:solidFill>
                  <a:effectLst/>
                  <a:uFillTx/>
                  <a:latin typeface="Arial"/>
                </a:endParaRPr>
              </a:p>
            </p:txBody>
          </p:sp>
          <p:sp>
            <p:nvSpPr>
              <p:cNvPr id="718" name=""/>
              <p:cNvSpPr/>
              <p:nvPr/>
            </p:nvSpPr>
            <p:spPr>
              <a:xfrm>
                <a:off x="9332280" y="941400"/>
                <a:ext cx="2584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KC-CENTRAL-PRICE</a:t>
                </a:r>
                <a:endParaRPr b="0" lang="en-US" sz="200" strike="noStrike" u="none">
                  <a:solidFill>
                    <a:srgbClr val="000000"/>
                  </a:solidFill>
                  <a:effectLst/>
                  <a:uFillTx/>
                  <a:latin typeface="Arial"/>
                </a:endParaRPr>
              </a:p>
            </p:txBody>
          </p:sp>
          <p:sp>
            <p:nvSpPr>
              <p:cNvPr id="719" name=""/>
              <p:cNvSpPr/>
              <p:nvPr/>
            </p:nvSpPr>
            <p:spPr>
              <a:xfrm>
                <a:off x="9331920" y="969480"/>
                <a:ext cx="2786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PRM-CENTRAL-PRICE</a:t>
                </a:r>
                <a:endParaRPr b="0" lang="en-US" sz="200" strike="noStrike" u="none">
                  <a:solidFill>
                    <a:srgbClr val="000000"/>
                  </a:solidFill>
                  <a:effectLst/>
                  <a:uFillTx/>
                  <a:latin typeface="Arial"/>
                </a:endParaRPr>
              </a:p>
            </p:txBody>
          </p:sp>
          <p:sp>
            <p:nvSpPr>
              <p:cNvPr id="720" name=""/>
              <p:cNvSpPr/>
              <p:nvPr/>
            </p:nvSpPr>
            <p:spPr>
              <a:xfrm>
                <a:off x="9331920" y="1028880"/>
                <a:ext cx="2815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CENTRAL-PWR-PRICE</a:t>
                </a:r>
                <a:endParaRPr b="0" lang="en-US" sz="200" strike="noStrike" u="none">
                  <a:solidFill>
                    <a:srgbClr val="000000"/>
                  </a:solidFill>
                  <a:effectLst/>
                  <a:uFillTx/>
                  <a:latin typeface="Arial"/>
                </a:endParaRPr>
              </a:p>
            </p:txBody>
          </p:sp>
          <p:sp>
            <p:nvSpPr>
              <p:cNvPr id="721" name=""/>
              <p:cNvSpPr/>
              <p:nvPr/>
            </p:nvSpPr>
            <p:spPr>
              <a:xfrm>
                <a:off x="9331920" y="1053720"/>
                <a:ext cx="2988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CENTRAL-PWRP-PRICE</a:t>
                </a:r>
                <a:endParaRPr b="0" lang="en-US" sz="200" strike="noStrike" u="none">
                  <a:solidFill>
                    <a:srgbClr val="000000"/>
                  </a:solidFill>
                  <a:effectLst/>
                  <a:uFillTx/>
                  <a:latin typeface="Arial"/>
                </a:endParaRPr>
              </a:p>
            </p:txBody>
          </p:sp>
          <p:sp>
            <p:nvSpPr>
              <p:cNvPr id="722" name=""/>
              <p:cNvSpPr/>
              <p:nvPr/>
            </p:nvSpPr>
            <p:spPr>
              <a:xfrm>
                <a:off x="9332280" y="1078560"/>
                <a:ext cx="1965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KC-TEXAS-BAS</a:t>
                </a:r>
                <a:endParaRPr b="0" lang="en-US" sz="200" strike="noStrike" u="none">
                  <a:solidFill>
                    <a:srgbClr val="000000"/>
                  </a:solidFill>
                  <a:effectLst/>
                  <a:uFillTx/>
                  <a:latin typeface="Arial"/>
                </a:endParaRPr>
              </a:p>
            </p:txBody>
          </p:sp>
          <p:sp>
            <p:nvSpPr>
              <p:cNvPr id="723" name=""/>
              <p:cNvSpPr/>
              <p:nvPr/>
            </p:nvSpPr>
            <p:spPr>
              <a:xfrm>
                <a:off x="9523800" y="1078560"/>
                <a:ext cx="252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IS</a:t>
                </a:r>
                <a:endParaRPr b="0" lang="en-US" sz="200" strike="noStrike" u="none">
                  <a:solidFill>
                    <a:srgbClr val="000000"/>
                  </a:solidFill>
                  <a:effectLst/>
                  <a:uFillTx/>
                  <a:latin typeface="Arial"/>
                </a:endParaRPr>
              </a:p>
            </p:txBody>
          </p:sp>
          <p:sp>
            <p:nvSpPr>
              <p:cNvPr id="724" name=""/>
              <p:cNvSpPr/>
              <p:nvPr/>
            </p:nvSpPr>
            <p:spPr>
              <a:xfrm>
                <a:off x="9334080" y="1123920"/>
                <a:ext cx="2152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KC-WAHA-BASIS</a:t>
                </a:r>
                <a:endParaRPr b="0" lang="en-US" sz="200" strike="noStrike" u="none">
                  <a:solidFill>
                    <a:srgbClr val="000000"/>
                  </a:solidFill>
                  <a:effectLst/>
                  <a:uFillTx/>
                  <a:latin typeface="Arial"/>
                </a:endParaRPr>
              </a:p>
            </p:txBody>
          </p:sp>
          <p:sp>
            <p:nvSpPr>
              <p:cNvPr id="725" name=""/>
              <p:cNvSpPr/>
              <p:nvPr/>
            </p:nvSpPr>
            <p:spPr>
              <a:xfrm>
                <a:off x="9331920" y="1136520"/>
                <a:ext cx="2412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PRM-TEXAS-BASIS</a:t>
                </a:r>
                <a:endParaRPr b="0" lang="en-US" sz="200" strike="noStrike" u="none">
                  <a:solidFill>
                    <a:srgbClr val="000000"/>
                  </a:solidFill>
                  <a:effectLst/>
                  <a:uFillTx/>
                  <a:latin typeface="Arial"/>
                </a:endParaRPr>
              </a:p>
            </p:txBody>
          </p:sp>
          <p:sp>
            <p:nvSpPr>
              <p:cNvPr id="726" name=""/>
              <p:cNvSpPr/>
              <p:nvPr/>
            </p:nvSpPr>
            <p:spPr>
              <a:xfrm>
                <a:off x="9331920" y="1164600"/>
                <a:ext cx="1749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TEXAS-BASIS</a:t>
                </a:r>
                <a:endParaRPr b="0" lang="en-US" sz="200" strike="noStrike" u="none">
                  <a:solidFill>
                    <a:srgbClr val="000000"/>
                  </a:solidFill>
                  <a:effectLst/>
                  <a:uFillTx/>
                  <a:latin typeface="Arial"/>
                </a:endParaRPr>
              </a:p>
            </p:txBody>
          </p:sp>
          <p:sp>
            <p:nvSpPr>
              <p:cNvPr id="727" name=""/>
              <p:cNvSpPr/>
              <p:nvPr/>
            </p:nvSpPr>
            <p:spPr>
              <a:xfrm>
                <a:off x="9332280" y="1189800"/>
                <a:ext cx="2829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TEXAS-OPTION-BASIS</a:t>
                </a:r>
                <a:endParaRPr b="0" lang="en-US" sz="200" strike="noStrike" u="none">
                  <a:solidFill>
                    <a:srgbClr val="000000"/>
                  </a:solidFill>
                  <a:effectLst/>
                  <a:uFillTx/>
                  <a:latin typeface="Arial"/>
                </a:endParaRPr>
              </a:p>
            </p:txBody>
          </p:sp>
          <p:sp>
            <p:nvSpPr>
              <p:cNvPr id="728" name=""/>
              <p:cNvSpPr/>
              <p:nvPr/>
            </p:nvSpPr>
            <p:spPr>
              <a:xfrm>
                <a:off x="9333360" y="1220760"/>
                <a:ext cx="1692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WAHA-BASIS</a:t>
                </a:r>
                <a:endParaRPr b="0" lang="en-US" sz="200" strike="noStrike" u="none">
                  <a:solidFill>
                    <a:srgbClr val="000000"/>
                  </a:solidFill>
                  <a:effectLst/>
                  <a:uFillTx/>
                  <a:latin typeface="Arial"/>
                </a:endParaRPr>
              </a:p>
            </p:txBody>
          </p:sp>
          <p:sp>
            <p:nvSpPr>
              <p:cNvPr id="729" name=""/>
              <p:cNvSpPr/>
              <p:nvPr/>
            </p:nvSpPr>
            <p:spPr>
              <a:xfrm>
                <a:off x="9333000" y="1248840"/>
                <a:ext cx="1980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TEXAS-GD-GDL</a:t>
                </a:r>
                <a:endParaRPr b="0" lang="en-US" sz="200" strike="noStrike" u="none">
                  <a:solidFill>
                    <a:srgbClr val="000000"/>
                  </a:solidFill>
                  <a:effectLst/>
                  <a:uFillTx/>
                  <a:latin typeface="Arial"/>
                </a:endParaRPr>
              </a:p>
            </p:txBody>
          </p:sp>
          <p:sp>
            <p:nvSpPr>
              <p:cNvPr id="730" name=""/>
              <p:cNvSpPr/>
              <p:nvPr/>
            </p:nvSpPr>
            <p:spPr>
              <a:xfrm>
                <a:off x="9332280" y="1272240"/>
                <a:ext cx="2210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KC-TEXAS-PRICE</a:t>
                </a:r>
                <a:endParaRPr b="0" lang="en-US" sz="200" strike="noStrike" u="none">
                  <a:solidFill>
                    <a:srgbClr val="000000"/>
                  </a:solidFill>
                  <a:effectLst/>
                  <a:uFillTx/>
                  <a:latin typeface="Arial"/>
                </a:endParaRPr>
              </a:p>
            </p:txBody>
          </p:sp>
          <p:sp>
            <p:nvSpPr>
              <p:cNvPr id="731" name=""/>
              <p:cNvSpPr/>
              <p:nvPr/>
            </p:nvSpPr>
            <p:spPr>
              <a:xfrm>
                <a:off x="9334080" y="1311480"/>
                <a:ext cx="2152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KC-WAHA-PRICE</a:t>
                </a:r>
                <a:endParaRPr b="0" lang="en-US" sz="200" strike="noStrike" u="none">
                  <a:solidFill>
                    <a:srgbClr val="000000"/>
                  </a:solidFill>
                  <a:effectLst/>
                  <a:uFillTx/>
                  <a:latin typeface="Arial"/>
                </a:endParaRPr>
              </a:p>
            </p:txBody>
          </p:sp>
          <p:sp>
            <p:nvSpPr>
              <p:cNvPr id="732" name=""/>
              <p:cNvSpPr/>
              <p:nvPr/>
            </p:nvSpPr>
            <p:spPr>
              <a:xfrm>
                <a:off x="9331920" y="1331640"/>
                <a:ext cx="2412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PRM-TEXAS-PRICE</a:t>
                </a:r>
                <a:endParaRPr b="0" lang="en-US" sz="200" strike="noStrike" u="none">
                  <a:solidFill>
                    <a:srgbClr val="000000"/>
                  </a:solidFill>
                  <a:effectLst/>
                  <a:uFillTx/>
                  <a:latin typeface="Arial"/>
                </a:endParaRPr>
              </a:p>
            </p:txBody>
          </p:sp>
          <p:sp>
            <p:nvSpPr>
              <p:cNvPr id="733" name=""/>
              <p:cNvSpPr/>
              <p:nvPr/>
            </p:nvSpPr>
            <p:spPr>
              <a:xfrm>
                <a:off x="9332280" y="1356480"/>
                <a:ext cx="2829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TEXAS-OPTION-PRICE</a:t>
                </a:r>
                <a:endParaRPr b="0" lang="en-US" sz="200" strike="noStrike" u="none">
                  <a:solidFill>
                    <a:srgbClr val="000000"/>
                  </a:solidFill>
                  <a:effectLst/>
                  <a:uFillTx/>
                  <a:latin typeface="Arial"/>
                </a:endParaRPr>
              </a:p>
            </p:txBody>
          </p:sp>
          <p:sp>
            <p:nvSpPr>
              <p:cNvPr id="734" name=""/>
              <p:cNvSpPr/>
              <p:nvPr/>
            </p:nvSpPr>
            <p:spPr>
              <a:xfrm>
                <a:off x="9331920" y="1406520"/>
                <a:ext cx="1749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TEXAS-PRICE</a:t>
                </a:r>
                <a:endParaRPr b="0" lang="en-US" sz="200" strike="noStrike" u="none">
                  <a:solidFill>
                    <a:srgbClr val="000000"/>
                  </a:solidFill>
                  <a:effectLst/>
                  <a:uFillTx/>
                  <a:latin typeface="Arial"/>
                </a:endParaRPr>
              </a:p>
            </p:txBody>
          </p:sp>
          <p:sp>
            <p:nvSpPr>
              <p:cNvPr id="735" name=""/>
              <p:cNvSpPr/>
              <p:nvPr/>
            </p:nvSpPr>
            <p:spPr>
              <a:xfrm>
                <a:off x="9333360" y="1415880"/>
                <a:ext cx="1692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WAHA-PRICE</a:t>
                </a:r>
                <a:endParaRPr b="0" lang="en-US" sz="200" strike="noStrike" u="none">
                  <a:solidFill>
                    <a:srgbClr val="000000"/>
                  </a:solidFill>
                  <a:effectLst/>
                  <a:uFillTx/>
                  <a:latin typeface="Arial"/>
                </a:endParaRPr>
              </a:p>
            </p:txBody>
          </p:sp>
          <p:sp>
            <p:nvSpPr>
              <p:cNvPr id="736" name=""/>
              <p:cNvSpPr/>
              <p:nvPr/>
            </p:nvSpPr>
            <p:spPr>
              <a:xfrm>
                <a:off x="9330480" y="1441080"/>
                <a:ext cx="3751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NG-INDEX-ANN-TEXAS-PRICE</a:t>
                </a:r>
                <a:endParaRPr b="0" lang="en-US" sz="200" strike="noStrike" u="none">
                  <a:solidFill>
                    <a:srgbClr val="000000"/>
                  </a:solidFill>
                  <a:effectLst/>
                  <a:uFillTx/>
                  <a:latin typeface="Arial"/>
                </a:endParaRPr>
              </a:p>
            </p:txBody>
          </p:sp>
          <p:sp>
            <p:nvSpPr>
              <p:cNvPr id="737" name=""/>
              <p:cNvSpPr/>
              <p:nvPr/>
            </p:nvSpPr>
            <p:spPr>
              <a:xfrm>
                <a:off x="9330480" y="1500120"/>
                <a:ext cx="3690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NG-INDEX-ANN-WAHA-PRICE</a:t>
                </a:r>
                <a:endParaRPr b="0" lang="en-US" sz="200" strike="noStrike" u="none">
                  <a:solidFill>
                    <a:srgbClr val="000000"/>
                  </a:solidFill>
                  <a:effectLst/>
                  <a:uFillTx/>
                  <a:latin typeface="Arial"/>
                </a:endParaRPr>
              </a:p>
            </p:txBody>
          </p:sp>
          <p:sp>
            <p:nvSpPr>
              <p:cNvPr id="738" name=""/>
              <p:cNvSpPr/>
              <p:nvPr/>
            </p:nvSpPr>
            <p:spPr>
              <a:xfrm>
                <a:off x="9331920" y="1500120"/>
                <a:ext cx="2440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TEXAS-PWR-PRICE</a:t>
                </a:r>
                <a:endParaRPr b="0" lang="en-US" sz="200" strike="noStrike" u="none">
                  <a:solidFill>
                    <a:srgbClr val="000000"/>
                  </a:solidFill>
                  <a:effectLst/>
                  <a:uFillTx/>
                  <a:latin typeface="Arial"/>
                </a:endParaRPr>
              </a:p>
            </p:txBody>
          </p:sp>
          <p:sp>
            <p:nvSpPr>
              <p:cNvPr id="739" name=""/>
              <p:cNvSpPr/>
              <p:nvPr/>
            </p:nvSpPr>
            <p:spPr>
              <a:xfrm>
                <a:off x="9331920" y="1526760"/>
                <a:ext cx="261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TEXAS-PWRP-PRICE</a:t>
                </a:r>
                <a:endParaRPr b="0" lang="en-US" sz="200" strike="noStrike" u="none">
                  <a:solidFill>
                    <a:srgbClr val="000000"/>
                  </a:solidFill>
                  <a:effectLst/>
                  <a:uFillTx/>
                  <a:latin typeface="Arial"/>
                </a:endParaRPr>
              </a:p>
            </p:txBody>
          </p:sp>
          <p:sp>
            <p:nvSpPr>
              <p:cNvPr id="740" name=""/>
              <p:cNvSpPr/>
              <p:nvPr/>
            </p:nvSpPr>
            <p:spPr>
              <a:xfrm>
                <a:off x="9333000" y="1551600"/>
                <a:ext cx="2095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KC-WEST-BASIS</a:t>
                </a:r>
                <a:endParaRPr b="0" lang="en-US" sz="200" strike="noStrike" u="none">
                  <a:solidFill>
                    <a:srgbClr val="000000"/>
                  </a:solidFill>
                  <a:effectLst/>
                  <a:uFillTx/>
                  <a:latin typeface="Arial"/>
                </a:endParaRPr>
              </a:p>
            </p:txBody>
          </p:sp>
          <p:sp>
            <p:nvSpPr>
              <p:cNvPr id="741" name=""/>
              <p:cNvSpPr/>
              <p:nvPr/>
            </p:nvSpPr>
            <p:spPr>
              <a:xfrm>
                <a:off x="9333000" y="1593720"/>
                <a:ext cx="1634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WEST-BASIS</a:t>
                </a:r>
                <a:endParaRPr b="0" lang="en-US" sz="200" strike="noStrike" u="none">
                  <a:solidFill>
                    <a:srgbClr val="000000"/>
                  </a:solidFill>
                  <a:effectLst/>
                  <a:uFillTx/>
                  <a:latin typeface="Arial"/>
                </a:endParaRPr>
              </a:p>
            </p:txBody>
          </p:sp>
          <p:sp>
            <p:nvSpPr>
              <p:cNvPr id="742" name=""/>
              <p:cNvSpPr/>
              <p:nvPr/>
            </p:nvSpPr>
            <p:spPr>
              <a:xfrm>
                <a:off x="9331560" y="1611000"/>
                <a:ext cx="2714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WEST-OPTION-BASIS</a:t>
                </a:r>
                <a:endParaRPr b="0" lang="en-US" sz="200" strike="noStrike" u="none">
                  <a:solidFill>
                    <a:srgbClr val="000000"/>
                  </a:solidFill>
                  <a:effectLst/>
                  <a:uFillTx/>
                  <a:latin typeface="Arial"/>
                </a:endParaRPr>
              </a:p>
            </p:txBody>
          </p:sp>
          <p:sp>
            <p:nvSpPr>
              <p:cNvPr id="743" name=""/>
              <p:cNvSpPr/>
              <p:nvPr/>
            </p:nvSpPr>
            <p:spPr>
              <a:xfrm>
                <a:off x="9331920" y="1635840"/>
                <a:ext cx="2628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NG-KG-PRICE-BASIS</a:t>
                </a:r>
                <a:endParaRPr b="0" lang="en-US" sz="200" strike="noStrike" u="none">
                  <a:solidFill>
                    <a:srgbClr val="000000"/>
                  </a:solidFill>
                  <a:effectLst/>
                  <a:uFillTx/>
                  <a:latin typeface="Arial"/>
                </a:endParaRPr>
              </a:p>
            </p:txBody>
          </p:sp>
          <p:sp>
            <p:nvSpPr>
              <p:cNvPr id="744" name=""/>
              <p:cNvSpPr/>
              <p:nvPr/>
            </p:nvSpPr>
            <p:spPr>
              <a:xfrm>
                <a:off x="9334080" y="1689120"/>
                <a:ext cx="1864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WEST-GD-GDL</a:t>
                </a:r>
                <a:endParaRPr b="0" lang="en-US" sz="200" strike="noStrike" u="none">
                  <a:solidFill>
                    <a:srgbClr val="000000"/>
                  </a:solidFill>
                  <a:effectLst/>
                  <a:uFillTx/>
                  <a:latin typeface="Arial"/>
                </a:endParaRPr>
              </a:p>
            </p:txBody>
          </p:sp>
          <p:sp>
            <p:nvSpPr>
              <p:cNvPr id="745" name=""/>
              <p:cNvSpPr/>
              <p:nvPr/>
            </p:nvSpPr>
            <p:spPr>
              <a:xfrm>
                <a:off x="9333720" y="1695240"/>
                <a:ext cx="2095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KC-WEST-PRICE</a:t>
                </a:r>
                <a:endParaRPr b="0" lang="en-US" sz="200" strike="noStrike" u="none">
                  <a:solidFill>
                    <a:srgbClr val="000000"/>
                  </a:solidFill>
                  <a:effectLst/>
                  <a:uFillTx/>
                  <a:latin typeface="Arial"/>
                </a:endParaRPr>
              </a:p>
            </p:txBody>
          </p:sp>
          <p:sp>
            <p:nvSpPr>
              <p:cNvPr id="746" name=""/>
              <p:cNvSpPr/>
              <p:nvPr/>
            </p:nvSpPr>
            <p:spPr>
              <a:xfrm>
                <a:off x="9331920" y="1718280"/>
                <a:ext cx="2412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PRM-TEXAS-PRICE</a:t>
                </a:r>
                <a:endParaRPr b="0" lang="en-US" sz="200" strike="noStrike" u="none">
                  <a:solidFill>
                    <a:srgbClr val="000000"/>
                  </a:solidFill>
                  <a:effectLst/>
                  <a:uFillTx/>
                  <a:latin typeface="Arial"/>
                </a:endParaRPr>
              </a:p>
            </p:txBody>
          </p:sp>
          <p:sp>
            <p:nvSpPr>
              <p:cNvPr id="747" name=""/>
              <p:cNvSpPr/>
              <p:nvPr/>
            </p:nvSpPr>
            <p:spPr>
              <a:xfrm>
                <a:off x="9332280" y="1751400"/>
                <a:ext cx="2829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TEXAS-OPTION-PRICE</a:t>
                </a:r>
                <a:endParaRPr b="0" lang="en-US" sz="200" strike="noStrike" u="none">
                  <a:solidFill>
                    <a:srgbClr val="000000"/>
                  </a:solidFill>
                  <a:effectLst/>
                  <a:uFillTx/>
                  <a:latin typeface="Arial"/>
                </a:endParaRPr>
              </a:p>
            </p:txBody>
          </p:sp>
          <p:sp>
            <p:nvSpPr>
              <p:cNvPr id="748" name=""/>
              <p:cNvSpPr/>
              <p:nvPr/>
            </p:nvSpPr>
            <p:spPr>
              <a:xfrm>
                <a:off x="9333360" y="1782360"/>
                <a:ext cx="1692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WAHA-PRICE</a:t>
                </a:r>
                <a:endParaRPr b="0" lang="en-US" sz="200" strike="noStrike" u="none">
                  <a:solidFill>
                    <a:srgbClr val="000000"/>
                  </a:solidFill>
                  <a:effectLst/>
                  <a:uFillTx/>
                  <a:latin typeface="Arial"/>
                </a:endParaRPr>
              </a:p>
            </p:txBody>
          </p:sp>
          <p:sp>
            <p:nvSpPr>
              <p:cNvPr id="749" name=""/>
              <p:cNvSpPr/>
              <p:nvPr/>
            </p:nvSpPr>
            <p:spPr>
              <a:xfrm>
                <a:off x="9330120" y="1802880"/>
                <a:ext cx="3632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NG-INDEX-ANN-WEST-PRICE</a:t>
                </a:r>
                <a:endParaRPr b="0" lang="en-US" sz="200" strike="noStrike" u="none">
                  <a:solidFill>
                    <a:srgbClr val="000000"/>
                  </a:solidFill>
                  <a:effectLst/>
                  <a:uFillTx/>
                  <a:latin typeface="Arial"/>
                </a:endParaRPr>
              </a:p>
            </p:txBody>
          </p:sp>
          <p:sp>
            <p:nvSpPr>
              <p:cNvPr id="750" name=""/>
              <p:cNvSpPr/>
              <p:nvPr/>
            </p:nvSpPr>
            <p:spPr>
              <a:xfrm>
                <a:off x="9333360" y="1830960"/>
                <a:ext cx="2368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NG-KC-PRICE-PRC</a:t>
                </a:r>
                <a:endParaRPr b="0" lang="en-US" sz="200" strike="noStrike" u="none">
                  <a:solidFill>
                    <a:srgbClr val="000000"/>
                  </a:solidFill>
                  <a:effectLst/>
                  <a:uFillTx/>
                  <a:latin typeface="Arial"/>
                </a:endParaRPr>
              </a:p>
            </p:txBody>
          </p:sp>
          <p:sp>
            <p:nvSpPr>
              <p:cNvPr id="751" name=""/>
              <p:cNvSpPr/>
              <p:nvPr/>
            </p:nvSpPr>
            <p:spPr>
              <a:xfrm>
                <a:off x="9333000" y="1877760"/>
                <a:ext cx="2325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WEST-PWR-PRICE</a:t>
                </a:r>
                <a:endParaRPr b="0" lang="en-US" sz="200" strike="noStrike" u="none">
                  <a:solidFill>
                    <a:srgbClr val="000000"/>
                  </a:solidFill>
                  <a:effectLst/>
                  <a:uFillTx/>
                  <a:latin typeface="Arial"/>
                </a:endParaRPr>
              </a:p>
            </p:txBody>
          </p:sp>
          <p:sp>
            <p:nvSpPr>
              <p:cNvPr id="752" name=""/>
              <p:cNvSpPr/>
              <p:nvPr/>
            </p:nvSpPr>
            <p:spPr>
              <a:xfrm>
                <a:off x="9333360" y="1888560"/>
                <a:ext cx="249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WEST-PWRP-PRICE</a:t>
                </a:r>
                <a:endParaRPr b="0" lang="en-US" sz="200" strike="noStrike" u="none">
                  <a:solidFill>
                    <a:srgbClr val="000000"/>
                  </a:solidFill>
                  <a:effectLst/>
                  <a:uFillTx/>
                  <a:latin typeface="Arial"/>
                </a:endParaRPr>
              </a:p>
            </p:txBody>
          </p:sp>
          <p:sp>
            <p:nvSpPr>
              <p:cNvPr id="753" name=""/>
              <p:cNvSpPr/>
              <p:nvPr/>
            </p:nvSpPr>
            <p:spPr>
              <a:xfrm>
                <a:off x="9331920" y="1915200"/>
                <a:ext cx="2455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CAND-EGSC-BASIS</a:t>
                </a:r>
                <a:endParaRPr b="0" lang="en-US" sz="200" strike="noStrike" u="none">
                  <a:solidFill>
                    <a:srgbClr val="000000"/>
                  </a:solidFill>
                  <a:effectLst/>
                  <a:uFillTx/>
                  <a:latin typeface="Arial"/>
                </a:endParaRPr>
              </a:p>
            </p:txBody>
          </p:sp>
          <p:sp>
            <p:nvSpPr>
              <p:cNvPr id="754" name=""/>
              <p:cNvSpPr/>
              <p:nvPr/>
            </p:nvSpPr>
            <p:spPr>
              <a:xfrm>
                <a:off x="9332280" y="1971360"/>
                <a:ext cx="2469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CAND-ERMS-BASIS</a:t>
                </a:r>
                <a:endParaRPr b="0" lang="en-US" sz="200" strike="noStrike" u="none">
                  <a:solidFill>
                    <a:srgbClr val="000000"/>
                  </a:solidFill>
                  <a:effectLst/>
                  <a:uFillTx/>
                  <a:latin typeface="Arial"/>
                </a:endParaRPr>
              </a:p>
            </p:txBody>
          </p:sp>
          <p:sp>
            <p:nvSpPr>
              <p:cNvPr id="755" name=""/>
              <p:cNvSpPr/>
              <p:nvPr/>
            </p:nvSpPr>
            <p:spPr>
              <a:xfrm>
                <a:off x="9332280" y="1972800"/>
                <a:ext cx="2685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CAND-EGSC-GD-GDL</a:t>
                </a:r>
                <a:endParaRPr b="0" lang="en-US" sz="200" strike="noStrike" u="none">
                  <a:solidFill>
                    <a:srgbClr val="000000"/>
                  </a:solidFill>
                  <a:effectLst/>
                  <a:uFillTx/>
                  <a:latin typeface="Arial"/>
                </a:endParaRPr>
              </a:p>
            </p:txBody>
          </p:sp>
          <p:sp>
            <p:nvSpPr>
              <p:cNvPr id="756" name=""/>
              <p:cNvSpPr/>
              <p:nvPr/>
            </p:nvSpPr>
            <p:spPr>
              <a:xfrm>
                <a:off x="9331920" y="1998000"/>
                <a:ext cx="2455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CAND-EGSC-PRICE</a:t>
                </a:r>
                <a:endParaRPr b="0" lang="en-US" sz="200" strike="noStrike" u="none">
                  <a:solidFill>
                    <a:srgbClr val="000000"/>
                  </a:solidFill>
                  <a:effectLst/>
                  <a:uFillTx/>
                  <a:latin typeface="Arial"/>
                </a:endParaRPr>
              </a:p>
            </p:txBody>
          </p:sp>
          <p:sp>
            <p:nvSpPr>
              <p:cNvPr id="757" name=""/>
              <p:cNvSpPr/>
              <p:nvPr/>
            </p:nvSpPr>
            <p:spPr>
              <a:xfrm>
                <a:off x="9333720" y="2058840"/>
                <a:ext cx="141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CAND-ERM</a:t>
                </a:r>
                <a:endParaRPr b="0" lang="en-US" sz="200" strike="noStrike" u="none">
                  <a:solidFill>
                    <a:srgbClr val="000000"/>
                  </a:solidFill>
                  <a:effectLst/>
                  <a:uFillTx/>
                  <a:latin typeface="Arial"/>
                </a:endParaRPr>
              </a:p>
            </p:txBody>
          </p:sp>
          <p:sp>
            <p:nvSpPr>
              <p:cNvPr id="758" name=""/>
              <p:cNvSpPr/>
              <p:nvPr/>
            </p:nvSpPr>
            <p:spPr>
              <a:xfrm>
                <a:off x="9470160" y="2058840"/>
                <a:ext cx="105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S-PRICE</a:t>
                </a:r>
                <a:endParaRPr b="0" lang="en-US" sz="200" strike="noStrike" u="none">
                  <a:solidFill>
                    <a:srgbClr val="000000"/>
                  </a:solidFill>
                  <a:effectLst/>
                  <a:uFillTx/>
                  <a:latin typeface="Arial"/>
                </a:endParaRPr>
              </a:p>
            </p:txBody>
          </p:sp>
          <p:sp>
            <p:nvSpPr>
              <p:cNvPr id="759" name=""/>
              <p:cNvSpPr/>
              <p:nvPr/>
            </p:nvSpPr>
            <p:spPr>
              <a:xfrm>
                <a:off x="9333000" y="2064960"/>
                <a:ext cx="2440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NG-AIR-PRICE-PRC</a:t>
                </a:r>
                <a:endParaRPr b="0" lang="en-US" sz="200" strike="noStrike" u="none">
                  <a:solidFill>
                    <a:srgbClr val="000000"/>
                  </a:solidFill>
                  <a:effectLst/>
                  <a:uFillTx/>
                  <a:latin typeface="Arial"/>
                </a:endParaRPr>
              </a:p>
            </p:txBody>
          </p:sp>
          <p:sp>
            <p:nvSpPr>
              <p:cNvPr id="760" name=""/>
              <p:cNvSpPr/>
              <p:nvPr/>
            </p:nvSpPr>
            <p:spPr>
              <a:xfrm>
                <a:off x="9331200" y="2082240"/>
                <a:ext cx="2988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CAND-PWR-HDG-PRICE</a:t>
                </a:r>
                <a:endParaRPr b="0" lang="en-US" sz="200" strike="noStrike" u="none">
                  <a:solidFill>
                    <a:srgbClr val="000000"/>
                  </a:solidFill>
                  <a:effectLst/>
                  <a:uFillTx/>
                  <a:latin typeface="Arial"/>
                </a:endParaRPr>
              </a:p>
            </p:txBody>
          </p:sp>
        </p:grpSp>
        <p:grpSp>
          <p:nvGrpSpPr>
            <p:cNvPr id="761" name=""/>
            <p:cNvGrpSpPr/>
            <p:nvPr/>
          </p:nvGrpSpPr>
          <p:grpSpPr>
            <a:xfrm>
              <a:off x="9197640" y="145440"/>
              <a:ext cx="113040" cy="1955160"/>
              <a:chOff x="9197640" y="145440"/>
              <a:chExt cx="113040" cy="1955160"/>
            </a:xfrm>
          </p:grpSpPr>
          <p:sp>
            <p:nvSpPr>
              <p:cNvPr id="762" name=""/>
              <p:cNvSpPr/>
              <p:nvPr/>
            </p:nvSpPr>
            <p:spPr>
              <a:xfrm>
                <a:off x="9197640" y="145440"/>
                <a:ext cx="113040" cy="1440"/>
              </a:xfrm>
              <a:custGeom>
                <a:avLst/>
                <a:gdLst/>
                <a:ahLst/>
                <a:rect l="l" t="t" r="r" b="b"/>
                <a:pathLst>
                  <a:path w="936" h="0">
                    <a:moveTo>
                      <a:pt x="0" y="0"/>
                    </a:moveTo>
                    <a:lnTo>
                      <a:pt x="117" y="0"/>
                    </a:lnTo>
                    <a:lnTo>
                      <a:pt x="234" y="0"/>
                    </a:lnTo>
                    <a:lnTo>
                      <a:pt x="351" y="0"/>
                    </a:lnTo>
                    <a:lnTo>
                      <a:pt x="468" y="0"/>
                    </a:lnTo>
                    <a:lnTo>
                      <a:pt x="585" y="0"/>
                    </a:lnTo>
                    <a:lnTo>
                      <a:pt x="702" y="0"/>
                    </a:lnTo>
                    <a:lnTo>
                      <a:pt x="819" y="0"/>
                    </a:lnTo>
                    <a:lnTo>
                      <a:pt x="936"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63" name=""/>
              <p:cNvSpPr/>
              <p:nvPr/>
            </p:nvSpPr>
            <p:spPr>
              <a:xfrm>
                <a:off x="9197640" y="17352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64" name=""/>
              <p:cNvSpPr/>
              <p:nvPr/>
            </p:nvSpPr>
            <p:spPr>
              <a:xfrm>
                <a:off x="9197640" y="20160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65" name=""/>
              <p:cNvSpPr/>
              <p:nvPr/>
            </p:nvSpPr>
            <p:spPr>
              <a:xfrm>
                <a:off x="9197640" y="22968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66" name=""/>
              <p:cNvSpPr/>
              <p:nvPr/>
            </p:nvSpPr>
            <p:spPr>
              <a:xfrm>
                <a:off x="9197640" y="25776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67" name=""/>
              <p:cNvSpPr/>
              <p:nvPr/>
            </p:nvSpPr>
            <p:spPr>
              <a:xfrm>
                <a:off x="9197640" y="28584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68" name=""/>
              <p:cNvSpPr/>
              <p:nvPr/>
            </p:nvSpPr>
            <p:spPr>
              <a:xfrm>
                <a:off x="9197640" y="31392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69" name=""/>
              <p:cNvSpPr/>
              <p:nvPr/>
            </p:nvSpPr>
            <p:spPr>
              <a:xfrm>
                <a:off x="9197640" y="34200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70" name=""/>
              <p:cNvSpPr/>
              <p:nvPr/>
            </p:nvSpPr>
            <p:spPr>
              <a:xfrm>
                <a:off x="9197640" y="36864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71" name=""/>
              <p:cNvSpPr/>
              <p:nvPr/>
            </p:nvSpPr>
            <p:spPr>
              <a:xfrm>
                <a:off x="9197640" y="39636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72" name=""/>
              <p:cNvSpPr/>
              <p:nvPr/>
            </p:nvSpPr>
            <p:spPr>
              <a:xfrm>
                <a:off x="9197640" y="42480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73" name=""/>
              <p:cNvSpPr/>
              <p:nvPr/>
            </p:nvSpPr>
            <p:spPr>
              <a:xfrm>
                <a:off x="9197640" y="45288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74" name=""/>
              <p:cNvSpPr/>
              <p:nvPr/>
            </p:nvSpPr>
            <p:spPr>
              <a:xfrm>
                <a:off x="9197640" y="48096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75" name=""/>
              <p:cNvSpPr/>
              <p:nvPr/>
            </p:nvSpPr>
            <p:spPr>
              <a:xfrm>
                <a:off x="9197640" y="50904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76" name=""/>
              <p:cNvSpPr/>
              <p:nvPr/>
            </p:nvSpPr>
            <p:spPr>
              <a:xfrm>
                <a:off x="9197640" y="53712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77" name=""/>
              <p:cNvSpPr/>
              <p:nvPr/>
            </p:nvSpPr>
            <p:spPr>
              <a:xfrm>
                <a:off x="9197640" y="56520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78" name=""/>
              <p:cNvSpPr/>
              <p:nvPr/>
            </p:nvSpPr>
            <p:spPr>
              <a:xfrm>
                <a:off x="9197640" y="59184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79" name=""/>
              <p:cNvSpPr/>
              <p:nvPr/>
            </p:nvSpPr>
            <p:spPr>
              <a:xfrm>
                <a:off x="9197640" y="61992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80" name=""/>
              <p:cNvSpPr/>
              <p:nvPr/>
            </p:nvSpPr>
            <p:spPr>
              <a:xfrm>
                <a:off x="9197640" y="64764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81" name=""/>
              <p:cNvSpPr/>
              <p:nvPr/>
            </p:nvSpPr>
            <p:spPr>
              <a:xfrm>
                <a:off x="9197640" y="67608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82" name=""/>
              <p:cNvSpPr/>
              <p:nvPr/>
            </p:nvSpPr>
            <p:spPr>
              <a:xfrm>
                <a:off x="9197640" y="70416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83" name=""/>
              <p:cNvSpPr/>
              <p:nvPr/>
            </p:nvSpPr>
            <p:spPr>
              <a:xfrm>
                <a:off x="9197640" y="73224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84" name=""/>
              <p:cNvSpPr/>
              <p:nvPr/>
            </p:nvSpPr>
            <p:spPr>
              <a:xfrm>
                <a:off x="9197640" y="76032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85" name=""/>
              <p:cNvSpPr/>
              <p:nvPr/>
            </p:nvSpPr>
            <p:spPr>
              <a:xfrm>
                <a:off x="9197640" y="78696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86" name=""/>
              <p:cNvSpPr/>
              <p:nvPr/>
            </p:nvSpPr>
            <p:spPr>
              <a:xfrm>
                <a:off x="9197640" y="81468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87" name=""/>
              <p:cNvSpPr/>
              <p:nvPr/>
            </p:nvSpPr>
            <p:spPr>
              <a:xfrm>
                <a:off x="9197640" y="84312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88" name=""/>
              <p:cNvSpPr/>
              <p:nvPr/>
            </p:nvSpPr>
            <p:spPr>
              <a:xfrm>
                <a:off x="9197640" y="87120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89" name=""/>
              <p:cNvSpPr/>
              <p:nvPr/>
            </p:nvSpPr>
            <p:spPr>
              <a:xfrm>
                <a:off x="9197640" y="89892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90" name=""/>
              <p:cNvSpPr/>
              <p:nvPr/>
            </p:nvSpPr>
            <p:spPr>
              <a:xfrm>
                <a:off x="9197640" y="92736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91" name=""/>
              <p:cNvSpPr/>
              <p:nvPr/>
            </p:nvSpPr>
            <p:spPr>
              <a:xfrm>
                <a:off x="9197640" y="95544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92" name=""/>
              <p:cNvSpPr/>
              <p:nvPr/>
            </p:nvSpPr>
            <p:spPr>
              <a:xfrm>
                <a:off x="9197640" y="98316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93" name=""/>
              <p:cNvSpPr/>
              <p:nvPr/>
            </p:nvSpPr>
            <p:spPr>
              <a:xfrm>
                <a:off x="9197640" y="101160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94" name=""/>
              <p:cNvSpPr/>
              <p:nvPr/>
            </p:nvSpPr>
            <p:spPr>
              <a:xfrm>
                <a:off x="9197640" y="103824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95" name=""/>
              <p:cNvSpPr/>
              <p:nvPr/>
            </p:nvSpPr>
            <p:spPr>
              <a:xfrm>
                <a:off x="9197640" y="106596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96" name=""/>
              <p:cNvSpPr/>
              <p:nvPr/>
            </p:nvSpPr>
            <p:spPr>
              <a:xfrm>
                <a:off x="9197640" y="109440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97" name=""/>
              <p:cNvSpPr/>
              <p:nvPr/>
            </p:nvSpPr>
            <p:spPr>
              <a:xfrm>
                <a:off x="9197640" y="112248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798" name=""/>
              <p:cNvSpPr/>
              <p:nvPr/>
            </p:nvSpPr>
            <p:spPr>
              <a:xfrm>
                <a:off x="9197640" y="115020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99" name=""/>
              <p:cNvSpPr/>
              <p:nvPr/>
            </p:nvSpPr>
            <p:spPr>
              <a:xfrm>
                <a:off x="9197640" y="117864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00" name=""/>
              <p:cNvSpPr/>
              <p:nvPr/>
            </p:nvSpPr>
            <p:spPr>
              <a:xfrm>
                <a:off x="9197640" y="120636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01" name=""/>
              <p:cNvSpPr/>
              <p:nvPr/>
            </p:nvSpPr>
            <p:spPr>
              <a:xfrm>
                <a:off x="9197640" y="123300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02" name=""/>
              <p:cNvSpPr/>
              <p:nvPr/>
            </p:nvSpPr>
            <p:spPr>
              <a:xfrm>
                <a:off x="9197640" y="126108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03" name=""/>
              <p:cNvSpPr/>
              <p:nvPr/>
            </p:nvSpPr>
            <p:spPr>
              <a:xfrm>
                <a:off x="9197640" y="128952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04" name=""/>
              <p:cNvSpPr/>
              <p:nvPr/>
            </p:nvSpPr>
            <p:spPr>
              <a:xfrm>
                <a:off x="9197640" y="131724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05" name=""/>
              <p:cNvSpPr/>
              <p:nvPr/>
            </p:nvSpPr>
            <p:spPr>
              <a:xfrm>
                <a:off x="9197640" y="134568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06" name=""/>
              <p:cNvSpPr/>
              <p:nvPr/>
            </p:nvSpPr>
            <p:spPr>
              <a:xfrm>
                <a:off x="9197640" y="137340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07" name=""/>
              <p:cNvSpPr/>
              <p:nvPr/>
            </p:nvSpPr>
            <p:spPr>
              <a:xfrm>
                <a:off x="9197640" y="140148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08" name=""/>
              <p:cNvSpPr/>
              <p:nvPr/>
            </p:nvSpPr>
            <p:spPr>
              <a:xfrm>
                <a:off x="9197640" y="142992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09" name=""/>
              <p:cNvSpPr/>
              <p:nvPr/>
            </p:nvSpPr>
            <p:spPr>
              <a:xfrm>
                <a:off x="9197640" y="145620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10" name=""/>
              <p:cNvSpPr/>
              <p:nvPr/>
            </p:nvSpPr>
            <p:spPr>
              <a:xfrm>
                <a:off x="9197640" y="148428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11" name=""/>
              <p:cNvSpPr/>
              <p:nvPr/>
            </p:nvSpPr>
            <p:spPr>
              <a:xfrm>
                <a:off x="9197640" y="151236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12" name=""/>
              <p:cNvSpPr/>
              <p:nvPr/>
            </p:nvSpPr>
            <p:spPr>
              <a:xfrm>
                <a:off x="9197640" y="154044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13" name=""/>
              <p:cNvSpPr/>
              <p:nvPr/>
            </p:nvSpPr>
            <p:spPr>
              <a:xfrm>
                <a:off x="9197640" y="156852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14" name=""/>
              <p:cNvSpPr/>
              <p:nvPr/>
            </p:nvSpPr>
            <p:spPr>
              <a:xfrm>
                <a:off x="9197640" y="159696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15" name=""/>
              <p:cNvSpPr/>
              <p:nvPr/>
            </p:nvSpPr>
            <p:spPr>
              <a:xfrm>
                <a:off x="9197640" y="162468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16" name=""/>
              <p:cNvSpPr/>
              <p:nvPr/>
            </p:nvSpPr>
            <p:spPr>
              <a:xfrm>
                <a:off x="9197640" y="165276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17" name=""/>
              <p:cNvSpPr/>
              <p:nvPr/>
            </p:nvSpPr>
            <p:spPr>
              <a:xfrm>
                <a:off x="9197640" y="167940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18" name=""/>
              <p:cNvSpPr/>
              <p:nvPr/>
            </p:nvSpPr>
            <p:spPr>
              <a:xfrm>
                <a:off x="9197640" y="170748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19" name=""/>
              <p:cNvSpPr/>
              <p:nvPr/>
            </p:nvSpPr>
            <p:spPr>
              <a:xfrm>
                <a:off x="9197640" y="173556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20" name=""/>
              <p:cNvSpPr/>
              <p:nvPr/>
            </p:nvSpPr>
            <p:spPr>
              <a:xfrm>
                <a:off x="9197640" y="176364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21" name=""/>
              <p:cNvSpPr/>
              <p:nvPr/>
            </p:nvSpPr>
            <p:spPr>
              <a:xfrm>
                <a:off x="9197640" y="179172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22" name=""/>
              <p:cNvSpPr/>
              <p:nvPr/>
            </p:nvSpPr>
            <p:spPr>
              <a:xfrm>
                <a:off x="9197640" y="181980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23" name=""/>
              <p:cNvSpPr/>
              <p:nvPr/>
            </p:nvSpPr>
            <p:spPr>
              <a:xfrm>
                <a:off x="9197640" y="184788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24" name=""/>
              <p:cNvSpPr/>
              <p:nvPr/>
            </p:nvSpPr>
            <p:spPr>
              <a:xfrm>
                <a:off x="9197640" y="187416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25" name=""/>
              <p:cNvSpPr/>
              <p:nvPr/>
            </p:nvSpPr>
            <p:spPr>
              <a:xfrm>
                <a:off x="9197640" y="190260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26" name=""/>
              <p:cNvSpPr/>
              <p:nvPr/>
            </p:nvSpPr>
            <p:spPr>
              <a:xfrm>
                <a:off x="9197640" y="193068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27" name=""/>
              <p:cNvSpPr/>
              <p:nvPr/>
            </p:nvSpPr>
            <p:spPr>
              <a:xfrm>
                <a:off x="9197640" y="195876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28" name=""/>
              <p:cNvSpPr/>
              <p:nvPr/>
            </p:nvSpPr>
            <p:spPr>
              <a:xfrm>
                <a:off x="9197640" y="198684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29" name=""/>
              <p:cNvSpPr/>
              <p:nvPr/>
            </p:nvSpPr>
            <p:spPr>
              <a:xfrm>
                <a:off x="9197640" y="201492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30" name=""/>
              <p:cNvSpPr/>
              <p:nvPr/>
            </p:nvSpPr>
            <p:spPr>
              <a:xfrm>
                <a:off x="9197640" y="204300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31" name=""/>
              <p:cNvSpPr/>
              <p:nvPr/>
            </p:nvSpPr>
            <p:spPr>
              <a:xfrm>
                <a:off x="9197640" y="2071080"/>
                <a:ext cx="113040" cy="108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832" name=""/>
              <p:cNvSpPr/>
              <p:nvPr/>
            </p:nvSpPr>
            <p:spPr>
              <a:xfrm>
                <a:off x="9197640" y="2099160"/>
                <a:ext cx="113040" cy="1440"/>
              </a:xfrm>
              <a:custGeom>
                <a:avLst/>
                <a:gdLst/>
                <a:ahLst/>
                <a:rect l="l" t="t" r="r" b="b"/>
                <a:pathLst>
                  <a:path w="937" h="0">
                    <a:moveTo>
                      <a:pt x="0" y="0"/>
                    </a:moveTo>
                    <a:lnTo>
                      <a:pt x="117" y="0"/>
                    </a:lnTo>
                    <a:lnTo>
                      <a:pt x="234" y="0"/>
                    </a:lnTo>
                    <a:lnTo>
                      <a:pt x="351" y="0"/>
                    </a:lnTo>
                    <a:lnTo>
                      <a:pt x="468" y="0"/>
                    </a:lnTo>
                    <a:lnTo>
                      <a:pt x="585" y="0"/>
                    </a:lnTo>
                    <a:lnTo>
                      <a:pt x="702" y="0"/>
                    </a:lnTo>
                    <a:lnTo>
                      <a:pt x="819" y="0"/>
                    </a:lnTo>
                    <a:lnTo>
                      <a:pt x="937"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grpSp>
        <p:sp>
          <p:nvSpPr>
            <p:cNvPr id="833" name=""/>
            <p:cNvSpPr/>
            <p:nvPr/>
          </p:nvSpPr>
          <p:spPr>
            <a:xfrm flipV="1">
              <a:off x="9196200" y="2016360"/>
              <a:ext cx="0" cy="55800"/>
            </a:xfrm>
            <a:prstGeom prst="line">
              <a:avLst/>
            </a:prstGeom>
            <a:ln w="6480">
              <a:solidFill>
                <a:srgbClr val="ff004a"/>
              </a:solidFill>
              <a:miter/>
            </a:ln>
          </p:spPr>
          <p:style>
            <a:lnRef idx="0"/>
            <a:fillRef idx="0"/>
            <a:effectRef idx="0"/>
            <a:fontRef idx="minor"/>
          </p:style>
          <p:txBody>
            <a:bodyPr lIns="90000" rIns="90000" tIns="9000" bIns="9000" anchor="ctr">
              <a:noAutofit/>
            </a:bodyPr>
            <a:p>
              <a:endParaRPr b="0" lang="en-US" sz="2400" strike="noStrike" u="none">
                <a:solidFill>
                  <a:srgbClr val="000000"/>
                </a:solidFill>
                <a:effectLst/>
                <a:uFillTx/>
                <a:latin typeface="Arial"/>
              </a:endParaRPr>
            </a:p>
          </p:txBody>
        </p:sp>
        <p:sp>
          <p:nvSpPr>
            <p:cNvPr id="834" name=""/>
            <p:cNvSpPr/>
            <p:nvPr/>
          </p:nvSpPr>
          <p:spPr>
            <a:xfrm>
              <a:off x="9196200" y="145440"/>
              <a:ext cx="0" cy="85680"/>
            </a:xfrm>
            <a:prstGeom prst="line">
              <a:avLst/>
            </a:prstGeom>
            <a:ln w="6480">
              <a:solidFill>
                <a:srgbClr val="ff004a"/>
              </a:solidFill>
              <a:miter/>
            </a:ln>
          </p:spPr>
          <p:style>
            <a:lnRef idx="0"/>
            <a:fillRef idx="0"/>
            <a:effectRef idx="0"/>
            <a:fontRef idx="minor"/>
          </p:style>
          <p:txBody>
            <a:bodyPr lIns="90000" rIns="90000" tIns="38880" bIns="38880" anchor="ctr">
              <a:noAutofit/>
            </a:bodyPr>
            <a:p>
              <a:endParaRPr b="0" lang="en-US" sz="2400" strike="noStrike" u="none">
                <a:solidFill>
                  <a:srgbClr val="000000"/>
                </a:solidFill>
                <a:effectLst/>
                <a:uFillTx/>
                <a:latin typeface="Arial"/>
              </a:endParaRPr>
            </a:p>
          </p:txBody>
        </p:sp>
        <p:sp>
          <p:nvSpPr>
            <p:cNvPr id="835" name=""/>
            <p:cNvSpPr/>
            <p:nvPr/>
          </p:nvSpPr>
          <p:spPr>
            <a:xfrm>
              <a:off x="9196200" y="287640"/>
              <a:ext cx="0" cy="79560"/>
            </a:xfrm>
            <a:prstGeom prst="line">
              <a:avLst/>
            </a:prstGeom>
            <a:ln w="6480">
              <a:solidFill>
                <a:srgbClr val="ff004a"/>
              </a:solidFill>
              <a:miter/>
            </a:ln>
          </p:spPr>
          <p:style>
            <a:lnRef idx="0"/>
            <a:fillRef idx="0"/>
            <a:effectRef idx="0"/>
            <a:fontRef idx="minor"/>
          </p:style>
          <p:txBody>
            <a:bodyPr lIns="90000" rIns="90000" tIns="32760" bIns="32760" anchor="ctr">
              <a:noAutofit/>
            </a:bodyPr>
            <a:p>
              <a:endParaRPr b="0" lang="en-US" sz="2400" strike="noStrike" u="none">
                <a:solidFill>
                  <a:srgbClr val="000000"/>
                </a:solidFill>
                <a:effectLst/>
                <a:uFillTx/>
                <a:latin typeface="Arial"/>
              </a:endParaRPr>
            </a:p>
          </p:txBody>
        </p:sp>
        <p:sp>
          <p:nvSpPr>
            <p:cNvPr id="836" name=""/>
            <p:cNvSpPr/>
            <p:nvPr/>
          </p:nvSpPr>
          <p:spPr>
            <a:xfrm>
              <a:off x="9197640" y="396720"/>
              <a:ext cx="0" cy="28080"/>
            </a:xfrm>
            <a:prstGeom prst="line">
              <a:avLst/>
            </a:prstGeom>
            <a:ln w="6480">
              <a:solidFill>
                <a:srgbClr val="ff004a"/>
              </a:solidFill>
              <a:miter/>
            </a:ln>
          </p:spPr>
          <p:style>
            <a:lnRef idx="0"/>
            <a:fillRef idx="0"/>
            <a:effectRef idx="0"/>
            <a:fontRef idx="minor"/>
          </p:style>
          <p:txBody>
            <a:bodyPr lIns="90000" rIns="90000" tIns="-18720" bIns="-18720" anchor="ctr">
              <a:noAutofit/>
            </a:bodyPr>
            <a:p>
              <a:endParaRPr b="0" lang="en-US" sz="2400" strike="noStrike" u="none">
                <a:solidFill>
                  <a:srgbClr val="000000"/>
                </a:solidFill>
                <a:effectLst/>
                <a:uFillTx/>
                <a:latin typeface="Arial"/>
              </a:endParaRPr>
            </a:p>
          </p:txBody>
        </p:sp>
        <p:sp>
          <p:nvSpPr>
            <p:cNvPr id="837" name=""/>
            <p:cNvSpPr/>
            <p:nvPr/>
          </p:nvSpPr>
          <p:spPr>
            <a:xfrm>
              <a:off x="9196200" y="456120"/>
              <a:ext cx="0" cy="79560"/>
            </a:xfrm>
            <a:prstGeom prst="line">
              <a:avLst/>
            </a:prstGeom>
            <a:ln w="6480">
              <a:solidFill>
                <a:srgbClr val="ff004a"/>
              </a:solidFill>
              <a:miter/>
            </a:ln>
          </p:spPr>
          <p:style>
            <a:lnRef idx="0"/>
            <a:fillRef idx="0"/>
            <a:effectRef idx="0"/>
            <a:fontRef idx="minor"/>
          </p:style>
          <p:txBody>
            <a:bodyPr lIns="90000" rIns="90000" tIns="32760" bIns="32760" anchor="ctr">
              <a:noAutofit/>
            </a:bodyPr>
            <a:p>
              <a:endParaRPr b="0" lang="en-US" sz="2400" strike="noStrike" u="none">
                <a:solidFill>
                  <a:srgbClr val="000000"/>
                </a:solidFill>
                <a:effectLst/>
                <a:uFillTx/>
                <a:latin typeface="Arial"/>
              </a:endParaRPr>
            </a:p>
          </p:txBody>
        </p:sp>
        <p:sp>
          <p:nvSpPr>
            <p:cNvPr id="838" name=""/>
            <p:cNvSpPr/>
            <p:nvPr/>
          </p:nvSpPr>
          <p:spPr>
            <a:xfrm>
              <a:off x="9197640" y="596520"/>
              <a:ext cx="0" cy="79560"/>
            </a:xfrm>
            <a:prstGeom prst="line">
              <a:avLst/>
            </a:prstGeom>
            <a:ln w="6480">
              <a:solidFill>
                <a:srgbClr val="ff004a"/>
              </a:solidFill>
              <a:miter/>
            </a:ln>
          </p:spPr>
          <p:style>
            <a:lnRef idx="0"/>
            <a:fillRef idx="0"/>
            <a:effectRef idx="0"/>
            <a:fontRef idx="minor"/>
          </p:style>
          <p:txBody>
            <a:bodyPr lIns="90000" rIns="90000" tIns="32760" bIns="32760" anchor="ctr">
              <a:noAutofit/>
            </a:bodyPr>
            <a:p>
              <a:endParaRPr b="0" lang="en-US" sz="2400" strike="noStrike" u="none">
                <a:solidFill>
                  <a:srgbClr val="000000"/>
                </a:solidFill>
                <a:effectLst/>
                <a:uFillTx/>
                <a:latin typeface="Arial"/>
              </a:endParaRPr>
            </a:p>
          </p:txBody>
        </p:sp>
        <p:sp>
          <p:nvSpPr>
            <p:cNvPr id="839" name=""/>
            <p:cNvSpPr/>
            <p:nvPr/>
          </p:nvSpPr>
          <p:spPr>
            <a:xfrm>
              <a:off x="9194400" y="705960"/>
              <a:ext cx="0" cy="27720"/>
            </a:xfrm>
            <a:prstGeom prst="line">
              <a:avLst/>
            </a:prstGeom>
            <a:ln w="6480">
              <a:solidFill>
                <a:srgbClr val="ff004a"/>
              </a:solidFill>
              <a:miter/>
            </a:ln>
          </p:spPr>
          <p:style>
            <a:lnRef idx="0"/>
            <a:fillRef idx="0"/>
            <a:effectRef idx="0"/>
            <a:fontRef idx="minor"/>
          </p:style>
          <p:txBody>
            <a:bodyPr lIns="90000" rIns="90000" tIns="-19080" bIns="-19080" anchor="ctr">
              <a:noAutofit/>
            </a:bodyPr>
            <a:p>
              <a:endParaRPr b="0" lang="en-US" sz="2400" strike="noStrike" u="none">
                <a:solidFill>
                  <a:srgbClr val="000000"/>
                </a:solidFill>
                <a:effectLst/>
                <a:uFillTx/>
                <a:latin typeface="Arial"/>
              </a:endParaRPr>
            </a:p>
          </p:txBody>
        </p:sp>
        <p:sp>
          <p:nvSpPr>
            <p:cNvPr id="840" name=""/>
            <p:cNvSpPr/>
            <p:nvPr/>
          </p:nvSpPr>
          <p:spPr>
            <a:xfrm>
              <a:off x="9194400" y="765000"/>
              <a:ext cx="0" cy="79560"/>
            </a:xfrm>
            <a:prstGeom prst="line">
              <a:avLst/>
            </a:prstGeom>
            <a:ln w="6480">
              <a:solidFill>
                <a:srgbClr val="ff004a"/>
              </a:solidFill>
              <a:miter/>
            </a:ln>
          </p:spPr>
          <p:style>
            <a:lnRef idx="0"/>
            <a:fillRef idx="0"/>
            <a:effectRef idx="0"/>
            <a:fontRef idx="minor"/>
          </p:style>
          <p:txBody>
            <a:bodyPr lIns="90000" rIns="90000" tIns="32760" bIns="32760" anchor="ctr">
              <a:noAutofit/>
            </a:bodyPr>
            <a:p>
              <a:endParaRPr b="0" lang="en-US" sz="2400" strike="noStrike" u="none">
                <a:solidFill>
                  <a:srgbClr val="000000"/>
                </a:solidFill>
                <a:effectLst/>
                <a:uFillTx/>
                <a:latin typeface="Arial"/>
              </a:endParaRPr>
            </a:p>
          </p:txBody>
        </p:sp>
        <p:sp>
          <p:nvSpPr>
            <p:cNvPr id="841" name=""/>
            <p:cNvSpPr/>
            <p:nvPr/>
          </p:nvSpPr>
          <p:spPr>
            <a:xfrm>
              <a:off x="9196200" y="905760"/>
              <a:ext cx="0" cy="10728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42" name=""/>
            <p:cNvSpPr/>
            <p:nvPr/>
          </p:nvSpPr>
          <p:spPr>
            <a:xfrm>
              <a:off x="9194400" y="1038240"/>
              <a:ext cx="0" cy="27720"/>
            </a:xfrm>
            <a:prstGeom prst="line">
              <a:avLst/>
            </a:prstGeom>
            <a:ln w="6480">
              <a:solidFill>
                <a:srgbClr val="ff004a"/>
              </a:solidFill>
              <a:miter/>
            </a:ln>
          </p:spPr>
          <p:style>
            <a:lnRef idx="0"/>
            <a:fillRef idx="0"/>
            <a:effectRef idx="0"/>
            <a:fontRef idx="minor"/>
          </p:style>
          <p:txBody>
            <a:bodyPr lIns="90000" rIns="90000" tIns="-19080" bIns="-19080" anchor="ctr">
              <a:noAutofit/>
            </a:bodyPr>
            <a:p>
              <a:endParaRPr b="0" lang="en-US" sz="2400" strike="noStrike" u="none">
                <a:solidFill>
                  <a:srgbClr val="000000"/>
                </a:solidFill>
                <a:effectLst/>
                <a:uFillTx/>
                <a:latin typeface="Arial"/>
              </a:endParaRPr>
            </a:p>
          </p:txBody>
        </p:sp>
        <p:sp>
          <p:nvSpPr>
            <p:cNvPr id="843" name=""/>
            <p:cNvSpPr/>
            <p:nvPr/>
          </p:nvSpPr>
          <p:spPr>
            <a:xfrm>
              <a:off x="9196200" y="1097280"/>
              <a:ext cx="0" cy="13248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44" name=""/>
            <p:cNvSpPr/>
            <p:nvPr/>
          </p:nvSpPr>
          <p:spPr>
            <a:xfrm>
              <a:off x="9197640" y="1294200"/>
              <a:ext cx="0" cy="18864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45" name=""/>
            <p:cNvSpPr/>
            <p:nvPr/>
          </p:nvSpPr>
          <p:spPr>
            <a:xfrm>
              <a:off x="9197640" y="1514160"/>
              <a:ext cx="0" cy="27720"/>
            </a:xfrm>
            <a:prstGeom prst="line">
              <a:avLst/>
            </a:prstGeom>
            <a:ln w="6480">
              <a:solidFill>
                <a:srgbClr val="ff004a"/>
              </a:solidFill>
              <a:miter/>
            </a:ln>
          </p:spPr>
          <p:style>
            <a:lnRef idx="0"/>
            <a:fillRef idx="0"/>
            <a:effectRef idx="0"/>
            <a:fontRef idx="minor"/>
          </p:style>
          <p:txBody>
            <a:bodyPr lIns="90000" rIns="90000" tIns="-19080" bIns="-19080" anchor="ctr">
              <a:noAutofit/>
            </a:bodyPr>
            <a:p>
              <a:endParaRPr b="0" lang="en-US" sz="2400" strike="noStrike" u="none">
                <a:solidFill>
                  <a:srgbClr val="000000"/>
                </a:solidFill>
                <a:effectLst/>
                <a:uFillTx/>
                <a:latin typeface="Arial"/>
              </a:endParaRPr>
            </a:p>
          </p:txBody>
        </p:sp>
        <p:sp>
          <p:nvSpPr>
            <p:cNvPr id="846" name=""/>
            <p:cNvSpPr/>
            <p:nvPr/>
          </p:nvSpPr>
          <p:spPr>
            <a:xfrm>
              <a:off x="9196200" y="1570680"/>
              <a:ext cx="0" cy="82440"/>
            </a:xfrm>
            <a:prstGeom prst="line">
              <a:avLst/>
            </a:prstGeom>
            <a:ln w="6480">
              <a:solidFill>
                <a:srgbClr val="ff004a"/>
              </a:solidFill>
              <a:miter/>
            </a:ln>
          </p:spPr>
          <p:style>
            <a:lnRef idx="0"/>
            <a:fillRef idx="0"/>
            <a:effectRef idx="0"/>
            <a:fontRef idx="minor"/>
          </p:style>
          <p:txBody>
            <a:bodyPr lIns="90000" rIns="90000" tIns="35640" bIns="35640" anchor="ctr">
              <a:noAutofit/>
            </a:bodyPr>
            <a:p>
              <a:endParaRPr b="0" lang="en-US" sz="2400" strike="noStrike" u="none">
                <a:solidFill>
                  <a:srgbClr val="000000"/>
                </a:solidFill>
                <a:effectLst/>
                <a:uFillTx/>
                <a:latin typeface="Arial"/>
              </a:endParaRPr>
            </a:p>
          </p:txBody>
        </p:sp>
        <p:sp>
          <p:nvSpPr>
            <p:cNvPr id="847" name=""/>
            <p:cNvSpPr/>
            <p:nvPr/>
          </p:nvSpPr>
          <p:spPr>
            <a:xfrm>
              <a:off x="9196200" y="1707840"/>
              <a:ext cx="0" cy="13716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48" name=""/>
            <p:cNvSpPr/>
            <p:nvPr/>
          </p:nvSpPr>
          <p:spPr>
            <a:xfrm>
              <a:off x="9197640" y="1876320"/>
              <a:ext cx="0" cy="27720"/>
            </a:xfrm>
            <a:prstGeom prst="line">
              <a:avLst/>
            </a:prstGeom>
            <a:ln w="6480">
              <a:solidFill>
                <a:srgbClr val="ff004a"/>
              </a:solidFill>
              <a:miter/>
            </a:ln>
          </p:spPr>
          <p:style>
            <a:lnRef idx="0"/>
            <a:fillRef idx="0"/>
            <a:effectRef idx="0"/>
            <a:fontRef idx="minor"/>
          </p:style>
          <p:txBody>
            <a:bodyPr lIns="90000" rIns="90000" tIns="-19080" bIns="-19080" anchor="ctr">
              <a:noAutofit/>
            </a:bodyPr>
            <a:p>
              <a:endParaRPr b="0" lang="en-US" sz="2400" strike="noStrike" u="none">
                <a:solidFill>
                  <a:srgbClr val="000000"/>
                </a:solidFill>
                <a:effectLst/>
                <a:uFillTx/>
                <a:latin typeface="Arial"/>
              </a:endParaRPr>
            </a:p>
          </p:txBody>
        </p:sp>
        <p:sp>
          <p:nvSpPr>
            <p:cNvPr id="849" name=""/>
            <p:cNvSpPr/>
            <p:nvPr/>
          </p:nvSpPr>
          <p:spPr>
            <a:xfrm>
              <a:off x="9196200" y="1933920"/>
              <a:ext cx="0" cy="24840"/>
            </a:xfrm>
            <a:prstGeom prst="line">
              <a:avLst/>
            </a:prstGeom>
            <a:ln w="6480">
              <a:solidFill>
                <a:srgbClr val="ff004a"/>
              </a:solidFill>
              <a:miter/>
            </a:ln>
          </p:spPr>
          <p:style>
            <a:lnRef idx="0"/>
            <a:fillRef idx="0"/>
            <a:effectRef idx="0"/>
            <a:fontRef idx="minor"/>
          </p:style>
          <p:txBody>
            <a:bodyPr lIns="90000" rIns="90000" tIns="-21960" bIns="-21960" anchor="ctr">
              <a:noAutofit/>
            </a:bodyPr>
            <a:p>
              <a:endParaRPr b="0" lang="en-US" sz="2400" strike="noStrike" u="none">
                <a:solidFill>
                  <a:srgbClr val="000000"/>
                </a:solidFill>
                <a:effectLst/>
                <a:uFillTx/>
                <a:latin typeface="Arial"/>
              </a:endParaRPr>
            </a:p>
          </p:txBody>
        </p:sp>
        <p:sp>
          <p:nvSpPr>
            <p:cNvPr id="850" name=""/>
            <p:cNvSpPr/>
            <p:nvPr/>
          </p:nvSpPr>
          <p:spPr>
            <a:xfrm>
              <a:off x="7398720" y="1937160"/>
              <a:ext cx="0" cy="15588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51" name=""/>
            <p:cNvSpPr/>
            <p:nvPr/>
          </p:nvSpPr>
          <p:spPr>
            <a:xfrm flipH="1">
              <a:off x="6518160" y="2867400"/>
              <a:ext cx="1342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52" name=""/>
            <p:cNvSpPr/>
            <p:nvPr/>
          </p:nvSpPr>
          <p:spPr>
            <a:xfrm flipH="1">
              <a:off x="7186320" y="4287600"/>
              <a:ext cx="21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53" name=""/>
            <p:cNvSpPr/>
            <p:nvPr/>
          </p:nvSpPr>
          <p:spPr>
            <a:xfrm flipH="1">
              <a:off x="7299360" y="4420080"/>
              <a:ext cx="1112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54" name=""/>
            <p:cNvSpPr/>
            <p:nvPr/>
          </p:nvSpPr>
          <p:spPr>
            <a:xfrm>
              <a:off x="7299720" y="4159440"/>
              <a:ext cx="0" cy="25740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55" name=""/>
            <p:cNvSpPr/>
            <p:nvPr/>
          </p:nvSpPr>
          <p:spPr>
            <a:xfrm>
              <a:off x="8951400" y="5574960"/>
              <a:ext cx="0" cy="45000"/>
            </a:xfrm>
            <a:prstGeom prst="line">
              <a:avLst/>
            </a:prstGeom>
            <a:ln w="6480">
              <a:solidFill>
                <a:srgbClr val="ff004a"/>
              </a:solidFill>
              <a:miter/>
            </a:ln>
          </p:spPr>
          <p:style>
            <a:lnRef idx="0"/>
            <a:fillRef idx="0"/>
            <a:effectRef idx="0"/>
            <a:fontRef idx="minor"/>
          </p:style>
          <p:txBody>
            <a:bodyPr lIns="90000" rIns="90000" tIns="-1800" bIns="-1800" anchor="ctr">
              <a:noAutofit/>
            </a:bodyPr>
            <a:p>
              <a:endParaRPr b="0" lang="en-US" sz="2400" strike="noStrike" u="none">
                <a:solidFill>
                  <a:srgbClr val="000000"/>
                </a:solidFill>
                <a:effectLst/>
                <a:uFillTx/>
                <a:latin typeface="Arial"/>
              </a:endParaRPr>
            </a:p>
          </p:txBody>
        </p:sp>
        <p:sp>
          <p:nvSpPr>
            <p:cNvPr id="856" name=""/>
            <p:cNvSpPr/>
            <p:nvPr/>
          </p:nvSpPr>
          <p:spPr>
            <a:xfrm>
              <a:off x="6174360" y="4905360"/>
              <a:ext cx="0" cy="16560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57" name=""/>
            <p:cNvSpPr/>
            <p:nvPr/>
          </p:nvSpPr>
          <p:spPr>
            <a:xfrm>
              <a:off x="6174360" y="507096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58" name=""/>
            <p:cNvSpPr/>
            <p:nvPr/>
          </p:nvSpPr>
          <p:spPr>
            <a:xfrm flipH="1">
              <a:off x="6528600" y="5180040"/>
              <a:ext cx="13294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59" name=""/>
            <p:cNvSpPr/>
            <p:nvPr/>
          </p:nvSpPr>
          <p:spPr>
            <a:xfrm>
              <a:off x="6174360" y="519408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60" name=""/>
            <p:cNvSpPr/>
            <p:nvPr/>
          </p:nvSpPr>
          <p:spPr>
            <a:xfrm>
              <a:off x="6174360" y="5195520"/>
              <a:ext cx="0" cy="16560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61" name=""/>
            <p:cNvSpPr/>
            <p:nvPr/>
          </p:nvSpPr>
          <p:spPr>
            <a:xfrm>
              <a:off x="6172920" y="5476680"/>
              <a:ext cx="1238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62" name=""/>
            <p:cNvSpPr/>
            <p:nvPr/>
          </p:nvSpPr>
          <p:spPr>
            <a:xfrm>
              <a:off x="6174360" y="5345640"/>
              <a:ext cx="0" cy="12924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63" name=""/>
            <p:cNvSpPr/>
            <p:nvPr/>
          </p:nvSpPr>
          <p:spPr>
            <a:xfrm>
              <a:off x="6172920" y="5320440"/>
              <a:ext cx="1238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64" name=""/>
            <p:cNvSpPr/>
            <p:nvPr/>
          </p:nvSpPr>
          <p:spPr>
            <a:xfrm>
              <a:off x="5207400" y="5846400"/>
              <a:ext cx="0" cy="57600"/>
            </a:xfrm>
            <a:prstGeom prst="line">
              <a:avLst/>
            </a:prstGeom>
            <a:ln w="6480">
              <a:solidFill>
                <a:srgbClr val="ff004a"/>
              </a:solidFill>
              <a:miter/>
            </a:ln>
          </p:spPr>
          <p:style>
            <a:lnRef idx="0"/>
            <a:fillRef idx="0"/>
            <a:effectRef idx="0"/>
            <a:fontRef idx="minor"/>
          </p:style>
          <p:txBody>
            <a:bodyPr lIns="90000" rIns="90000" tIns="10800" bIns="10800" anchor="ctr">
              <a:noAutofit/>
            </a:bodyPr>
            <a:p>
              <a:endParaRPr b="0" lang="en-US" sz="2400" strike="noStrike" u="none">
                <a:solidFill>
                  <a:srgbClr val="000000"/>
                </a:solidFill>
                <a:effectLst/>
                <a:uFillTx/>
                <a:latin typeface="Arial"/>
              </a:endParaRPr>
            </a:p>
          </p:txBody>
        </p:sp>
        <p:sp>
          <p:nvSpPr>
            <p:cNvPr id="865" name=""/>
            <p:cNvSpPr/>
            <p:nvPr/>
          </p:nvSpPr>
          <p:spPr>
            <a:xfrm flipH="1">
              <a:off x="5205240" y="6019920"/>
              <a:ext cx="1774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66" name=""/>
            <p:cNvSpPr/>
            <p:nvPr/>
          </p:nvSpPr>
          <p:spPr>
            <a:xfrm flipH="1">
              <a:off x="5202360" y="5960520"/>
              <a:ext cx="1821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67" name=""/>
            <p:cNvSpPr/>
            <p:nvPr/>
          </p:nvSpPr>
          <p:spPr>
            <a:xfrm>
              <a:off x="5207400" y="5961960"/>
              <a:ext cx="0" cy="57600"/>
            </a:xfrm>
            <a:prstGeom prst="line">
              <a:avLst/>
            </a:prstGeom>
            <a:ln w="6480">
              <a:solidFill>
                <a:srgbClr val="ff004a"/>
              </a:solidFill>
              <a:miter/>
            </a:ln>
          </p:spPr>
          <p:style>
            <a:lnRef idx="0"/>
            <a:fillRef idx="0"/>
            <a:effectRef idx="0"/>
            <a:fontRef idx="minor"/>
          </p:style>
          <p:txBody>
            <a:bodyPr lIns="90000" rIns="90000" tIns="10800" bIns="10800" anchor="ctr">
              <a:noAutofit/>
            </a:bodyPr>
            <a:p>
              <a:endParaRPr b="0" lang="en-US" sz="2400" strike="noStrike" u="none">
                <a:solidFill>
                  <a:srgbClr val="000000"/>
                </a:solidFill>
                <a:effectLst/>
                <a:uFillTx/>
                <a:latin typeface="Arial"/>
              </a:endParaRPr>
            </a:p>
          </p:txBody>
        </p:sp>
        <p:sp>
          <p:nvSpPr>
            <p:cNvPr id="868" name=""/>
            <p:cNvSpPr/>
            <p:nvPr/>
          </p:nvSpPr>
          <p:spPr>
            <a:xfrm>
              <a:off x="4026960" y="5596920"/>
              <a:ext cx="0" cy="28548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69" name=""/>
            <p:cNvSpPr/>
            <p:nvPr/>
          </p:nvSpPr>
          <p:spPr>
            <a:xfrm>
              <a:off x="4026960" y="5768640"/>
              <a:ext cx="7344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70" name=""/>
            <p:cNvSpPr/>
            <p:nvPr/>
          </p:nvSpPr>
          <p:spPr>
            <a:xfrm>
              <a:off x="4026960" y="5873040"/>
              <a:ext cx="11786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71" name=""/>
            <p:cNvSpPr/>
            <p:nvPr/>
          </p:nvSpPr>
          <p:spPr>
            <a:xfrm>
              <a:off x="6159960" y="174960"/>
              <a:ext cx="0" cy="22464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72" name=""/>
            <p:cNvSpPr/>
            <p:nvPr/>
          </p:nvSpPr>
          <p:spPr>
            <a:xfrm>
              <a:off x="6089400" y="281160"/>
              <a:ext cx="702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73" name=""/>
            <p:cNvSpPr/>
            <p:nvPr/>
          </p:nvSpPr>
          <p:spPr>
            <a:xfrm>
              <a:off x="6158520" y="63720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74" name=""/>
            <p:cNvSpPr/>
            <p:nvPr/>
          </p:nvSpPr>
          <p:spPr>
            <a:xfrm>
              <a:off x="6158520" y="56052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75" name=""/>
            <p:cNvSpPr/>
            <p:nvPr/>
          </p:nvSpPr>
          <p:spPr>
            <a:xfrm>
              <a:off x="6158520" y="49824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76" name=""/>
            <p:cNvSpPr/>
            <p:nvPr/>
          </p:nvSpPr>
          <p:spPr>
            <a:xfrm>
              <a:off x="6159960" y="498240"/>
              <a:ext cx="0" cy="22464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77" name=""/>
            <p:cNvSpPr/>
            <p:nvPr/>
          </p:nvSpPr>
          <p:spPr>
            <a:xfrm>
              <a:off x="6089400" y="597960"/>
              <a:ext cx="702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78" name=""/>
            <p:cNvSpPr/>
            <p:nvPr/>
          </p:nvSpPr>
          <p:spPr>
            <a:xfrm>
              <a:off x="6158520" y="105084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79" name=""/>
            <p:cNvSpPr/>
            <p:nvPr/>
          </p:nvSpPr>
          <p:spPr>
            <a:xfrm>
              <a:off x="6158520" y="95544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80" name=""/>
            <p:cNvSpPr/>
            <p:nvPr/>
          </p:nvSpPr>
          <p:spPr>
            <a:xfrm>
              <a:off x="6158520" y="86652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81" name=""/>
            <p:cNvSpPr/>
            <p:nvPr/>
          </p:nvSpPr>
          <p:spPr>
            <a:xfrm>
              <a:off x="6158520" y="80388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82" name=""/>
            <p:cNvSpPr/>
            <p:nvPr/>
          </p:nvSpPr>
          <p:spPr>
            <a:xfrm>
              <a:off x="6159960" y="803880"/>
              <a:ext cx="0" cy="24840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83" name=""/>
            <p:cNvSpPr/>
            <p:nvPr/>
          </p:nvSpPr>
          <p:spPr>
            <a:xfrm>
              <a:off x="6158520" y="139572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84" name=""/>
            <p:cNvSpPr/>
            <p:nvPr/>
          </p:nvSpPr>
          <p:spPr>
            <a:xfrm>
              <a:off x="6158520" y="126756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85" name=""/>
            <p:cNvSpPr/>
            <p:nvPr/>
          </p:nvSpPr>
          <p:spPr>
            <a:xfrm>
              <a:off x="6158520" y="116784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86" name=""/>
            <p:cNvSpPr/>
            <p:nvPr/>
          </p:nvSpPr>
          <p:spPr>
            <a:xfrm>
              <a:off x="6159960" y="1167840"/>
              <a:ext cx="0" cy="22608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87" name=""/>
            <p:cNvSpPr/>
            <p:nvPr/>
          </p:nvSpPr>
          <p:spPr>
            <a:xfrm>
              <a:off x="6158520" y="177660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88" name=""/>
            <p:cNvSpPr/>
            <p:nvPr/>
          </p:nvSpPr>
          <p:spPr>
            <a:xfrm>
              <a:off x="6158520" y="168120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89" name=""/>
            <p:cNvSpPr/>
            <p:nvPr/>
          </p:nvSpPr>
          <p:spPr>
            <a:xfrm>
              <a:off x="6158520" y="161424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90" name=""/>
            <p:cNvSpPr/>
            <p:nvPr/>
          </p:nvSpPr>
          <p:spPr>
            <a:xfrm>
              <a:off x="6158520" y="153000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91" name=""/>
            <p:cNvSpPr/>
            <p:nvPr/>
          </p:nvSpPr>
          <p:spPr>
            <a:xfrm>
              <a:off x="6159960" y="1530000"/>
              <a:ext cx="0" cy="36036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92" name=""/>
            <p:cNvSpPr/>
            <p:nvPr/>
          </p:nvSpPr>
          <p:spPr>
            <a:xfrm>
              <a:off x="6159960" y="189180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93" name=""/>
            <p:cNvSpPr/>
            <p:nvPr/>
          </p:nvSpPr>
          <p:spPr>
            <a:xfrm>
              <a:off x="6158520" y="252720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94" name=""/>
            <p:cNvSpPr/>
            <p:nvPr/>
          </p:nvSpPr>
          <p:spPr>
            <a:xfrm>
              <a:off x="6158520" y="235224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95" name=""/>
            <p:cNvSpPr/>
            <p:nvPr/>
          </p:nvSpPr>
          <p:spPr>
            <a:xfrm>
              <a:off x="6158520" y="218376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96" name=""/>
            <p:cNvSpPr/>
            <p:nvPr/>
          </p:nvSpPr>
          <p:spPr>
            <a:xfrm>
              <a:off x="6159960" y="2183760"/>
              <a:ext cx="0" cy="34308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97" name=""/>
            <p:cNvSpPr/>
            <p:nvPr/>
          </p:nvSpPr>
          <p:spPr>
            <a:xfrm>
              <a:off x="6158520" y="2876400"/>
              <a:ext cx="127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98" name=""/>
            <p:cNvSpPr/>
            <p:nvPr/>
          </p:nvSpPr>
          <p:spPr>
            <a:xfrm>
              <a:off x="6155280" y="275796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99" name=""/>
            <p:cNvSpPr/>
            <p:nvPr/>
          </p:nvSpPr>
          <p:spPr>
            <a:xfrm>
              <a:off x="6158520" y="2648880"/>
              <a:ext cx="127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00" name=""/>
            <p:cNvSpPr/>
            <p:nvPr/>
          </p:nvSpPr>
          <p:spPr>
            <a:xfrm>
              <a:off x="6157080" y="2648880"/>
              <a:ext cx="0" cy="22608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01" name=""/>
            <p:cNvSpPr/>
            <p:nvPr/>
          </p:nvSpPr>
          <p:spPr>
            <a:xfrm>
              <a:off x="6155280" y="3180960"/>
              <a:ext cx="127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02" name=""/>
            <p:cNvSpPr/>
            <p:nvPr/>
          </p:nvSpPr>
          <p:spPr>
            <a:xfrm>
              <a:off x="6152040" y="307800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03" name=""/>
            <p:cNvSpPr/>
            <p:nvPr/>
          </p:nvSpPr>
          <p:spPr>
            <a:xfrm>
              <a:off x="6155280" y="2965680"/>
              <a:ext cx="127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04" name=""/>
            <p:cNvSpPr/>
            <p:nvPr/>
          </p:nvSpPr>
          <p:spPr>
            <a:xfrm>
              <a:off x="6153840" y="2965680"/>
              <a:ext cx="0" cy="21024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05" name=""/>
            <p:cNvSpPr/>
            <p:nvPr/>
          </p:nvSpPr>
          <p:spPr>
            <a:xfrm>
              <a:off x="6157080" y="3669480"/>
              <a:ext cx="127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06" name=""/>
            <p:cNvSpPr/>
            <p:nvPr/>
          </p:nvSpPr>
          <p:spPr>
            <a:xfrm>
              <a:off x="6153840" y="348516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07" name=""/>
            <p:cNvSpPr/>
            <p:nvPr/>
          </p:nvSpPr>
          <p:spPr>
            <a:xfrm>
              <a:off x="6157080" y="3296520"/>
              <a:ext cx="127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08" name=""/>
            <p:cNvSpPr/>
            <p:nvPr/>
          </p:nvSpPr>
          <p:spPr>
            <a:xfrm>
              <a:off x="6155280" y="3296520"/>
              <a:ext cx="0" cy="37116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09" name=""/>
            <p:cNvSpPr/>
            <p:nvPr/>
          </p:nvSpPr>
          <p:spPr>
            <a:xfrm>
              <a:off x="6157080" y="4048560"/>
              <a:ext cx="127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10" name=""/>
            <p:cNvSpPr/>
            <p:nvPr/>
          </p:nvSpPr>
          <p:spPr>
            <a:xfrm>
              <a:off x="6153840" y="3936240"/>
              <a:ext cx="12996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11" name=""/>
            <p:cNvSpPr/>
            <p:nvPr/>
          </p:nvSpPr>
          <p:spPr>
            <a:xfrm>
              <a:off x="6157080" y="3831480"/>
              <a:ext cx="12708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12" name=""/>
            <p:cNvSpPr/>
            <p:nvPr/>
          </p:nvSpPr>
          <p:spPr>
            <a:xfrm>
              <a:off x="6155280" y="3831480"/>
              <a:ext cx="0" cy="21672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13" name=""/>
            <p:cNvSpPr/>
            <p:nvPr/>
          </p:nvSpPr>
          <p:spPr>
            <a:xfrm flipV="1">
              <a:off x="4279680" y="1111680"/>
              <a:ext cx="0" cy="211752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14" name=""/>
            <p:cNvSpPr/>
            <p:nvPr/>
          </p:nvSpPr>
          <p:spPr>
            <a:xfrm flipV="1">
              <a:off x="5197680" y="2358360"/>
              <a:ext cx="0" cy="192888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15" name=""/>
            <p:cNvSpPr/>
            <p:nvPr/>
          </p:nvSpPr>
          <p:spPr>
            <a:xfrm>
              <a:off x="5461560" y="3870360"/>
              <a:ext cx="277920" cy="13932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ctr">
              <a:spAutoFit/>
            </a:bodyPr>
            <a:p>
              <a:pP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West</a:t>
              </a:r>
              <a:endParaRPr b="0" lang="en-US" sz="600" strike="noStrike" u="none">
                <a:solidFill>
                  <a:srgbClr val="000000"/>
                </a:solidFill>
                <a:effectLst/>
                <a:uFillTx/>
                <a:latin typeface="Arial"/>
              </a:endParaRPr>
            </a:p>
          </p:txBody>
        </p:sp>
        <p:sp>
          <p:nvSpPr>
            <p:cNvPr id="916" name=""/>
            <p:cNvSpPr/>
            <p:nvPr/>
          </p:nvSpPr>
          <p:spPr>
            <a:xfrm flipH="1">
              <a:off x="4558320" y="6111720"/>
              <a:ext cx="1854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17" name=""/>
            <p:cNvSpPr/>
            <p:nvPr/>
          </p:nvSpPr>
          <p:spPr>
            <a:xfrm>
              <a:off x="4761360" y="5745240"/>
              <a:ext cx="0" cy="38880"/>
            </a:xfrm>
            <a:prstGeom prst="line">
              <a:avLst/>
            </a:prstGeom>
            <a:ln w="6480">
              <a:solidFill>
                <a:srgbClr val="ff004a"/>
              </a:solidFill>
              <a:miter/>
            </a:ln>
          </p:spPr>
          <p:style>
            <a:lnRef idx="0"/>
            <a:fillRef idx="0"/>
            <a:effectRef idx="0"/>
            <a:fontRef idx="minor"/>
          </p:style>
          <p:txBody>
            <a:bodyPr lIns="90000" rIns="90000" tIns="-7920" bIns="-7920" anchor="ctr">
              <a:noAutofit/>
            </a:bodyPr>
            <a:p>
              <a:endParaRPr b="0" lang="en-US" sz="2400" strike="noStrike" u="none">
                <a:solidFill>
                  <a:srgbClr val="000000"/>
                </a:solidFill>
                <a:effectLst/>
                <a:uFillTx/>
                <a:latin typeface="Arial"/>
              </a:endParaRPr>
            </a:p>
          </p:txBody>
        </p:sp>
        <p:sp>
          <p:nvSpPr>
            <p:cNvPr id="918" name=""/>
            <p:cNvSpPr/>
            <p:nvPr/>
          </p:nvSpPr>
          <p:spPr>
            <a:xfrm>
              <a:off x="4554000" y="6063480"/>
              <a:ext cx="0" cy="38880"/>
            </a:xfrm>
            <a:prstGeom prst="line">
              <a:avLst/>
            </a:prstGeom>
            <a:ln w="6480">
              <a:solidFill>
                <a:srgbClr val="ff004a"/>
              </a:solidFill>
              <a:miter/>
            </a:ln>
          </p:spPr>
          <p:style>
            <a:lnRef idx="0"/>
            <a:fillRef idx="0"/>
            <a:effectRef idx="0"/>
            <a:fontRef idx="minor"/>
          </p:style>
          <p:txBody>
            <a:bodyPr lIns="90000" rIns="90000" tIns="-7920" bIns="-7920" anchor="ctr">
              <a:noAutofit/>
            </a:bodyPr>
            <a:p>
              <a:endParaRPr b="0" lang="en-US" sz="2400" strike="noStrike" u="none">
                <a:solidFill>
                  <a:srgbClr val="000000"/>
                </a:solidFill>
                <a:effectLst/>
                <a:uFillTx/>
                <a:latin typeface="Arial"/>
              </a:endParaRPr>
            </a:p>
          </p:txBody>
        </p:sp>
        <p:sp>
          <p:nvSpPr>
            <p:cNvPr id="919" name=""/>
            <p:cNvSpPr/>
            <p:nvPr/>
          </p:nvSpPr>
          <p:spPr>
            <a:xfrm flipH="1">
              <a:off x="4558680" y="6233760"/>
              <a:ext cx="2088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20" name=""/>
            <p:cNvSpPr/>
            <p:nvPr/>
          </p:nvSpPr>
          <p:spPr>
            <a:xfrm flipH="1">
              <a:off x="4558320" y="6289920"/>
              <a:ext cx="18540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21" name=""/>
            <p:cNvSpPr/>
            <p:nvPr/>
          </p:nvSpPr>
          <p:spPr>
            <a:xfrm>
              <a:off x="4554000" y="6241320"/>
              <a:ext cx="0" cy="38880"/>
            </a:xfrm>
            <a:prstGeom prst="line">
              <a:avLst/>
            </a:prstGeom>
            <a:ln w="6480">
              <a:solidFill>
                <a:srgbClr val="ff004a"/>
              </a:solidFill>
              <a:miter/>
            </a:ln>
          </p:spPr>
          <p:style>
            <a:lnRef idx="0"/>
            <a:fillRef idx="0"/>
            <a:effectRef idx="0"/>
            <a:fontRef idx="minor"/>
          </p:style>
          <p:txBody>
            <a:bodyPr lIns="90000" rIns="90000" tIns="-7920" bIns="-7920" anchor="ctr">
              <a:noAutofit/>
            </a:bodyPr>
            <a:p>
              <a:endParaRPr b="0" lang="en-US" sz="2400" strike="noStrike" u="none">
                <a:solidFill>
                  <a:srgbClr val="000000"/>
                </a:solidFill>
                <a:effectLst/>
                <a:uFillTx/>
                <a:latin typeface="Arial"/>
              </a:endParaRPr>
            </a:p>
          </p:txBody>
        </p:sp>
        <p:sp>
          <p:nvSpPr>
            <p:cNvPr id="922" name=""/>
            <p:cNvSpPr/>
            <p:nvPr/>
          </p:nvSpPr>
          <p:spPr>
            <a:xfrm>
              <a:off x="4026960" y="5990040"/>
              <a:ext cx="0" cy="27000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23" name=""/>
            <p:cNvSpPr/>
            <p:nvPr/>
          </p:nvSpPr>
          <p:spPr>
            <a:xfrm>
              <a:off x="2637360" y="5734080"/>
              <a:ext cx="0" cy="40716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24" name=""/>
            <p:cNvSpPr/>
            <p:nvPr/>
          </p:nvSpPr>
          <p:spPr>
            <a:xfrm flipH="1">
              <a:off x="1492920" y="3154320"/>
              <a:ext cx="9360" cy="276372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925" name=""/>
            <p:cNvSpPr/>
            <p:nvPr/>
          </p:nvSpPr>
          <p:spPr>
            <a:xfrm>
              <a:off x="6307560" y="1509840"/>
              <a:ext cx="218160" cy="4032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POWER</a:t>
              </a:r>
              <a:endParaRPr b="0" lang="en-US" sz="300" strike="noStrike" u="none">
                <a:solidFill>
                  <a:srgbClr val="000000"/>
                </a:solidFill>
                <a:effectLst/>
                <a:uFillTx/>
                <a:latin typeface="Arial"/>
              </a:endParaRPr>
            </a:p>
          </p:txBody>
        </p:sp>
        <p:sp>
          <p:nvSpPr>
            <p:cNvPr id="926" name=""/>
            <p:cNvSpPr/>
            <p:nvPr/>
          </p:nvSpPr>
          <p:spPr>
            <a:xfrm>
              <a:off x="6307560" y="3051360"/>
              <a:ext cx="21348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PHYSICAL</a:t>
              </a:r>
              <a:endParaRPr b="0" lang="en-US" sz="300" strike="noStrike" u="none">
                <a:solidFill>
                  <a:srgbClr val="000000"/>
                </a:solidFill>
                <a:effectLst/>
                <a:uFillTx/>
                <a:latin typeface="Arial"/>
              </a:endParaRPr>
            </a:p>
          </p:txBody>
        </p:sp>
        <p:sp>
          <p:nvSpPr>
            <p:cNvPr id="927" name=""/>
            <p:cNvSpPr/>
            <p:nvPr/>
          </p:nvSpPr>
          <p:spPr>
            <a:xfrm>
              <a:off x="6307560" y="173880"/>
              <a:ext cx="219600" cy="3420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28" name=""/>
            <p:cNvSpPr/>
            <p:nvPr/>
          </p:nvSpPr>
          <p:spPr>
            <a:xfrm>
              <a:off x="6307560" y="307800"/>
              <a:ext cx="221400" cy="4176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29" name=""/>
            <p:cNvSpPr/>
            <p:nvPr/>
          </p:nvSpPr>
          <p:spPr>
            <a:xfrm>
              <a:off x="6307560" y="240480"/>
              <a:ext cx="221400" cy="3600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GAS DAILY</a:t>
              </a:r>
              <a:endParaRPr b="0" lang="en-US" sz="300" strike="noStrike" u="none">
                <a:solidFill>
                  <a:srgbClr val="000000"/>
                </a:solidFill>
                <a:effectLst/>
                <a:uFillTx/>
                <a:latin typeface="Arial"/>
              </a:endParaRPr>
            </a:p>
          </p:txBody>
        </p:sp>
        <p:sp>
          <p:nvSpPr>
            <p:cNvPr id="930" name=""/>
            <p:cNvSpPr/>
            <p:nvPr/>
          </p:nvSpPr>
          <p:spPr>
            <a:xfrm>
              <a:off x="6307560" y="390600"/>
              <a:ext cx="219600" cy="4032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POWER</a:t>
              </a:r>
              <a:endParaRPr b="0" lang="en-US" sz="300" strike="noStrike" u="none">
                <a:solidFill>
                  <a:srgbClr val="000000"/>
                </a:solidFill>
                <a:effectLst/>
                <a:uFillTx/>
                <a:latin typeface="Arial"/>
              </a:endParaRPr>
            </a:p>
          </p:txBody>
        </p:sp>
        <p:sp>
          <p:nvSpPr>
            <p:cNvPr id="931" name=""/>
            <p:cNvSpPr/>
            <p:nvPr/>
          </p:nvSpPr>
          <p:spPr>
            <a:xfrm>
              <a:off x="6307560" y="780840"/>
              <a:ext cx="22572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32" name=""/>
            <p:cNvSpPr/>
            <p:nvPr/>
          </p:nvSpPr>
          <p:spPr>
            <a:xfrm>
              <a:off x="6307560" y="936720"/>
              <a:ext cx="23040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33" name=""/>
            <p:cNvSpPr/>
            <p:nvPr/>
          </p:nvSpPr>
          <p:spPr>
            <a:xfrm>
              <a:off x="6307560" y="852480"/>
              <a:ext cx="230400" cy="3744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GAS DAILY</a:t>
              </a:r>
              <a:endParaRPr b="0" lang="en-US" sz="300" strike="noStrike" u="none">
                <a:solidFill>
                  <a:srgbClr val="000000"/>
                </a:solidFill>
                <a:effectLst/>
                <a:uFillTx/>
                <a:latin typeface="Arial"/>
              </a:endParaRPr>
            </a:p>
          </p:txBody>
        </p:sp>
        <p:sp>
          <p:nvSpPr>
            <p:cNvPr id="934" name=""/>
            <p:cNvSpPr/>
            <p:nvPr/>
          </p:nvSpPr>
          <p:spPr>
            <a:xfrm>
              <a:off x="6304320" y="476280"/>
              <a:ext cx="22284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35" name=""/>
            <p:cNvSpPr/>
            <p:nvPr/>
          </p:nvSpPr>
          <p:spPr>
            <a:xfrm>
              <a:off x="6307560" y="612360"/>
              <a:ext cx="22392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36" name=""/>
            <p:cNvSpPr/>
            <p:nvPr/>
          </p:nvSpPr>
          <p:spPr>
            <a:xfrm>
              <a:off x="6307560" y="545040"/>
              <a:ext cx="22392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GAS DAILY</a:t>
              </a:r>
              <a:endParaRPr b="0" lang="en-US" sz="300" strike="noStrike" u="none">
                <a:solidFill>
                  <a:srgbClr val="000000"/>
                </a:solidFill>
                <a:effectLst/>
                <a:uFillTx/>
                <a:latin typeface="Arial"/>
              </a:endParaRPr>
            </a:p>
          </p:txBody>
        </p:sp>
        <p:sp>
          <p:nvSpPr>
            <p:cNvPr id="937" name=""/>
            <p:cNvSpPr/>
            <p:nvPr/>
          </p:nvSpPr>
          <p:spPr>
            <a:xfrm>
              <a:off x="6307560" y="696600"/>
              <a:ext cx="22140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POWER</a:t>
              </a:r>
              <a:endParaRPr b="0" lang="en-US" sz="300" strike="noStrike" u="none">
                <a:solidFill>
                  <a:srgbClr val="000000"/>
                </a:solidFill>
                <a:effectLst/>
                <a:uFillTx/>
                <a:latin typeface="Arial"/>
              </a:endParaRPr>
            </a:p>
          </p:txBody>
        </p:sp>
        <p:sp>
          <p:nvSpPr>
            <p:cNvPr id="938" name=""/>
            <p:cNvSpPr/>
            <p:nvPr/>
          </p:nvSpPr>
          <p:spPr>
            <a:xfrm>
              <a:off x="6307560" y="1590840"/>
              <a:ext cx="22140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39" name=""/>
            <p:cNvSpPr/>
            <p:nvPr/>
          </p:nvSpPr>
          <p:spPr>
            <a:xfrm>
              <a:off x="6307560" y="1757880"/>
              <a:ext cx="225720" cy="4032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40" name=""/>
            <p:cNvSpPr/>
            <p:nvPr/>
          </p:nvSpPr>
          <p:spPr>
            <a:xfrm>
              <a:off x="6307560" y="1659240"/>
              <a:ext cx="221400" cy="4320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GAS DAILY</a:t>
              </a:r>
              <a:endParaRPr b="0" lang="en-US" sz="300" strike="noStrike" u="none">
                <a:solidFill>
                  <a:srgbClr val="000000"/>
                </a:solidFill>
                <a:effectLst/>
                <a:uFillTx/>
                <a:latin typeface="Arial"/>
              </a:endParaRPr>
            </a:p>
          </p:txBody>
        </p:sp>
        <p:sp>
          <p:nvSpPr>
            <p:cNvPr id="941" name=""/>
            <p:cNvSpPr/>
            <p:nvPr/>
          </p:nvSpPr>
          <p:spPr>
            <a:xfrm>
              <a:off x="6307560" y="1869840"/>
              <a:ext cx="22896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POWER</a:t>
              </a:r>
              <a:endParaRPr b="0" lang="en-US" sz="300" strike="noStrike" u="none">
                <a:solidFill>
                  <a:srgbClr val="000000"/>
                </a:solidFill>
                <a:effectLst/>
                <a:uFillTx/>
                <a:latin typeface="Arial"/>
              </a:endParaRPr>
            </a:p>
          </p:txBody>
        </p:sp>
        <p:sp>
          <p:nvSpPr>
            <p:cNvPr id="942" name=""/>
            <p:cNvSpPr/>
            <p:nvPr/>
          </p:nvSpPr>
          <p:spPr>
            <a:xfrm>
              <a:off x="6307560" y="1372320"/>
              <a:ext cx="230400" cy="4032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43" name=""/>
            <p:cNvSpPr/>
            <p:nvPr/>
          </p:nvSpPr>
          <p:spPr>
            <a:xfrm>
              <a:off x="6307560" y="1244160"/>
              <a:ext cx="241560" cy="4176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GAS DAILY</a:t>
              </a:r>
              <a:endParaRPr b="0" lang="en-US" sz="300" strike="noStrike" u="none">
                <a:solidFill>
                  <a:srgbClr val="000000"/>
                </a:solidFill>
                <a:effectLst/>
                <a:uFillTx/>
                <a:latin typeface="Arial"/>
              </a:endParaRPr>
            </a:p>
          </p:txBody>
        </p:sp>
        <p:sp>
          <p:nvSpPr>
            <p:cNvPr id="944" name=""/>
            <p:cNvSpPr/>
            <p:nvPr/>
          </p:nvSpPr>
          <p:spPr>
            <a:xfrm>
              <a:off x="6307560" y="2152440"/>
              <a:ext cx="22572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45" name=""/>
            <p:cNvSpPr/>
            <p:nvPr/>
          </p:nvSpPr>
          <p:spPr>
            <a:xfrm>
              <a:off x="6307560" y="2498760"/>
              <a:ext cx="21816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46" name=""/>
            <p:cNvSpPr/>
            <p:nvPr/>
          </p:nvSpPr>
          <p:spPr>
            <a:xfrm>
              <a:off x="6307560" y="2630160"/>
              <a:ext cx="214920" cy="4032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47" name=""/>
            <p:cNvSpPr/>
            <p:nvPr/>
          </p:nvSpPr>
          <p:spPr>
            <a:xfrm>
              <a:off x="6307560" y="2853000"/>
              <a:ext cx="21816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48" name=""/>
            <p:cNvSpPr/>
            <p:nvPr/>
          </p:nvSpPr>
          <p:spPr>
            <a:xfrm>
              <a:off x="6307560" y="2737800"/>
              <a:ext cx="22572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PHYSICAL</a:t>
              </a:r>
              <a:endParaRPr b="0" lang="en-US" sz="300" strike="noStrike" u="none">
                <a:solidFill>
                  <a:srgbClr val="000000"/>
                </a:solidFill>
                <a:effectLst/>
                <a:uFillTx/>
                <a:latin typeface="Arial"/>
              </a:endParaRPr>
            </a:p>
          </p:txBody>
        </p:sp>
        <p:sp>
          <p:nvSpPr>
            <p:cNvPr id="949" name=""/>
            <p:cNvSpPr/>
            <p:nvPr/>
          </p:nvSpPr>
          <p:spPr>
            <a:xfrm>
              <a:off x="6307560" y="2939040"/>
              <a:ext cx="21348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50" name=""/>
            <p:cNvSpPr/>
            <p:nvPr/>
          </p:nvSpPr>
          <p:spPr>
            <a:xfrm>
              <a:off x="6307560" y="1028880"/>
              <a:ext cx="23688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POWER</a:t>
              </a:r>
              <a:endParaRPr b="0" lang="en-US" sz="300" strike="noStrike" u="none">
                <a:solidFill>
                  <a:srgbClr val="000000"/>
                </a:solidFill>
                <a:effectLst/>
                <a:uFillTx/>
                <a:latin typeface="Arial"/>
              </a:endParaRPr>
            </a:p>
          </p:txBody>
        </p:sp>
        <p:sp>
          <p:nvSpPr>
            <p:cNvPr id="951" name=""/>
            <p:cNvSpPr/>
            <p:nvPr/>
          </p:nvSpPr>
          <p:spPr>
            <a:xfrm>
              <a:off x="6307560" y="1145880"/>
              <a:ext cx="24156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52" name=""/>
            <p:cNvSpPr/>
            <p:nvPr/>
          </p:nvSpPr>
          <p:spPr>
            <a:xfrm>
              <a:off x="6307560" y="3276000"/>
              <a:ext cx="22572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53" name=""/>
            <p:cNvSpPr/>
            <p:nvPr/>
          </p:nvSpPr>
          <p:spPr>
            <a:xfrm>
              <a:off x="6307560" y="3810240"/>
              <a:ext cx="235080" cy="4032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54" name=""/>
            <p:cNvSpPr/>
            <p:nvPr/>
          </p:nvSpPr>
          <p:spPr>
            <a:xfrm>
              <a:off x="6312240" y="3460320"/>
              <a:ext cx="225720" cy="4032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PHYSICAL</a:t>
              </a:r>
              <a:endParaRPr b="0" lang="en-US" sz="300" strike="noStrike" u="none">
                <a:solidFill>
                  <a:srgbClr val="000000"/>
                </a:solidFill>
                <a:effectLst/>
                <a:uFillTx/>
                <a:latin typeface="Arial"/>
              </a:endParaRPr>
            </a:p>
          </p:txBody>
        </p:sp>
        <p:sp>
          <p:nvSpPr>
            <p:cNvPr id="955" name=""/>
            <p:cNvSpPr/>
            <p:nvPr/>
          </p:nvSpPr>
          <p:spPr>
            <a:xfrm>
              <a:off x="6307560" y="3915720"/>
              <a:ext cx="233640" cy="3924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PHYSICAL</a:t>
              </a:r>
              <a:endParaRPr b="0" lang="en-US" sz="300" strike="noStrike" u="none">
                <a:solidFill>
                  <a:srgbClr val="000000"/>
                </a:solidFill>
                <a:effectLst/>
                <a:uFillTx/>
                <a:latin typeface="Arial"/>
              </a:endParaRPr>
            </a:p>
          </p:txBody>
        </p:sp>
        <p:sp>
          <p:nvSpPr>
            <p:cNvPr id="956" name=""/>
            <p:cNvSpPr/>
            <p:nvPr/>
          </p:nvSpPr>
          <p:spPr>
            <a:xfrm>
              <a:off x="6307560" y="3648960"/>
              <a:ext cx="225720" cy="3924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57" name=""/>
            <p:cNvSpPr/>
            <p:nvPr/>
          </p:nvSpPr>
          <p:spPr>
            <a:xfrm>
              <a:off x="6307560" y="3152880"/>
              <a:ext cx="22392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58" name=""/>
            <p:cNvSpPr/>
            <p:nvPr/>
          </p:nvSpPr>
          <p:spPr>
            <a:xfrm>
              <a:off x="6307560" y="4028400"/>
              <a:ext cx="233640" cy="388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59" name=""/>
            <p:cNvSpPr/>
            <p:nvPr/>
          </p:nvSpPr>
          <p:spPr>
            <a:xfrm>
              <a:off x="6301440" y="4893120"/>
              <a:ext cx="23220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60" name=""/>
            <p:cNvSpPr/>
            <p:nvPr/>
          </p:nvSpPr>
          <p:spPr>
            <a:xfrm>
              <a:off x="6304320" y="5050440"/>
              <a:ext cx="22140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61" name=""/>
            <p:cNvSpPr/>
            <p:nvPr/>
          </p:nvSpPr>
          <p:spPr>
            <a:xfrm>
              <a:off x="6298200" y="5163120"/>
              <a:ext cx="221400" cy="4032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62" name=""/>
            <p:cNvSpPr/>
            <p:nvPr/>
          </p:nvSpPr>
          <p:spPr>
            <a:xfrm>
              <a:off x="6307560" y="5453280"/>
              <a:ext cx="19908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63" name=""/>
            <p:cNvSpPr/>
            <p:nvPr/>
          </p:nvSpPr>
          <p:spPr>
            <a:xfrm>
              <a:off x="6307560" y="5303520"/>
              <a:ext cx="228960" cy="38880"/>
            </a:xfrm>
            <a:prstGeom prst="rect">
              <a:avLst/>
            </a:prstGeom>
            <a:solidFill>
              <a:srgbClr val="ffffff"/>
            </a:solidFill>
            <a:ln w="0">
              <a:noFill/>
            </a:ln>
          </p:spPr>
          <p:style>
            <a:lnRef idx="0"/>
            <a:fillRef idx="0"/>
            <a:effectRef idx="0"/>
            <a:fontRef idx="minor"/>
          </p:style>
          <p:txBody>
            <a:bodyPr wrap="none" lIns="0" rIns="0" tIns="0" bIns="0" anchor="ctr">
              <a:noAutofit/>
            </a:bodyPr>
            <a:p>
              <a:pP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GAS DAILY</a:t>
              </a:r>
              <a:endParaRPr b="0" lang="en-US" sz="300" strike="noStrike" u="none">
                <a:solidFill>
                  <a:srgbClr val="000000"/>
                </a:solidFill>
                <a:effectLst/>
                <a:uFillTx/>
                <a:latin typeface="Arial"/>
              </a:endParaRPr>
            </a:p>
          </p:txBody>
        </p:sp>
        <p:sp>
          <p:nvSpPr>
            <p:cNvPr id="964" name=""/>
            <p:cNvSpPr/>
            <p:nvPr/>
          </p:nvSpPr>
          <p:spPr>
            <a:xfrm>
              <a:off x="6307560" y="2330280"/>
              <a:ext cx="21960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PHYSICAL</a:t>
              </a:r>
              <a:endParaRPr b="0" lang="en-US" sz="300" strike="noStrike" u="none">
                <a:solidFill>
                  <a:srgbClr val="000000"/>
                </a:solidFill>
                <a:effectLst/>
                <a:uFillTx/>
                <a:latin typeface="Arial"/>
              </a:endParaRPr>
            </a:p>
          </p:txBody>
        </p:sp>
        <p:sp>
          <p:nvSpPr>
            <p:cNvPr id="965" name=""/>
            <p:cNvSpPr/>
            <p:nvPr/>
          </p:nvSpPr>
          <p:spPr>
            <a:xfrm>
              <a:off x="6777360" y="4218840"/>
              <a:ext cx="371160" cy="13932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Canada</a:t>
              </a:r>
              <a:endParaRPr b="0" lang="en-US" sz="600" strike="noStrike" u="none">
                <a:solidFill>
                  <a:srgbClr val="000000"/>
                </a:solidFill>
                <a:effectLst/>
                <a:uFillTx/>
                <a:latin typeface="Arial"/>
              </a:endParaRPr>
            </a:p>
          </p:txBody>
        </p:sp>
        <p:sp>
          <p:nvSpPr>
            <p:cNvPr id="966" name=""/>
            <p:cNvSpPr/>
            <p:nvPr/>
          </p:nvSpPr>
          <p:spPr>
            <a:xfrm>
              <a:off x="6777360" y="1948320"/>
              <a:ext cx="371160" cy="139320"/>
            </a:xfrm>
            <a:prstGeom prst="rect">
              <a:avLst/>
            </a:prstGeom>
            <a:solidFill>
              <a:srgbClr val="ffffff"/>
            </a:solidFill>
            <a:ln w="9360">
              <a:solidFill>
                <a:srgbClr val="000000"/>
              </a:solidFill>
              <a:miter/>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600" strike="noStrike" u="none">
                  <a:solidFill>
                    <a:srgbClr val="000000"/>
                  </a:solidFill>
                  <a:effectLst/>
                  <a:uFillTx/>
                  <a:latin typeface="Frutiger 45 Light"/>
                </a:rPr>
                <a:t>Canada</a:t>
              </a:r>
              <a:endParaRPr b="0" lang="en-US" sz="600" strike="noStrike" u="none">
                <a:solidFill>
                  <a:srgbClr val="000000"/>
                </a:solidFill>
                <a:effectLst/>
                <a:uFillTx/>
                <a:latin typeface="Arial"/>
              </a:endParaRPr>
            </a:p>
          </p:txBody>
        </p:sp>
        <p:sp>
          <p:nvSpPr>
            <p:cNvPr id="967" name=""/>
            <p:cNvSpPr/>
            <p:nvPr/>
          </p:nvSpPr>
          <p:spPr>
            <a:xfrm>
              <a:off x="7475760" y="1976040"/>
              <a:ext cx="241560" cy="4176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GAS DAILY</a:t>
              </a:r>
              <a:endParaRPr b="0" lang="en-US" sz="300" strike="noStrike" u="none">
                <a:solidFill>
                  <a:srgbClr val="000000"/>
                </a:solidFill>
                <a:effectLst/>
                <a:uFillTx/>
                <a:latin typeface="Arial"/>
              </a:endParaRPr>
            </a:p>
          </p:txBody>
        </p:sp>
        <p:sp>
          <p:nvSpPr>
            <p:cNvPr id="968" name=""/>
            <p:cNvSpPr/>
            <p:nvPr/>
          </p:nvSpPr>
          <p:spPr>
            <a:xfrm>
              <a:off x="7473960" y="1927800"/>
              <a:ext cx="240120" cy="4176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69" name=""/>
            <p:cNvSpPr/>
            <p:nvPr/>
          </p:nvSpPr>
          <p:spPr>
            <a:xfrm>
              <a:off x="7475760" y="2026080"/>
              <a:ext cx="241560" cy="4176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70" name=""/>
            <p:cNvSpPr/>
            <p:nvPr/>
          </p:nvSpPr>
          <p:spPr>
            <a:xfrm>
              <a:off x="7475760" y="2074680"/>
              <a:ext cx="241560" cy="4176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POWER</a:t>
              </a:r>
              <a:endParaRPr b="0" lang="en-US" sz="300" strike="noStrike" u="none">
                <a:solidFill>
                  <a:srgbClr val="000000"/>
                </a:solidFill>
                <a:effectLst/>
                <a:uFillTx/>
                <a:latin typeface="Arial"/>
              </a:endParaRPr>
            </a:p>
          </p:txBody>
        </p:sp>
        <p:sp>
          <p:nvSpPr>
            <p:cNvPr id="971" name=""/>
            <p:cNvSpPr/>
            <p:nvPr/>
          </p:nvSpPr>
          <p:spPr>
            <a:xfrm>
              <a:off x="7414560" y="4132800"/>
              <a:ext cx="23508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BASIS</a:t>
              </a:r>
              <a:endParaRPr b="0" lang="en-US" sz="300" strike="noStrike" u="none">
                <a:solidFill>
                  <a:srgbClr val="000000"/>
                </a:solidFill>
                <a:effectLst/>
                <a:uFillTx/>
                <a:latin typeface="Arial"/>
              </a:endParaRPr>
            </a:p>
          </p:txBody>
        </p:sp>
        <p:sp>
          <p:nvSpPr>
            <p:cNvPr id="972" name=""/>
            <p:cNvSpPr/>
            <p:nvPr/>
          </p:nvSpPr>
          <p:spPr>
            <a:xfrm>
              <a:off x="7414560" y="4268880"/>
              <a:ext cx="23364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PHYSICAL</a:t>
              </a:r>
              <a:endParaRPr b="0" lang="en-US" sz="300" strike="noStrike" u="none">
                <a:solidFill>
                  <a:srgbClr val="000000"/>
                </a:solidFill>
                <a:effectLst/>
                <a:uFillTx/>
                <a:latin typeface="Arial"/>
              </a:endParaRPr>
            </a:p>
          </p:txBody>
        </p:sp>
        <p:sp>
          <p:nvSpPr>
            <p:cNvPr id="973" name=""/>
            <p:cNvSpPr/>
            <p:nvPr/>
          </p:nvSpPr>
          <p:spPr>
            <a:xfrm>
              <a:off x="7408080" y="4406040"/>
              <a:ext cx="233640" cy="40680"/>
            </a:xfrm>
            <a:prstGeom prst="rect">
              <a:avLst/>
            </a:prstGeom>
            <a:solidFill>
              <a:srgbClr val="ffffff"/>
            </a:solidFill>
            <a:ln w="0">
              <a:noFill/>
            </a:ln>
          </p:spPr>
          <p:style>
            <a:lnRef idx="0"/>
            <a:fillRef idx="0"/>
            <a:effectRef idx="0"/>
            <a:fontRef idx="minor"/>
          </p:style>
          <p:txBody>
            <a:bodyPr wrap="none" lIns="0" rIns="0" tIns="0" bIns="0" anchor="ctr">
              <a:noAutofit/>
            </a:bodyPr>
            <a:p>
              <a:pPr algn="ct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300" strike="noStrike" u="none">
                  <a:solidFill>
                    <a:srgbClr val="000000"/>
                  </a:solidFill>
                  <a:effectLst/>
                  <a:uFillTx/>
                  <a:latin typeface="Frutiger 45 Light"/>
                </a:rPr>
                <a:t>PRICE</a:t>
              </a:r>
              <a:endParaRPr b="0" lang="en-US" sz="300" strike="noStrike" u="none">
                <a:solidFill>
                  <a:srgbClr val="000000"/>
                </a:solidFill>
                <a:effectLst/>
                <a:uFillTx/>
                <a:latin typeface="Arial"/>
              </a:endParaRPr>
            </a:p>
          </p:txBody>
        </p:sp>
        <p:sp>
          <p:nvSpPr>
            <p:cNvPr id="974" name=""/>
            <p:cNvSpPr/>
            <p:nvPr/>
          </p:nvSpPr>
          <p:spPr>
            <a:xfrm>
              <a:off x="7991280" y="3221640"/>
              <a:ext cx="4035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INTRA-KC-TEXAS-TEXAS-BASIS</a:t>
              </a:r>
              <a:endParaRPr b="0" lang="en-US" sz="200" strike="noStrike" u="none">
                <a:solidFill>
                  <a:srgbClr val="000000"/>
                </a:solidFill>
                <a:effectLst/>
                <a:uFillTx/>
                <a:latin typeface="Arial"/>
              </a:endParaRPr>
            </a:p>
          </p:txBody>
        </p:sp>
        <p:sp>
          <p:nvSpPr>
            <p:cNvPr id="975" name=""/>
            <p:cNvSpPr/>
            <p:nvPr/>
          </p:nvSpPr>
          <p:spPr>
            <a:xfrm>
              <a:off x="7997040" y="4588560"/>
              <a:ext cx="392400" cy="30960"/>
            </a:xfrm>
            <a:prstGeom prst="rect">
              <a:avLst/>
            </a:prstGeom>
            <a:solidFill>
              <a:srgbClr val="ffffff"/>
            </a:solid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NORTHERN BORDER PIPELINE</a:t>
              </a:r>
              <a:endParaRPr b="0" lang="en-US" sz="200" strike="noStrike" u="none">
                <a:solidFill>
                  <a:srgbClr val="000000"/>
                </a:solidFill>
                <a:effectLst/>
                <a:uFillTx/>
                <a:latin typeface="Arial"/>
              </a:endParaRPr>
            </a:p>
          </p:txBody>
        </p:sp>
        <p:sp>
          <p:nvSpPr>
            <p:cNvPr id="976" name=""/>
            <p:cNvSpPr/>
            <p:nvPr/>
          </p:nvSpPr>
          <p:spPr>
            <a:xfrm>
              <a:off x="7863480" y="21229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77" name=""/>
            <p:cNvSpPr/>
            <p:nvPr/>
          </p:nvSpPr>
          <p:spPr>
            <a:xfrm>
              <a:off x="7863480" y="21510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78" name=""/>
            <p:cNvSpPr/>
            <p:nvPr/>
          </p:nvSpPr>
          <p:spPr>
            <a:xfrm>
              <a:off x="7863480" y="21790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79" name=""/>
            <p:cNvSpPr/>
            <p:nvPr/>
          </p:nvSpPr>
          <p:spPr>
            <a:xfrm>
              <a:off x="7863480" y="22071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80" name=""/>
            <p:cNvSpPr/>
            <p:nvPr/>
          </p:nvSpPr>
          <p:spPr>
            <a:xfrm>
              <a:off x="7863480" y="223524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81" name=""/>
            <p:cNvSpPr/>
            <p:nvPr/>
          </p:nvSpPr>
          <p:spPr>
            <a:xfrm>
              <a:off x="7863480" y="226332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82" name=""/>
            <p:cNvSpPr/>
            <p:nvPr/>
          </p:nvSpPr>
          <p:spPr>
            <a:xfrm>
              <a:off x="7863480" y="228960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83" name=""/>
            <p:cNvSpPr/>
            <p:nvPr/>
          </p:nvSpPr>
          <p:spPr>
            <a:xfrm>
              <a:off x="7863480" y="23180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84" name=""/>
            <p:cNvSpPr/>
            <p:nvPr/>
          </p:nvSpPr>
          <p:spPr>
            <a:xfrm>
              <a:off x="7863480" y="234612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85" name=""/>
            <p:cNvSpPr/>
            <p:nvPr/>
          </p:nvSpPr>
          <p:spPr>
            <a:xfrm>
              <a:off x="7863480" y="23742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86" name=""/>
            <p:cNvSpPr/>
            <p:nvPr/>
          </p:nvSpPr>
          <p:spPr>
            <a:xfrm>
              <a:off x="7863480" y="24022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87" name=""/>
            <p:cNvSpPr/>
            <p:nvPr/>
          </p:nvSpPr>
          <p:spPr>
            <a:xfrm>
              <a:off x="7863480" y="243036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88" name=""/>
            <p:cNvSpPr/>
            <p:nvPr/>
          </p:nvSpPr>
          <p:spPr>
            <a:xfrm>
              <a:off x="7863480" y="24584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89" name=""/>
            <p:cNvSpPr/>
            <p:nvPr/>
          </p:nvSpPr>
          <p:spPr>
            <a:xfrm>
              <a:off x="7863480" y="24865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90" name=""/>
            <p:cNvSpPr/>
            <p:nvPr/>
          </p:nvSpPr>
          <p:spPr>
            <a:xfrm>
              <a:off x="7863480" y="251460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91" name=""/>
            <p:cNvSpPr/>
            <p:nvPr/>
          </p:nvSpPr>
          <p:spPr>
            <a:xfrm>
              <a:off x="7863480" y="25408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92" name=""/>
            <p:cNvSpPr/>
            <p:nvPr/>
          </p:nvSpPr>
          <p:spPr>
            <a:xfrm>
              <a:off x="7863480" y="25693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93" name=""/>
            <p:cNvSpPr/>
            <p:nvPr/>
          </p:nvSpPr>
          <p:spPr>
            <a:xfrm>
              <a:off x="7863480" y="259740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94" name=""/>
            <p:cNvSpPr/>
            <p:nvPr/>
          </p:nvSpPr>
          <p:spPr>
            <a:xfrm>
              <a:off x="7863480" y="26254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95" name=""/>
            <p:cNvSpPr/>
            <p:nvPr/>
          </p:nvSpPr>
          <p:spPr>
            <a:xfrm>
              <a:off x="7863480" y="26535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96" name=""/>
            <p:cNvSpPr/>
            <p:nvPr/>
          </p:nvSpPr>
          <p:spPr>
            <a:xfrm>
              <a:off x="7863480" y="268164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97" name=""/>
            <p:cNvSpPr/>
            <p:nvPr/>
          </p:nvSpPr>
          <p:spPr>
            <a:xfrm>
              <a:off x="7863480" y="27097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98" name=""/>
            <p:cNvSpPr/>
            <p:nvPr/>
          </p:nvSpPr>
          <p:spPr>
            <a:xfrm>
              <a:off x="7863480" y="27378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999" name=""/>
            <p:cNvSpPr/>
            <p:nvPr/>
          </p:nvSpPr>
          <p:spPr>
            <a:xfrm>
              <a:off x="7863480" y="27644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00" name=""/>
            <p:cNvSpPr/>
            <p:nvPr/>
          </p:nvSpPr>
          <p:spPr>
            <a:xfrm>
              <a:off x="7863480" y="279216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01" name=""/>
            <p:cNvSpPr/>
            <p:nvPr/>
          </p:nvSpPr>
          <p:spPr>
            <a:xfrm>
              <a:off x="7863480" y="28206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02" name=""/>
            <p:cNvSpPr/>
            <p:nvPr/>
          </p:nvSpPr>
          <p:spPr>
            <a:xfrm>
              <a:off x="7863480" y="28486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03" name=""/>
            <p:cNvSpPr/>
            <p:nvPr/>
          </p:nvSpPr>
          <p:spPr>
            <a:xfrm>
              <a:off x="7863480" y="287640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04" name=""/>
            <p:cNvSpPr/>
            <p:nvPr/>
          </p:nvSpPr>
          <p:spPr>
            <a:xfrm>
              <a:off x="7863480" y="29048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05" name=""/>
            <p:cNvSpPr/>
            <p:nvPr/>
          </p:nvSpPr>
          <p:spPr>
            <a:xfrm>
              <a:off x="7863480" y="293256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06" name=""/>
            <p:cNvSpPr/>
            <p:nvPr/>
          </p:nvSpPr>
          <p:spPr>
            <a:xfrm>
              <a:off x="7863480" y="295920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07" name=""/>
            <p:cNvSpPr/>
            <p:nvPr/>
          </p:nvSpPr>
          <p:spPr>
            <a:xfrm>
              <a:off x="7863480" y="29876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08" name=""/>
            <p:cNvSpPr/>
            <p:nvPr/>
          </p:nvSpPr>
          <p:spPr>
            <a:xfrm>
              <a:off x="7863480" y="30157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09" name=""/>
            <p:cNvSpPr/>
            <p:nvPr/>
          </p:nvSpPr>
          <p:spPr>
            <a:xfrm>
              <a:off x="7863480" y="304344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10" name=""/>
            <p:cNvSpPr/>
            <p:nvPr/>
          </p:nvSpPr>
          <p:spPr>
            <a:xfrm>
              <a:off x="7863480" y="30718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11" name=""/>
            <p:cNvSpPr/>
            <p:nvPr/>
          </p:nvSpPr>
          <p:spPr>
            <a:xfrm>
              <a:off x="7863480" y="30996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12" name=""/>
            <p:cNvSpPr/>
            <p:nvPr/>
          </p:nvSpPr>
          <p:spPr>
            <a:xfrm>
              <a:off x="7863480" y="31276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13" name=""/>
            <p:cNvSpPr/>
            <p:nvPr/>
          </p:nvSpPr>
          <p:spPr>
            <a:xfrm>
              <a:off x="7863480" y="31561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14" name=""/>
            <p:cNvSpPr/>
            <p:nvPr/>
          </p:nvSpPr>
          <p:spPr>
            <a:xfrm>
              <a:off x="7863480" y="318384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15" name=""/>
            <p:cNvSpPr/>
            <p:nvPr/>
          </p:nvSpPr>
          <p:spPr>
            <a:xfrm>
              <a:off x="7863480" y="32104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16" name=""/>
            <p:cNvSpPr/>
            <p:nvPr/>
          </p:nvSpPr>
          <p:spPr>
            <a:xfrm>
              <a:off x="7863480" y="32389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17" name=""/>
            <p:cNvSpPr/>
            <p:nvPr/>
          </p:nvSpPr>
          <p:spPr>
            <a:xfrm>
              <a:off x="7863480" y="32670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18" name=""/>
            <p:cNvSpPr/>
            <p:nvPr/>
          </p:nvSpPr>
          <p:spPr>
            <a:xfrm>
              <a:off x="7863480" y="329472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19" name=""/>
            <p:cNvSpPr/>
            <p:nvPr/>
          </p:nvSpPr>
          <p:spPr>
            <a:xfrm>
              <a:off x="7863480" y="33231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20" name=""/>
            <p:cNvSpPr/>
            <p:nvPr/>
          </p:nvSpPr>
          <p:spPr>
            <a:xfrm>
              <a:off x="7863480" y="33508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21" name=""/>
            <p:cNvSpPr/>
            <p:nvPr/>
          </p:nvSpPr>
          <p:spPr>
            <a:xfrm>
              <a:off x="7863480" y="337896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22" name=""/>
            <p:cNvSpPr/>
            <p:nvPr/>
          </p:nvSpPr>
          <p:spPr>
            <a:xfrm>
              <a:off x="7863480" y="340560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23" name=""/>
            <p:cNvSpPr/>
            <p:nvPr/>
          </p:nvSpPr>
          <p:spPr>
            <a:xfrm>
              <a:off x="7863480" y="34340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24" name=""/>
            <p:cNvSpPr/>
            <p:nvPr/>
          </p:nvSpPr>
          <p:spPr>
            <a:xfrm>
              <a:off x="7863480" y="346176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25" name=""/>
            <p:cNvSpPr/>
            <p:nvPr/>
          </p:nvSpPr>
          <p:spPr>
            <a:xfrm>
              <a:off x="7863480" y="34902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26" name=""/>
            <p:cNvSpPr/>
            <p:nvPr/>
          </p:nvSpPr>
          <p:spPr>
            <a:xfrm>
              <a:off x="7863480" y="35179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27" name=""/>
            <p:cNvSpPr/>
            <p:nvPr/>
          </p:nvSpPr>
          <p:spPr>
            <a:xfrm>
              <a:off x="7863480" y="354600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28" name=""/>
            <p:cNvSpPr/>
            <p:nvPr/>
          </p:nvSpPr>
          <p:spPr>
            <a:xfrm>
              <a:off x="7863480" y="35744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29" name=""/>
            <p:cNvSpPr/>
            <p:nvPr/>
          </p:nvSpPr>
          <p:spPr>
            <a:xfrm>
              <a:off x="7863480" y="36021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30" name=""/>
            <p:cNvSpPr/>
            <p:nvPr/>
          </p:nvSpPr>
          <p:spPr>
            <a:xfrm>
              <a:off x="7863480" y="363024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31" name=""/>
            <p:cNvSpPr/>
            <p:nvPr/>
          </p:nvSpPr>
          <p:spPr>
            <a:xfrm>
              <a:off x="7863480" y="36568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32" name=""/>
            <p:cNvSpPr/>
            <p:nvPr/>
          </p:nvSpPr>
          <p:spPr>
            <a:xfrm>
              <a:off x="7863480" y="36849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33" name=""/>
            <p:cNvSpPr/>
            <p:nvPr/>
          </p:nvSpPr>
          <p:spPr>
            <a:xfrm>
              <a:off x="7863480" y="371304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34" name=""/>
            <p:cNvSpPr/>
            <p:nvPr/>
          </p:nvSpPr>
          <p:spPr>
            <a:xfrm>
              <a:off x="7863480" y="374112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35" name=""/>
            <p:cNvSpPr/>
            <p:nvPr/>
          </p:nvSpPr>
          <p:spPr>
            <a:xfrm>
              <a:off x="7863480" y="37692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36" name=""/>
            <p:cNvSpPr/>
            <p:nvPr/>
          </p:nvSpPr>
          <p:spPr>
            <a:xfrm>
              <a:off x="7863480" y="37972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37" name=""/>
            <p:cNvSpPr/>
            <p:nvPr/>
          </p:nvSpPr>
          <p:spPr>
            <a:xfrm>
              <a:off x="7863480" y="38257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38" name=""/>
            <p:cNvSpPr/>
            <p:nvPr/>
          </p:nvSpPr>
          <p:spPr>
            <a:xfrm>
              <a:off x="7863480" y="38520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39" name=""/>
            <p:cNvSpPr/>
            <p:nvPr/>
          </p:nvSpPr>
          <p:spPr>
            <a:xfrm>
              <a:off x="7863480" y="38800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40" name=""/>
            <p:cNvSpPr/>
            <p:nvPr/>
          </p:nvSpPr>
          <p:spPr>
            <a:xfrm>
              <a:off x="7863480" y="390816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41" name=""/>
            <p:cNvSpPr/>
            <p:nvPr/>
          </p:nvSpPr>
          <p:spPr>
            <a:xfrm>
              <a:off x="7863480" y="39362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42" name=""/>
            <p:cNvSpPr/>
            <p:nvPr/>
          </p:nvSpPr>
          <p:spPr>
            <a:xfrm>
              <a:off x="7863480" y="39643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43" name=""/>
            <p:cNvSpPr/>
            <p:nvPr/>
          </p:nvSpPr>
          <p:spPr>
            <a:xfrm>
              <a:off x="7863480" y="399240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44" name=""/>
            <p:cNvSpPr/>
            <p:nvPr/>
          </p:nvSpPr>
          <p:spPr>
            <a:xfrm>
              <a:off x="7863480" y="40204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45" name=""/>
            <p:cNvSpPr/>
            <p:nvPr/>
          </p:nvSpPr>
          <p:spPr>
            <a:xfrm>
              <a:off x="7863480" y="404856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46" name=""/>
            <p:cNvSpPr/>
            <p:nvPr/>
          </p:nvSpPr>
          <p:spPr>
            <a:xfrm>
              <a:off x="7863480" y="40770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47" name=""/>
            <p:cNvSpPr/>
            <p:nvPr/>
          </p:nvSpPr>
          <p:spPr>
            <a:xfrm>
              <a:off x="7863480" y="41032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48" name=""/>
            <p:cNvSpPr/>
            <p:nvPr/>
          </p:nvSpPr>
          <p:spPr>
            <a:xfrm>
              <a:off x="7863480" y="41313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49" name=""/>
            <p:cNvSpPr/>
            <p:nvPr/>
          </p:nvSpPr>
          <p:spPr>
            <a:xfrm>
              <a:off x="7863480" y="415944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50" name=""/>
            <p:cNvSpPr/>
            <p:nvPr/>
          </p:nvSpPr>
          <p:spPr>
            <a:xfrm>
              <a:off x="7863480" y="41875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51" name=""/>
            <p:cNvSpPr/>
            <p:nvPr/>
          </p:nvSpPr>
          <p:spPr>
            <a:xfrm>
              <a:off x="7863480" y="42156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52" name=""/>
            <p:cNvSpPr/>
            <p:nvPr/>
          </p:nvSpPr>
          <p:spPr>
            <a:xfrm>
              <a:off x="7863480" y="42436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53" name=""/>
            <p:cNvSpPr/>
            <p:nvPr/>
          </p:nvSpPr>
          <p:spPr>
            <a:xfrm>
              <a:off x="7863480" y="42717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54" name=""/>
            <p:cNvSpPr/>
            <p:nvPr/>
          </p:nvSpPr>
          <p:spPr>
            <a:xfrm>
              <a:off x="7863480" y="429984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55" name=""/>
            <p:cNvSpPr/>
            <p:nvPr/>
          </p:nvSpPr>
          <p:spPr>
            <a:xfrm>
              <a:off x="7863480" y="43264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56" name=""/>
            <p:cNvSpPr/>
            <p:nvPr/>
          </p:nvSpPr>
          <p:spPr>
            <a:xfrm>
              <a:off x="7863480" y="435420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57" name=""/>
            <p:cNvSpPr/>
            <p:nvPr/>
          </p:nvSpPr>
          <p:spPr>
            <a:xfrm>
              <a:off x="7863480" y="43826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58" name=""/>
            <p:cNvSpPr/>
            <p:nvPr/>
          </p:nvSpPr>
          <p:spPr>
            <a:xfrm>
              <a:off x="7863480" y="441072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59" name=""/>
            <p:cNvSpPr/>
            <p:nvPr/>
          </p:nvSpPr>
          <p:spPr>
            <a:xfrm>
              <a:off x="7863480" y="44388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60" name=""/>
            <p:cNvSpPr/>
            <p:nvPr/>
          </p:nvSpPr>
          <p:spPr>
            <a:xfrm>
              <a:off x="7863480" y="44668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61" name=""/>
            <p:cNvSpPr/>
            <p:nvPr/>
          </p:nvSpPr>
          <p:spPr>
            <a:xfrm>
              <a:off x="7863480" y="449496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62" name=""/>
            <p:cNvSpPr/>
            <p:nvPr/>
          </p:nvSpPr>
          <p:spPr>
            <a:xfrm>
              <a:off x="7863480" y="452124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63" name=""/>
            <p:cNvSpPr/>
            <p:nvPr/>
          </p:nvSpPr>
          <p:spPr>
            <a:xfrm>
              <a:off x="7863480" y="45496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64" name=""/>
            <p:cNvSpPr/>
            <p:nvPr/>
          </p:nvSpPr>
          <p:spPr>
            <a:xfrm>
              <a:off x="7863480" y="45777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65" name=""/>
            <p:cNvSpPr/>
            <p:nvPr/>
          </p:nvSpPr>
          <p:spPr>
            <a:xfrm>
              <a:off x="7863480" y="46054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66" name=""/>
            <p:cNvSpPr/>
            <p:nvPr/>
          </p:nvSpPr>
          <p:spPr>
            <a:xfrm>
              <a:off x="7863480" y="46339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67" name=""/>
            <p:cNvSpPr/>
            <p:nvPr/>
          </p:nvSpPr>
          <p:spPr>
            <a:xfrm>
              <a:off x="7863480" y="466200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68" name=""/>
            <p:cNvSpPr/>
            <p:nvPr/>
          </p:nvSpPr>
          <p:spPr>
            <a:xfrm>
              <a:off x="7863480" y="46900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69" name=""/>
            <p:cNvSpPr/>
            <p:nvPr/>
          </p:nvSpPr>
          <p:spPr>
            <a:xfrm>
              <a:off x="7863480" y="47181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70" name=""/>
            <p:cNvSpPr/>
            <p:nvPr/>
          </p:nvSpPr>
          <p:spPr>
            <a:xfrm>
              <a:off x="7863480" y="474624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71" name=""/>
            <p:cNvSpPr/>
            <p:nvPr/>
          </p:nvSpPr>
          <p:spPr>
            <a:xfrm>
              <a:off x="7863480" y="477252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72" name=""/>
            <p:cNvSpPr/>
            <p:nvPr/>
          </p:nvSpPr>
          <p:spPr>
            <a:xfrm>
              <a:off x="7863480" y="48009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73" name=""/>
            <p:cNvSpPr/>
            <p:nvPr/>
          </p:nvSpPr>
          <p:spPr>
            <a:xfrm>
              <a:off x="7863480" y="48290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74" name=""/>
            <p:cNvSpPr/>
            <p:nvPr/>
          </p:nvSpPr>
          <p:spPr>
            <a:xfrm>
              <a:off x="7863480" y="485676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75" name=""/>
            <p:cNvSpPr/>
            <p:nvPr/>
          </p:nvSpPr>
          <p:spPr>
            <a:xfrm>
              <a:off x="7863480" y="48852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76" name=""/>
            <p:cNvSpPr/>
            <p:nvPr/>
          </p:nvSpPr>
          <p:spPr>
            <a:xfrm>
              <a:off x="7863480" y="49132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77" name=""/>
            <p:cNvSpPr/>
            <p:nvPr/>
          </p:nvSpPr>
          <p:spPr>
            <a:xfrm>
              <a:off x="7863480" y="49413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78" name=""/>
            <p:cNvSpPr/>
            <p:nvPr/>
          </p:nvSpPr>
          <p:spPr>
            <a:xfrm>
              <a:off x="7863480" y="49680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79" name=""/>
            <p:cNvSpPr/>
            <p:nvPr/>
          </p:nvSpPr>
          <p:spPr>
            <a:xfrm>
              <a:off x="7863480" y="49960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80" name=""/>
            <p:cNvSpPr/>
            <p:nvPr/>
          </p:nvSpPr>
          <p:spPr>
            <a:xfrm>
              <a:off x="7863480" y="502380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81" name=""/>
            <p:cNvSpPr/>
            <p:nvPr/>
          </p:nvSpPr>
          <p:spPr>
            <a:xfrm>
              <a:off x="7863480" y="50522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82" name=""/>
            <p:cNvSpPr/>
            <p:nvPr/>
          </p:nvSpPr>
          <p:spPr>
            <a:xfrm>
              <a:off x="7863480" y="50803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83" name=""/>
            <p:cNvSpPr/>
            <p:nvPr/>
          </p:nvSpPr>
          <p:spPr>
            <a:xfrm>
              <a:off x="7863480" y="510804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84" name=""/>
            <p:cNvSpPr/>
            <p:nvPr/>
          </p:nvSpPr>
          <p:spPr>
            <a:xfrm>
              <a:off x="7863480" y="51364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85" name=""/>
            <p:cNvSpPr/>
            <p:nvPr/>
          </p:nvSpPr>
          <p:spPr>
            <a:xfrm>
              <a:off x="7863480" y="516456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86" name=""/>
            <p:cNvSpPr/>
            <p:nvPr/>
          </p:nvSpPr>
          <p:spPr>
            <a:xfrm>
              <a:off x="7863480" y="51926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87" name=""/>
            <p:cNvSpPr/>
            <p:nvPr/>
          </p:nvSpPr>
          <p:spPr>
            <a:xfrm>
              <a:off x="7863480" y="521892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88" name=""/>
            <p:cNvSpPr/>
            <p:nvPr/>
          </p:nvSpPr>
          <p:spPr>
            <a:xfrm>
              <a:off x="7863480" y="52473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89" name=""/>
            <p:cNvSpPr/>
            <p:nvPr/>
          </p:nvSpPr>
          <p:spPr>
            <a:xfrm>
              <a:off x="7863480" y="52750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90" name=""/>
            <p:cNvSpPr/>
            <p:nvPr/>
          </p:nvSpPr>
          <p:spPr>
            <a:xfrm>
              <a:off x="7863480" y="53035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91" name=""/>
            <p:cNvSpPr/>
            <p:nvPr/>
          </p:nvSpPr>
          <p:spPr>
            <a:xfrm>
              <a:off x="7863480" y="53316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92" name=""/>
            <p:cNvSpPr/>
            <p:nvPr/>
          </p:nvSpPr>
          <p:spPr>
            <a:xfrm>
              <a:off x="7863480" y="535932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93" name=""/>
            <p:cNvSpPr/>
            <p:nvPr/>
          </p:nvSpPr>
          <p:spPr>
            <a:xfrm>
              <a:off x="7863480" y="53877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94" name=""/>
            <p:cNvSpPr/>
            <p:nvPr/>
          </p:nvSpPr>
          <p:spPr>
            <a:xfrm>
              <a:off x="7863480" y="54144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95" name=""/>
            <p:cNvSpPr/>
            <p:nvPr/>
          </p:nvSpPr>
          <p:spPr>
            <a:xfrm>
              <a:off x="7863480" y="54421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96" name=""/>
            <p:cNvSpPr/>
            <p:nvPr/>
          </p:nvSpPr>
          <p:spPr>
            <a:xfrm>
              <a:off x="7863480" y="547020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97" name=""/>
            <p:cNvSpPr/>
            <p:nvPr/>
          </p:nvSpPr>
          <p:spPr>
            <a:xfrm>
              <a:off x="7863480" y="54986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98" name=""/>
            <p:cNvSpPr/>
            <p:nvPr/>
          </p:nvSpPr>
          <p:spPr>
            <a:xfrm>
              <a:off x="7863480" y="56358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099" name=""/>
            <p:cNvSpPr/>
            <p:nvPr/>
          </p:nvSpPr>
          <p:spPr>
            <a:xfrm>
              <a:off x="7863480" y="56638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00" name=""/>
            <p:cNvSpPr/>
            <p:nvPr/>
          </p:nvSpPr>
          <p:spPr>
            <a:xfrm>
              <a:off x="7863480" y="57186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01" name=""/>
            <p:cNvSpPr/>
            <p:nvPr/>
          </p:nvSpPr>
          <p:spPr>
            <a:xfrm>
              <a:off x="7863480" y="57466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02" name=""/>
            <p:cNvSpPr/>
            <p:nvPr/>
          </p:nvSpPr>
          <p:spPr>
            <a:xfrm>
              <a:off x="7863480" y="577440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03" name=""/>
            <p:cNvSpPr/>
            <p:nvPr/>
          </p:nvSpPr>
          <p:spPr>
            <a:xfrm>
              <a:off x="7863480" y="58028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04" name=""/>
            <p:cNvSpPr/>
            <p:nvPr/>
          </p:nvSpPr>
          <p:spPr>
            <a:xfrm>
              <a:off x="7863480" y="583092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05" name=""/>
            <p:cNvSpPr/>
            <p:nvPr/>
          </p:nvSpPr>
          <p:spPr>
            <a:xfrm>
              <a:off x="7863480" y="585864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06" name=""/>
            <p:cNvSpPr/>
            <p:nvPr/>
          </p:nvSpPr>
          <p:spPr>
            <a:xfrm>
              <a:off x="7863480" y="58852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07" name=""/>
            <p:cNvSpPr/>
            <p:nvPr/>
          </p:nvSpPr>
          <p:spPr>
            <a:xfrm>
              <a:off x="7863480" y="59137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08" name=""/>
            <p:cNvSpPr/>
            <p:nvPr/>
          </p:nvSpPr>
          <p:spPr>
            <a:xfrm>
              <a:off x="7863480" y="594144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09" name=""/>
            <p:cNvSpPr/>
            <p:nvPr/>
          </p:nvSpPr>
          <p:spPr>
            <a:xfrm>
              <a:off x="7863480" y="596988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10" name=""/>
            <p:cNvSpPr/>
            <p:nvPr/>
          </p:nvSpPr>
          <p:spPr>
            <a:xfrm>
              <a:off x="7863480" y="59979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11" name=""/>
            <p:cNvSpPr/>
            <p:nvPr/>
          </p:nvSpPr>
          <p:spPr>
            <a:xfrm>
              <a:off x="7863480" y="602568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12" name=""/>
            <p:cNvSpPr/>
            <p:nvPr/>
          </p:nvSpPr>
          <p:spPr>
            <a:xfrm>
              <a:off x="7863480" y="605412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13" name=""/>
            <p:cNvSpPr/>
            <p:nvPr/>
          </p:nvSpPr>
          <p:spPr>
            <a:xfrm>
              <a:off x="7863480" y="60822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14" name=""/>
            <p:cNvSpPr/>
            <p:nvPr/>
          </p:nvSpPr>
          <p:spPr>
            <a:xfrm>
              <a:off x="7863480" y="610992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15" name=""/>
            <p:cNvSpPr/>
            <p:nvPr/>
          </p:nvSpPr>
          <p:spPr>
            <a:xfrm>
              <a:off x="7863480" y="613656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16" name=""/>
            <p:cNvSpPr/>
            <p:nvPr/>
          </p:nvSpPr>
          <p:spPr>
            <a:xfrm>
              <a:off x="7863480" y="61650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17" name=""/>
            <p:cNvSpPr/>
            <p:nvPr/>
          </p:nvSpPr>
          <p:spPr>
            <a:xfrm>
              <a:off x="7863480" y="619272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18" name=""/>
            <p:cNvSpPr/>
            <p:nvPr/>
          </p:nvSpPr>
          <p:spPr>
            <a:xfrm>
              <a:off x="7863480" y="622116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19" name=""/>
            <p:cNvSpPr/>
            <p:nvPr/>
          </p:nvSpPr>
          <p:spPr>
            <a:xfrm>
              <a:off x="7863480" y="624924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20" name=""/>
            <p:cNvSpPr/>
            <p:nvPr/>
          </p:nvSpPr>
          <p:spPr>
            <a:xfrm>
              <a:off x="7863480" y="627696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21" name=""/>
            <p:cNvSpPr/>
            <p:nvPr/>
          </p:nvSpPr>
          <p:spPr>
            <a:xfrm>
              <a:off x="7863480" y="6305400"/>
              <a:ext cx="112680" cy="108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122" name=""/>
            <p:cNvSpPr/>
            <p:nvPr/>
          </p:nvSpPr>
          <p:spPr>
            <a:xfrm>
              <a:off x="7863480" y="2124360"/>
              <a:ext cx="0" cy="11052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123" name=""/>
            <p:cNvSpPr/>
            <p:nvPr/>
          </p:nvSpPr>
          <p:spPr>
            <a:xfrm>
              <a:off x="7864920" y="2268000"/>
              <a:ext cx="0" cy="16200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124" name=""/>
            <p:cNvSpPr/>
            <p:nvPr/>
          </p:nvSpPr>
          <p:spPr>
            <a:xfrm>
              <a:off x="7863480" y="2459880"/>
              <a:ext cx="0" cy="10728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125" name=""/>
            <p:cNvSpPr/>
            <p:nvPr/>
          </p:nvSpPr>
          <p:spPr>
            <a:xfrm>
              <a:off x="7864920" y="2598840"/>
              <a:ext cx="0" cy="81000"/>
            </a:xfrm>
            <a:prstGeom prst="line">
              <a:avLst/>
            </a:prstGeom>
            <a:ln w="6480">
              <a:solidFill>
                <a:srgbClr val="ff004a"/>
              </a:solidFill>
              <a:miter/>
            </a:ln>
          </p:spPr>
          <p:style>
            <a:lnRef idx="0"/>
            <a:fillRef idx="0"/>
            <a:effectRef idx="0"/>
            <a:fontRef idx="minor"/>
          </p:style>
          <p:txBody>
            <a:bodyPr lIns="90000" rIns="90000" tIns="34200" bIns="34200" anchor="ctr">
              <a:noAutofit/>
            </a:bodyPr>
            <a:p>
              <a:endParaRPr b="0" lang="en-US" sz="2400" strike="noStrike" u="none">
                <a:solidFill>
                  <a:srgbClr val="000000"/>
                </a:solidFill>
                <a:effectLst/>
                <a:uFillTx/>
                <a:latin typeface="Arial"/>
              </a:endParaRPr>
            </a:p>
          </p:txBody>
        </p:sp>
        <p:sp>
          <p:nvSpPr>
            <p:cNvPr id="1126" name=""/>
            <p:cNvSpPr/>
            <p:nvPr/>
          </p:nvSpPr>
          <p:spPr>
            <a:xfrm>
              <a:off x="7864920" y="2709720"/>
              <a:ext cx="0" cy="83880"/>
            </a:xfrm>
            <a:prstGeom prst="line">
              <a:avLst/>
            </a:prstGeom>
            <a:ln w="6480">
              <a:solidFill>
                <a:srgbClr val="ff004a"/>
              </a:solidFill>
              <a:miter/>
            </a:ln>
          </p:spPr>
          <p:style>
            <a:lnRef idx="0"/>
            <a:fillRef idx="0"/>
            <a:effectRef idx="0"/>
            <a:fontRef idx="minor"/>
          </p:style>
          <p:txBody>
            <a:bodyPr lIns="90000" rIns="90000" tIns="37080" bIns="37080" anchor="ctr">
              <a:noAutofit/>
            </a:bodyPr>
            <a:p>
              <a:endParaRPr b="0" lang="en-US" sz="2400" strike="noStrike" u="none">
                <a:solidFill>
                  <a:srgbClr val="000000"/>
                </a:solidFill>
                <a:effectLst/>
                <a:uFillTx/>
                <a:latin typeface="Arial"/>
              </a:endParaRPr>
            </a:p>
          </p:txBody>
        </p:sp>
        <p:sp>
          <p:nvSpPr>
            <p:cNvPr id="1127" name=""/>
            <p:cNvSpPr/>
            <p:nvPr/>
          </p:nvSpPr>
          <p:spPr>
            <a:xfrm>
              <a:off x="7864920" y="2823840"/>
              <a:ext cx="0" cy="82440"/>
            </a:xfrm>
            <a:prstGeom prst="line">
              <a:avLst/>
            </a:prstGeom>
            <a:ln w="6480">
              <a:solidFill>
                <a:srgbClr val="ff004a"/>
              </a:solidFill>
              <a:miter/>
            </a:ln>
          </p:spPr>
          <p:style>
            <a:lnRef idx="0"/>
            <a:fillRef idx="0"/>
            <a:effectRef idx="0"/>
            <a:fontRef idx="minor"/>
          </p:style>
          <p:txBody>
            <a:bodyPr lIns="90000" rIns="90000" tIns="35640" bIns="35640" anchor="ctr">
              <a:noAutofit/>
            </a:bodyPr>
            <a:p>
              <a:endParaRPr b="0" lang="en-US" sz="2400" strike="noStrike" u="none">
                <a:solidFill>
                  <a:srgbClr val="000000"/>
                </a:solidFill>
                <a:effectLst/>
                <a:uFillTx/>
                <a:latin typeface="Arial"/>
              </a:endParaRPr>
            </a:p>
          </p:txBody>
        </p:sp>
        <p:sp>
          <p:nvSpPr>
            <p:cNvPr id="1128" name=""/>
            <p:cNvSpPr/>
            <p:nvPr/>
          </p:nvSpPr>
          <p:spPr>
            <a:xfrm>
              <a:off x="7864920" y="2935800"/>
              <a:ext cx="0" cy="52920"/>
            </a:xfrm>
            <a:prstGeom prst="line">
              <a:avLst/>
            </a:prstGeom>
            <a:ln w="6480">
              <a:solidFill>
                <a:srgbClr val="ff004a"/>
              </a:solidFill>
              <a:miter/>
            </a:ln>
          </p:spPr>
          <p:style>
            <a:lnRef idx="0"/>
            <a:fillRef idx="0"/>
            <a:effectRef idx="0"/>
            <a:fontRef idx="minor"/>
          </p:style>
          <p:txBody>
            <a:bodyPr lIns="90000" rIns="90000" tIns="6120" bIns="6120" anchor="ctr">
              <a:noAutofit/>
            </a:bodyPr>
            <a:p>
              <a:endParaRPr b="0" lang="en-US" sz="2400" strike="noStrike" u="none">
                <a:solidFill>
                  <a:srgbClr val="000000"/>
                </a:solidFill>
                <a:effectLst/>
                <a:uFillTx/>
                <a:latin typeface="Arial"/>
              </a:endParaRPr>
            </a:p>
          </p:txBody>
        </p:sp>
        <p:sp>
          <p:nvSpPr>
            <p:cNvPr id="1129" name=""/>
            <p:cNvSpPr/>
            <p:nvPr/>
          </p:nvSpPr>
          <p:spPr>
            <a:xfrm>
              <a:off x="7864920" y="3016800"/>
              <a:ext cx="0" cy="82800"/>
            </a:xfrm>
            <a:prstGeom prst="line">
              <a:avLst/>
            </a:prstGeom>
            <a:ln w="6480">
              <a:solidFill>
                <a:srgbClr val="ff004a"/>
              </a:solidFill>
              <a:miter/>
            </a:ln>
          </p:spPr>
          <p:style>
            <a:lnRef idx="0"/>
            <a:fillRef idx="0"/>
            <a:effectRef idx="0"/>
            <a:fontRef idx="minor"/>
          </p:style>
          <p:txBody>
            <a:bodyPr lIns="90000" rIns="90000" tIns="36000" bIns="36000" anchor="ctr">
              <a:noAutofit/>
            </a:bodyPr>
            <a:p>
              <a:endParaRPr b="0" lang="en-US" sz="2400" strike="noStrike" u="none">
                <a:solidFill>
                  <a:srgbClr val="000000"/>
                </a:solidFill>
                <a:effectLst/>
                <a:uFillTx/>
                <a:latin typeface="Arial"/>
              </a:endParaRPr>
            </a:p>
          </p:txBody>
        </p:sp>
        <p:sp>
          <p:nvSpPr>
            <p:cNvPr id="1130" name=""/>
            <p:cNvSpPr/>
            <p:nvPr/>
          </p:nvSpPr>
          <p:spPr>
            <a:xfrm>
              <a:off x="7864920" y="3173040"/>
              <a:ext cx="0" cy="36000"/>
            </a:xfrm>
            <a:prstGeom prst="line">
              <a:avLst/>
            </a:prstGeom>
            <a:ln w="6480">
              <a:solidFill>
                <a:srgbClr val="ff004a"/>
              </a:solidFill>
              <a:miter/>
            </a:ln>
          </p:spPr>
          <p:style>
            <a:lnRef idx="0"/>
            <a:fillRef idx="0"/>
            <a:effectRef idx="0"/>
            <a:fontRef idx="minor"/>
          </p:style>
          <p:txBody>
            <a:bodyPr lIns="90000" rIns="90000" tIns="-10800" bIns="-10800" anchor="ctr">
              <a:noAutofit/>
            </a:bodyPr>
            <a:p>
              <a:endParaRPr b="0" lang="en-US" sz="2400" strike="noStrike" u="none">
                <a:solidFill>
                  <a:srgbClr val="000000"/>
                </a:solidFill>
                <a:effectLst/>
                <a:uFillTx/>
                <a:latin typeface="Arial"/>
              </a:endParaRPr>
            </a:p>
          </p:txBody>
        </p:sp>
        <p:sp>
          <p:nvSpPr>
            <p:cNvPr id="1131" name=""/>
            <p:cNvSpPr/>
            <p:nvPr/>
          </p:nvSpPr>
          <p:spPr>
            <a:xfrm>
              <a:off x="7864920" y="3129480"/>
              <a:ext cx="0" cy="77760"/>
            </a:xfrm>
            <a:prstGeom prst="line">
              <a:avLst/>
            </a:prstGeom>
            <a:ln w="6480">
              <a:solidFill>
                <a:srgbClr val="ff004a"/>
              </a:solidFill>
              <a:miter/>
            </a:ln>
          </p:spPr>
          <p:style>
            <a:lnRef idx="0"/>
            <a:fillRef idx="0"/>
            <a:effectRef idx="0"/>
            <a:fontRef idx="minor"/>
          </p:style>
          <p:txBody>
            <a:bodyPr lIns="90000" rIns="90000" tIns="30960" bIns="30960" anchor="ctr">
              <a:noAutofit/>
            </a:bodyPr>
            <a:p>
              <a:endParaRPr b="0" lang="en-US" sz="2400" strike="noStrike" u="none">
                <a:solidFill>
                  <a:srgbClr val="000000"/>
                </a:solidFill>
                <a:effectLst/>
                <a:uFillTx/>
                <a:latin typeface="Arial"/>
              </a:endParaRPr>
            </a:p>
          </p:txBody>
        </p:sp>
        <p:sp>
          <p:nvSpPr>
            <p:cNvPr id="1132" name=""/>
            <p:cNvSpPr/>
            <p:nvPr/>
          </p:nvSpPr>
          <p:spPr>
            <a:xfrm>
              <a:off x="7864920" y="3241800"/>
              <a:ext cx="0" cy="10908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133" name=""/>
            <p:cNvSpPr/>
            <p:nvPr/>
          </p:nvSpPr>
          <p:spPr>
            <a:xfrm>
              <a:off x="7864920" y="3380760"/>
              <a:ext cx="0" cy="19332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134" name=""/>
            <p:cNvSpPr/>
            <p:nvPr/>
          </p:nvSpPr>
          <p:spPr>
            <a:xfrm>
              <a:off x="7864920" y="3606840"/>
              <a:ext cx="0" cy="16236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135" name=""/>
            <p:cNvSpPr/>
            <p:nvPr/>
          </p:nvSpPr>
          <p:spPr>
            <a:xfrm>
              <a:off x="7864920" y="3800520"/>
              <a:ext cx="0" cy="51480"/>
            </a:xfrm>
            <a:prstGeom prst="line">
              <a:avLst/>
            </a:prstGeom>
            <a:ln w="6480">
              <a:solidFill>
                <a:srgbClr val="ff004a"/>
              </a:solidFill>
              <a:miter/>
            </a:ln>
          </p:spPr>
          <p:style>
            <a:lnRef idx="0"/>
            <a:fillRef idx="0"/>
            <a:effectRef idx="0"/>
            <a:fontRef idx="minor"/>
          </p:style>
          <p:txBody>
            <a:bodyPr lIns="90000" rIns="90000" tIns="4680" bIns="4680" anchor="ctr">
              <a:noAutofit/>
            </a:bodyPr>
            <a:p>
              <a:endParaRPr b="0" lang="en-US" sz="2400" strike="noStrike" u="none">
                <a:solidFill>
                  <a:srgbClr val="000000"/>
                </a:solidFill>
                <a:effectLst/>
                <a:uFillTx/>
                <a:latin typeface="Arial"/>
              </a:endParaRPr>
            </a:p>
          </p:txBody>
        </p:sp>
        <p:sp>
          <p:nvSpPr>
            <p:cNvPr id="1136" name=""/>
            <p:cNvSpPr/>
            <p:nvPr/>
          </p:nvSpPr>
          <p:spPr>
            <a:xfrm>
              <a:off x="7864920" y="3881520"/>
              <a:ext cx="0" cy="79560"/>
            </a:xfrm>
            <a:prstGeom prst="line">
              <a:avLst/>
            </a:prstGeom>
            <a:ln w="6480">
              <a:solidFill>
                <a:srgbClr val="ff004a"/>
              </a:solidFill>
              <a:miter/>
            </a:ln>
          </p:spPr>
          <p:style>
            <a:lnRef idx="0"/>
            <a:fillRef idx="0"/>
            <a:effectRef idx="0"/>
            <a:fontRef idx="minor"/>
          </p:style>
          <p:txBody>
            <a:bodyPr lIns="90000" rIns="90000" tIns="32760" bIns="32760" anchor="ctr">
              <a:noAutofit/>
            </a:bodyPr>
            <a:p>
              <a:endParaRPr b="0" lang="en-US" sz="2400" strike="noStrike" u="none">
                <a:solidFill>
                  <a:srgbClr val="000000"/>
                </a:solidFill>
                <a:effectLst/>
                <a:uFillTx/>
                <a:latin typeface="Arial"/>
              </a:endParaRPr>
            </a:p>
          </p:txBody>
        </p:sp>
        <p:sp>
          <p:nvSpPr>
            <p:cNvPr id="1137" name=""/>
            <p:cNvSpPr/>
            <p:nvPr/>
          </p:nvSpPr>
          <p:spPr>
            <a:xfrm>
              <a:off x="7864920" y="3990960"/>
              <a:ext cx="0" cy="85680"/>
            </a:xfrm>
            <a:prstGeom prst="line">
              <a:avLst/>
            </a:prstGeom>
            <a:ln w="6480">
              <a:solidFill>
                <a:srgbClr val="ff004a"/>
              </a:solidFill>
              <a:miter/>
            </a:ln>
          </p:spPr>
          <p:style>
            <a:lnRef idx="0"/>
            <a:fillRef idx="0"/>
            <a:effectRef idx="0"/>
            <a:fontRef idx="minor"/>
          </p:style>
          <p:txBody>
            <a:bodyPr lIns="90000" rIns="90000" tIns="38880" bIns="38880" anchor="ctr">
              <a:noAutofit/>
            </a:bodyPr>
            <a:p>
              <a:endParaRPr b="0" lang="en-US" sz="2400" strike="noStrike" u="none">
                <a:solidFill>
                  <a:srgbClr val="000000"/>
                </a:solidFill>
                <a:effectLst/>
                <a:uFillTx/>
                <a:latin typeface="Arial"/>
              </a:endParaRPr>
            </a:p>
          </p:txBody>
        </p:sp>
        <p:sp>
          <p:nvSpPr>
            <p:cNvPr id="1138" name=""/>
            <p:cNvSpPr/>
            <p:nvPr/>
          </p:nvSpPr>
          <p:spPr>
            <a:xfrm>
              <a:off x="7864920" y="4106160"/>
              <a:ext cx="0" cy="82800"/>
            </a:xfrm>
            <a:prstGeom prst="line">
              <a:avLst/>
            </a:prstGeom>
            <a:ln w="6480">
              <a:solidFill>
                <a:srgbClr val="ff004a"/>
              </a:solidFill>
              <a:miter/>
            </a:ln>
          </p:spPr>
          <p:style>
            <a:lnRef idx="0"/>
            <a:fillRef idx="0"/>
            <a:effectRef idx="0"/>
            <a:fontRef idx="minor"/>
          </p:style>
          <p:txBody>
            <a:bodyPr lIns="90000" rIns="90000" tIns="36000" bIns="36000" anchor="ctr">
              <a:noAutofit/>
            </a:bodyPr>
            <a:p>
              <a:endParaRPr b="0" lang="en-US" sz="2400" strike="noStrike" u="none">
                <a:solidFill>
                  <a:srgbClr val="000000"/>
                </a:solidFill>
                <a:effectLst/>
                <a:uFillTx/>
                <a:latin typeface="Arial"/>
              </a:endParaRPr>
            </a:p>
          </p:txBody>
        </p:sp>
        <p:sp>
          <p:nvSpPr>
            <p:cNvPr id="1139" name=""/>
            <p:cNvSpPr/>
            <p:nvPr/>
          </p:nvSpPr>
          <p:spPr>
            <a:xfrm>
              <a:off x="7864920" y="4220280"/>
              <a:ext cx="0" cy="13572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140" name=""/>
            <p:cNvSpPr/>
            <p:nvPr/>
          </p:nvSpPr>
          <p:spPr>
            <a:xfrm>
              <a:off x="7864920" y="4384080"/>
              <a:ext cx="0" cy="82800"/>
            </a:xfrm>
            <a:prstGeom prst="line">
              <a:avLst/>
            </a:prstGeom>
            <a:ln w="6480">
              <a:solidFill>
                <a:srgbClr val="ff004a"/>
              </a:solidFill>
              <a:miter/>
            </a:ln>
          </p:spPr>
          <p:style>
            <a:lnRef idx="0"/>
            <a:fillRef idx="0"/>
            <a:effectRef idx="0"/>
            <a:fontRef idx="minor"/>
          </p:style>
          <p:txBody>
            <a:bodyPr lIns="90000" rIns="90000" tIns="36000" bIns="36000" anchor="ctr">
              <a:noAutofit/>
            </a:bodyPr>
            <a:p>
              <a:endParaRPr b="0" lang="en-US" sz="2400" strike="noStrike" u="none">
                <a:solidFill>
                  <a:srgbClr val="000000"/>
                </a:solidFill>
                <a:effectLst/>
                <a:uFillTx/>
                <a:latin typeface="Arial"/>
              </a:endParaRPr>
            </a:p>
          </p:txBody>
        </p:sp>
        <p:sp>
          <p:nvSpPr>
            <p:cNvPr id="1141" name=""/>
            <p:cNvSpPr/>
            <p:nvPr/>
          </p:nvSpPr>
          <p:spPr>
            <a:xfrm>
              <a:off x="7864920" y="4498200"/>
              <a:ext cx="0" cy="16236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142" name=""/>
            <p:cNvSpPr/>
            <p:nvPr/>
          </p:nvSpPr>
          <p:spPr>
            <a:xfrm>
              <a:off x="7864920" y="4691520"/>
              <a:ext cx="0" cy="10728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143" name=""/>
            <p:cNvSpPr/>
            <p:nvPr/>
          </p:nvSpPr>
          <p:spPr>
            <a:xfrm>
              <a:off x="7864920" y="4830480"/>
              <a:ext cx="0" cy="13572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144" name=""/>
            <p:cNvSpPr/>
            <p:nvPr/>
          </p:nvSpPr>
          <p:spPr>
            <a:xfrm>
              <a:off x="7864920" y="4999320"/>
              <a:ext cx="0" cy="13536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145" name=""/>
            <p:cNvSpPr/>
            <p:nvPr/>
          </p:nvSpPr>
          <p:spPr>
            <a:xfrm>
              <a:off x="7864920" y="5167800"/>
              <a:ext cx="0" cy="24840"/>
            </a:xfrm>
            <a:prstGeom prst="line">
              <a:avLst/>
            </a:prstGeom>
            <a:ln w="6480">
              <a:solidFill>
                <a:srgbClr val="ff004a"/>
              </a:solidFill>
              <a:miter/>
            </a:ln>
          </p:spPr>
          <p:style>
            <a:lnRef idx="0"/>
            <a:fillRef idx="0"/>
            <a:effectRef idx="0"/>
            <a:fontRef idx="minor"/>
          </p:style>
          <p:txBody>
            <a:bodyPr lIns="90000" rIns="90000" tIns="-21960" bIns="-21960" anchor="ctr">
              <a:noAutofit/>
            </a:bodyPr>
            <a:p>
              <a:endParaRPr b="0" lang="en-US" sz="2400" strike="noStrike" u="none">
                <a:solidFill>
                  <a:srgbClr val="000000"/>
                </a:solidFill>
                <a:effectLst/>
                <a:uFillTx/>
                <a:latin typeface="Arial"/>
              </a:endParaRPr>
            </a:p>
          </p:txBody>
        </p:sp>
        <p:sp>
          <p:nvSpPr>
            <p:cNvPr id="1146" name=""/>
            <p:cNvSpPr/>
            <p:nvPr/>
          </p:nvSpPr>
          <p:spPr>
            <a:xfrm>
              <a:off x="7864920" y="5220720"/>
              <a:ext cx="0" cy="19152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147" name=""/>
            <p:cNvSpPr/>
            <p:nvPr/>
          </p:nvSpPr>
          <p:spPr>
            <a:xfrm>
              <a:off x="7864920" y="5446800"/>
              <a:ext cx="0" cy="76320"/>
            </a:xfrm>
            <a:prstGeom prst="line">
              <a:avLst/>
            </a:prstGeom>
            <a:ln w="6480">
              <a:solidFill>
                <a:srgbClr val="ff004a"/>
              </a:solidFill>
              <a:miter/>
            </a:ln>
          </p:spPr>
          <p:style>
            <a:lnRef idx="0"/>
            <a:fillRef idx="0"/>
            <a:effectRef idx="0"/>
            <a:fontRef idx="minor"/>
          </p:style>
          <p:txBody>
            <a:bodyPr lIns="90000" rIns="90000" tIns="29520" bIns="29520" anchor="ctr">
              <a:noAutofit/>
            </a:bodyPr>
            <a:p>
              <a:endParaRPr b="0" lang="en-US" sz="2400" strike="noStrike" u="none">
                <a:solidFill>
                  <a:srgbClr val="000000"/>
                </a:solidFill>
                <a:effectLst/>
                <a:uFillTx/>
                <a:latin typeface="Arial"/>
              </a:endParaRPr>
            </a:p>
          </p:txBody>
        </p:sp>
        <p:sp>
          <p:nvSpPr>
            <p:cNvPr id="1148" name=""/>
            <p:cNvSpPr/>
            <p:nvPr/>
          </p:nvSpPr>
          <p:spPr>
            <a:xfrm>
              <a:off x="7864920" y="5639040"/>
              <a:ext cx="0" cy="24480"/>
            </a:xfrm>
            <a:prstGeom prst="line">
              <a:avLst/>
            </a:prstGeom>
            <a:ln w="6480">
              <a:solidFill>
                <a:srgbClr val="ff004a"/>
              </a:solidFill>
              <a:miter/>
            </a:ln>
          </p:spPr>
          <p:style>
            <a:lnRef idx="0"/>
            <a:fillRef idx="0"/>
            <a:effectRef idx="0"/>
            <a:fontRef idx="minor"/>
          </p:style>
          <p:txBody>
            <a:bodyPr lIns="90000" rIns="90000" tIns="-22320" bIns="-22320" anchor="ctr">
              <a:noAutofit/>
            </a:bodyPr>
            <a:p>
              <a:endParaRPr b="0" lang="en-US" sz="2400" strike="noStrike" u="none">
                <a:solidFill>
                  <a:srgbClr val="000000"/>
                </a:solidFill>
                <a:effectLst/>
                <a:uFillTx/>
                <a:latin typeface="Arial"/>
              </a:endParaRPr>
            </a:p>
          </p:txBody>
        </p:sp>
        <p:sp>
          <p:nvSpPr>
            <p:cNvPr id="1149" name=""/>
            <p:cNvSpPr/>
            <p:nvPr/>
          </p:nvSpPr>
          <p:spPr>
            <a:xfrm>
              <a:off x="7864920" y="5720040"/>
              <a:ext cx="0" cy="24840"/>
            </a:xfrm>
            <a:prstGeom prst="line">
              <a:avLst/>
            </a:prstGeom>
            <a:ln w="6480">
              <a:solidFill>
                <a:srgbClr val="ff004a"/>
              </a:solidFill>
              <a:miter/>
            </a:ln>
          </p:spPr>
          <p:style>
            <a:lnRef idx="0"/>
            <a:fillRef idx="0"/>
            <a:effectRef idx="0"/>
            <a:fontRef idx="minor"/>
          </p:style>
          <p:txBody>
            <a:bodyPr lIns="90000" rIns="90000" tIns="-21960" bIns="-21960" anchor="ctr">
              <a:noAutofit/>
            </a:bodyPr>
            <a:p>
              <a:endParaRPr b="0" lang="en-US" sz="2400" strike="noStrike" u="none">
                <a:solidFill>
                  <a:srgbClr val="000000"/>
                </a:solidFill>
                <a:effectLst/>
                <a:uFillTx/>
                <a:latin typeface="Arial"/>
              </a:endParaRPr>
            </a:p>
          </p:txBody>
        </p:sp>
        <p:sp>
          <p:nvSpPr>
            <p:cNvPr id="1150" name=""/>
            <p:cNvSpPr/>
            <p:nvPr/>
          </p:nvSpPr>
          <p:spPr>
            <a:xfrm>
              <a:off x="7864920" y="5776200"/>
              <a:ext cx="0" cy="24480"/>
            </a:xfrm>
            <a:prstGeom prst="line">
              <a:avLst/>
            </a:prstGeom>
            <a:ln w="6480">
              <a:solidFill>
                <a:srgbClr val="ff004a"/>
              </a:solidFill>
              <a:miter/>
            </a:ln>
          </p:spPr>
          <p:style>
            <a:lnRef idx="0"/>
            <a:fillRef idx="0"/>
            <a:effectRef idx="0"/>
            <a:fontRef idx="minor"/>
          </p:style>
          <p:txBody>
            <a:bodyPr lIns="90000" rIns="90000" tIns="-22320" bIns="-22320" anchor="ctr">
              <a:noAutofit/>
            </a:bodyPr>
            <a:p>
              <a:endParaRPr b="0" lang="en-US" sz="2400" strike="noStrike" u="none">
                <a:solidFill>
                  <a:srgbClr val="000000"/>
                </a:solidFill>
                <a:effectLst/>
                <a:uFillTx/>
                <a:latin typeface="Arial"/>
              </a:endParaRPr>
            </a:p>
          </p:txBody>
        </p:sp>
        <p:sp>
          <p:nvSpPr>
            <p:cNvPr id="1151" name=""/>
            <p:cNvSpPr/>
            <p:nvPr/>
          </p:nvSpPr>
          <p:spPr>
            <a:xfrm>
              <a:off x="7864920" y="5832720"/>
              <a:ext cx="0" cy="24480"/>
            </a:xfrm>
            <a:prstGeom prst="line">
              <a:avLst/>
            </a:prstGeom>
            <a:ln w="6480">
              <a:solidFill>
                <a:srgbClr val="ff004a"/>
              </a:solidFill>
              <a:miter/>
            </a:ln>
          </p:spPr>
          <p:style>
            <a:lnRef idx="0"/>
            <a:fillRef idx="0"/>
            <a:effectRef idx="0"/>
            <a:fontRef idx="minor"/>
          </p:style>
          <p:txBody>
            <a:bodyPr lIns="90000" rIns="90000" tIns="-22320" bIns="-22320" anchor="ctr">
              <a:noAutofit/>
            </a:bodyPr>
            <a:p>
              <a:endParaRPr b="0" lang="en-US" sz="2400" strike="noStrike" u="none">
                <a:solidFill>
                  <a:srgbClr val="000000"/>
                </a:solidFill>
                <a:effectLst/>
                <a:uFillTx/>
                <a:latin typeface="Arial"/>
              </a:endParaRPr>
            </a:p>
          </p:txBody>
        </p:sp>
        <p:sp>
          <p:nvSpPr>
            <p:cNvPr id="1152" name=""/>
            <p:cNvSpPr/>
            <p:nvPr/>
          </p:nvSpPr>
          <p:spPr>
            <a:xfrm>
              <a:off x="7864920" y="5888520"/>
              <a:ext cx="0" cy="24840"/>
            </a:xfrm>
            <a:prstGeom prst="line">
              <a:avLst/>
            </a:prstGeom>
            <a:ln w="6480">
              <a:solidFill>
                <a:srgbClr val="ff004a"/>
              </a:solidFill>
              <a:miter/>
            </a:ln>
          </p:spPr>
          <p:style>
            <a:lnRef idx="0"/>
            <a:fillRef idx="0"/>
            <a:effectRef idx="0"/>
            <a:fontRef idx="minor"/>
          </p:style>
          <p:txBody>
            <a:bodyPr lIns="90000" rIns="90000" tIns="-21960" bIns="-21960" anchor="ctr">
              <a:noAutofit/>
            </a:bodyPr>
            <a:p>
              <a:endParaRPr b="0" lang="en-US" sz="2400" strike="noStrike" u="none">
                <a:solidFill>
                  <a:srgbClr val="000000"/>
                </a:solidFill>
                <a:effectLst/>
                <a:uFillTx/>
                <a:latin typeface="Arial"/>
              </a:endParaRPr>
            </a:p>
          </p:txBody>
        </p:sp>
        <p:sp>
          <p:nvSpPr>
            <p:cNvPr id="1153" name=""/>
            <p:cNvSpPr/>
            <p:nvPr/>
          </p:nvSpPr>
          <p:spPr>
            <a:xfrm>
              <a:off x="7864920" y="5944680"/>
              <a:ext cx="0" cy="24840"/>
            </a:xfrm>
            <a:prstGeom prst="line">
              <a:avLst/>
            </a:prstGeom>
            <a:ln w="6480">
              <a:solidFill>
                <a:srgbClr val="ff004a"/>
              </a:solidFill>
              <a:miter/>
            </a:ln>
          </p:spPr>
          <p:style>
            <a:lnRef idx="0"/>
            <a:fillRef idx="0"/>
            <a:effectRef idx="0"/>
            <a:fontRef idx="minor"/>
          </p:style>
          <p:txBody>
            <a:bodyPr lIns="90000" rIns="90000" tIns="-21960" bIns="-21960" anchor="ctr">
              <a:noAutofit/>
            </a:bodyPr>
            <a:p>
              <a:endParaRPr b="0" lang="en-US" sz="2400" strike="noStrike" u="none">
                <a:solidFill>
                  <a:srgbClr val="000000"/>
                </a:solidFill>
                <a:effectLst/>
                <a:uFillTx/>
                <a:latin typeface="Arial"/>
              </a:endParaRPr>
            </a:p>
          </p:txBody>
        </p:sp>
        <p:sp>
          <p:nvSpPr>
            <p:cNvPr id="1154" name=""/>
            <p:cNvSpPr/>
            <p:nvPr/>
          </p:nvSpPr>
          <p:spPr>
            <a:xfrm>
              <a:off x="7864920" y="6001200"/>
              <a:ext cx="0" cy="24480"/>
            </a:xfrm>
            <a:prstGeom prst="line">
              <a:avLst/>
            </a:prstGeom>
            <a:ln w="6480">
              <a:solidFill>
                <a:srgbClr val="ff004a"/>
              </a:solidFill>
              <a:miter/>
            </a:ln>
          </p:spPr>
          <p:style>
            <a:lnRef idx="0"/>
            <a:fillRef idx="0"/>
            <a:effectRef idx="0"/>
            <a:fontRef idx="minor"/>
          </p:style>
          <p:txBody>
            <a:bodyPr lIns="90000" rIns="90000" tIns="-22320" bIns="-22320" anchor="ctr">
              <a:noAutofit/>
            </a:bodyPr>
            <a:p>
              <a:endParaRPr b="0" lang="en-US" sz="2400" strike="noStrike" u="none">
                <a:solidFill>
                  <a:srgbClr val="000000"/>
                </a:solidFill>
                <a:effectLst/>
                <a:uFillTx/>
                <a:latin typeface="Arial"/>
              </a:endParaRPr>
            </a:p>
          </p:txBody>
        </p:sp>
        <p:sp>
          <p:nvSpPr>
            <p:cNvPr id="1155" name=""/>
            <p:cNvSpPr/>
            <p:nvPr/>
          </p:nvSpPr>
          <p:spPr>
            <a:xfrm>
              <a:off x="7864920" y="6057360"/>
              <a:ext cx="0" cy="24480"/>
            </a:xfrm>
            <a:prstGeom prst="line">
              <a:avLst/>
            </a:prstGeom>
            <a:ln w="6480">
              <a:solidFill>
                <a:srgbClr val="ff004a"/>
              </a:solidFill>
              <a:miter/>
            </a:ln>
          </p:spPr>
          <p:style>
            <a:lnRef idx="0"/>
            <a:fillRef idx="0"/>
            <a:effectRef idx="0"/>
            <a:fontRef idx="minor"/>
          </p:style>
          <p:txBody>
            <a:bodyPr lIns="90000" rIns="90000" tIns="-22320" bIns="-22320" anchor="ctr">
              <a:noAutofit/>
            </a:bodyPr>
            <a:p>
              <a:endParaRPr b="0" lang="en-US" sz="2400" strike="noStrike" u="none">
                <a:solidFill>
                  <a:srgbClr val="000000"/>
                </a:solidFill>
                <a:effectLst/>
                <a:uFillTx/>
                <a:latin typeface="Arial"/>
              </a:endParaRPr>
            </a:p>
          </p:txBody>
        </p:sp>
        <p:sp>
          <p:nvSpPr>
            <p:cNvPr id="1156" name=""/>
            <p:cNvSpPr/>
            <p:nvPr/>
          </p:nvSpPr>
          <p:spPr>
            <a:xfrm>
              <a:off x="7864920" y="6109920"/>
              <a:ext cx="0" cy="24840"/>
            </a:xfrm>
            <a:prstGeom prst="line">
              <a:avLst/>
            </a:prstGeom>
            <a:ln w="6480">
              <a:solidFill>
                <a:srgbClr val="ff004a"/>
              </a:solidFill>
              <a:miter/>
            </a:ln>
          </p:spPr>
          <p:style>
            <a:lnRef idx="0"/>
            <a:fillRef idx="0"/>
            <a:effectRef idx="0"/>
            <a:fontRef idx="minor"/>
          </p:style>
          <p:txBody>
            <a:bodyPr lIns="90000" rIns="90000" tIns="-21960" bIns="-21960" anchor="ctr">
              <a:noAutofit/>
            </a:bodyPr>
            <a:p>
              <a:endParaRPr b="0" lang="en-US" sz="2400" strike="noStrike" u="none">
                <a:solidFill>
                  <a:srgbClr val="000000"/>
                </a:solidFill>
                <a:effectLst/>
                <a:uFillTx/>
                <a:latin typeface="Arial"/>
              </a:endParaRPr>
            </a:p>
          </p:txBody>
        </p:sp>
        <p:sp>
          <p:nvSpPr>
            <p:cNvPr id="1157" name=""/>
            <p:cNvSpPr/>
            <p:nvPr/>
          </p:nvSpPr>
          <p:spPr>
            <a:xfrm>
              <a:off x="7864920" y="6166440"/>
              <a:ext cx="0" cy="24840"/>
            </a:xfrm>
            <a:prstGeom prst="line">
              <a:avLst/>
            </a:prstGeom>
            <a:ln w="6480">
              <a:solidFill>
                <a:srgbClr val="ff004a"/>
              </a:solidFill>
              <a:miter/>
            </a:ln>
          </p:spPr>
          <p:style>
            <a:lnRef idx="0"/>
            <a:fillRef idx="0"/>
            <a:effectRef idx="0"/>
            <a:fontRef idx="minor"/>
          </p:style>
          <p:txBody>
            <a:bodyPr lIns="90000" rIns="90000" tIns="-21960" bIns="-21960" anchor="ctr">
              <a:noAutofit/>
            </a:bodyPr>
            <a:p>
              <a:endParaRPr b="0" lang="en-US" sz="2400" strike="noStrike" u="none">
                <a:solidFill>
                  <a:srgbClr val="000000"/>
                </a:solidFill>
                <a:effectLst/>
                <a:uFillTx/>
                <a:latin typeface="Arial"/>
              </a:endParaRPr>
            </a:p>
          </p:txBody>
        </p:sp>
        <p:sp>
          <p:nvSpPr>
            <p:cNvPr id="1158" name=""/>
            <p:cNvSpPr/>
            <p:nvPr/>
          </p:nvSpPr>
          <p:spPr>
            <a:xfrm>
              <a:off x="7864920" y="6222600"/>
              <a:ext cx="0" cy="24480"/>
            </a:xfrm>
            <a:prstGeom prst="line">
              <a:avLst/>
            </a:prstGeom>
            <a:ln w="6480">
              <a:solidFill>
                <a:srgbClr val="ff004a"/>
              </a:solidFill>
              <a:miter/>
            </a:ln>
          </p:spPr>
          <p:style>
            <a:lnRef idx="0"/>
            <a:fillRef idx="0"/>
            <a:effectRef idx="0"/>
            <a:fontRef idx="minor"/>
          </p:style>
          <p:txBody>
            <a:bodyPr lIns="90000" rIns="90000" tIns="-22320" bIns="-22320" anchor="ctr">
              <a:noAutofit/>
            </a:bodyPr>
            <a:p>
              <a:endParaRPr b="0" lang="en-US" sz="2400" strike="noStrike" u="none">
                <a:solidFill>
                  <a:srgbClr val="000000"/>
                </a:solidFill>
                <a:effectLst/>
                <a:uFillTx/>
                <a:latin typeface="Arial"/>
              </a:endParaRPr>
            </a:p>
          </p:txBody>
        </p:sp>
        <p:sp>
          <p:nvSpPr>
            <p:cNvPr id="1159" name=""/>
            <p:cNvSpPr/>
            <p:nvPr/>
          </p:nvSpPr>
          <p:spPr>
            <a:xfrm>
              <a:off x="7864920" y="6278760"/>
              <a:ext cx="0" cy="24480"/>
            </a:xfrm>
            <a:prstGeom prst="line">
              <a:avLst/>
            </a:prstGeom>
            <a:ln w="6480">
              <a:solidFill>
                <a:srgbClr val="ff004a"/>
              </a:solidFill>
              <a:miter/>
            </a:ln>
          </p:spPr>
          <p:style>
            <a:lnRef idx="0"/>
            <a:fillRef idx="0"/>
            <a:effectRef idx="0"/>
            <a:fontRef idx="minor"/>
          </p:style>
          <p:txBody>
            <a:bodyPr lIns="90000" rIns="90000" tIns="-22320" bIns="-22320" anchor="ctr">
              <a:noAutofit/>
            </a:bodyPr>
            <a:p>
              <a:endParaRPr b="0" lang="en-US" sz="2400" strike="noStrike" u="none">
                <a:solidFill>
                  <a:srgbClr val="000000"/>
                </a:solidFill>
                <a:effectLst/>
                <a:uFillTx/>
                <a:latin typeface="Arial"/>
              </a:endParaRPr>
            </a:p>
          </p:txBody>
        </p:sp>
        <p:grpSp>
          <p:nvGrpSpPr>
            <p:cNvPr id="1160" name=""/>
            <p:cNvGrpSpPr/>
            <p:nvPr/>
          </p:nvGrpSpPr>
          <p:grpSpPr>
            <a:xfrm>
              <a:off x="7990920" y="2105640"/>
              <a:ext cx="390960" cy="4213080"/>
              <a:chOff x="7990920" y="2105640"/>
              <a:chExt cx="390960" cy="4213080"/>
            </a:xfrm>
          </p:grpSpPr>
          <p:sp>
            <p:nvSpPr>
              <p:cNvPr id="1161" name=""/>
              <p:cNvSpPr/>
              <p:nvPr/>
            </p:nvSpPr>
            <p:spPr>
              <a:xfrm>
                <a:off x="7994880" y="2105640"/>
                <a:ext cx="2340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INTRA-BUG-BASIS</a:t>
                </a:r>
                <a:endParaRPr b="0" lang="en-US" sz="200" strike="noStrike" u="none">
                  <a:solidFill>
                    <a:srgbClr val="000000"/>
                  </a:solidFill>
                  <a:effectLst/>
                  <a:uFillTx/>
                  <a:latin typeface="Arial"/>
                </a:endParaRPr>
              </a:p>
            </p:txBody>
          </p:sp>
          <p:sp>
            <p:nvSpPr>
              <p:cNvPr id="1162" name=""/>
              <p:cNvSpPr/>
              <p:nvPr/>
            </p:nvSpPr>
            <p:spPr>
              <a:xfrm>
                <a:off x="7993800" y="2152080"/>
                <a:ext cx="3099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INTRA-BUG-GDOPT-GDL</a:t>
                </a:r>
                <a:endParaRPr b="0" lang="en-US" sz="200" strike="noStrike" u="none">
                  <a:solidFill>
                    <a:srgbClr val="000000"/>
                  </a:solidFill>
                  <a:effectLst/>
                  <a:uFillTx/>
                  <a:latin typeface="Arial"/>
                </a:endParaRPr>
              </a:p>
            </p:txBody>
          </p:sp>
          <p:sp>
            <p:nvSpPr>
              <p:cNvPr id="1163" name=""/>
              <p:cNvSpPr/>
              <p:nvPr/>
            </p:nvSpPr>
            <p:spPr>
              <a:xfrm>
                <a:off x="7993800" y="2161800"/>
                <a:ext cx="3376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INTRA-NORTHEAST-BASIS</a:t>
                </a:r>
                <a:endParaRPr b="0" lang="en-US" sz="200" strike="noStrike" u="none">
                  <a:solidFill>
                    <a:srgbClr val="000000"/>
                  </a:solidFill>
                  <a:effectLst/>
                  <a:uFillTx/>
                  <a:latin typeface="Arial"/>
                </a:endParaRPr>
              </a:p>
            </p:txBody>
          </p:sp>
          <p:sp>
            <p:nvSpPr>
              <p:cNvPr id="1164" name=""/>
              <p:cNvSpPr/>
              <p:nvPr/>
            </p:nvSpPr>
            <p:spPr>
              <a:xfrm>
                <a:off x="7993800" y="2189520"/>
                <a:ext cx="3175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ST-HATTIESBURG-BASIS</a:t>
                </a:r>
                <a:endParaRPr b="0" lang="en-US" sz="200" strike="noStrike" u="none">
                  <a:solidFill>
                    <a:srgbClr val="000000"/>
                  </a:solidFill>
                  <a:effectLst/>
                  <a:uFillTx/>
                  <a:latin typeface="Arial"/>
                </a:endParaRPr>
              </a:p>
            </p:txBody>
          </p:sp>
          <p:sp>
            <p:nvSpPr>
              <p:cNvPr id="1165" name=""/>
              <p:cNvSpPr/>
              <p:nvPr/>
            </p:nvSpPr>
            <p:spPr>
              <a:xfrm>
                <a:off x="7994160" y="2244600"/>
                <a:ext cx="321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ST-SYNTHETIC-NE-BASIS</a:t>
                </a:r>
                <a:endParaRPr b="0" lang="en-US" sz="200" strike="noStrike" u="none">
                  <a:solidFill>
                    <a:srgbClr val="000000"/>
                  </a:solidFill>
                  <a:effectLst/>
                  <a:uFillTx/>
                  <a:latin typeface="Arial"/>
                </a:endParaRPr>
              </a:p>
            </p:txBody>
          </p:sp>
          <p:sp>
            <p:nvSpPr>
              <p:cNvPr id="1166" name=""/>
              <p:cNvSpPr/>
              <p:nvPr/>
            </p:nvSpPr>
            <p:spPr>
              <a:xfrm>
                <a:off x="7994520" y="2244600"/>
                <a:ext cx="2095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INTRA-BUG-GDL</a:t>
                </a:r>
                <a:endParaRPr b="0" lang="en-US" sz="200" strike="noStrike" u="none">
                  <a:solidFill>
                    <a:srgbClr val="000000"/>
                  </a:solidFill>
                  <a:effectLst/>
                  <a:uFillTx/>
                  <a:latin typeface="Arial"/>
                </a:endParaRPr>
              </a:p>
            </p:txBody>
          </p:sp>
          <p:sp>
            <p:nvSpPr>
              <p:cNvPr id="1167" name=""/>
              <p:cNvSpPr/>
              <p:nvPr/>
            </p:nvSpPr>
            <p:spPr>
              <a:xfrm>
                <a:off x="7993800" y="2272320"/>
                <a:ext cx="3099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INTRA-BUG-GDOPT-GDL</a:t>
                </a:r>
                <a:endParaRPr b="0" lang="en-US" sz="200" strike="noStrike" u="none">
                  <a:solidFill>
                    <a:srgbClr val="000000"/>
                  </a:solidFill>
                  <a:effectLst/>
                  <a:uFillTx/>
                  <a:latin typeface="Arial"/>
                </a:endParaRPr>
              </a:p>
            </p:txBody>
          </p:sp>
          <p:sp>
            <p:nvSpPr>
              <p:cNvPr id="1168" name=""/>
              <p:cNvSpPr/>
              <p:nvPr/>
            </p:nvSpPr>
            <p:spPr>
              <a:xfrm>
                <a:off x="7993800" y="2333520"/>
                <a:ext cx="285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INTRA-BUG-PHYSICAL</a:t>
                </a:r>
                <a:endParaRPr b="0" lang="en-US" sz="200" strike="noStrike" u="none">
                  <a:solidFill>
                    <a:srgbClr val="000000"/>
                  </a:solidFill>
                  <a:effectLst/>
                  <a:uFillTx/>
                  <a:latin typeface="Arial"/>
                </a:endParaRPr>
              </a:p>
            </p:txBody>
          </p:sp>
          <p:sp>
            <p:nvSpPr>
              <p:cNvPr id="1169" name=""/>
              <p:cNvSpPr/>
              <p:nvPr/>
            </p:nvSpPr>
            <p:spPr>
              <a:xfrm>
                <a:off x="7994160" y="2334960"/>
                <a:ext cx="2887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INTRA-NE-GDOPT-GDL</a:t>
                </a:r>
                <a:endParaRPr b="0" lang="en-US" sz="200" strike="noStrike" u="none">
                  <a:solidFill>
                    <a:srgbClr val="000000"/>
                  </a:solidFill>
                  <a:effectLst/>
                  <a:uFillTx/>
                  <a:latin typeface="Arial"/>
                </a:endParaRPr>
              </a:p>
            </p:txBody>
          </p:sp>
          <p:sp>
            <p:nvSpPr>
              <p:cNvPr id="1170" name=""/>
              <p:cNvSpPr/>
              <p:nvPr/>
            </p:nvSpPr>
            <p:spPr>
              <a:xfrm>
                <a:off x="7991640" y="2356560"/>
                <a:ext cx="3834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INTRA-NE-PROMPT-PHYSICAL</a:t>
                </a:r>
                <a:endParaRPr b="0" lang="en-US" sz="200" strike="noStrike" u="none">
                  <a:solidFill>
                    <a:srgbClr val="000000"/>
                  </a:solidFill>
                  <a:effectLst/>
                  <a:uFillTx/>
                  <a:latin typeface="Arial"/>
                </a:endParaRPr>
              </a:p>
            </p:txBody>
          </p:sp>
          <p:sp>
            <p:nvSpPr>
              <p:cNvPr id="1171" name=""/>
              <p:cNvSpPr/>
              <p:nvPr/>
            </p:nvSpPr>
            <p:spPr>
              <a:xfrm>
                <a:off x="7993440" y="2384640"/>
                <a:ext cx="3132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INTRA-NORTHEAST-GDL</a:t>
                </a:r>
                <a:endParaRPr b="0" lang="en-US" sz="200" strike="noStrike" u="none">
                  <a:solidFill>
                    <a:srgbClr val="000000"/>
                  </a:solidFill>
                  <a:effectLst/>
                  <a:uFillTx/>
                  <a:latin typeface="Arial"/>
                </a:endParaRPr>
              </a:p>
            </p:txBody>
          </p:sp>
          <p:sp>
            <p:nvSpPr>
              <p:cNvPr id="1172" name=""/>
              <p:cNvSpPr/>
              <p:nvPr/>
            </p:nvSpPr>
            <p:spPr>
              <a:xfrm>
                <a:off x="7991640" y="2426760"/>
                <a:ext cx="3891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INTRA-NORTHEAST-PHYSICAL</a:t>
                </a:r>
                <a:endParaRPr b="0" lang="en-US" sz="200" strike="noStrike" u="none">
                  <a:solidFill>
                    <a:srgbClr val="000000"/>
                  </a:solidFill>
                  <a:effectLst/>
                  <a:uFillTx/>
                  <a:latin typeface="Arial"/>
                </a:endParaRPr>
              </a:p>
            </p:txBody>
          </p:sp>
          <p:sp>
            <p:nvSpPr>
              <p:cNvPr id="1173" name=""/>
              <p:cNvSpPr/>
              <p:nvPr/>
            </p:nvSpPr>
            <p:spPr>
              <a:xfrm>
                <a:off x="7993800" y="2440800"/>
                <a:ext cx="3348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INTRA-BUG-GDOPT-PRICE</a:t>
                </a:r>
                <a:endParaRPr b="0" lang="en-US" sz="200" strike="noStrike" u="none">
                  <a:solidFill>
                    <a:srgbClr val="000000"/>
                  </a:solidFill>
                  <a:effectLst/>
                  <a:uFillTx/>
                  <a:latin typeface="Arial"/>
                </a:endParaRPr>
              </a:p>
            </p:txBody>
          </p:sp>
          <p:sp>
            <p:nvSpPr>
              <p:cNvPr id="1174" name=""/>
              <p:cNvSpPr/>
              <p:nvPr/>
            </p:nvSpPr>
            <p:spPr>
              <a:xfrm>
                <a:off x="7994880" y="2467440"/>
                <a:ext cx="2340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INTRA-BUG-PRICE</a:t>
                </a:r>
                <a:endParaRPr b="0" lang="en-US" sz="200" strike="noStrike" u="none">
                  <a:solidFill>
                    <a:srgbClr val="000000"/>
                  </a:solidFill>
                  <a:effectLst/>
                  <a:uFillTx/>
                  <a:latin typeface="Arial"/>
                </a:endParaRPr>
              </a:p>
            </p:txBody>
          </p:sp>
          <p:sp>
            <p:nvSpPr>
              <p:cNvPr id="1175" name=""/>
              <p:cNvSpPr/>
              <p:nvPr/>
            </p:nvSpPr>
            <p:spPr>
              <a:xfrm>
                <a:off x="7993800" y="2519280"/>
                <a:ext cx="3376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INTRA-NORTHEAST-PRICE</a:t>
                </a:r>
                <a:endParaRPr b="0" lang="en-US" sz="200" strike="noStrike" u="none">
                  <a:solidFill>
                    <a:srgbClr val="000000"/>
                  </a:solidFill>
                  <a:effectLst/>
                  <a:uFillTx/>
                  <a:latin typeface="Arial"/>
                </a:endParaRPr>
              </a:p>
            </p:txBody>
          </p:sp>
          <p:sp>
            <p:nvSpPr>
              <p:cNvPr id="1176" name=""/>
              <p:cNvSpPr/>
              <p:nvPr/>
            </p:nvSpPr>
            <p:spPr>
              <a:xfrm>
                <a:off x="7993800" y="2523600"/>
                <a:ext cx="3175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ST-HATTIESBURG-PRICE</a:t>
                </a:r>
                <a:endParaRPr b="0" lang="en-US" sz="200" strike="noStrike" u="none">
                  <a:solidFill>
                    <a:srgbClr val="000000"/>
                  </a:solidFill>
                  <a:effectLst/>
                  <a:uFillTx/>
                  <a:latin typeface="Arial"/>
                </a:endParaRPr>
              </a:p>
            </p:txBody>
          </p:sp>
          <p:sp>
            <p:nvSpPr>
              <p:cNvPr id="1177" name=""/>
              <p:cNvSpPr/>
              <p:nvPr/>
            </p:nvSpPr>
            <p:spPr>
              <a:xfrm>
                <a:off x="7994160" y="2551680"/>
                <a:ext cx="321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ST-SYNTHETIC-NE-PRICE</a:t>
                </a:r>
                <a:endParaRPr b="0" lang="en-US" sz="200" strike="noStrike" u="none">
                  <a:solidFill>
                    <a:srgbClr val="000000"/>
                  </a:solidFill>
                  <a:effectLst/>
                  <a:uFillTx/>
                  <a:latin typeface="Arial"/>
                </a:endParaRPr>
              </a:p>
            </p:txBody>
          </p:sp>
          <p:sp>
            <p:nvSpPr>
              <p:cNvPr id="1178" name=""/>
              <p:cNvSpPr/>
              <p:nvPr/>
            </p:nvSpPr>
            <p:spPr>
              <a:xfrm>
                <a:off x="7993800" y="2609280"/>
                <a:ext cx="3362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INTRA-SOUTHEAST-BASIS</a:t>
                </a:r>
                <a:endParaRPr b="0" lang="en-US" sz="200" strike="noStrike" u="none">
                  <a:solidFill>
                    <a:srgbClr val="000000"/>
                  </a:solidFill>
                  <a:effectLst/>
                  <a:uFillTx/>
                  <a:latin typeface="Arial"/>
                </a:endParaRPr>
              </a:p>
            </p:txBody>
          </p:sp>
          <p:sp>
            <p:nvSpPr>
              <p:cNvPr id="1179" name=""/>
              <p:cNvSpPr/>
              <p:nvPr/>
            </p:nvSpPr>
            <p:spPr>
              <a:xfrm>
                <a:off x="7993800" y="2609280"/>
                <a:ext cx="2988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ST-NAPOL-EAST-BASIS</a:t>
                </a:r>
                <a:endParaRPr b="0" lang="en-US" sz="200" strike="noStrike" u="none">
                  <a:solidFill>
                    <a:srgbClr val="000000"/>
                  </a:solidFill>
                  <a:effectLst/>
                  <a:uFillTx/>
                  <a:latin typeface="Arial"/>
                </a:endParaRPr>
              </a:p>
            </p:txBody>
          </p:sp>
          <p:sp>
            <p:nvSpPr>
              <p:cNvPr id="1180" name=""/>
              <p:cNvSpPr/>
              <p:nvPr/>
            </p:nvSpPr>
            <p:spPr>
              <a:xfrm>
                <a:off x="7994520" y="2635920"/>
                <a:ext cx="2815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ST-PARK/LEND-BASIS</a:t>
                </a:r>
                <a:endParaRPr b="0" lang="en-US" sz="200" strike="noStrike" u="none">
                  <a:solidFill>
                    <a:srgbClr val="000000"/>
                  </a:solidFill>
                  <a:effectLst/>
                  <a:uFillTx/>
                  <a:latin typeface="Arial"/>
                </a:endParaRPr>
              </a:p>
            </p:txBody>
          </p:sp>
          <p:sp>
            <p:nvSpPr>
              <p:cNvPr id="1181" name=""/>
              <p:cNvSpPr/>
              <p:nvPr/>
            </p:nvSpPr>
            <p:spPr>
              <a:xfrm>
                <a:off x="7994160" y="2664360"/>
                <a:ext cx="3204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ST-SYNTHETIC-SE-BASIS</a:t>
                </a:r>
                <a:endParaRPr b="0" lang="en-US" sz="200" strike="noStrike" u="none">
                  <a:solidFill>
                    <a:srgbClr val="000000"/>
                  </a:solidFill>
                  <a:effectLst/>
                  <a:uFillTx/>
                  <a:latin typeface="Arial"/>
                </a:endParaRPr>
              </a:p>
            </p:txBody>
          </p:sp>
          <p:sp>
            <p:nvSpPr>
              <p:cNvPr id="1182" name=""/>
              <p:cNvSpPr/>
              <p:nvPr/>
            </p:nvSpPr>
            <p:spPr>
              <a:xfrm>
                <a:off x="7994160" y="2701800"/>
                <a:ext cx="2872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INTRA-SE-GDOPT-GDL</a:t>
                </a:r>
                <a:endParaRPr b="0" lang="en-US" sz="200" strike="noStrike" u="none">
                  <a:solidFill>
                    <a:srgbClr val="000000"/>
                  </a:solidFill>
                  <a:effectLst/>
                  <a:uFillTx/>
                  <a:latin typeface="Arial"/>
                </a:endParaRPr>
              </a:p>
            </p:txBody>
          </p:sp>
          <p:sp>
            <p:nvSpPr>
              <p:cNvPr id="1183" name=""/>
              <p:cNvSpPr/>
              <p:nvPr/>
            </p:nvSpPr>
            <p:spPr>
              <a:xfrm>
                <a:off x="7991280" y="2718720"/>
                <a:ext cx="3823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INTRA-SE-PROMPT-PHYSICAL</a:t>
                </a:r>
                <a:endParaRPr b="0" lang="en-US" sz="200" strike="noStrike" u="none">
                  <a:solidFill>
                    <a:srgbClr val="000000"/>
                  </a:solidFill>
                  <a:effectLst/>
                  <a:uFillTx/>
                  <a:latin typeface="Arial"/>
                </a:endParaRPr>
              </a:p>
            </p:txBody>
          </p:sp>
          <p:sp>
            <p:nvSpPr>
              <p:cNvPr id="1184" name=""/>
              <p:cNvSpPr/>
              <p:nvPr/>
            </p:nvSpPr>
            <p:spPr>
              <a:xfrm>
                <a:off x="7993440" y="2746800"/>
                <a:ext cx="3117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INTRA-SOUTHEAST-GDL</a:t>
                </a:r>
                <a:endParaRPr b="0" lang="en-US" sz="200" strike="noStrike" u="none">
                  <a:solidFill>
                    <a:srgbClr val="000000"/>
                  </a:solidFill>
                  <a:effectLst/>
                  <a:uFillTx/>
                  <a:latin typeface="Arial"/>
                </a:endParaRPr>
              </a:p>
            </p:txBody>
          </p:sp>
          <p:sp>
            <p:nvSpPr>
              <p:cNvPr id="1185" name=""/>
              <p:cNvSpPr/>
              <p:nvPr/>
            </p:nvSpPr>
            <p:spPr>
              <a:xfrm>
                <a:off x="7994160" y="2793600"/>
                <a:ext cx="3103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INTRA-SOUTHEAST-PHY</a:t>
                </a:r>
                <a:endParaRPr b="0" lang="en-US" sz="200" strike="noStrike" u="none">
                  <a:solidFill>
                    <a:srgbClr val="000000"/>
                  </a:solidFill>
                  <a:effectLst/>
                  <a:uFillTx/>
                  <a:latin typeface="Arial"/>
                </a:endParaRPr>
              </a:p>
            </p:txBody>
          </p:sp>
          <p:sp>
            <p:nvSpPr>
              <p:cNvPr id="1186" name=""/>
              <p:cNvSpPr/>
              <p:nvPr/>
            </p:nvSpPr>
            <p:spPr>
              <a:xfrm>
                <a:off x="7993800" y="2802960"/>
                <a:ext cx="1965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INTRA-SOUTHE</a:t>
                </a:r>
                <a:endParaRPr b="0" lang="en-US" sz="200" strike="noStrike" u="none">
                  <a:solidFill>
                    <a:srgbClr val="000000"/>
                  </a:solidFill>
                  <a:effectLst/>
                  <a:uFillTx/>
                  <a:latin typeface="Arial"/>
                </a:endParaRPr>
              </a:p>
            </p:txBody>
          </p:sp>
          <p:sp>
            <p:nvSpPr>
              <p:cNvPr id="1187" name=""/>
              <p:cNvSpPr/>
              <p:nvPr/>
            </p:nvSpPr>
            <p:spPr>
              <a:xfrm>
                <a:off x="8184600" y="2802960"/>
                <a:ext cx="1404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AST-PRICE</a:t>
                </a:r>
                <a:endParaRPr b="0" lang="en-US" sz="200" strike="noStrike" u="none">
                  <a:solidFill>
                    <a:srgbClr val="000000"/>
                  </a:solidFill>
                  <a:effectLst/>
                  <a:uFillTx/>
                  <a:latin typeface="Arial"/>
                </a:endParaRPr>
              </a:p>
            </p:txBody>
          </p:sp>
          <p:sp>
            <p:nvSpPr>
              <p:cNvPr id="1188" name=""/>
              <p:cNvSpPr/>
              <p:nvPr/>
            </p:nvSpPr>
            <p:spPr>
              <a:xfrm>
                <a:off x="7993800" y="2831400"/>
                <a:ext cx="2988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ST-NAPOL-EAST-PRICE</a:t>
                </a:r>
                <a:endParaRPr b="0" lang="en-US" sz="200" strike="noStrike" u="none">
                  <a:solidFill>
                    <a:srgbClr val="000000"/>
                  </a:solidFill>
                  <a:effectLst/>
                  <a:uFillTx/>
                  <a:latin typeface="Arial"/>
                </a:endParaRPr>
              </a:p>
            </p:txBody>
          </p:sp>
          <p:sp>
            <p:nvSpPr>
              <p:cNvPr id="1189" name=""/>
              <p:cNvSpPr/>
              <p:nvPr/>
            </p:nvSpPr>
            <p:spPr>
              <a:xfrm>
                <a:off x="7993800" y="2884320"/>
                <a:ext cx="2656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ST-PARK/END-PRICE</a:t>
                </a:r>
                <a:endParaRPr b="0" lang="en-US" sz="200" strike="noStrike" u="none">
                  <a:solidFill>
                    <a:srgbClr val="000000"/>
                  </a:solidFill>
                  <a:effectLst/>
                  <a:uFillTx/>
                  <a:latin typeface="Arial"/>
                </a:endParaRPr>
              </a:p>
            </p:txBody>
          </p:sp>
          <p:sp>
            <p:nvSpPr>
              <p:cNvPr id="1190" name=""/>
              <p:cNvSpPr/>
              <p:nvPr/>
            </p:nvSpPr>
            <p:spPr>
              <a:xfrm>
                <a:off x="7995600" y="2885760"/>
                <a:ext cx="3204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ST-SYNTHETIC-SE-PRICE</a:t>
                </a:r>
                <a:endParaRPr b="0" lang="en-US" sz="200" strike="noStrike" u="none">
                  <a:solidFill>
                    <a:srgbClr val="000000"/>
                  </a:solidFill>
                  <a:effectLst/>
                  <a:uFillTx/>
                  <a:latin typeface="Arial"/>
                </a:endParaRPr>
              </a:p>
            </p:txBody>
          </p:sp>
          <p:sp>
            <p:nvSpPr>
              <p:cNvPr id="1191" name=""/>
              <p:cNvSpPr/>
              <p:nvPr/>
            </p:nvSpPr>
            <p:spPr>
              <a:xfrm>
                <a:off x="7993080" y="2913840"/>
                <a:ext cx="3002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INTRA-CENTRAL-BASIS</a:t>
                </a:r>
                <a:endParaRPr b="0" lang="en-US" sz="200" strike="noStrike" u="none">
                  <a:solidFill>
                    <a:srgbClr val="000000"/>
                  </a:solidFill>
                  <a:effectLst/>
                  <a:uFillTx/>
                  <a:latin typeface="Arial"/>
                </a:endParaRPr>
              </a:p>
            </p:txBody>
          </p:sp>
          <p:sp>
            <p:nvSpPr>
              <p:cNvPr id="1192" name=""/>
              <p:cNvSpPr/>
              <p:nvPr/>
            </p:nvSpPr>
            <p:spPr>
              <a:xfrm>
                <a:off x="7994160" y="2945160"/>
                <a:ext cx="321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ST-SYNTHETIC-CE-BASIS</a:t>
                </a:r>
                <a:endParaRPr b="0" lang="en-US" sz="200" strike="noStrike" u="none">
                  <a:solidFill>
                    <a:srgbClr val="000000"/>
                  </a:solidFill>
                  <a:effectLst/>
                  <a:uFillTx/>
                  <a:latin typeface="Arial"/>
                </a:endParaRPr>
              </a:p>
            </p:txBody>
          </p:sp>
          <p:sp>
            <p:nvSpPr>
              <p:cNvPr id="1193" name=""/>
              <p:cNvSpPr/>
              <p:nvPr/>
            </p:nvSpPr>
            <p:spPr>
              <a:xfrm>
                <a:off x="7994880" y="2976480"/>
                <a:ext cx="3031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ST-YAGGY-CENT-BASIS</a:t>
                </a:r>
                <a:endParaRPr b="0" lang="en-US" sz="200" strike="noStrike" u="none">
                  <a:solidFill>
                    <a:srgbClr val="000000"/>
                  </a:solidFill>
                  <a:effectLst/>
                  <a:uFillTx/>
                  <a:latin typeface="Arial"/>
                </a:endParaRPr>
              </a:p>
            </p:txBody>
          </p:sp>
          <p:sp>
            <p:nvSpPr>
              <p:cNvPr id="1194" name=""/>
              <p:cNvSpPr/>
              <p:nvPr/>
            </p:nvSpPr>
            <p:spPr>
              <a:xfrm>
                <a:off x="7991640" y="2998080"/>
                <a:ext cx="3834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INTRA-CE-PROMPT-PHYSICAL</a:t>
                </a:r>
                <a:endParaRPr b="0" lang="en-US" sz="200" strike="noStrike" u="none">
                  <a:solidFill>
                    <a:srgbClr val="000000"/>
                  </a:solidFill>
                  <a:effectLst/>
                  <a:uFillTx/>
                  <a:latin typeface="Arial"/>
                </a:endParaRPr>
              </a:p>
            </p:txBody>
          </p:sp>
          <p:sp>
            <p:nvSpPr>
              <p:cNvPr id="1195" name=""/>
              <p:cNvSpPr/>
              <p:nvPr/>
            </p:nvSpPr>
            <p:spPr>
              <a:xfrm>
                <a:off x="7994520" y="3026160"/>
                <a:ext cx="322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INTRA-CENT-GDOPT-GDL</a:t>
                </a:r>
                <a:endParaRPr b="0" lang="en-US" sz="200" strike="noStrike" u="none">
                  <a:solidFill>
                    <a:srgbClr val="000000"/>
                  </a:solidFill>
                  <a:effectLst/>
                  <a:uFillTx/>
                  <a:latin typeface="Arial"/>
                </a:endParaRPr>
              </a:p>
            </p:txBody>
          </p:sp>
          <p:sp>
            <p:nvSpPr>
              <p:cNvPr id="1196" name=""/>
              <p:cNvSpPr/>
              <p:nvPr/>
            </p:nvSpPr>
            <p:spPr>
              <a:xfrm>
                <a:off x="7993440" y="3068280"/>
                <a:ext cx="2757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INTRA-CENTRAL-GDL</a:t>
                </a:r>
                <a:endParaRPr b="0" lang="en-US" sz="200" strike="noStrike" u="none">
                  <a:solidFill>
                    <a:srgbClr val="000000"/>
                  </a:solidFill>
                  <a:effectLst/>
                  <a:uFillTx/>
                  <a:latin typeface="Arial"/>
                </a:endParaRPr>
              </a:p>
            </p:txBody>
          </p:sp>
          <p:sp>
            <p:nvSpPr>
              <p:cNvPr id="1197" name=""/>
              <p:cNvSpPr/>
              <p:nvPr/>
            </p:nvSpPr>
            <p:spPr>
              <a:xfrm>
                <a:off x="7992000" y="3082680"/>
                <a:ext cx="3517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INTRA-CENTRAL-PHYSICAL</a:t>
                </a:r>
                <a:endParaRPr b="0" lang="en-US" sz="200" strike="noStrike" u="none">
                  <a:solidFill>
                    <a:srgbClr val="000000"/>
                  </a:solidFill>
                  <a:effectLst/>
                  <a:uFillTx/>
                  <a:latin typeface="Arial"/>
                </a:endParaRPr>
              </a:p>
            </p:txBody>
          </p:sp>
          <p:sp>
            <p:nvSpPr>
              <p:cNvPr id="1198" name=""/>
              <p:cNvSpPr/>
              <p:nvPr/>
            </p:nvSpPr>
            <p:spPr>
              <a:xfrm>
                <a:off x="7994520" y="3110400"/>
                <a:ext cx="3002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INTRA-CENTRAL-PRICE</a:t>
                </a:r>
                <a:endParaRPr b="0" lang="en-US" sz="200" strike="noStrike" u="none">
                  <a:solidFill>
                    <a:srgbClr val="000000"/>
                  </a:solidFill>
                  <a:effectLst/>
                  <a:uFillTx/>
                  <a:latin typeface="Arial"/>
                </a:endParaRPr>
              </a:p>
            </p:txBody>
          </p:sp>
          <p:sp>
            <p:nvSpPr>
              <p:cNvPr id="1199" name=""/>
              <p:cNvSpPr/>
              <p:nvPr/>
            </p:nvSpPr>
            <p:spPr>
              <a:xfrm>
                <a:off x="7992000" y="3159000"/>
                <a:ext cx="3459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INTRA-KC-CENTRAL-PRICE</a:t>
                </a:r>
                <a:endParaRPr b="0" lang="en-US" sz="200" strike="noStrike" u="none">
                  <a:solidFill>
                    <a:srgbClr val="000000"/>
                  </a:solidFill>
                  <a:effectLst/>
                  <a:uFillTx/>
                  <a:latin typeface="Arial"/>
                </a:endParaRPr>
              </a:p>
            </p:txBody>
          </p:sp>
          <p:sp>
            <p:nvSpPr>
              <p:cNvPr id="1200" name=""/>
              <p:cNvSpPr/>
              <p:nvPr/>
            </p:nvSpPr>
            <p:spPr>
              <a:xfrm>
                <a:off x="7994160" y="3165120"/>
                <a:ext cx="321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ST-SYNTHETIC-CE-PRICE</a:t>
                </a:r>
                <a:endParaRPr b="0" lang="en-US" sz="200" strike="noStrike" u="none">
                  <a:solidFill>
                    <a:srgbClr val="000000"/>
                  </a:solidFill>
                  <a:effectLst/>
                  <a:uFillTx/>
                  <a:latin typeface="Arial"/>
                </a:endParaRPr>
              </a:p>
            </p:txBody>
          </p:sp>
          <p:sp>
            <p:nvSpPr>
              <p:cNvPr id="1201" name=""/>
              <p:cNvSpPr/>
              <p:nvPr/>
            </p:nvSpPr>
            <p:spPr>
              <a:xfrm>
                <a:off x="7991640" y="3193200"/>
                <a:ext cx="3564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ST-YAGGY-CENTRAL-PRICE</a:t>
                </a:r>
                <a:endParaRPr b="0" lang="en-US" sz="200" strike="noStrike" u="none">
                  <a:solidFill>
                    <a:srgbClr val="000000"/>
                  </a:solidFill>
                  <a:effectLst/>
                  <a:uFillTx/>
                  <a:latin typeface="Arial"/>
                </a:endParaRPr>
              </a:p>
            </p:txBody>
          </p:sp>
          <p:sp>
            <p:nvSpPr>
              <p:cNvPr id="1202" name=""/>
              <p:cNvSpPr/>
              <p:nvPr/>
            </p:nvSpPr>
            <p:spPr>
              <a:xfrm>
                <a:off x="7992720" y="3251160"/>
                <a:ext cx="3027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INTRA-KC-WAHA-BASIS</a:t>
                </a:r>
                <a:endParaRPr b="0" lang="en-US" sz="200" strike="noStrike" u="none">
                  <a:solidFill>
                    <a:srgbClr val="000000"/>
                  </a:solidFill>
                  <a:effectLst/>
                  <a:uFillTx/>
                  <a:latin typeface="Arial"/>
                </a:endParaRPr>
              </a:p>
            </p:txBody>
          </p:sp>
          <p:sp>
            <p:nvSpPr>
              <p:cNvPr id="1203" name=""/>
              <p:cNvSpPr/>
              <p:nvPr/>
            </p:nvSpPr>
            <p:spPr>
              <a:xfrm>
                <a:off x="7993800" y="3277440"/>
                <a:ext cx="2628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INTRA-TEXAS-BASIS</a:t>
                </a:r>
                <a:endParaRPr b="0" lang="en-US" sz="200" strike="noStrike" u="none">
                  <a:solidFill>
                    <a:srgbClr val="000000"/>
                  </a:solidFill>
                  <a:effectLst/>
                  <a:uFillTx/>
                  <a:latin typeface="Arial"/>
                </a:endParaRPr>
              </a:p>
            </p:txBody>
          </p:sp>
          <p:sp>
            <p:nvSpPr>
              <p:cNvPr id="1204" name=""/>
              <p:cNvSpPr/>
              <p:nvPr/>
            </p:nvSpPr>
            <p:spPr>
              <a:xfrm>
                <a:off x="7993440" y="3305520"/>
                <a:ext cx="2570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INTRA-WAHA-BASIS</a:t>
                </a:r>
                <a:endParaRPr b="0" lang="en-US" sz="200" strike="noStrike" u="none">
                  <a:solidFill>
                    <a:srgbClr val="000000"/>
                  </a:solidFill>
                  <a:effectLst/>
                  <a:uFillTx/>
                  <a:latin typeface="Arial"/>
                </a:endParaRPr>
              </a:p>
            </p:txBody>
          </p:sp>
          <p:sp>
            <p:nvSpPr>
              <p:cNvPr id="1205" name=""/>
              <p:cNvSpPr/>
              <p:nvPr/>
            </p:nvSpPr>
            <p:spPr>
              <a:xfrm>
                <a:off x="7991280" y="3342960"/>
                <a:ext cx="3722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ST-SYNTHETIC-TEXAS-BASIS</a:t>
                </a:r>
                <a:endParaRPr b="0" lang="en-US" sz="200" strike="noStrike" u="none">
                  <a:solidFill>
                    <a:srgbClr val="000000"/>
                  </a:solidFill>
                  <a:effectLst/>
                  <a:uFillTx/>
                  <a:latin typeface="Arial"/>
                </a:endParaRPr>
              </a:p>
            </p:txBody>
          </p:sp>
          <p:sp>
            <p:nvSpPr>
              <p:cNvPr id="1206" name=""/>
              <p:cNvSpPr/>
              <p:nvPr/>
            </p:nvSpPr>
            <p:spPr>
              <a:xfrm>
                <a:off x="7995240" y="3361680"/>
                <a:ext cx="2383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INTRA-TEXAS-GDL</a:t>
                </a:r>
                <a:endParaRPr b="0" lang="en-US" sz="200" strike="noStrike" u="none">
                  <a:solidFill>
                    <a:srgbClr val="000000"/>
                  </a:solidFill>
                  <a:effectLst/>
                  <a:uFillTx/>
                  <a:latin typeface="Arial"/>
                </a:endParaRPr>
              </a:p>
            </p:txBody>
          </p:sp>
          <p:sp>
            <p:nvSpPr>
              <p:cNvPr id="1207" name=""/>
              <p:cNvSpPr/>
              <p:nvPr/>
            </p:nvSpPr>
            <p:spPr>
              <a:xfrm>
                <a:off x="7993080" y="3388320"/>
                <a:ext cx="3146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INTRA-TEXAS-PHYSICAL</a:t>
                </a:r>
                <a:endParaRPr b="0" lang="en-US" sz="200" strike="noStrike" u="none">
                  <a:solidFill>
                    <a:srgbClr val="000000"/>
                  </a:solidFill>
                  <a:effectLst/>
                  <a:uFillTx/>
                  <a:latin typeface="Arial"/>
                </a:endParaRPr>
              </a:p>
            </p:txBody>
          </p:sp>
          <p:sp>
            <p:nvSpPr>
              <p:cNvPr id="1208" name=""/>
              <p:cNvSpPr/>
              <p:nvPr/>
            </p:nvSpPr>
            <p:spPr>
              <a:xfrm>
                <a:off x="7994160" y="3433680"/>
                <a:ext cx="3391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INTRA-TEXAS-GDOPT-GDL</a:t>
                </a:r>
                <a:endParaRPr b="0" lang="en-US" sz="200" strike="noStrike" u="none">
                  <a:solidFill>
                    <a:srgbClr val="000000"/>
                  </a:solidFill>
                  <a:effectLst/>
                  <a:uFillTx/>
                  <a:latin typeface="Arial"/>
                </a:endParaRPr>
              </a:p>
            </p:txBody>
          </p:sp>
          <p:sp>
            <p:nvSpPr>
              <p:cNvPr id="1209" name=""/>
              <p:cNvSpPr/>
              <p:nvPr/>
            </p:nvSpPr>
            <p:spPr>
              <a:xfrm>
                <a:off x="7991280" y="3444480"/>
                <a:ext cx="3805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INTRA-TX-PROMPT-PHYSICAL</a:t>
                </a:r>
                <a:endParaRPr b="0" lang="en-US" sz="200" strike="noStrike" u="none">
                  <a:solidFill>
                    <a:srgbClr val="000000"/>
                  </a:solidFill>
                  <a:effectLst/>
                  <a:uFillTx/>
                  <a:latin typeface="Arial"/>
                </a:endParaRPr>
              </a:p>
            </p:txBody>
          </p:sp>
          <p:sp>
            <p:nvSpPr>
              <p:cNvPr id="1210" name=""/>
              <p:cNvSpPr/>
              <p:nvPr/>
            </p:nvSpPr>
            <p:spPr>
              <a:xfrm>
                <a:off x="7991280" y="3472560"/>
                <a:ext cx="3906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INTRA-WA-PROMPT-PHYSICAL</a:t>
                </a:r>
                <a:endParaRPr b="0" lang="en-US" sz="200" strike="noStrike" u="none">
                  <a:solidFill>
                    <a:srgbClr val="000000"/>
                  </a:solidFill>
                  <a:effectLst/>
                  <a:uFillTx/>
                  <a:latin typeface="Arial"/>
                </a:endParaRPr>
              </a:p>
            </p:txBody>
          </p:sp>
          <p:sp>
            <p:nvSpPr>
              <p:cNvPr id="1211" name=""/>
              <p:cNvSpPr/>
              <p:nvPr/>
            </p:nvSpPr>
            <p:spPr>
              <a:xfrm>
                <a:off x="7999200" y="3525480"/>
                <a:ext cx="266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a:t>
                </a:r>
                <a:endParaRPr b="0" lang="en-US" sz="200" strike="noStrike" u="none">
                  <a:solidFill>
                    <a:srgbClr val="000000"/>
                  </a:solidFill>
                  <a:effectLst/>
                  <a:uFillTx/>
                  <a:latin typeface="Arial"/>
                </a:endParaRPr>
              </a:p>
            </p:txBody>
          </p:sp>
          <p:sp>
            <p:nvSpPr>
              <p:cNvPr id="1212" name=""/>
              <p:cNvSpPr/>
              <p:nvPr/>
            </p:nvSpPr>
            <p:spPr>
              <a:xfrm>
                <a:off x="8029800" y="3525480"/>
                <a:ext cx="2066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TRA-WAHA-GDL</a:t>
                </a:r>
                <a:endParaRPr b="0" lang="en-US" sz="200" strike="noStrike" u="none">
                  <a:solidFill>
                    <a:srgbClr val="000000"/>
                  </a:solidFill>
                  <a:effectLst/>
                  <a:uFillTx/>
                  <a:latin typeface="Arial"/>
                </a:endParaRPr>
              </a:p>
            </p:txBody>
          </p:sp>
          <p:sp>
            <p:nvSpPr>
              <p:cNvPr id="1213" name=""/>
              <p:cNvSpPr/>
              <p:nvPr/>
            </p:nvSpPr>
            <p:spPr>
              <a:xfrm>
                <a:off x="7992360" y="3528720"/>
                <a:ext cx="3330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INTRA-WAHA-GDOPT-GDL</a:t>
                </a:r>
                <a:endParaRPr b="0" lang="en-US" sz="200" strike="noStrike" u="none">
                  <a:solidFill>
                    <a:srgbClr val="000000"/>
                  </a:solidFill>
                  <a:effectLst/>
                  <a:uFillTx/>
                  <a:latin typeface="Arial"/>
                </a:endParaRPr>
              </a:p>
            </p:txBody>
          </p:sp>
          <p:sp>
            <p:nvSpPr>
              <p:cNvPr id="1214" name=""/>
              <p:cNvSpPr/>
              <p:nvPr/>
            </p:nvSpPr>
            <p:spPr>
              <a:xfrm>
                <a:off x="7992720" y="3556800"/>
                <a:ext cx="3088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INTRA-WAHA-PHYSICAL</a:t>
                </a:r>
                <a:endParaRPr b="0" lang="en-US" sz="200" strike="noStrike" u="none">
                  <a:solidFill>
                    <a:srgbClr val="000000"/>
                  </a:solidFill>
                  <a:effectLst/>
                  <a:uFillTx/>
                  <a:latin typeface="Arial"/>
                </a:endParaRPr>
              </a:p>
            </p:txBody>
          </p:sp>
          <p:sp>
            <p:nvSpPr>
              <p:cNvPr id="1215" name=""/>
              <p:cNvSpPr/>
              <p:nvPr/>
            </p:nvSpPr>
            <p:spPr>
              <a:xfrm>
                <a:off x="7994160" y="3583440"/>
                <a:ext cx="3088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INTRA-KC-TEXAS-PRICE</a:t>
                </a:r>
                <a:endParaRPr b="0" lang="en-US" sz="200" strike="noStrike" u="none">
                  <a:solidFill>
                    <a:srgbClr val="000000"/>
                  </a:solidFill>
                  <a:effectLst/>
                  <a:uFillTx/>
                  <a:latin typeface="Arial"/>
                </a:endParaRPr>
              </a:p>
            </p:txBody>
          </p:sp>
          <p:sp>
            <p:nvSpPr>
              <p:cNvPr id="1216" name=""/>
              <p:cNvSpPr/>
              <p:nvPr/>
            </p:nvSpPr>
            <p:spPr>
              <a:xfrm>
                <a:off x="7994160" y="3617640"/>
                <a:ext cx="3027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INTRA-KC-WAHA-PRICE</a:t>
                </a:r>
                <a:endParaRPr b="0" lang="en-US" sz="200" strike="noStrike" u="none">
                  <a:solidFill>
                    <a:srgbClr val="000000"/>
                  </a:solidFill>
                  <a:effectLst/>
                  <a:uFillTx/>
                  <a:latin typeface="Arial"/>
                </a:endParaRPr>
              </a:p>
            </p:txBody>
          </p:sp>
          <p:sp>
            <p:nvSpPr>
              <p:cNvPr id="1217" name=""/>
              <p:cNvSpPr/>
              <p:nvPr/>
            </p:nvSpPr>
            <p:spPr>
              <a:xfrm>
                <a:off x="7993800" y="3639600"/>
                <a:ext cx="3290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INTRA-PRM-TEXAS-PRICE</a:t>
                </a:r>
                <a:endParaRPr b="0" lang="en-US" sz="200" strike="noStrike" u="none">
                  <a:solidFill>
                    <a:srgbClr val="000000"/>
                  </a:solidFill>
                  <a:effectLst/>
                  <a:uFillTx/>
                  <a:latin typeface="Arial"/>
                </a:endParaRPr>
              </a:p>
            </p:txBody>
          </p:sp>
          <p:sp>
            <p:nvSpPr>
              <p:cNvPr id="1218" name=""/>
              <p:cNvSpPr/>
              <p:nvPr/>
            </p:nvSpPr>
            <p:spPr>
              <a:xfrm>
                <a:off x="7993440" y="3667680"/>
                <a:ext cx="322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INTRA-PRM-WAHA-PRICE</a:t>
                </a:r>
                <a:endParaRPr b="0" lang="en-US" sz="200" strike="noStrike" u="none">
                  <a:solidFill>
                    <a:srgbClr val="000000"/>
                  </a:solidFill>
                  <a:effectLst/>
                  <a:uFillTx/>
                  <a:latin typeface="Arial"/>
                </a:endParaRPr>
              </a:p>
            </p:txBody>
          </p:sp>
          <p:sp>
            <p:nvSpPr>
              <p:cNvPr id="1219" name=""/>
              <p:cNvSpPr/>
              <p:nvPr/>
            </p:nvSpPr>
            <p:spPr>
              <a:xfrm>
                <a:off x="7993800" y="3708360"/>
                <a:ext cx="2628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INTRA-TEXAS-PRICE</a:t>
                </a:r>
                <a:endParaRPr b="0" lang="en-US" sz="200" strike="noStrike" u="none">
                  <a:solidFill>
                    <a:srgbClr val="000000"/>
                  </a:solidFill>
                  <a:effectLst/>
                  <a:uFillTx/>
                  <a:latin typeface="Arial"/>
                </a:endParaRPr>
              </a:p>
            </p:txBody>
          </p:sp>
          <p:sp>
            <p:nvSpPr>
              <p:cNvPr id="1220" name=""/>
              <p:cNvSpPr/>
              <p:nvPr/>
            </p:nvSpPr>
            <p:spPr>
              <a:xfrm>
                <a:off x="7993440" y="3723840"/>
                <a:ext cx="2570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INTRA-WAHA-PRICE</a:t>
                </a:r>
                <a:endParaRPr b="0" lang="en-US" sz="200" strike="noStrike" u="none">
                  <a:solidFill>
                    <a:srgbClr val="000000"/>
                  </a:solidFill>
                  <a:effectLst/>
                  <a:uFillTx/>
                  <a:latin typeface="Arial"/>
                </a:endParaRPr>
              </a:p>
            </p:txBody>
          </p:sp>
          <p:sp>
            <p:nvSpPr>
              <p:cNvPr id="1221" name=""/>
              <p:cNvSpPr/>
              <p:nvPr/>
            </p:nvSpPr>
            <p:spPr>
              <a:xfrm>
                <a:off x="7995600" y="3751920"/>
                <a:ext cx="3189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ST-SYNTHETIC-TX-PRICE</a:t>
                </a:r>
                <a:endParaRPr b="0" lang="en-US" sz="200" strike="noStrike" u="none">
                  <a:solidFill>
                    <a:srgbClr val="000000"/>
                  </a:solidFill>
                  <a:effectLst/>
                  <a:uFillTx/>
                  <a:latin typeface="Arial"/>
                </a:endParaRPr>
              </a:p>
            </p:txBody>
          </p:sp>
          <p:sp>
            <p:nvSpPr>
              <p:cNvPr id="1222" name=""/>
              <p:cNvSpPr/>
              <p:nvPr/>
            </p:nvSpPr>
            <p:spPr>
              <a:xfrm>
                <a:off x="7991280" y="3800160"/>
                <a:ext cx="3805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INTRA-KC-WEST-WEST-BASIS</a:t>
                </a:r>
                <a:endParaRPr b="0" lang="en-US" sz="200" strike="noStrike" u="none">
                  <a:solidFill>
                    <a:srgbClr val="000000"/>
                  </a:solidFill>
                  <a:effectLst/>
                  <a:uFillTx/>
                  <a:latin typeface="Arial"/>
                </a:endParaRPr>
              </a:p>
            </p:txBody>
          </p:sp>
          <p:sp>
            <p:nvSpPr>
              <p:cNvPr id="1223" name=""/>
              <p:cNvSpPr/>
              <p:nvPr/>
            </p:nvSpPr>
            <p:spPr>
              <a:xfrm>
                <a:off x="7994880" y="3806640"/>
                <a:ext cx="2512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INTRA-WEST-BASIS</a:t>
                </a:r>
                <a:endParaRPr b="0" lang="en-US" sz="200" strike="noStrike" u="none">
                  <a:solidFill>
                    <a:srgbClr val="000000"/>
                  </a:solidFill>
                  <a:effectLst/>
                  <a:uFillTx/>
                  <a:latin typeface="Arial"/>
                </a:endParaRPr>
              </a:p>
            </p:txBody>
          </p:sp>
          <p:sp>
            <p:nvSpPr>
              <p:cNvPr id="1224" name=""/>
              <p:cNvSpPr/>
              <p:nvPr/>
            </p:nvSpPr>
            <p:spPr>
              <a:xfrm>
                <a:off x="7993440" y="3834720"/>
                <a:ext cx="3276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ST-SYNTHETIC-WE-BASIS</a:t>
                </a:r>
                <a:endParaRPr b="0" lang="en-US" sz="200" strike="noStrike" u="none">
                  <a:solidFill>
                    <a:srgbClr val="000000"/>
                  </a:solidFill>
                  <a:effectLst/>
                  <a:uFillTx/>
                  <a:latin typeface="Arial"/>
                </a:endParaRPr>
              </a:p>
            </p:txBody>
          </p:sp>
          <p:sp>
            <p:nvSpPr>
              <p:cNvPr id="1225" name=""/>
              <p:cNvSpPr/>
              <p:nvPr/>
            </p:nvSpPr>
            <p:spPr>
              <a:xfrm>
                <a:off x="7990920" y="3892320"/>
                <a:ext cx="3891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INTRA-WE-PROMPT-PHYSICAL</a:t>
                </a:r>
                <a:endParaRPr b="0" lang="en-US" sz="200" strike="noStrike" u="none">
                  <a:solidFill>
                    <a:srgbClr val="000000"/>
                  </a:solidFill>
                  <a:effectLst/>
                  <a:uFillTx/>
                  <a:latin typeface="Arial"/>
                </a:endParaRPr>
              </a:p>
            </p:txBody>
          </p:sp>
          <p:sp>
            <p:nvSpPr>
              <p:cNvPr id="1226" name=""/>
              <p:cNvSpPr/>
              <p:nvPr/>
            </p:nvSpPr>
            <p:spPr>
              <a:xfrm>
                <a:off x="7994520" y="3892320"/>
                <a:ext cx="2268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INTRA-WEST-GDL</a:t>
                </a:r>
                <a:endParaRPr b="0" lang="en-US" sz="200" strike="noStrike" u="none">
                  <a:solidFill>
                    <a:srgbClr val="000000"/>
                  </a:solidFill>
                  <a:effectLst/>
                  <a:uFillTx/>
                  <a:latin typeface="Arial"/>
                </a:endParaRPr>
              </a:p>
            </p:txBody>
          </p:sp>
          <p:sp>
            <p:nvSpPr>
              <p:cNvPr id="1227" name=""/>
              <p:cNvSpPr/>
              <p:nvPr/>
            </p:nvSpPr>
            <p:spPr>
              <a:xfrm>
                <a:off x="7993800" y="3918960"/>
                <a:ext cx="3272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INTRA-WEST-GDOPT-GDL</a:t>
                </a:r>
                <a:endParaRPr b="0" lang="en-US" sz="200" strike="noStrike" u="none">
                  <a:solidFill>
                    <a:srgbClr val="000000"/>
                  </a:solidFill>
                  <a:effectLst/>
                  <a:uFillTx/>
                  <a:latin typeface="Arial"/>
                </a:endParaRPr>
              </a:p>
            </p:txBody>
          </p:sp>
          <p:sp>
            <p:nvSpPr>
              <p:cNvPr id="1228" name=""/>
              <p:cNvSpPr/>
              <p:nvPr/>
            </p:nvSpPr>
            <p:spPr>
              <a:xfrm>
                <a:off x="7993800" y="3947040"/>
                <a:ext cx="3031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INTRA-WEST-PHYSICAL</a:t>
                </a:r>
                <a:endParaRPr b="0" lang="en-US" sz="200" strike="noStrike" u="none">
                  <a:solidFill>
                    <a:srgbClr val="000000"/>
                  </a:solidFill>
                  <a:effectLst/>
                  <a:uFillTx/>
                  <a:latin typeface="Arial"/>
                </a:endParaRPr>
              </a:p>
            </p:txBody>
          </p:sp>
          <p:sp>
            <p:nvSpPr>
              <p:cNvPr id="1229" name=""/>
              <p:cNvSpPr/>
              <p:nvPr/>
            </p:nvSpPr>
            <p:spPr>
              <a:xfrm>
                <a:off x="7993800" y="3982680"/>
                <a:ext cx="29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INTRA-KC-WEST-PRICE</a:t>
                </a:r>
                <a:endParaRPr b="0" lang="en-US" sz="200" strike="noStrike" u="none">
                  <a:solidFill>
                    <a:srgbClr val="000000"/>
                  </a:solidFill>
                  <a:effectLst/>
                  <a:uFillTx/>
                  <a:latin typeface="Arial"/>
                </a:endParaRPr>
              </a:p>
            </p:txBody>
          </p:sp>
          <p:sp>
            <p:nvSpPr>
              <p:cNvPr id="1230" name=""/>
              <p:cNvSpPr/>
              <p:nvPr/>
            </p:nvSpPr>
            <p:spPr>
              <a:xfrm>
                <a:off x="7994880" y="4003200"/>
                <a:ext cx="3175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INTRA-PRM-WEST-PRICE</a:t>
                </a:r>
                <a:endParaRPr b="0" lang="en-US" sz="200" strike="noStrike" u="none">
                  <a:solidFill>
                    <a:srgbClr val="000000"/>
                  </a:solidFill>
                  <a:effectLst/>
                  <a:uFillTx/>
                  <a:latin typeface="Arial"/>
                </a:endParaRPr>
              </a:p>
            </p:txBody>
          </p:sp>
          <p:sp>
            <p:nvSpPr>
              <p:cNvPr id="1231" name=""/>
              <p:cNvSpPr/>
              <p:nvPr/>
            </p:nvSpPr>
            <p:spPr>
              <a:xfrm>
                <a:off x="7994880" y="4029480"/>
                <a:ext cx="2512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INTRA-WEST-PRICE</a:t>
                </a:r>
                <a:endParaRPr b="0" lang="en-US" sz="200" strike="noStrike" u="none">
                  <a:solidFill>
                    <a:srgbClr val="000000"/>
                  </a:solidFill>
                  <a:effectLst/>
                  <a:uFillTx/>
                  <a:latin typeface="Arial"/>
                </a:endParaRPr>
              </a:p>
            </p:txBody>
          </p:sp>
          <p:sp>
            <p:nvSpPr>
              <p:cNvPr id="1232" name=""/>
              <p:cNvSpPr/>
              <p:nvPr/>
            </p:nvSpPr>
            <p:spPr>
              <a:xfrm>
                <a:off x="7995240" y="4074840"/>
                <a:ext cx="3276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ST-SYNTHETIC-WE-PRICE</a:t>
                </a:r>
                <a:endParaRPr b="0" lang="en-US" sz="200" strike="noStrike" u="none">
                  <a:solidFill>
                    <a:srgbClr val="000000"/>
                  </a:solidFill>
                  <a:effectLst/>
                  <a:uFillTx/>
                  <a:latin typeface="Arial"/>
                </a:endParaRPr>
              </a:p>
            </p:txBody>
          </p:sp>
          <p:sp>
            <p:nvSpPr>
              <p:cNvPr id="1233" name=""/>
              <p:cNvSpPr/>
              <p:nvPr/>
            </p:nvSpPr>
            <p:spPr>
              <a:xfrm>
                <a:off x="7993440" y="4086000"/>
                <a:ext cx="2887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INTRA-CANADA-BASIS</a:t>
                </a:r>
                <a:endParaRPr b="0" lang="en-US" sz="200" strike="noStrike" u="none">
                  <a:solidFill>
                    <a:srgbClr val="000000"/>
                  </a:solidFill>
                  <a:effectLst/>
                  <a:uFillTx/>
                  <a:latin typeface="Arial"/>
                </a:endParaRPr>
              </a:p>
            </p:txBody>
          </p:sp>
          <p:sp>
            <p:nvSpPr>
              <p:cNvPr id="1234" name=""/>
              <p:cNvSpPr/>
              <p:nvPr/>
            </p:nvSpPr>
            <p:spPr>
              <a:xfrm>
                <a:off x="7994520" y="4113720"/>
                <a:ext cx="29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INTRA-CAND-BC-BASIS</a:t>
                </a:r>
                <a:endParaRPr b="0" lang="en-US" sz="200" strike="noStrike" u="none">
                  <a:solidFill>
                    <a:srgbClr val="000000"/>
                  </a:solidFill>
                  <a:effectLst/>
                  <a:uFillTx/>
                  <a:latin typeface="Arial"/>
                </a:endParaRPr>
              </a:p>
            </p:txBody>
          </p:sp>
          <p:sp>
            <p:nvSpPr>
              <p:cNvPr id="1235" name=""/>
              <p:cNvSpPr/>
              <p:nvPr/>
            </p:nvSpPr>
            <p:spPr>
              <a:xfrm>
                <a:off x="7993080" y="4167000"/>
                <a:ext cx="3290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INTRA-CAND-EAST-BASIS</a:t>
                </a:r>
                <a:endParaRPr b="0" lang="en-US" sz="200" strike="noStrike" u="none">
                  <a:solidFill>
                    <a:srgbClr val="000000"/>
                  </a:solidFill>
                  <a:effectLst/>
                  <a:uFillTx/>
                  <a:latin typeface="Arial"/>
                </a:endParaRPr>
              </a:p>
            </p:txBody>
          </p:sp>
          <p:sp>
            <p:nvSpPr>
              <p:cNvPr id="1236" name=""/>
              <p:cNvSpPr/>
              <p:nvPr/>
            </p:nvSpPr>
            <p:spPr>
              <a:xfrm>
                <a:off x="7993800" y="4169880"/>
                <a:ext cx="3344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INTRA-CAND-WEST-BASIS</a:t>
                </a:r>
                <a:endParaRPr b="0" lang="en-US" sz="200" strike="noStrike" u="none">
                  <a:solidFill>
                    <a:srgbClr val="000000"/>
                  </a:solidFill>
                  <a:effectLst/>
                  <a:uFillTx/>
                  <a:latin typeface="Arial"/>
                </a:endParaRPr>
              </a:p>
            </p:txBody>
          </p:sp>
          <p:sp>
            <p:nvSpPr>
              <p:cNvPr id="1237" name=""/>
              <p:cNvSpPr/>
              <p:nvPr/>
            </p:nvSpPr>
            <p:spPr>
              <a:xfrm>
                <a:off x="7993440" y="4198320"/>
                <a:ext cx="3200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INTRA-CAND-BC-GD-GDL</a:t>
                </a:r>
                <a:endParaRPr b="0" lang="en-US" sz="200" strike="noStrike" u="none">
                  <a:solidFill>
                    <a:srgbClr val="000000"/>
                  </a:solidFill>
                  <a:effectLst/>
                  <a:uFillTx/>
                  <a:latin typeface="Arial"/>
                </a:endParaRPr>
              </a:p>
            </p:txBody>
          </p:sp>
          <p:sp>
            <p:nvSpPr>
              <p:cNvPr id="1238" name=""/>
              <p:cNvSpPr/>
              <p:nvPr/>
            </p:nvSpPr>
            <p:spPr>
              <a:xfrm>
                <a:off x="7999200" y="4226400"/>
                <a:ext cx="266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a:t>
                </a:r>
                <a:endParaRPr b="0" lang="en-US" sz="200" strike="noStrike" u="none">
                  <a:solidFill>
                    <a:srgbClr val="000000"/>
                  </a:solidFill>
                  <a:effectLst/>
                  <a:uFillTx/>
                  <a:latin typeface="Arial"/>
                </a:endParaRPr>
              </a:p>
            </p:txBody>
          </p:sp>
          <p:sp>
            <p:nvSpPr>
              <p:cNvPr id="1239" name=""/>
              <p:cNvSpPr/>
              <p:nvPr/>
            </p:nvSpPr>
            <p:spPr>
              <a:xfrm>
                <a:off x="8020440" y="4226400"/>
                <a:ext cx="3232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TRA-CAND-BC-PHYSICAL</a:t>
                </a:r>
                <a:endParaRPr b="0" lang="en-US" sz="200" strike="noStrike" u="none">
                  <a:solidFill>
                    <a:srgbClr val="000000"/>
                  </a:solidFill>
                  <a:effectLst/>
                  <a:uFillTx/>
                  <a:latin typeface="Arial"/>
                </a:endParaRPr>
              </a:p>
            </p:txBody>
          </p:sp>
          <p:sp>
            <p:nvSpPr>
              <p:cNvPr id="1240" name=""/>
              <p:cNvSpPr/>
              <p:nvPr/>
            </p:nvSpPr>
            <p:spPr>
              <a:xfrm>
                <a:off x="7994520" y="4257360"/>
                <a:ext cx="324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INTRA-CAND-WE-GD-GDL</a:t>
                </a:r>
                <a:endParaRPr b="0" lang="en-US" sz="200" strike="noStrike" u="none">
                  <a:solidFill>
                    <a:srgbClr val="000000"/>
                  </a:solidFill>
                  <a:effectLst/>
                  <a:uFillTx/>
                  <a:latin typeface="Arial"/>
                </a:endParaRPr>
              </a:p>
            </p:txBody>
          </p:sp>
          <p:sp>
            <p:nvSpPr>
              <p:cNvPr id="1241" name=""/>
              <p:cNvSpPr/>
              <p:nvPr/>
            </p:nvSpPr>
            <p:spPr>
              <a:xfrm>
                <a:off x="7991280" y="4280760"/>
                <a:ext cx="3862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INTRA-CAND-WEST-PHYSICAL</a:t>
                </a:r>
                <a:endParaRPr b="0" lang="en-US" sz="200" strike="noStrike" u="none">
                  <a:solidFill>
                    <a:srgbClr val="000000"/>
                  </a:solidFill>
                  <a:effectLst/>
                  <a:uFillTx/>
                  <a:latin typeface="Arial"/>
                </a:endParaRPr>
              </a:p>
            </p:txBody>
          </p:sp>
          <p:sp>
            <p:nvSpPr>
              <p:cNvPr id="1242" name=""/>
              <p:cNvSpPr/>
              <p:nvPr/>
            </p:nvSpPr>
            <p:spPr>
              <a:xfrm>
                <a:off x="7994520" y="4309200"/>
                <a:ext cx="3114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INTRA-CDBC-GDOPT-GD</a:t>
                </a:r>
                <a:endParaRPr b="0" lang="en-US" sz="200" strike="noStrike" u="none">
                  <a:solidFill>
                    <a:srgbClr val="000000"/>
                  </a:solidFill>
                  <a:effectLst/>
                  <a:uFillTx/>
                  <a:latin typeface="Arial"/>
                </a:endParaRPr>
              </a:p>
            </p:txBody>
          </p:sp>
          <p:sp>
            <p:nvSpPr>
              <p:cNvPr id="1243" name=""/>
              <p:cNvSpPr/>
              <p:nvPr/>
            </p:nvSpPr>
            <p:spPr>
              <a:xfrm>
                <a:off x="7994520" y="4349520"/>
                <a:ext cx="3258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INTRA-CDEA-GDOPT-GDL</a:t>
                </a:r>
                <a:endParaRPr b="0" lang="en-US" sz="200" strike="noStrike" u="none">
                  <a:solidFill>
                    <a:srgbClr val="000000"/>
                  </a:solidFill>
                  <a:effectLst/>
                  <a:uFillTx/>
                  <a:latin typeface="Arial"/>
                </a:endParaRPr>
              </a:p>
            </p:txBody>
          </p:sp>
          <p:sp>
            <p:nvSpPr>
              <p:cNvPr id="1244" name=""/>
              <p:cNvSpPr/>
              <p:nvPr/>
            </p:nvSpPr>
            <p:spPr>
              <a:xfrm>
                <a:off x="7993440" y="4365000"/>
                <a:ext cx="2887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INTRA-CANADA-PRICE</a:t>
                </a:r>
                <a:endParaRPr b="0" lang="en-US" sz="200" strike="noStrike" u="none">
                  <a:solidFill>
                    <a:srgbClr val="000000"/>
                  </a:solidFill>
                  <a:effectLst/>
                  <a:uFillTx/>
                  <a:latin typeface="Arial"/>
                </a:endParaRPr>
              </a:p>
            </p:txBody>
          </p:sp>
          <p:sp>
            <p:nvSpPr>
              <p:cNvPr id="1245" name=""/>
              <p:cNvSpPr/>
              <p:nvPr/>
            </p:nvSpPr>
            <p:spPr>
              <a:xfrm>
                <a:off x="7994520" y="4393440"/>
                <a:ext cx="29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INTRA-CAND-BC-PRICE</a:t>
                </a:r>
                <a:endParaRPr b="0" lang="en-US" sz="200" strike="noStrike" u="none">
                  <a:solidFill>
                    <a:srgbClr val="000000"/>
                  </a:solidFill>
                  <a:effectLst/>
                  <a:uFillTx/>
                  <a:latin typeface="Arial"/>
                </a:endParaRPr>
              </a:p>
            </p:txBody>
          </p:sp>
          <p:sp>
            <p:nvSpPr>
              <p:cNvPr id="1246" name=""/>
              <p:cNvSpPr/>
              <p:nvPr/>
            </p:nvSpPr>
            <p:spPr>
              <a:xfrm>
                <a:off x="7993080" y="4441320"/>
                <a:ext cx="3290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INTRA-CAND-EAST-PRICE</a:t>
                </a:r>
                <a:endParaRPr b="0" lang="en-US" sz="200" strike="noStrike" u="none">
                  <a:solidFill>
                    <a:srgbClr val="000000"/>
                  </a:solidFill>
                  <a:effectLst/>
                  <a:uFillTx/>
                  <a:latin typeface="Arial"/>
                </a:endParaRPr>
              </a:p>
            </p:txBody>
          </p:sp>
          <p:sp>
            <p:nvSpPr>
              <p:cNvPr id="1247" name=""/>
              <p:cNvSpPr/>
              <p:nvPr/>
            </p:nvSpPr>
            <p:spPr>
              <a:xfrm>
                <a:off x="7993800" y="4449240"/>
                <a:ext cx="3344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INTRA-CAND-WEST-PRICE</a:t>
                </a:r>
                <a:endParaRPr b="0" lang="en-US" sz="200" strike="noStrike" u="none">
                  <a:solidFill>
                    <a:srgbClr val="000000"/>
                  </a:solidFill>
                  <a:effectLst/>
                  <a:uFillTx/>
                  <a:latin typeface="Arial"/>
                </a:endParaRPr>
              </a:p>
            </p:txBody>
          </p:sp>
          <p:sp>
            <p:nvSpPr>
              <p:cNvPr id="1248" name=""/>
              <p:cNvSpPr/>
              <p:nvPr/>
            </p:nvSpPr>
            <p:spPr>
              <a:xfrm>
                <a:off x="7993440" y="4477680"/>
                <a:ext cx="2700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TP-FINANCIAL-BASIS</a:t>
                </a:r>
                <a:endParaRPr b="0" lang="en-US" sz="200" strike="noStrike" u="none">
                  <a:solidFill>
                    <a:srgbClr val="000000"/>
                  </a:solidFill>
                  <a:effectLst/>
                  <a:uFillTx/>
                  <a:latin typeface="Arial"/>
                </a:endParaRPr>
              </a:p>
            </p:txBody>
          </p:sp>
          <p:sp>
            <p:nvSpPr>
              <p:cNvPr id="1249" name=""/>
              <p:cNvSpPr/>
              <p:nvPr/>
            </p:nvSpPr>
            <p:spPr>
              <a:xfrm>
                <a:off x="7993440" y="4503960"/>
                <a:ext cx="2700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TP-FINANCIAL-PRICE</a:t>
                </a:r>
                <a:endParaRPr b="0" lang="en-US" sz="200" strike="noStrike" u="none">
                  <a:solidFill>
                    <a:srgbClr val="000000"/>
                  </a:solidFill>
                  <a:effectLst/>
                  <a:uFillTx/>
                  <a:latin typeface="Arial"/>
                </a:endParaRPr>
              </a:p>
            </p:txBody>
          </p:sp>
          <p:sp>
            <p:nvSpPr>
              <p:cNvPr id="1250" name=""/>
              <p:cNvSpPr/>
              <p:nvPr/>
            </p:nvSpPr>
            <p:spPr>
              <a:xfrm>
                <a:off x="7997760" y="4560480"/>
                <a:ext cx="54000" cy="30960"/>
              </a:xfrm>
              <a:prstGeom prst="rect">
                <a:avLst/>
              </a:prstGeom>
              <a:solidFill>
                <a:srgbClr val="ffffff"/>
              </a:solid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LRC</a:t>
                </a:r>
                <a:endParaRPr b="0" lang="en-US" sz="200" strike="noStrike" u="none">
                  <a:solidFill>
                    <a:srgbClr val="000000"/>
                  </a:solidFill>
                  <a:effectLst/>
                  <a:uFillTx/>
                  <a:latin typeface="Arial"/>
                </a:endParaRPr>
              </a:p>
            </p:txBody>
          </p:sp>
          <p:sp>
            <p:nvSpPr>
              <p:cNvPr id="1251" name=""/>
              <p:cNvSpPr/>
              <p:nvPr/>
            </p:nvSpPr>
            <p:spPr>
              <a:xfrm>
                <a:off x="7997760" y="4624200"/>
                <a:ext cx="334800" cy="30960"/>
              </a:xfrm>
              <a:prstGeom prst="rect">
                <a:avLst/>
              </a:prstGeom>
              <a:solidFill>
                <a:srgbClr val="ffffff"/>
              </a:solid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TRANS CANADA PIPELINE</a:t>
                </a:r>
                <a:endParaRPr b="0" lang="en-US" sz="200" strike="noStrike" u="none">
                  <a:solidFill>
                    <a:srgbClr val="000000"/>
                  </a:solidFill>
                  <a:effectLst/>
                  <a:uFillTx/>
                  <a:latin typeface="Arial"/>
                </a:endParaRPr>
              </a:p>
            </p:txBody>
          </p:sp>
          <p:sp>
            <p:nvSpPr>
              <p:cNvPr id="1252" name=""/>
              <p:cNvSpPr/>
              <p:nvPr/>
            </p:nvSpPr>
            <p:spPr>
              <a:xfrm>
                <a:off x="7994880" y="4644720"/>
                <a:ext cx="373680" cy="30960"/>
              </a:xfrm>
              <a:prstGeom prst="rect">
                <a:avLst/>
              </a:prstGeom>
              <a:solidFill>
                <a:srgbClr val="ffffff"/>
              </a:solid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PACIFIC GAS TRANSMISSION</a:t>
                </a:r>
                <a:endParaRPr b="0" lang="en-US" sz="200" strike="noStrike" u="none">
                  <a:solidFill>
                    <a:srgbClr val="000000"/>
                  </a:solidFill>
                  <a:effectLst/>
                  <a:uFillTx/>
                  <a:latin typeface="Arial"/>
                </a:endParaRPr>
              </a:p>
            </p:txBody>
          </p:sp>
          <p:sp>
            <p:nvSpPr>
              <p:cNvPr id="1253" name=""/>
              <p:cNvSpPr/>
              <p:nvPr/>
            </p:nvSpPr>
            <p:spPr>
              <a:xfrm>
                <a:off x="7996680" y="4672440"/>
                <a:ext cx="114480" cy="30960"/>
              </a:xfrm>
              <a:prstGeom prst="rect">
                <a:avLst/>
              </a:prstGeom>
              <a:solidFill>
                <a:srgbClr val="ffffff"/>
              </a:solid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BAMMEL</a:t>
                </a:r>
                <a:endParaRPr b="0" lang="en-US" sz="200" strike="noStrike" u="none">
                  <a:solidFill>
                    <a:srgbClr val="000000"/>
                  </a:solidFill>
                  <a:effectLst/>
                  <a:uFillTx/>
                  <a:latin typeface="Arial"/>
                </a:endParaRPr>
              </a:p>
            </p:txBody>
          </p:sp>
          <p:sp>
            <p:nvSpPr>
              <p:cNvPr id="1254" name=""/>
              <p:cNvSpPr/>
              <p:nvPr/>
            </p:nvSpPr>
            <p:spPr>
              <a:xfrm>
                <a:off x="7996680" y="4716360"/>
                <a:ext cx="221040" cy="30960"/>
              </a:xfrm>
              <a:prstGeom prst="rect">
                <a:avLst/>
              </a:prstGeom>
              <a:solidFill>
                <a:srgbClr val="ffffff"/>
              </a:solid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NAPOLEONVILLE</a:t>
                </a:r>
                <a:endParaRPr b="0" lang="en-US" sz="200" strike="noStrike" u="none">
                  <a:solidFill>
                    <a:srgbClr val="000000"/>
                  </a:solidFill>
                  <a:effectLst/>
                  <a:uFillTx/>
                  <a:latin typeface="Arial"/>
                </a:endParaRPr>
              </a:p>
            </p:txBody>
          </p:sp>
          <p:sp>
            <p:nvSpPr>
              <p:cNvPr id="1255" name=""/>
              <p:cNvSpPr/>
              <p:nvPr/>
            </p:nvSpPr>
            <p:spPr>
              <a:xfrm>
                <a:off x="7999560" y="4727160"/>
                <a:ext cx="140400" cy="30960"/>
              </a:xfrm>
              <a:prstGeom prst="rect">
                <a:avLst/>
              </a:prstGeom>
              <a:solidFill>
                <a:srgbClr val="ffffff"/>
              </a:solid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BISTINEAU</a:t>
                </a:r>
                <a:endParaRPr b="0" lang="en-US" sz="200" strike="noStrike" u="none">
                  <a:solidFill>
                    <a:srgbClr val="000000"/>
                  </a:solidFill>
                  <a:effectLst/>
                  <a:uFillTx/>
                  <a:latin typeface="Arial"/>
                </a:endParaRPr>
              </a:p>
            </p:txBody>
          </p:sp>
          <p:sp>
            <p:nvSpPr>
              <p:cNvPr id="1256" name=""/>
              <p:cNvSpPr/>
              <p:nvPr/>
            </p:nvSpPr>
            <p:spPr>
              <a:xfrm>
                <a:off x="7998120" y="4755240"/>
                <a:ext cx="147600" cy="30960"/>
              </a:xfrm>
              <a:prstGeom prst="rect">
                <a:avLst/>
              </a:prstGeom>
              <a:solidFill>
                <a:srgbClr val="ffffff"/>
              </a:solid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UNION GAS</a:t>
                </a:r>
                <a:endParaRPr b="0" lang="en-US" sz="200" strike="noStrike" u="none">
                  <a:solidFill>
                    <a:srgbClr val="000000"/>
                  </a:solidFill>
                  <a:effectLst/>
                  <a:uFillTx/>
                  <a:latin typeface="Arial"/>
                </a:endParaRPr>
              </a:p>
            </p:txBody>
          </p:sp>
          <p:sp>
            <p:nvSpPr>
              <p:cNvPr id="1257" name=""/>
              <p:cNvSpPr/>
              <p:nvPr/>
            </p:nvSpPr>
            <p:spPr>
              <a:xfrm>
                <a:off x="7997040" y="4806720"/>
                <a:ext cx="128880" cy="30960"/>
              </a:xfrm>
              <a:prstGeom prst="rect">
                <a:avLst/>
              </a:prstGeom>
              <a:solidFill>
                <a:srgbClr val="ffffff"/>
              </a:solid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TRANSCO</a:t>
                </a:r>
                <a:endParaRPr b="0" lang="en-US" sz="200" strike="noStrike" u="none">
                  <a:solidFill>
                    <a:srgbClr val="000000"/>
                  </a:solidFill>
                  <a:effectLst/>
                  <a:uFillTx/>
                  <a:latin typeface="Arial"/>
                </a:endParaRPr>
              </a:p>
            </p:txBody>
          </p:sp>
          <p:sp>
            <p:nvSpPr>
              <p:cNvPr id="1258" name=""/>
              <p:cNvSpPr/>
              <p:nvPr/>
            </p:nvSpPr>
            <p:spPr>
              <a:xfrm>
                <a:off x="7995600" y="4811760"/>
                <a:ext cx="249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OPTIONS-CE-BASIS</a:t>
                </a:r>
                <a:endParaRPr b="0" lang="en-US" sz="200" strike="noStrike" u="none">
                  <a:solidFill>
                    <a:srgbClr val="000000"/>
                  </a:solidFill>
                  <a:effectLst/>
                  <a:uFillTx/>
                  <a:latin typeface="Arial"/>
                </a:endParaRPr>
              </a:p>
            </p:txBody>
          </p:sp>
          <p:sp>
            <p:nvSpPr>
              <p:cNvPr id="1259" name=""/>
              <p:cNvSpPr/>
              <p:nvPr/>
            </p:nvSpPr>
            <p:spPr>
              <a:xfrm>
                <a:off x="7994160" y="4839480"/>
                <a:ext cx="249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OPTIONS-EA-BASIS</a:t>
                </a:r>
                <a:endParaRPr b="0" lang="en-US" sz="200" strike="noStrike" u="none">
                  <a:solidFill>
                    <a:srgbClr val="000000"/>
                  </a:solidFill>
                  <a:effectLst/>
                  <a:uFillTx/>
                  <a:latin typeface="Arial"/>
                </a:endParaRPr>
              </a:p>
            </p:txBody>
          </p:sp>
          <p:sp>
            <p:nvSpPr>
              <p:cNvPr id="1260" name=""/>
              <p:cNvSpPr/>
              <p:nvPr/>
            </p:nvSpPr>
            <p:spPr>
              <a:xfrm>
                <a:off x="7995600" y="4867560"/>
                <a:ext cx="249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OPTIONS-NY-BASIS</a:t>
                </a:r>
                <a:endParaRPr b="0" lang="en-US" sz="200" strike="noStrike" u="none">
                  <a:solidFill>
                    <a:srgbClr val="000000"/>
                  </a:solidFill>
                  <a:effectLst/>
                  <a:uFillTx/>
                  <a:latin typeface="Arial"/>
                </a:endParaRPr>
              </a:p>
            </p:txBody>
          </p:sp>
          <p:sp>
            <p:nvSpPr>
              <p:cNvPr id="1261" name=""/>
              <p:cNvSpPr/>
              <p:nvPr/>
            </p:nvSpPr>
            <p:spPr>
              <a:xfrm>
                <a:off x="7992720" y="4898880"/>
                <a:ext cx="2930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OPTIONS-PRICE-BASIS</a:t>
                </a:r>
                <a:endParaRPr b="0" lang="en-US" sz="200" strike="noStrike" u="none">
                  <a:solidFill>
                    <a:srgbClr val="000000"/>
                  </a:solidFill>
                  <a:effectLst/>
                  <a:uFillTx/>
                  <a:latin typeface="Arial"/>
                </a:endParaRPr>
              </a:p>
            </p:txBody>
          </p:sp>
          <p:sp>
            <p:nvSpPr>
              <p:cNvPr id="1262" name=""/>
              <p:cNvSpPr/>
              <p:nvPr/>
            </p:nvSpPr>
            <p:spPr>
              <a:xfrm>
                <a:off x="7995240" y="4923720"/>
                <a:ext cx="2469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OPTIONS-TX-BASIS</a:t>
                </a:r>
                <a:endParaRPr b="0" lang="en-US" sz="200" strike="noStrike" u="none">
                  <a:solidFill>
                    <a:srgbClr val="000000"/>
                  </a:solidFill>
                  <a:effectLst/>
                  <a:uFillTx/>
                  <a:latin typeface="Arial"/>
                </a:endParaRPr>
              </a:p>
            </p:txBody>
          </p:sp>
          <p:sp>
            <p:nvSpPr>
              <p:cNvPr id="1263" name=""/>
              <p:cNvSpPr/>
              <p:nvPr/>
            </p:nvSpPr>
            <p:spPr>
              <a:xfrm>
                <a:off x="7994880" y="4950360"/>
                <a:ext cx="2556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OPTIONS-WE-BASIS</a:t>
                </a:r>
                <a:endParaRPr b="0" lang="en-US" sz="200" strike="noStrike" u="none">
                  <a:solidFill>
                    <a:srgbClr val="000000"/>
                  </a:solidFill>
                  <a:effectLst/>
                  <a:uFillTx/>
                  <a:latin typeface="Arial"/>
                </a:endParaRPr>
              </a:p>
            </p:txBody>
          </p:sp>
          <p:sp>
            <p:nvSpPr>
              <p:cNvPr id="1264" name=""/>
              <p:cNvSpPr/>
              <p:nvPr/>
            </p:nvSpPr>
            <p:spPr>
              <a:xfrm>
                <a:off x="7995600" y="4991040"/>
                <a:ext cx="249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OPTIONS-CE-PRICE</a:t>
                </a:r>
                <a:endParaRPr b="0" lang="en-US" sz="200" strike="noStrike" u="none">
                  <a:solidFill>
                    <a:srgbClr val="000000"/>
                  </a:solidFill>
                  <a:effectLst/>
                  <a:uFillTx/>
                  <a:latin typeface="Arial"/>
                </a:endParaRPr>
              </a:p>
            </p:txBody>
          </p:sp>
          <p:sp>
            <p:nvSpPr>
              <p:cNvPr id="1265" name=""/>
              <p:cNvSpPr/>
              <p:nvPr/>
            </p:nvSpPr>
            <p:spPr>
              <a:xfrm>
                <a:off x="7995600" y="5006520"/>
                <a:ext cx="249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OPTIONS-EA-PRICE</a:t>
                </a:r>
                <a:endParaRPr b="0" lang="en-US" sz="200" strike="noStrike" u="none">
                  <a:solidFill>
                    <a:srgbClr val="000000"/>
                  </a:solidFill>
                  <a:effectLst/>
                  <a:uFillTx/>
                  <a:latin typeface="Arial"/>
                </a:endParaRPr>
              </a:p>
            </p:txBody>
          </p:sp>
          <p:sp>
            <p:nvSpPr>
              <p:cNvPr id="1266" name=""/>
              <p:cNvSpPr/>
              <p:nvPr/>
            </p:nvSpPr>
            <p:spPr>
              <a:xfrm>
                <a:off x="7995600" y="5034600"/>
                <a:ext cx="249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OPTIONS-NY-PRICE</a:t>
                </a:r>
                <a:endParaRPr b="0" lang="en-US" sz="200" strike="noStrike" u="none">
                  <a:solidFill>
                    <a:srgbClr val="000000"/>
                  </a:solidFill>
                  <a:effectLst/>
                  <a:uFillTx/>
                  <a:latin typeface="Arial"/>
                </a:endParaRPr>
              </a:p>
            </p:txBody>
          </p:sp>
          <p:sp>
            <p:nvSpPr>
              <p:cNvPr id="1267" name=""/>
              <p:cNvSpPr/>
              <p:nvPr/>
            </p:nvSpPr>
            <p:spPr>
              <a:xfrm>
                <a:off x="7995600" y="5081400"/>
                <a:ext cx="2685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OPTIONS-PRICE-PRC</a:t>
                </a:r>
                <a:endParaRPr b="0" lang="en-US" sz="200" strike="noStrike" u="none">
                  <a:solidFill>
                    <a:srgbClr val="000000"/>
                  </a:solidFill>
                  <a:effectLst/>
                  <a:uFillTx/>
                  <a:latin typeface="Arial"/>
                </a:endParaRPr>
              </a:p>
            </p:txBody>
          </p:sp>
          <p:sp>
            <p:nvSpPr>
              <p:cNvPr id="1268" name=""/>
              <p:cNvSpPr/>
              <p:nvPr/>
            </p:nvSpPr>
            <p:spPr>
              <a:xfrm>
                <a:off x="7995240" y="5090760"/>
                <a:ext cx="2469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OPTIONS-TX-PRICE</a:t>
                </a:r>
                <a:endParaRPr b="0" lang="en-US" sz="200" strike="noStrike" u="none">
                  <a:solidFill>
                    <a:srgbClr val="000000"/>
                  </a:solidFill>
                  <a:effectLst/>
                  <a:uFillTx/>
                  <a:latin typeface="Arial"/>
                </a:endParaRPr>
              </a:p>
            </p:txBody>
          </p:sp>
          <p:sp>
            <p:nvSpPr>
              <p:cNvPr id="1269" name=""/>
              <p:cNvSpPr/>
              <p:nvPr/>
            </p:nvSpPr>
            <p:spPr>
              <a:xfrm>
                <a:off x="7994880" y="5118840"/>
                <a:ext cx="2556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OPTIONS-WE-PRICE</a:t>
                </a:r>
                <a:endParaRPr b="0" lang="en-US" sz="200" strike="noStrike" u="none">
                  <a:solidFill>
                    <a:srgbClr val="000000"/>
                  </a:solidFill>
                  <a:effectLst/>
                  <a:uFillTx/>
                  <a:latin typeface="Arial"/>
                </a:endParaRPr>
              </a:p>
            </p:txBody>
          </p:sp>
          <p:sp>
            <p:nvSpPr>
              <p:cNvPr id="1270" name=""/>
              <p:cNvSpPr/>
              <p:nvPr/>
            </p:nvSpPr>
            <p:spPr>
              <a:xfrm>
                <a:off x="7994880" y="5147280"/>
                <a:ext cx="2311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GAS-DAILY-BASIS</a:t>
                </a:r>
                <a:endParaRPr b="0" lang="en-US" sz="200" strike="noStrike" u="none">
                  <a:solidFill>
                    <a:srgbClr val="000000"/>
                  </a:solidFill>
                  <a:effectLst/>
                  <a:uFillTx/>
                  <a:latin typeface="Arial"/>
                </a:endParaRPr>
              </a:p>
            </p:txBody>
          </p:sp>
          <p:sp>
            <p:nvSpPr>
              <p:cNvPr id="1271" name=""/>
              <p:cNvSpPr/>
              <p:nvPr/>
            </p:nvSpPr>
            <p:spPr>
              <a:xfrm>
                <a:off x="7993440" y="5173560"/>
                <a:ext cx="3391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GAS-DAILY-OPTION-BASIS</a:t>
                </a:r>
                <a:endParaRPr b="0" lang="en-US" sz="200" strike="noStrike" u="none">
                  <a:solidFill>
                    <a:srgbClr val="000000"/>
                  </a:solidFill>
                  <a:effectLst/>
                  <a:uFillTx/>
                  <a:latin typeface="Arial"/>
                </a:endParaRPr>
              </a:p>
            </p:txBody>
          </p:sp>
          <p:sp>
            <p:nvSpPr>
              <p:cNvPr id="1272" name=""/>
              <p:cNvSpPr/>
              <p:nvPr/>
            </p:nvSpPr>
            <p:spPr>
              <a:xfrm>
                <a:off x="7994520" y="5201640"/>
                <a:ext cx="2066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GAS-DAILY-GDL</a:t>
                </a:r>
                <a:endParaRPr b="0" lang="en-US" sz="200" strike="noStrike" u="none">
                  <a:solidFill>
                    <a:srgbClr val="000000"/>
                  </a:solidFill>
                  <a:effectLst/>
                  <a:uFillTx/>
                  <a:latin typeface="Arial"/>
                </a:endParaRPr>
              </a:p>
            </p:txBody>
          </p:sp>
          <p:sp>
            <p:nvSpPr>
              <p:cNvPr id="1273" name=""/>
              <p:cNvSpPr/>
              <p:nvPr/>
            </p:nvSpPr>
            <p:spPr>
              <a:xfrm>
                <a:off x="7994880" y="5229720"/>
                <a:ext cx="2512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GAS-DAILY-OPTION</a:t>
                </a:r>
                <a:endParaRPr b="0" lang="en-US" sz="200" strike="noStrike" u="none">
                  <a:solidFill>
                    <a:srgbClr val="000000"/>
                  </a:solidFill>
                  <a:effectLst/>
                  <a:uFillTx/>
                  <a:latin typeface="Arial"/>
                </a:endParaRPr>
              </a:p>
            </p:txBody>
          </p:sp>
          <p:sp>
            <p:nvSpPr>
              <p:cNvPr id="1274" name=""/>
              <p:cNvSpPr/>
              <p:nvPr/>
            </p:nvSpPr>
            <p:spPr>
              <a:xfrm>
                <a:off x="8237520" y="5229720"/>
                <a:ext cx="640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-GDL</a:t>
                </a:r>
                <a:endParaRPr b="0" lang="en-US" sz="200" strike="noStrike" u="none">
                  <a:solidFill>
                    <a:srgbClr val="000000"/>
                  </a:solidFill>
                  <a:effectLst/>
                  <a:uFillTx/>
                  <a:latin typeface="Arial"/>
                </a:endParaRPr>
              </a:p>
            </p:txBody>
          </p:sp>
          <p:sp>
            <p:nvSpPr>
              <p:cNvPr id="1275" name=""/>
              <p:cNvSpPr/>
              <p:nvPr/>
            </p:nvSpPr>
            <p:spPr>
              <a:xfrm>
                <a:off x="7992000" y="5265720"/>
                <a:ext cx="3430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GD-OPTION-CENTRAL-GDL</a:t>
                </a:r>
                <a:endParaRPr b="0" lang="en-US" sz="200" strike="noStrike" u="none">
                  <a:solidFill>
                    <a:srgbClr val="000000"/>
                  </a:solidFill>
                  <a:effectLst/>
                  <a:uFillTx/>
                  <a:latin typeface="Arial"/>
                </a:endParaRPr>
              </a:p>
            </p:txBody>
          </p:sp>
          <p:sp>
            <p:nvSpPr>
              <p:cNvPr id="1276" name=""/>
              <p:cNvSpPr/>
              <p:nvPr/>
            </p:nvSpPr>
            <p:spPr>
              <a:xfrm>
                <a:off x="7994880" y="5285880"/>
                <a:ext cx="2887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GD-OPTION-EAST-GDL</a:t>
                </a:r>
                <a:endParaRPr b="0" lang="en-US" sz="200" strike="noStrike" u="none">
                  <a:solidFill>
                    <a:srgbClr val="000000"/>
                  </a:solidFill>
                  <a:effectLst/>
                  <a:uFillTx/>
                  <a:latin typeface="Arial"/>
                </a:endParaRPr>
              </a:p>
            </p:txBody>
          </p:sp>
          <p:sp>
            <p:nvSpPr>
              <p:cNvPr id="1277" name=""/>
              <p:cNvSpPr/>
              <p:nvPr/>
            </p:nvSpPr>
            <p:spPr>
              <a:xfrm>
                <a:off x="7994160" y="5313960"/>
                <a:ext cx="2556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GD-OPTION-NY-GDL</a:t>
                </a:r>
                <a:endParaRPr b="0" lang="en-US" sz="200" strike="noStrike" u="none">
                  <a:solidFill>
                    <a:srgbClr val="000000"/>
                  </a:solidFill>
                  <a:effectLst/>
                  <a:uFillTx/>
                  <a:latin typeface="Arial"/>
                </a:endParaRPr>
              </a:p>
            </p:txBody>
          </p:sp>
          <p:sp>
            <p:nvSpPr>
              <p:cNvPr id="1278" name=""/>
              <p:cNvSpPr/>
              <p:nvPr/>
            </p:nvSpPr>
            <p:spPr>
              <a:xfrm>
                <a:off x="7994880" y="5356440"/>
                <a:ext cx="3060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GD-OPTION-TEXAS-GDL</a:t>
                </a:r>
                <a:endParaRPr b="0" lang="en-US" sz="200" strike="noStrike" u="none">
                  <a:solidFill>
                    <a:srgbClr val="000000"/>
                  </a:solidFill>
                  <a:effectLst/>
                  <a:uFillTx/>
                  <a:latin typeface="Arial"/>
                </a:endParaRPr>
              </a:p>
            </p:txBody>
          </p:sp>
          <p:sp>
            <p:nvSpPr>
              <p:cNvPr id="1279" name=""/>
              <p:cNvSpPr/>
              <p:nvPr/>
            </p:nvSpPr>
            <p:spPr>
              <a:xfrm>
                <a:off x="7993080" y="5370120"/>
                <a:ext cx="29448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GD-OPTION-WEST-GDL</a:t>
                </a:r>
                <a:endParaRPr b="0" lang="en-US" sz="200" strike="noStrike" u="none">
                  <a:solidFill>
                    <a:srgbClr val="000000"/>
                  </a:solidFill>
                  <a:effectLst/>
                  <a:uFillTx/>
                  <a:latin typeface="Arial"/>
                </a:endParaRPr>
              </a:p>
            </p:txBody>
          </p:sp>
          <p:sp>
            <p:nvSpPr>
              <p:cNvPr id="1280" name=""/>
              <p:cNvSpPr/>
              <p:nvPr/>
            </p:nvSpPr>
            <p:spPr>
              <a:xfrm>
                <a:off x="7994520" y="5396760"/>
                <a:ext cx="2815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OPTIONS-GDOPT-GDL</a:t>
                </a:r>
                <a:endParaRPr b="0" lang="en-US" sz="200" strike="noStrike" u="none">
                  <a:solidFill>
                    <a:srgbClr val="000000"/>
                  </a:solidFill>
                  <a:effectLst/>
                  <a:uFillTx/>
                  <a:latin typeface="Arial"/>
                </a:endParaRPr>
              </a:p>
            </p:txBody>
          </p:sp>
          <p:sp>
            <p:nvSpPr>
              <p:cNvPr id="1281" name=""/>
              <p:cNvSpPr/>
              <p:nvPr/>
            </p:nvSpPr>
            <p:spPr>
              <a:xfrm>
                <a:off x="7993440" y="5424840"/>
                <a:ext cx="3391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GAS-DAILY-OPTION-PRICE</a:t>
                </a:r>
                <a:endParaRPr b="0" lang="en-US" sz="200" strike="noStrike" u="none">
                  <a:solidFill>
                    <a:srgbClr val="000000"/>
                  </a:solidFill>
                  <a:effectLst/>
                  <a:uFillTx/>
                  <a:latin typeface="Arial"/>
                </a:endParaRPr>
              </a:p>
            </p:txBody>
          </p:sp>
          <p:sp>
            <p:nvSpPr>
              <p:cNvPr id="1282" name=""/>
              <p:cNvSpPr/>
              <p:nvPr/>
            </p:nvSpPr>
            <p:spPr>
              <a:xfrm>
                <a:off x="7994880" y="5452920"/>
                <a:ext cx="2311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GAS-DAILY-PRICE</a:t>
                </a:r>
                <a:endParaRPr b="0" lang="en-US" sz="200" strike="noStrike" u="none">
                  <a:solidFill>
                    <a:srgbClr val="000000"/>
                  </a:solidFill>
                  <a:effectLst/>
                  <a:uFillTx/>
                  <a:latin typeface="Arial"/>
                </a:endParaRPr>
              </a:p>
            </p:txBody>
          </p:sp>
          <p:sp>
            <p:nvSpPr>
              <p:cNvPr id="1283" name=""/>
              <p:cNvSpPr/>
              <p:nvPr/>
            </p:nvSpPr>
            <p:spPr>
              <a:xfrm>
                <a:off x="7995600" y="5481000"/>
                <a:ext cx="21384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OMICRON-PRICE</a:t>
                </a:r>
                <a:endParaRPr b="0" lang="en-US" sz="200" strike="noStrike" u="none">
                  <a:solidFill>
                    <a:srgbClr val="000000"/>
                  </a:solidFill>
                  <a:effectLst/>
                  <a:uFillTx/>
                  <a:latin typeface="Arial"/>
                </a:endParaRPr>
              </a:p>
            </p:txBody>
          </p:sp>
          <p:sp>
            <p:nvSpPr>
              <p:cNvPr id="1284" name=""/>
              <p:cNvSpPr/>
              <p:nvPr/>
            </p:nvSpPr>
            <p:spPr>
              <a:xfrm>
                <a:off x="7994880" y="5509080"/>
                <a:ext cx="19800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POWER HEDGE</a:t>
                </a:r>
                <a:endParaRPr b="0" lang="en-US" sz="200" strike="noStrike" u="none">
                  <a:solidFill>
                    <a:srgbClr val="000000"/>
                  </a:solidFill>
                  <a:effectLst/>
                  <a:uFillTx/>
                  <a:latin typeface="Arial"/>
                </a:endParaRPr>
              </a:p>
            </p:txBody>
          </p:sp>
          <p:sp>
            <p:nvSpPr>
              <p:cNvPr id="1285" name=""/>
              <p:cNvSpPr/>
              <p:nvPr/>
            </p:nvSpPr>
            <p:spPr>
              <a:xfrm>
                <a:off x="7993440" y="5630760"/>
                <a:ext cx="189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INDEX-OP-BAS</a:t>
                </a:r>
                <a:endParaRPr b="0" lang="en-US" sz="200" strike="noStrike" u="none">
                  <a:solidFill>
                    <a:srgbClr val="000000"/>
                  </a:solidFill>
                  <a:effectLst/>
                  <a:uFillTx/>
                  <a:latin typeface="Arial"/>
                </a:endParaRPr>
              </a:p>
            </p:txBody>
          </p:sp>
          <p:sp>
            <p:nvSpPr>
              <p:cNvPr id="1286" name=""/>
              <p:cNvSpPr/>
              <p:nvPr/>
            </p:nvSpPr>
            <p:spPr>
              <a:xfrm>
                <a:off x="7995240" y="5644800"/>
                <a:ext cx="189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INDEX-OP-PRD</a:t>
                </a:r>
                <a:endParaRPr b="0" lang="en-US" sz="200" strike="noStrike" u="none">
                  <a:solidFill>
                    <a:srgbClr val="000000"/>
                  </a:solidFill>
                  <a:effectLst/>
                  <a:uFillTx/>
                  <a:latin typeface="Arial"/>
                </a:endParaRPr>
              </a:p>
            </p:txBody>
          </p:sp>
          <p:sp>
            <p:nvSpPr>
              <p:cNvPr id="1287" name=""/>
              <p:cNvSpPr/>
              <p:nvPr/>
            </p:nvSpPr>
            <p:spPr>
              <a:xfrm>
                <a:off x="7995960" y="5700960"/>
                <a:ext cx="11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a:t>
                </a:r>
                <a:endParaRPr b="0" lang="en-US" sz="200" strike="noStrike" u="none">
                  <a:solidFill>
                    <a:srgbClr val="000000"/>
                  </a:solidFill>
                  <a:effectLst/>
                  <a:uFillTx/>
                  <a:latin typeface="Arial"/>
                </a:endParaRPr>
              </a:p>
            </p:txBody>
          </p:sp>
          <p:sp>
            <p:nvSpPr>
              <p:cNvPr id="1288" name=""/>
              <p:cNvSpPr/>
              <p:nvPr/>
            </p:nvSpPr>
            <p:spPr>
              <a:xfrm>
                <a:off x="7997400" y="5729040"/>
                <a:ext cx="79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PRICE</a:t>
                </a:r>
                <a:endParaRPr b="0" lang="en-US" sz="200" strike="noStrike" u="none">
                  <a:solidFill>
                    <a:srgbClr val="000000"/>
                  </a:solidFill>
                  <a:effectLst/>
                  <a:uFillTx/>
                  <a:latin typeface="Arial"/>
                </a:endParaRPr>
              </a:p>
            </p:txBody>
          </p:sp>
          <p:sp>
            <p:nvSpPr>
              <p:cNvPr id="1289" name=""/>
              <p:cNvSpPr/>
              <p:nvPr/>
            </p:nvSpPr>
            <p:spPr>
              <a:xfrm>
                <a:off x="7995960" y="5757120"/>
                <a:ext cx="11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a:t>
                </a:r>
                <a:endParaRPr b="0" lang="en-US" sz="200" strike="noStrike" u="none">
                  <a:solidFill>
                    <a:srgbClr val="000000"/>
                  </a:solidFill>
                  <a:effectLst/>
                  <a:uFillTx/>
                  <a:latin typeface="Arial"/>
                </a:endParaRPr>
              </a:p>
            </p:txBody>
          </p:sp>
          <p:sp>
            <p:nvSpPr>
              <p:cNvPr id="1290" name=""/>
              <p:cNvSpPr/>
              <p:nvPr/>
            </p:nvSpPr>
            <p:spPr>
              <a:xfrm>
                <a:off x="7997400" y="5785200"/>
                <a:ext cx="79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PRICE</a:t>
                </a:r>
                <a:endParaRPr b="0" lang="en-US" sz="200" strike="noStrike" u="none">
                  <a:solidFill>
                    <a:srgbClr val="000000"/>
                  </a:solidFill>
                  <a:effectLst/>
                  <a:uFillTx/>
                  <a:latin typeface="Arial"/>
                </a:endParaRPr>
              </a:p>
            </p:txBody>
          </p:sp>
          <p:sp>
            <p:nvSpPr>
              <p:cNvPr id="1291" name=""/>
              <p:cNvSpPr/>
              <p:nvPr/>
            </p:nvSpPr>
            <p:spPr>
              <a:xfrm>
                <a:off x="7995960" y="5815080"/>
                <a:ext cx="11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a:t>
                </a:r>
                <a:endParaRPr b="0" lang="en-US" sz="200" strike="noStrike" u="none">
                  <a:solidFill>
                    <a:srgbClr val="000000"/>
                  </a:solidFill>
                  <a:effectLst/>
                  <a:uFillTx/>
                  <a:latin typeface="Arial"/>
                </a:endParaRPr>
              </a:p>
            </p:txBody>
          </p:sp>
          <p:sp>
            <p:nvSpPr>
              <p:cNvPr id="1292" name=""/>
              <p:cNvSpPr/>
              <p:nvPr/>
            </p:nvSpPr>
            <p:spPr>
              <a:xfrm>
                <a:off x="7997400" y="5839920"/>
                <a:ext cx="79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PRICE</a:t>
                </a:r>
                <a:endParaRPr b="0" lang="en-US" sz="200" strike="noStrike" u="none">
                  <a:solidFill>
                    <a:srgbClr val="000000"/>
                  </a:solidFill>
                  <a:effectLst/>
                  <a:uFillTx/>
                  <a:latin typeface="Arial"/>
                </a:endParaRPr>
              </a:p>
            </p:txBody>
          </p:sp>
          <p:sp>
            <p:nvSpPr>
              <p:cNvPr id="1293" name=""/>
              <p:cNvSpPr/>
              <p:nvPr/>
            </p:nvSpPr>
            <p:spPr>
              <a:xfrm>
                <a:off x="7995960" y="5868000"/>
                <a:ext cx="11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a:t>
                </a:r>
                <a:endParaRPr b="0" lang="en-US" sz="200" strike="noStrike" u="none">
                  <a:solidFill>
                    <a:srgbClr val="000000"/>
                  </a:solidFill>
                  <a:effectLst/>
                  <a:uFillTx/>
                  <a:latin typeface="Arial"/>
                </a:endParaRPr>
              </a:p>
            </p:txBody>
          </p:sp>
          <p:sp>
            <p:nvSpPr>
              <p:cNvPr id="1294" name=""/>
              <p:cNvSpPr/>
              <p:nvPr/>
            </p:nvSpPr>
            <p:spPr>
              <a:xfrm>
                <a:off x="7997400" y="5905440"/>
                <a:ext cx="79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PRICE</a:t>
                </a:r>
                <a:endParaRPr b="0" lang="en-US" sz="200" strike="noStrike" u="none">
                  <a:solidFill>
                    <a:srgbClr val="000000"/>
                  </a:solidFill>
                  <a:effectLst/>
                  <a:uFillTx/>
                  <a:latin typeface="Arial"/>
                </a:endParaRPr>
              </a:p>
            </p:txBody>
          </p:sp>
          <p:sp>
            <p:nvSpPr>
              <p:cNvPr id="1295" name=""/>
              <p:cNvSpPr/>
              <p:nvPr/>
            </p:nvSpPr>
            <p:spPr>
              <a:xfrm>
                <a:off x="7995960" y="5924160"/>
                <a:ext cx="11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a:t>
                </a:r>
                <a:endParaRPr b="0" lang="en-US" sz="200" strike="noStrike" u="none">
                  <a:solidFill>
                    <a:srgbClr val="000000"/>
                  </a:solidFill>
                  <a:effectLst/>
                  <a:uFillTx/>
                  <a:latin typeface="Arial"/>
                </a:endParaRPr>
              </a:p>
            </p:txBody>
          </p:sp>
          <p:sp>
            <p:nvSpPr>
              <p:cNvPr id="1296" name=""/>
              <p:cNvSpPr/>
              <p:nvPr/>
            </p:nvSpPr>
            <p:spPr>
              <a:xfrm>
                <a:off x="7997400" y="5952240"/>
                <a:ext cx="79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PRICE</a:t>
                </a:r>
                <a:endParaRPr b="0" lang="en-US" sz="200" strike="noStrike" u="none">
                  <a:solidFill>
                    <a:srgbClr val="000000"/>
                  </a:solidFill>
                  <a:effectLst/>
                  <a:uFillTx/>
                  <a:latin typeface="Arial"/>
                </a:endParaRPr>
              </a:p>
            </p:txBody>
          </p:sp>
          <p:sp>
            <p:nvSpPr>
              <p:cNvPr id="1297" name=""/>
              <p:cNvSpPr/>
              <p:nvPr/>
            </p:nvSpPr>
            <p:spPr>
              <a:xfrm>
                <a:off x="7995960" y="5997600"/>
                <a:ext cx="11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a:t>
                </a:r>
                <a:endParaRPr b="0" lang="en-US" sz="200" strike="noStrike" u="none">
                  <a:solidFill>
                    <a:srgbClr val="000000"/>
                  </a:solidFill>
                  <a:effectLst/>
                  <a:uFillTx/>
                  <a:latin typeface="Arial"/>
                </a:endParaRPr>
              </a:p>
            </p:txBody>
          </p:sp>
          <p:sp>
            <p:nvSpPr>
              <p:cNvPr id="1298" name=""/>
              <p:cNvSpPr/>
              <p:nvPr/>
            </p:nvSpPr>
            <p:spPr>
              <a:xfrm>
                <a:off x="7997400" y="6008400"/>
                <a:ext cx="79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PRICE</a:t>
                </a:r>
                <a:endParaRPr b="0" lang="en-US" sz="200" strike="noStrike" u="none">
                  <a:solidFill>
                    <a:srgbClr val="000000"/>
                  </a:solidFill>
                  <a:effectLst/>
                  <a:uFillTx/>
                  <a:latin typeface="Arial"/>
                </a:endParaRPr>
              </a:p>
            </p:txBody>
          </p:sp>
          <p:sp>
            <p:nvSpPr>
              <p:cNvPr id="1299" name=""/>
              <p:cNvSpPr/>
              <p:nvPr/>
            </p:nvSpPr>
            <p:spPr>
              <a:xfrm>
                <a:off x="7995960" y="6036480"/>
                <a:ext cx="11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a:t>
                </a:r>
                <a:endParaRPr b="0" lang="en-US" sz="200" strike="noStrike" u="none">
                  <a:solidFill>
                    <a:srgbClr val="000000"/>
                  </a:solidFill>
                  <a:effectLst/>
                  <a:uFillTx/>
                  <a:latin typeface="Arial"/>
                </a:endParaRPr>
              </a:p>
            </p:txBody>
          </p:sp>
          <p:sp>
            <p:nvSpPr>
              <p:cNvPr id="1300" name=""/>
              <p:cNvSpPr/>
              <p:nvPr/>
            </p:nvSpPr>
            <p:spPr>
              <a:xfrm>
                <a:off x="7997400" y="6064920"/>
                <a:ext cx="79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PRICE</a:t>
                </a:r>
                <a:endParaRPr b="0" lang="en-US" sz="200" strike="noStrike" u="none">
                  <a:solidFill>
                    <a:srgbClr val="000000"/>
                  </a:solidFill>
                  <a:effectLst/>
                  <a:uFillTx/>
                  <a:latin typeface="Arial"/>
                </a:endParaRPr>
              </a:p>
            </p:txBody>
          </p:sp>
          <p:sp>
            <p:nvSpPr>
              <p:cNvPr id="1301" name=""/>
              <p:cNvSpPr/>
              <p:nvPr/>
            </p:nvSpPr>
            <p:spPr>
              <a:xfrm>
                <a:off x="7995960" y="6091200"/>
                <a:ext cx="11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a:t>
                </a:r>
                <a:endParaRPr b="0" lang="en-US" sz="200" strike="noStrike" u="none">
                  <a:solidFill>
                    <a:srgbClr val="000000"/>
                  </a:solidFill>
                  <a:effectLst/>
                  <a:uFillTx/>
                  <a:latin typeface="Arial"/>
                </a:endParaRPr>
              </a:p>
            </p:txBody>
          </p:sp>
          <p:sp>
            <p:nvSpPr>
              <p:cNvPr id="1302" name=""/>
              <p:cNvSpPr/>
              <p:nvPr/>
            </p:nvSpPr>
            <p:spPr>
              <a:xfrm>
                <a:off x="7997400" y="6119280"/>
                <a:ext cx="79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PRICE</a:t>
                </a:r>
                <a:endParaRPr b="0" lang="en-US" sz="200" strike="noStrike" u="none">
                  <a:solidFill>
                    <a:srgbClr val="000000"/>
                  </a:solidFill>
                  <a:effectLst/>
                  <a:uFillTx/>
                  <a:latin typeface="Arial"/>
                </a:endParaRPr>
              </a:p>
            </p:txBody>
          </p:sp>
          <p:sp>
            <p:nvSpPr>
              <p:cNvPr id="1303" name=""/>
              <p:cNvSpPr/>
              <p:nvPr/>
            </p:nvSpPr>
            <p:spPr>
              <a:xfrm>
                <a:off x="7995960" y="6147360"/>
                <a:ext cx="11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a:t>
                </a:r>
                <a:endParaRPr b="0" lang="en-US" sz="200" strike="noStrike" u="none">
                  <a:solidFill>
                    <a:srgbClr val="000000"/>
                  </a:solidFill>
                  <a:effectLst/>
                  <a:uFillTx/>
                  <a:latin typeface="Arial"/>
                </a:endParaRPr>
              </a:p>
            </p:txBody>
          </p:sp>
          <p:sp>
            <p:nvSpPr>
              <p:cNvPr id="1304" name=""/>
              <p:cNvSpPr/>
              <p:nvPr/>
            </p:nvSpPr>
            <p:spPr>
              <a:xfrm>
                <a:off x="7997400" y="6180120"/>
                <a:ext cx="79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PRICE</a:t>
                </a:r>
                <a:endParaRPr b="0" lang="en-US" sz="200" strike="noStrike" u="none">
                  <a:solidFill>
                    <a:srgbClr val="000000"/>
                  </a:solidFill>
                  <a:effectLst/>
                  <a:uFillTx/>
                  <a:latin typeface="Arial"/>
                </a:endParaRPr>
              </a:p>
            </p:txBody>
          </p:sp>
          <p:sp>
            <p:nvSpPr>
              <p:cNvPr id="1305" name=""/>
              <p:cNvSpPr/>
              <p:nvPr/>
            </p:nvSpPr>
            <p:spPr>
              <a:xfrm>
                <a:off x="7995960" y="6203520"/>
                <a:ext cx="11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a:t>
                </a:r>
                <a:endParaRPr b="0" lang="en-US" sz="200" strike="noStrike" u="none">
                  <a:solidFill>
                    <a:srgbClr val="000000"/>
                  </a:solidFill>
                  <a:effectLst/>
                  <a:uFillTx/>
                  <a:latin typeface="Arial"/>
                </a:endParaRPr>
              </a:p>
            </p:txBody>
          </p:sp>
          <p:sp>
            <p:nvSpPr>
              <p:cNvPr id="1306" name=""/>
              <p:cNvSpPr/>
              <p:nvPr/>
            </p:nvSpPr>
            <p:spPr>
              <a:xfrm>
                <a:off x="7997400" y="6231600"/>
                <a:ext cx="79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PRICE</a:t>
                </a:r>
                <a:endParaRPr b="0" lang="en-US" sz="200" strike="noStrike" u="none">
                  <a:solidFill>
                    <a:srgbClr val="000000"/>
                  </a:solidFill>
                  <a:effectLst/>
                  <a:uFillTx/>
                  <a:latin typeface="Arial"/>
                </a:endParaRPr>
              </a:p>
            </p:txBody>
          </p:sp>
          <p:sp>
            <p:nvSpPr>
              <p:cNvPr id="1307" name=""/>
              <p:cNvSpPr/>
              <p:nvPr/>
            </p:nvSpPr>
            <p:spPr>
              <a:xfrm>
                <a:off x="7995960" y="6272280"/>
                <a:ext cx="1173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OPTIONS</a:t>
                </a:r>
                <a:endParaRPr b="0" lang="en-US" sz="200" strike="noStrike" u="none">
                  <a:solidFill>
                    <a:srgbClr val="000000"/>
                  </a:solidFill>
                  <a:effectLst/>
                  <a:uFillTx/>
                  <a:latin typeface="Arial"/>
                </a:endParaRPr>
              </a:p>
            </p:txBody>
          </p:sp>
          <p:sp>
            <p:nvSpPr>
              <p:cNvPr id="1308" name=""/>
              <p:cNvSpPr/>
              <p:nvPr/>
            </p:nvSpPr>
            <p:spPr>
              <a:xfrm>
                <a:off x="7997400" y="6287760"/>
                <a:ext cx="7992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PRICE</a:t>
                </a:r>
                <a:endParaRPr b="0" lang="en-US" sz="200" strike="noStrike" u="none">
                  <a:solidFill>
                    <a:srgbClr val="000000"/>
                  </a:solidFill>
                  <a:effectLst/>
                  <a:uFillTx/>
                  <a:latin typeface="Arial"/>
                </a:endParaRPr>
              </a:p>
            </p:txBody>
          </p:sp>
          <p:sp>
            <p:nvSpPr>
              <p:cNvPr id="1309" name=""/>
              <p:cNvSpPr/>
              <p:nvPr/>
            </p:nvSpPr>
            <p:spPr>
              <a:xfrm>
                <a:off x="8001000" y="4532040"/>
                <a:ext cx="52560" cy="30960"/>
              </a:xfrm>
              <a:prstGeom prst="rect">
                <a:avLst/>
              </a:prstGeom>
              <a:solidFill>
                <a:srgbClr val="ffffff"/>
              </a:solid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 strike="noStrike" u="none">
                    <a:solidFill>
                      <a:srgbClr val="000000"/>
                    </a:solidFill>
                    <a:effectLst/>
                    <a:uFillTx/>
                    <a:latin typeface="Arial"/>
                  </a:rPr>
                  <a:t>HPL</a:t>
                </a:r>
                <a:endParaRPr b="0" lang="en-US" sz="200" strike="noStrike" u="none">
                  <a:solidFill>
                    <a:srgbClr val="000000"/>
                  </a:solidFill>
                  <a:effectLst/>
                  <a:uFillTx/>
                  <a:latin typeface="Arial"/>
                </a:endParaRPr>
              </a:p>
            </p:txBody>
          </p:sp>
        </p:grpSp>
        <p:sp>
          <p:nvSpPr>
            <p:cNvPr id="1310" name=""/>
            <p:cNvSpPr/>
            <p:nvPr/>
          </p:nvSpPr>
          <p:spPr>
            <a:xfrm>
              <a:off x="7863480" y="5526360"/>
              <a:ext cx="112680" cy="1440"/>
            </a:xfrm>
            <a:custGeom>
              <a:avLst/>
              <a:gdLst/>
              <a:ahLst/>
              <a:rect l="l" t="t" r="r" b="b"/>
              <a:pathLst>
                <a:path w="431" h="0">
                  <a:moveTo>
                    <a:pt x="0" y="0"/>
                  </a:moveTo>
                  <a:lnTo>
                    <a:pt x="54" y="0"/>
                  </a:lnTo>
                  <a:lnTo>
                    <a:pt x="108" y="0"/>
                  </a:lnTo>
                  <a:lnTo>
                    <a:pt x="161" y="0"/>
                  </a:lnTo>
                  <a:lnTo>
                    <a:pt x="215" y="0"/>
                  </a:lnTo>
                  <a:lnTo>
                    <a:pt x="269" y="0"/>
                  </a:lnTo>
                  <a:lnTo>
                    <a:pt x="323" y="0"/>
                  </a:lnTo>
                  <a:lnTo>
                    <a:pt x="377" y="0"/>
                  </a:lnTo>
                  <a:lnTo>
                    <a:pt x="431" y="0"/>
                  </a:lnTo>
                </a:path>
              </a:pathLst>
            </a:custGeom>
            <a:solidFill>
              <a:srgbClr val="ffffff"/>
            </a:solidFill>
            <a:ln w="6480">
              <a:solidFill>
                <a:srgbClr val="ff004a"/>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11" name=""/>
            <p:cNvSpPr/>
            <p:nvPr/>
          </p:nvSpPr>
          <p:spPr>
            <a:xfrm>
              <a:off x="5786640" y="574560"/>
              <a:ext cx="75240" cy="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312" name=""/>
            <p:cNvSpPr/>
            <p:nvPr/>
          </p:nvSpPr>
          <p:spPr>
            <a:xfrm>
              <a:off x="5786640" y="276840"/>
              <a:ext cx="79920" cy="1080"/>
            </a:xfrm>
            <a:prstGeom prst="line">
              <a:avLst/>
            </a:prstGeom>
            <a:ln w="6480">
              <a:solidFill>
                <a:srgbClr val="ff004a"/>
              </a:solidFill>
              <a:miter/>
            </a:ln>
          </p:spPr>
          <p:style>
            <a:lnRef idx="0"/>
            <a:fillRef idx="0"/>
            <a:effectRef idx="0"/>
            <a:fontRef idx="minor"/>
          </p:style>
          <p:txBody>
            <a:bodyPr lIns="90000" rIns="90000" tIns="-45720" bIns="-45720" anchor="ctr">
              <a:noAutofit/>
            </a:bodyPr>
            <a:p>
              <a:endParaRPr b="0" lang="en-US" sz="2400" strike="noStrike" u="none">
                <a:solidFill>
                  <a:srgbClr val="000000"/>
                </a:solidFill>
                <a:effectLst/>
                <a:uFillTx/>
                <a:latin typeface="Arial"/>
              </a:endParaRPr>
            </a:p>
          </p:txBody>
        </p:sp>
        <p:sp>
          <p:nvSpPr>
            <p:cNvPr id="1313" name=""/>
            <p:cNvSpPr/>
            <p:nvPr/>
          </p:nvSpPr>
          <p:spPr>
            <a:xfrm flipV="1">
              <a:off x="5786640" y="276480"/>
              <a:ext cx="0" cy="297720"/>
            </a:xfrm>
            <a:prstGeom prst="line">
              <a:avLst/>
            </a:prstGeom>
            <a:ln w="6480">
              <a:solidFill>
                <a:srgbClr val="ff004a"/>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314" name=""/>
            <p:cNvSpPr/>
            <p:nvPr/>
          </p:nvSpPr>
          <p:spPr>
            <a:xfrm>
              <a:off x="5703120" y="425160"/>
              <a:ext cx="83160" cy="1080"/>
            </a:xfrm>
            <a:prstGeom prst="line">
              <a:avLst/>
            </a:prstGeom>
            <a:ln w="6480">
              <a:solidFill>
                <a:srgbClr val="ff004a"/>
              </a:solidFill>
              <a:miter/>
            </a:ln>
          </p:spPr>
          <p:style>
            <a:lnRef idx="0"/>
            <a:fillRef idx="0"/>
            <a:effectRef idx="0"/>
            <a:fontRef idx="minor"/>
          </p:style>
          <p:txBody>
            <a:bodyPr lIns="90000" rIns="90000" tIns="-45720" bIns="-45720" anchor="ctr">
              <a:noAutofit/>
            </a:bodyPr>
            <a:p>
              <a:endParaRPr b="0" lang="en-US" sz="2400" strike="noStrike" u="none">
                <a:solidFill>
                  <a:srgbClr val="000000"/>
                </a:solidFill>
                <a:effectLst/>
                <a:uFillTx/>
                <a:latin typeface="Arial"/>
              </a:endParaRPr>
            </a:p>
          </p:txBody>
        </p:sp>
        <p:sp>
          <p:nvSpPr>
            <p:cNvPr id="1315" name=""/>
            <p:cNvSpPr/>
            <p:nvPr/>
          </p:nvSpPr>
          <p:spPr>
            <a:xfrm>
              <a:off x="9627840" y="1921680"/>
              <a:ext cx="833400" cy="475020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1316" name=""/>
            <p:cNvGrpSpPr/>
            <p:nvPr/>
          </p:nvGrpSpPr>
          <p:grpSpPr>
            <a:xfrm>
              <a:off x="623520" y="6302160"/>
              <a:ext cx="8970840" cy="261360"/>
              <a:chOff x="623520" y="6302160"/>
              <a:chExt cx="8970840" cy="261360"/>
            </a:xfrm>
          </p:grpSpPr>
          <p:sp>
            <p:nvSpPr>
              <p:cNvPr id="1317" name=""/>
              <p:cNvSpPr/>
              <p:nvPr/>
            </p:nvSpPr>
            <p:spPr>
              <a:xfrm>
                <a:off x="2985840" y="6302160"/>
                <a:ext cx="492480" cy="261360"/>
              </a:xfrm>
              <a:prstGeom prst="rect">
                <a:avLst/>
              </a:prstGeom>
              <a:solidFill>
                <a:srgbClr val="ffffff"/>
              </a:solidFill>
              <a:ln w="0">
                <a:noFill/>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1400" strike="noStrike" u="none">
                    <a:solidFill>
                      <a:srgbClr val="000000"/>
                    </a:solidFill>
                    <a:effectLst/>
                    <a:uFillTx/>
                    <a:latin typeface="Frutiger 45 Light"/>
                  </a:rPr>
                  <a:t>1991</a:t>
                </a:r>
                <a:endParaRPr b="0" lang="en-US" sz="1400" strike="noStrike" u="none">
                  <a:solidFill>
                    <a:srgbClr val="000000"/>
                  </a:solidFill>
                  <a:effectLst/>
                  <a:uFillTx/>
                  <a:latin typeface="Arial"/>
                </a:endParaRPr>
              </a:p>
            </p:txBody>
          </p:sp>
          <p:sp>
            <p:nvSpPr>
              <p:cNvPr id="1318" name=""/>
              <p:cNvSpPr/>
              <p:nvPr/>
            </p:nvSpPr>
            <p:spPr>
              <a:xfrm>
                <a:off x="4273560" y="6302160"/>
                <a:ext cx="492480" cy="261360"/>
              </a:xfrm>
              <a:prstGeom prst="rect">
                <a:avLst/>
              </a:prstGeom>
              <a:solidFill>
                <a:srgbClr val="ffffff"/>
              </a:solidFill>
              <a:ln w="0">
                <a:noFill/>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1400" strike="noStrike" u="none">
                    <a:solidFill>
                      <a:srgbClr val="000000"/>
                    </a:solidFill>
                    <a:effectLst/>
                    <a:uFillTx/>
                    <a:latin typeface="Frutiger 45 Light"/>
                  </a:rPr>
                  <a:t>1992</a:t>
                </a:r>
                <a:endParaRPr b="0" lang="en-US" sz="1400" strike="noStrike" u="none">
                  <a:solidFill>
                    <a:srgbClr val="000000"/>
                  </a:solidFill>
                  <a:effectLst/>
                  <a:uFillTx/>
                  <a:latin typeface="Arial"/>
                </a:endParaRPr>
              </a:p>
            </p:txBody>
          </p:sp>
          <p:sp>
            <p:nvSpPr>
              <p:cNvPr id="1319" name=""/>
              <p:cNvSpPr/>
              <p:nvPr/>
            </p:nvSpPr>
            <p:spPr>
              <a:xfrm>
                <a:off x="5528520" y="6302160"/>
                <a:ext cx="492480" cy="261360"/>
              </a:xfrm>
              <a:prstGeom prst="rect">
                <a:avLst/>
              </a:prstGeom>
              <a:solidFill>
                <a:srgbClr val="ffffff"/>
              </a:solidFill>
              <a:ln w="0">
                <a:noFill/>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1400" strike="noStrike" u="none">
                    <a:solidFill>
                      <a:srgbClr val="000000"/>
                    </a:solidFill>
                    <a:effectLst/>
                    <a:uFillTx/>
                    <a:latin typeface="Frutiger 45 Light"/>
                  </a:rPr>
                  <a:t>1993</a:t>
                </a:r>
                <a:endParaRPr b="0" lang="en-US" sz="1400" strike="noStrike" u="none">
                  <a:solidFill>
                    <a:srgbClr val="000000"/>
                  </a:solidFill>
                  <a:effectLst/>
                  <a:uFillTx/>
                  <a:latin typeface="Arial"/>
                </a:endParaRPr>
              </a:p>
            </p:txBody>
          </p:sp>
          <p:sp>
            <p:nvSpPr>
              <p:cNvPr id="1320" name=""/>
              <p:cNvSpPr/>
              <p:nvPr/>
            </p:nvSpPr>
            <p:spPr>
              <a:xfrm>
                <a:off x="6754320" y="6302160"/>
                <a:ext cx="492480" cy="261360"/>
              </a:xfrm>
              <a:prstGeom prst="rect">
                <a:avLst/>
              </a:prstGeom>
              <a:solidFill>
                <a:srgbClr val="ffffff"/>
              </a:solidFill>
              <a:ln w="0">
                <a:noFill/>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1400" strike="noStrike" u="none">
                    <a:solidFill>
                      <a:srgbClr val="000000"/>
                    </a:solidFill>
                    <a:effectLst/>
                    <a:uFillTx/>
                    <a:latin typeface="Frutiger 45 Light"/>
                  </a:rPr>
                  <a:t>1994</a:t>
                </a:r>
                <a:endParaRPr b="0" lang="en-US" sz="1400" strike="noStrike" u="none">
                  <a:solidFill>
                    <a:srgbClr val="000000"/>
                  </a:solidFill>
                  <a:effectLst/>
                  <a:uFillTx/>
                  <a:latin typeface="Arial"/>
                </a:endParaRPr>
              </a:p>
            </p:txBody>
          </p:sp>
          <p:sp>
            <p:nvSpPr>
              <p:cNvPr id="1321" name=""/>
              <p:cNvSpPr/>
              <p:nvPr/>
            </p:nvSpPr>
            <p:spPr>
              <a:xfrm>
                <a:off x="7918920" y="6302160"/>
                <a:ext cx="492480" cy="261360"/>
              </a:xfrm>
              <a:prstGeom prst="rect">
                <a:avLst/>
              </a:prstGeom>
              <a:solidFill>
                <a:srgbClr val="ffffff"/>
              </a:solidFill>
              <a:ln w="0">
                <a:noFill/>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1400" strike="noStrike" u="none">
                    <a:solidFill>
                      <a:srgbClr val="000000"/>
                    </a:solidFill>
                    <a:effectLst/>
                    <a:uFillTx/>
                    <a:latin typeface="Frutiger 45 Light"/>
                  </a:rPr>
                  <a:t>1995</a:t>
                </a:r>
                <a:endParaRPr b="0" lang="en-US" sz="1400" strike="noStrike" u="none">
                  <a:solidFill>
                    <a:srgbClr val="000000"/>
                  </a:solidFill>
                  <a:effectLst/>
                  <a:uFillTx/>
                  <a:latin typeface="Arial"/>
                </a:endParaRPr>
              </a:p>
            </p:txBody>
          </p:sp>
          <p:sp>
            <p:nvSpPr>
              <p:cNvPr id="1322" name=""/>
              <p:cNvSpPr/>
              <p:nvPr/>
            </p:nvSpPr>
            <p:spPr>
              <a:xfrm>
                <a:off x="9101880" y="6302160"/>
                <a:ext cx="492480" cy="261360"/>
              </a:xfrm>
              <a:prstGeom prst="rect">
                <a:avLst/>
              </a:prstGeom>
              <a:solidFill>
                <a:srgbClr val="ffffff"/>
              </a:solidFill>
              <a:ln w="0">
                <a:noFill/>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1400" strike="noStrike" u="none">
                    <a:solidFill>
                      <a:srgbClr val="000000"/>
                    </a:solidFill>
                    <a:effectLst/>
                    <a:uFillTx/>
                    <a:latin typeface="Frutiger 45 Light"/>
                  </a:rPr>
                  <a:t>1996</a:t>
                </a:r>
                <a:endParaRPr b="0" lang="en-US" sz="1400" strike="noStrike" u="none">
                  <a:solidFill>
                    <a:srgbClr val="000000"/>
                  </a:solidFill>
                  <a:effectLst/>
                  <a:uFillTx/>
                  <a:latin typeface="Arial"/>
                </a:endParaRPr>
              </a:p>
            </p:txBody>
          </p:sp>
          <p:sp>
            <p:nvSpPr>
              <p:cNvPr id="1323" name=""/>
              <p:cNvSpPr/>
              <p:nvPr/>
            </p:nvSpPr>
            <p:spPr>
              <a:xfrm>
                <a:off x="1761480" y="6302160"/>
                <a:ext cx="492480" cy="261360"/>
              </a:xfrm>
              <a:prstGeom prst="rect">
                <a:avLst/>
              </a:prstGeom>
              <a:solidFill>
                <a:srgbClr val="ffffff"/>
              </a:solidFill>
              <a:ln w="0">
                <a:noFill/>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1400" strike="noStrike" u="none">
                    <a:solidFill>
                      <a:srgbClr val="000000"/>
                    </a:solidFill>
                    <a:effectLst/>
                    <a:uFillTx/>
                    <a:latin typeface="Frutiger 45 Light"/>
                  </a:rPr>
                  <a:t>1990</a:t>
                </a:r>
                <a:endParaRPr b="0" lang="en-US" sz="1400" strike="noStrike" u="none">
                  <a:solidFill>
                    <a:srgbClr val="000000"/>
                  </a:solidFill>
                  <a:effectLst/>
                  <a:uFillTx/>
                  <a:latin typeface="Arial"/>
                </a:endParaRPr>
              </a:p>
            </p:txBody>
          </p:sp>
          <p:sp>
            <p:nvSpPr>
              <p:cNvPr id="1324" name=""/>
              <p:cNvSpPr/>
              <p:nvPr/>
            </p:nvSpPr>
            <p:spPr>
              <a:xfrm>
                <a:off x="623520" y="6302160"/>
                <a:ext cx="492480" cy="261360"/>
              </a:xfrm>
              <a:prstGeom prst="rect">
                <a:avLst/>
              </a:prstGeom>
              <a:solidFill>
                <a:srgbClr val="ffffff"/>
              </a:solidFill>
              <a:ln w="0">
                <a:noFill/>
              </a:ln>
            </p:spPr>
            <p:style>
              <a:lnRef idx="0"/>
              <a:fillRef idx="0"/>
              <a:effectRef idx="0"/>
              <a:fontRef idx="minor"/>
            </p:style>
            <p:txBody>
              <a:bodyPr wrap="none" lIns="47520" rIns="47520" tIns="23760" bIns="23760" anchor="t">
                <a:spAutoFit/>
              </a:bodyPr>
              <a:p>
                <a:pPr algn="r">
                  <a:lnSpc>
                    <a:spcPct val="100000"/>
                  </a:lnSpc>
                  <a:tabLst>
                    <a:tab algn="l" pos="0"/>
                    <a:tab algn="l" pos="476280"/>
                    <a:tab algn="l" pos="952560"/>
                    <a:tab algn="l" pos="1428840"/>
                    <a:tab algn="l" pos="1905120"/>
                    <a:tab algn="l" pos="2381400"/>
                    <a:tab algn="l" pos="2857680"/>
                    <a:tab algn="l" pos="3333600"/>
                    <a:tab algn="l" pos="3809880"/>
                    <a:tab algn="l" pos="4286160"/>
                    <a:tab algn="l" pos="4762440"/>
                    <a:tab algn="l" pos="5238720"/>
                    <a:tab algn="l" pos="5715000"/>
                    <a:tab algn="l" pos="6191280"/>
                    <a:tab algn="l" pos="6667560"/>
                    <a:tab algn="l" pos="7143840"/>
                    <a:tab algn="l" pos="7620120"/>
                    <a:tab algn="l" pos="8096400"/>
                    <a:tab algn="l" pos="8572680"/>
                    <a:tab algn="l" pos="9048600"/>
                    <a:tab algn="l" pos="9524880"/>
                  </a:tabLst>
                </a:pPr>
                <a:r>
                  <a:rPr b="1" lang="en-US" sz="1400" strike="noStrike" u="none">
                    <a:solidFill>
                      <a:srgbClr val="000000"/>
                    </a:solidFill>
                    <a:effectLst/>
                    <a:uFillTx/>
                    <a:latin typeface="Frutiger 45 Light"/>
                  </a:rPr>
                  <a:t>1989</a:t>
                </a:r>
                <a:endParaRPr b="0" lang="en-US" sz="1400" strike="noStrike" u="none">
                  <a:solidFill>
                    <a:srgbClr val="000000"/>
                  </a:solidFill>
                  <a:effectLst/>
                  <a:uFillTx/>
                  <a:latin typeface="Arial"/>
                </a:endParaRPr>
              </a:p>
            </p:txBody>
          </p:sp>
        </p:grpSp>
      </p:grpSp>
      <p:sp>
        <p:nvSpPr>
          <p:cNvPr id="1325" name=""/>
          <p:cNvSpPr/>
          <p:nvPr/>
        </p:nvSpPr>
        <p:spPr>
          <a:xfrm>
            <a:off x="9696600" y="6018120"/>
            <a:ext cx="690480" cy="83988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000000"/>
        </a:solidFill>
      </p:bgPr>
    </p:bg>
    <p:spTree>
      <p:nvGrpSpPr>
        <p:cNvPr id="1" name=""/>
        <p:cNvGrpSpPr/>
        <p:nvPr/>
      </p:nvGrpSpPr>
      <p:grpSpPr>
        <a:xfrm>
          <a:off x="0" y="0"/>
          <a:ext cx="0" cy="0"/>
          <a:chOff x="0" y="0"/>
          <a:chExt cx="0" cy="0"/>
        </a:xfrm>
      </p:grpSpPr>
      <p:pic>
        <p:nvPicPr>
          <p:cNvPr id="1326" name="Trader%20Manual%20Cover2" descr=""/>
          <p:cNvPicPr/>
          <p:nvPr/>
        </p:nvPicPr>
        <p:blipFill>
          <a:blip r:embed="rId1"/>
          <a:srcRect l="8635" t="14752" r="21035" b="13362"/>
          <a:stretch/>
        </p:blipFill>
        <p:spPr>
          <a:xfrm>
            <a:off x="1432080" y="228600"/>
            <a:ext cx="7404120" cy="6477120"/>
          </a:xfrm>
          <a:prstGeom prst="rect">
            <a:avLst/>
          </a:prstGeom>
          <a:noFill/>
          <a:ln w="0">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27" name=""/>
          <p:cNvSpPr/>
          <p:nvPr/>
        </p:nvSpPr>
        <p:spPr>
          <a:xfrm>
            <a:off x="476280" y="26100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900"/>
            </a:br>
            <a:endParaRPr b="0" lang="en-US" sz="900" strike="noStrike" u="none">
              <a:solidFill>
                <a:srgbClr val="000000"/>
              </a:solidFill>
              <a:effectLst/>
              <a:uFillTx/>
              <a:latin typeface="Arial"/>
            </a:endParaRPr>
          </a:p>
        </p:txBody>
      </p:sp>
      <p:pic>
        <p:nvPicPr>
          <p:cNvPr id="1328" name="" descr=""/>
          <p:cNvPicPr/>
          <p:nvPr/>
        </p:nvPicPr>
        <p:blipFill>
          <a:blip r:embed="rId1"/>
          <a:srcRect l="0" t="17195" r="61330" b="16334"/>
          <a:stretch/>
        </p:blipFill>
        <p:spPr>
          <a:xfrm>
            <a:off x="2108160" y="1409760"/>
            <a:ext cx="7467480" cy="5118120"/>
          </a:xfrm>
          <a:prstGeom prst="rect">
            <a:avLst/>
          </a:prstGeom>
          <a:noFill/>
          <a:ln w="0">
            <a:noFill/>
          </a:ln>
        </p:spPr>
      </p:pic>
      <p:sp>
        <p:nvSpPr>
          <p:cNvPr id="1329" name=""/>
          <p:cNvSpPr/>
          <p:nvPr/>
        </p:nvSpPr>
        <p:spPr>
          <a:xfrm>
            <a:off x="2571840" y="762120"/>
            <a:ext cx="7615080" cy="550800"/>
          </a:xfrm>
          <a:prstGeom prst="rect">
            <a:avLst/>
          </a:prstGeom>
          <a:noFill/>
          <a:ln w="0">
            <a:noFill/>
          </a:ln>
        </p:spPr>
        <p:style>
          <a:lnRef idx="0"/>
          <a:fillRef idx="0"/>
          <a:effectRef idx="0"/>
          <a:fontRef idx="minor"/>
        </p:style>
        <p:txBody>
          <a:bodyPr lIns="106200" rIns="106200" tIns="52560" bIns="52560" anchor="t">
            <a:noAutofit/>
          </a:bodyPr>
          <a:p>
            <a:pPr>
              <a:lnSpc>
                <a:spcPct val="100000"/>
              </a:lnSpc>
              <a:tabLst>
                <a:tab algn="l" pos="0"/>
                <a:tab algn="l" pos="1050840"/>
                <a:tab algn="l" pos="2101680"/>
                <a:tab algn="l" pos="3152880"/>
                <a:tab algn="l" pos="4203720"/>
                <a:tab algn="l" pos="5254560"/>
                <a:tab algn="l" pos="6305400"/>
                <a:tab algn="l" pos="7356600"/>
                <a:tab algn="l" pos="8407440"/>
                <a:tab algn="l" pos="9458280"/>
                <a:tab algn="l" pos="10509120"/>
              </a:tabLst>
            </a:pPr>
            <a:r>
              <a:rPr b="1" i="1" lang="en-US" sz="2800" strike="noStrike" u="none">
                <a:solidFill>
                  <a:srgbClr val="000000"/>
                </a:solidFill>
                <a:effectLst/>
                <a:uFillTx/>
                <a:latin typeface="Frutiger 55 Roman"/>
              </a:rPr>
              <a:t>Global Internet Quote Screen</a:t>
            </a:r>
            <a:endParaRPr b="0" lang="en-US" sz="2800" strike="noStrike" u="none">
              <a:solidFill>
                <a:srgbClr val="000000"/>
              </a:solidFill>
              <a:effectLst/>
              <a:uFillTx/>
              <a:latin typeface="Arial"/>
            </a:endParaRPr>
          </a:p>
        </p:txBody>
      </p:sp>
      <p:sp>
        <p:nvSpPr>
          <p:cNvPr id="1330" name=""/>
          <p:cNvSpPr/>
          <p:nvPr/>
        </p:nvSpPr>
        <p:spPr>
          <a:xfrm>
            <a:off x="8072280" y="1411200"/>
            <a:ext cx="1419480" cy="27648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1" name=""/>
          <p:cNvSpPr/>
          <p:nvPr/>
        </p:nvSpPr>
        <p:spPr>
          <a:xfrm>
            <a:off x="0" y="304920"/>
            <a:ext cx="9550440" cy="635040"/>
          </a:xfrm>
          <a:prstGeom prst="rect">
            <a:avLst/>
          </a:prstGeom>
          <a:noFill/>
          <a:ln w="0">
            <a:noFill/>
          </a:ln>
        </p:spPr>
        <p:style>
          <a:lnRef idx="0"/>
          <a:fillRef idx="0"/>
          <a:effectRef idx="0"/>
          <a:fontRef idx="minor"/>
        </p:style>
        <p:txBody>
          <a:bodyPr lIns="90360" rIns="90360" tIns="44280" bIns="44280" anchor="ctr">
            <a:noAutofit/>
          </a:bodyPr>
          <a:p>
            <a:pPr algn="ctr">
              <a:lnSpc>
                <a:spcPct val="88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332" name=""/>
          <p:cNvSpPr/>
          <p:nvPr/>
        </p:nvSpPr>
        <p:spPr>
          <a:xfrm>
            <a:off x="2409840" y="730080"/>
            <a:ext cx="7724880" cy="876600"/>
          </a:xfrm>
          <a:prstGeom prst="rect">
            <a:avLst/>
          </a:prstGeom>
          <a:noFill/>
          <a:ln w="0">
            <a:noFill/>
          </a:ln>
        </p:spPr>
        <p:style>
          <a:lnRef idx="0"/>
          <a:fillRef idx="0"/>
          <a:effectRef idx="0"/>
          <a:fontRef idx="minor"/>
        </p:style>
        <p:txBody>
          <a:bodyPr lIns="92160" rIns="92160" tIns="46080" bIns="4608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Total Outsourcing for Energy Efficiency</a:t>
            </a:r>
            <a:br>
              <a:rPr sz="2800"/>
            </a:br>
            <a:endParaRPr b="0" lang="en-US" sz="2800" strike="noStrike" u="none">
              <a:solidFill>
                <a:srgbClr val="000000"/>
              </a:solidFill>
              <a:effectLst/>
              <a:uFillTx/>
              <a:latin typeface="Arial"/>
            </a:endParaRPr>
          </a:p>
        </p:txBody>
      </p:sp>
      <p:sp>
        <p:nvSpPr>
          <p:cNvPr id="1333" name=""/>
          <p:cNvSpPr/>
          <p:nvPr/>
        </p:nvSpPr>
        <p:spPr>
          <a:xfrm>
            <a:off x="7628040" y="3646440"/>
            <a:ext cx="1947600" cy="1093680"/>
          </a:xfrm>
          <a:prstGeom prst="bevel">
            <a:avLst>
              <a:gd name="adj" fmla="val 12500"/>
            </a:avLst>
          </a:prstGeom>
          <a:solidFill>
            <a:srgbClr val="3366f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334" name=""/>
          <p:cNvSpPr/>
          <p:nvPr/>
        </p:nvSpPr>
        <p:spPr>
          <a:xfrm>
            <a:off x="7628040" y="5275440"/>
            <a:ext cx="1947600" cy="1093680"/>
          </a:xfrm>
          <a:prstGeom prst="bevel">
            <a:avLst>
              <a:gd name="adj" fmla="val 12500"/>
            </a:avLst>
          </a:prstGeom>
          <a:solidFill>
            <a:srgbClr val="3366f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335" name=""/>
          <p:cNvSpPr/>
          <p:nvPr/>
        </p:nvSpPr>
        <p:spPr>
          <a:xfrm>
            <a:off x="7628040" y="2133720"/>
            <a:ext cx="1947600" cy="1093680"/>
          </a:xfrm>
          <a:prstGeom prst="bevel">
            <a:avLst>
              <a:gd name="adj" fmla="val 12500"/>
            </a:avLst>
          </a:prstGeom>
          <a:solidFill>
            <a:srgbClr val="3366f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336" name=""/>
          <p:cNvSpPr/>
          <p:nvPr/>
        </p:nvSpPr>
        <p:spPr>
          <a:xfrm>
            <a:off x="2035080" y="1592640"/>
            <a:ext cx="1594080" cy="586440"/>
          </a:xfrm>
          <a:prstGeom prst="rect">
            <a:avLst/>
          </a:prstGeom>
          <a:noFill/>
          <a:ln w="0">
            <a:noFill/>
          </a:ln>
        </p:spPr>
        <p:style>
          <a:lnRef idx="0"/>
          <a:fillRef idx="0"/>
          <a:effectRef idx="0"/>
          <a:fontRef idx="minor"/>
        </p:style>
        <p:txBody>
          <a:bodyPr lIns="92160" rIns="92160" tIns="46080" bIns="4608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Traditional Suppliers</a:t>
            </a:r>
            <a:endParaRPr b="0" lang="en-US" sz="1800" strike="noStrike" u="none">
              <a:solidFill>
                <a:srgbClr val="000000"/>
              </a:solidFill>
              <a:effectLst/>
              <a:uFillTx/>
              <a:latin typeface="Arial"/>
            </a:endParaRPr>
          </a:p>
        </p:txBody>
      </p:sp>
      <p:sp>
        <p:nvSpPr>
          <p:cNvPr id="1337" name=""/>
          <p:cNvSpPr/>
          <p:nvPr/>
        </p:nvSpPr>
        <p:spPr>
          <a:xfrm>
            <a:off x="5087880" y="5276880"/>
            <a:ext cx="1143000" cy="1077840"/>
          </a:xfrm>
          <a:custGeom>
            <a:avLst/>
            <a:gdLst/>
            <a:ahLst/>
            <a:rect l="l" t="t" r="r" b="b"/>
            <a:pathLst>
              <a:path w="600" h="654">
                <a:moveTo>
                  <a:pt x="0" y="62"/>
                </a:moveTo>
                <a:lnTo>
                  <a:pt x="0" y="654"/>
                </a:lnTo>
                <a:lnTo>
                  <a:pt x="600" y="654"/>
                </a:lnTo>
                <a:lnTo>
                  <a:pt x="600" y="0"/>
                </a:lnTo>
                <a:lnTo>
                  <a:pt x="0" y="62"/>
                </a:lnTo>
                <a:close/>
              </a:path>
            </a:pathLst>
          </a:custGeom>
          <a:solidFill>
            <a:srgbClr val="0091ff"/>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1338" name=""/>
          <p:cNvSpPr/>
          <p:nvPr/>
        </p:nvSpPr>
        <p:spPr>
          <a:xfrm>
            <a:off x="5087880" y="4619520"/>
            <a:ext cx="1143000" cy="1139760"/>
          </a:xfrm>
          <a:custGeom>
            <a:avLst/>
            <a:gdLst/>
            <a:ahLst/>
            <a:rect l="l" t="t" r="r" b="b"/>
            <a:pathLst>
              <a:path w="600" h="690">
                <a:moveTo>
                  <a:pt x="0" y="0"/>
                </a:moveTo>
                <a:lnTo>
                  <a:pt x="0" y="505"/>
                </a:lnTo>
                <a:lnTo>
                  <a:pt x="141" y="516"/>
                </a:lnTo>
                <a:cubicBezTo>
                  <a:pt x="141" y="516"/>
                  <a:pt x="170" y="513"/>
                  <a:pt x="177" y="543"/>
                </a:cubicBezTo>
                <a:cubicBezTo>
                  <a:pt x="177" y="572"/>
                  <a:pt x="160" y="594"/>
                  <a:pt x="160" y="594"/>
                </a:cubicBezTo>
                <a:cubicBezTo>
                  <a:pt x="160" y="594"/>
                  <a:pt x="146" y="618"/>
                  <a:pt x="153" y="639"/>
                </a:cubicBezTo>
                <a:cubicBezTo>
                  <a:pt x="158" y="666"/>
                  <a:pt x="184" y="677"/>
                  <a:pt x="184" y="677"/>
                </a:cubicBezTo>
                <a:cubicBezTo>
                  <a:pt x="184" y="677"/>
                  <a:pt x="230" y="690"/>
                  <a:pt x="270" y="684"/>
                </a:cubicBezTo>
                <a:cubicBezTo>
                  <a:pt x="308" y="683"/>
                  <a:pt x="330" y="666"/>
                  <a:pt x="330" y="666"/>
                </a:cubicBezTo>
                <a:cubicBezTo>
                  <a:pt x="344" y="656"/>
                  <a:pt x="356" y="643"/>
                  <a:pt x="354" y="625"/>
                </a:cubicBezTo>
                <a:cubicBezTo>
                  <a:pt x="352" y="607"/>
                  <a:pt x="325" y="576"/>
                  <a:pt x="320" y="560"/>
                </a:cubicBezTo>
                <a:cubicBezTo>
                  <a:pt x="320" y="560"/>
                  <a:pt x="314" y="545"/>
                  <a:pt x="322" y="528"/>
                </a:cubicBezTo>
                <a:cubicBezTo>
                  <a:pt x="338" y="510"/>
                  <a:pt x="356" y="509"/>
                  <a:pt x="356" y="509"/>
                </a:cubicBezTo>
                <a:lnTo>
                  <a:pt x="600" y="514"/>
                </a:lnTo>
                <a:lnTo>
                  <a:pt x="600" y="22"/>
                </a:lnTo>
                <a:lnTo>
                  <a:pt x="0" y="0"/>
                </a:lnTo>
                <a:close/>
              </a:path>
            </a:pathLst>
          </a:custGeom>
          <a:solidFill>
            <a:srgbClr val="0091ff"/>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1339" name=""/>
          <p:cNvSpPr/>
          <p:nvPr/>
        </p:nvSpPr>
        <p:spPr>
          <a:xfrm>
            <a:off x="5087880" y="3808440"/>
            <a:ext cx="1143000" cy="1160280"/>
          </a:xfrm>
          <a:custGeom>
            <a:avLst/>
            <a:gdLst/>
            <a:ahLst/>
            <a:rect l="l" t="t" r="r" b="b"/>
            <a:pathLst>
              <a:path w="602" h="704">
                <a:moveTo>
                  <a:pt x="0" y="63"/>
                </a:moveTo>
                <a:lnTo>
                  <a:pt x="0" y="522"/>
                </a:lnTo>
                <a:lnTo>
                  <a:pt x="143" y="536"/>
                </a:lnTo>
                <a:cubicBezTo>
                  <a:pt x="143" y="536"/>
                  <a:pt x="173" y="545"/>
                  <a:pt x="180" y="564"/>
                </a:cubicBezTo>
                <a:cubicBezTo>
                  <a:pt x="187" y="575"/>
                  <a:pt x="192" y="588"/>
                  <a:pt x="184" y="601"/>
                </a:cubicBezTo>
                <a:cubicBezTo>
                  <a:pt x="181" y="612"/>
                  <a:pt x="165" y="618"/>
                  <a:pt x="162" y="630"/>
                </a:cubicBezTo>
                <a:cubicBezTo>
                  <a:pt x="154" y="651"/>
                  <a:pt x="162" y="664"/>
                  <a:pt x="168" y="675"/>
                </a:cubicBezTo>
                <a:cubicBezTo>
                  <a:pt x="168" y="675"/>
                  <a:pt x="176" y="689"/>
                  <a:pt x="196" y="696"/>
                </a:cubicBezTo>
                <a:cubicBezTo>
                  <a:pt x="228" y="704"/>
                  <a:pt x="264" y="702"/>
                  <a:pt x="264" y="702"/>
                </a:cubicBezTo>
                <a:cubicBezTo>
                  <a:pt x="264" y="702"/>
                  <a:pt x="312" y="701"/>
                  <a:pt x="342" y="678"/>
                </a:cubicBezTo>
                <a:cubicBezTo>
                  <a:pt x="361" y="660"/>
                  <a:pt x="361" y="639"/>
                  <a:pt x="362" y="634"/>
                </a:cubicBezTo>
                <a:cubicBezTo>
                  <a:pt x="360" y="619"/>
                  <a:pt x="333" y="600"/>
                  <a:pt x="327" y="586"/>
                </a:cubicBezTo>
                <a:cubicBezTo>
                  <a:pt x="321" y="572"/>
                  <a:pt x="320" y="561"/>
                  <a:pt x="326" y="552"/>
                </a:cubicBezTo>
                <a:cubicBezTo>
                  <a:pt x="336" y="529"/>
                  <a:pt x="362" y="531"/>
                  <a:pt x="362" y="531"/>
                </a:cubicBezTo>
                <a:lnTo>
                  <a:pt x="602" y="540"/>
                </a:lnTo>
                <a:lnTo>
                  <a:pt x="602" y="0"/>
                </a:lnTo>
                <a:lnTo>
                  <a:pt x="0" y="63"/>
                </a:lnTo>
                <a:close/>
              </a:path>
            </a:pathLst>
          </a:custGeom>
          <a:solidFill>
            <a:srgbClr val="0091ff"/>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1340" name=""/>
          <p:cNvSpPr/>
          <p:nvPr/>
        </p:nvSpPr>
        <p:spPr>
          <a:xfrm>
            <a:off x="5087880" y="2651040"/>
            <a:ext cx="1144800" cy="1528920"/>
          </a:xfrm>
          <a:custGeom>
            <a:avLst/>
            <a:gdLst/>
            <a:ahLst/>
            <a:rect l="l" t="t" r="r" b="b"/>
            <a:pathLst>
              <a:path w="599" h="927">
                <a:moveTo>
                  <a:pt x="0" y="0"/>
                </a:moveTo>
                <a:lnTo>
                  <a:pt x="0" y="774"/>
                </a:lnTo>
                <a:lnTo>
                  <a:pt x="148" y="771"/>
                </a:lnTo>
                <a:cubicBezTo>
                  <a:pt x="148" y="771"/>
                  <a:pt x="172" y="769"/>
                  <a:pt x="184" y="781"/>
                </a:cubicBezTo>
                <a:cubicBezTo>
                  <a:pt x="190" y="793"/>
                  <a:pt x="187" y="807"/>
                  <a:pt x="187" y="807"/>
                </a:cubicBezTo>
                <a:lnTo>
                  <a:pt x="163" y="846"/>
                </a:lnTo>
                <a:cubicBezTo>
                  <a:pt x="159" y="860"/>
                  <a:pt x="157" y="877"/>
                  <a:pt x="165" y="889"/>
                </a:cubicBezTo>
                <a:cubicBezTo>
                  <a:pt x="180" y="906"/>
                  <a:pt x="208" y="917"/>
                  <a:pt x="208" y="917"/>
                </a:cubicBezTo>
                <a:cubicBezTo>
                  <a:pt x="224" y="927"/>
                  <a:pt x="257" y="926"/>
                  <a:pt x="257" y="926"/>
                </a:cubicBezTo>
                <a:cubicBezTo>
                  <a:pt x="307" y="924"/>
                  <a:pt x="330" y="894"/>
                  <a:pt x="330" y="894"/>
                </a:cubicBezTo>
                <a:cubicBezTo>
                  <a:pt x="345" y="882"/>
                  <a:pt x="350" y="864"/>
                  <a:pt x="345" y="848"/>
                </a:cubicBezTo>
                <a:cubicBezTo>
                  <a:pt x="334" y="826"/>
                  <a:pt x="312" y="805"/>
                  <a:pt x="312" y="805"/>
                </a:cubicBezTo>
                <a:cubicBezTo>
                  <a:pt x="305" y="793"/>
                  <a:pt x="297" y="799"/>
                  <a:pt x="300" y="778"/>
                </a:cubicBezTo>
                <a:cubicBezTo>
                  <a:pt x="300" y="764"/>
                  <a:pt x="321" y="761"/>
                  <a:pt x="321" y="761"/>
                </a:cubicBezTo>
                <a:lnTo>
                  <a:pt x="599" y="752"/>
                </a:lnTo>
                <a:lnTo>
                  <a:pt x="599" y="3"/>
                </a:lnTo>
                <a:lnTo>
                  <a:pt x="0" y="0"/>
                </a:lnTo>
                <a:close/>
              </a:path>
            </a:pathLst>
          </a:custGeom>
          <a:solidFill>
            <a:srgbClr val="0091ff"/>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1341" name=""/>
          <p:cNvSpPr/>
          <p:nvPr/>
        </p:nvSpPr>
        <p:spPr>
          <a:xfrm>
            <a:off x="5087880" y="2147760"/>
            <a:ext cx="1141560" cy="911520"/>
          </a:xfrm>
          <a:custGeom>
            <a:avLst/>
            <a:gdLst/>
            <a:ahLst/>
            <a:rect l="l" t="t" r="r" b="b"/>
            <a:pathLst>
              <a:path w="597" h="552">
                <a:moveTo>
                  <a:pt x="0" y="0"/>
                </a:moveTo>
                <a:lnTo>
                  <a:pt x="0" y="516"/>
                </a:lnTo>
                <a:lnTo>
                  <a:pt x="180" y="503"/>
                </a:lnTo>
                <a:cubicBezTo>
                  <a:pt x="216" y="498"/>
                  <a:pt x="209" y="496"/>
                  <a:pt x="216" y="488"/>
                </a:cubicBezTo>
                <a:cubicBezTo>
                  <a:pt x="225" y="482"/>
                  <a:pt x="231" y="465"/>
                  <a:pt x="225" y="455"/>
                </a:cubicBezTo>
                <a:cubicBezTo>
                  <a:pt x="223" y="426"/>
                  <a:pt x="205" y="426"/>
                  <a:pt x="213" y="393"/>
                </a:cubicBezTo>
                <a:cubicBezTo>
                  <a:pt x="217" y="369"/>
                  <a:pt x="237" y="360"/>
                  <a:pt x="237" y="360"/>
                </a:cubicBezTo>
                <a:cubicBezTo>
                  <a:pt x="253" y="352"/>
                  <a:pt x="273" y="339"/>
                  <a:pt x="307" y="343"/>
                </a:cubicBezTo>
                <a:cubicBezTo>
                  <a:pt x="352" y="346"/>
                  <a:pt x="363" y="358"/>
                  <a:pt x="379" y="369"/>
                </a:cubicBezTo>
                <a:cubicBezTo>
                  <a:pt x="395" y="380"/>
                  <a:pt x="399" y="393"/>
                  <a:pt x="400" y="407"/>
                </a:cubicBezTo>
                <a:cubicBezTo>
                  <a:pt x="402" y="423"/>
                  <a:pt x="401" y="436"/>
                  <a:pt x="387" y="451"/>
                </a:cubicBezTo>
                <a:cubicBezTo>
                  <a:pt x="353" y="468"/>
                  <a:pt x="348" y="494"/>
                  <a:pt x="348" y="494"/>
                </a:cubicBezTo>
                <a:cubicBezTo>
                  <a:pt x="344" y="508"/>
                  <a:pt x="355" y="526"/>
                  <a:pt x="364" y="536"/>
                </a:cubicBezTo>
                <a:cubicBezTo>
                  <a:pt x="379" y="552"/>
                  <a:pt x="405" y="552"/>
                  <a:pt x="405" y="552"/>
                </a:cubicBezTo>
                <a:lnTo>
                  <a:pt x="597" y="539"/>
                </a:lnTo>
                <a:lnTo>
                  <a:pt x="597" y="2"/>
                </a:lnTo>
                <a:lnTo>
                  <a:pt x="0" y="0"/>
                </a:lnTo>
                <a:close/>
              </a:path>
            </a:pathLst>
          </a:custGeom>
          <a:solidFill>
            <a:srgbClr val="0091ff"/>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1342" name=""/>
          <p:cNvSpPr/>
          <p:nvPr/>
        </p:nvSpPr>
        <p:spPr>
          <a:xfrm rot="16203600">
            <a:off x="4655880" y="3873240"/>
            <a:ext cx="4089600" cy="739800"/>
          </a:xfrm>
          <a:custGeom>
            <a:avLst/>
            <a:gdLst/>
            <a:ahLst/>
            <a:rect l="l" t="t" r="r" b="b"/>
            <a:pathLst>
              <a:path w="3507" h="388">
                <a:moveTo>
                  <a:pt x="0" y="4"/>
                </a:moveTo>
                <a:lnTo>
                  <a:pt x="1724" y="387"/>
                </a:lnTo>
                <a:lnTo>
                  <a:pt x="3506" y="0"/>
                </a:lnTo>
                <a:lnTo>
                  <a:pt x="125" y="1"/>
                </a:lnTo>
              </a:path>
            </a:pathLst>
          </a:custGeom>
          <a:gradFill rotWithShape="0">
            <a:gsLst>
              <a:gs pos="0">
                <a:srgbClr val="4d4d4d"/>
              </a:gs>
              <a:gs pos="100000">
                <a:srgbClr val="fefefe"/>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43" name=""/>
          <p:cNvSpPr/>
          <p:nvPr/>
        </p:nvSpPr>
        <p:spPr>
          <a:xfrm>
            <a:off x="5279400" y="2290680"/>
            <a:ext cx="774000" cy="275400"/>
          </a:xfrm>
          <a:prstGeom prst="rect">
            <a:avLst/>
          </a:prstGeom>
          <a:noFill/>
          <a:ln w="0">
            <a:noFill/>
          </a:ln>
        </p:spPr>
        <p:style>
          <a:lnRef idx="0"/>
          <a:fillRef idx="0"/>
          <a:effectRef idx="0"/>
          <a:fontRef idx="minor"/>
        </p:style>
        <p:txBody>
          <a:bodyPr wrap="none" lIns="0" rIns="0" tIns="0" bIns="0" anchor="t">
            <a:spAutoFit/>
          </a:bodyPr>
          <a:p>
            <a:pPr algn="ctr">
              <a:lnSpc>
                <a:spcPct val="85000"/>
              </a:lnSpc>
              <a:spcAft>
                <a:spcPts val="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Frutiger 45 Light"/>
              </a:rPr>
              <a:t>Commodity </a:t>
            </a:r>
            <a:endParaRPr b="0" lang="en-US" sz="1000" strike="noStrike" u="none">
              <a:solidFill>
                <a:srgbClr val="000000"/>
              </a:solidFill>
              <a:effectLst/>
              <a:uFillTx/>
              <a:latin typeface="Arial"/>
            </a:endParaRPr>
          </a:p>
          <a:p>
            <a:pPr algn="ctr">
              <a:lnSpc>
                <a:spcPct val="85000"/>
              </a:lnSpc>
              <a:spcAft>
                <a:spcPts val="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Frutiger 45 Light"/>
              </a:rPr>
              <a:t>Management</a:t>
            </a:r>
            <a:endParaRPr b="0" lang="en-US" sz="1000" strike="noStrike" u="none">
              <a:solidFill>
                <a:srgbClr val="000000"/>
              </a:solidFill>
              <a:effectLst/>
              <a:uFillTx/>
              <a:latin typeface="Arial"/>
            </a:endParaRPr>
          </a:p>
        </p:txBody>
      </p:sp>
      <p:sp>
        <p:nvSpPr>
          <p:cNvPr id="1344" name=""/>
          <p:cNvSpPr/>
          <p:nvPr/>
        </p:nvSpPr>
        <p:spPr>
          <a:xfrm>
            <a:off x="5218200" y="3240000"/>
            <a:ext cx="890640" cy="389160"/>
          </a:xfrm>
          <a:prstGeom prst="rect">
            <a:avLst/>
          </a:prstGeom>
          <a:noFill/>
          <a:ln w="0">
            <a:noFill/>
          </a:ln>
        </p:spPr>
        <p:style>
          <a:lnRef idx="0"/>
          <a:fillRef idx="0"/>
          <a:effectRef idx="0"/>
          <a:fontRef idx="minor"/>
        </p:style>
        <p:txBody>
          <a:bodyPr lIns="0" rIns="0" tIns="0" bIns="0" anchor="t">
            <a:spAutoFit/>
          </a:bodyPr>
          <a:p>
            <a:pPr algn="ctr">
              <a:lnSpc>
                <a:spcPct val="85000"/>
              </a:lnSpc>
              <a:spcAft>
                <a:spcPts val="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Frutiger 45 Light"/>
              </a:rPr>
              <a:t>Energy Information Management</a:t>
            </a:r>
            <a:endParaRPr b="0" lang="en-US" sz="1000" strike="noStrike" u="none">
              <a:solidFill>
                <a:srgbClr val="000000"/>
              </a:solidFill>
              <a:effectLst/>
              <a:uFillTx/>
              <a:latin typeface="Arial"/>
            </a:endParaRPr>
          </a:p>
        </p:txBody>
      </p:sp>
      <p:sp>
        <p:nvSpPr>
          <p:cNvPr id="1345" name=""/>
          <p:cNvSpPr/>
          <p:nvPr/>
        </p:nvSpPr>
        <p:spPr>
          <a:xfrm>
            <a:off x="5271480" y="5902200"/>
            <a:ext cx="774000" cy="275400"/>
          </a:xfrm>
          <a:prstGeom prst="rect">
            <a:avLst/>
          </a:prstGeom>
          <a:noFill/>
          <a:ln w="0">
            <a:noFill/>
          </a:ln>
        </p:spPr>
        <p:style>
          <a:lnRef idx="0"/>
          <a:fillRef idx="0"/>
          <a:effectRef idx="0"/>
          <a:fontRef idx="minor"/>
        </p:style>
        <p:txBody>
          <a:bodyPr wrap="none" lIns="0" rIns="0" tIns="0" bIns="0" anchor="t">
            <a:spAutoFit/>
          </a:bodyPr>
          <a:p>
            <a:pPr algn="ctr">
              <a:lnSpc>
                <a:spcPct val="85000"/>
              </a:lnSpc>
              <a:spcAft>
                <a:spcPts val="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Frutiger 45 Light"/>
              </a:rPr>
              <a:t>Capital</a:t>
            </a:r>
            <a:endParaRPr b="0" lang="en-US" sz="1000" strike="noStrike" u="none">
              <a:solidFill>
                <a:srgbClr val="000000"/>
              </a:solidFill>
              <a:effectLst/>
              <a:uFillTx/>
              <a:latin typeface="Arial"/>
            </a:endParaRPr>
          </a:p>
          <a:p>
            <a:pPr algn="ctr">
              <a:lnSpc>
                <a:spcPct val="85000"/>
              </a:lnSpc>
              <a:spcAft>
                <a:spcPts val="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Frutiger 45 Light"/>
              </a:rPr>
              <a:t>Management</a:t>
            </a:r>
            <a:endParaRPr b="0" lang="en-US" sz="1000" strike="noStrike" u="none">
              <a:solidFill>
                <a:srgbClr val="000000"/>
              </a:solidFill>
              <a:effectLst/>
              <a:uFillTx/>
              <a:latin typeface="Arial"/>
            </a:endParaRPr>
          </a:p>
        </p:txBody>
      </p:sp>
      <p:sp>
        <p:nvSpPr>
          <p:cNvPr id="1346" name=""/>
          <p:cNvSpPr/>
          <p:nvPr/>
        </p:nvSpPr>
        <p:spPr>
          <a:xfrm>
            <a:off x="5258880" y="4260960"/>
            <a:ext cx="809280" cy="275400"/>
          </a:xfrm>
          <a:prstGeom prst="rect">
            <a:avLst/>
          </a:prstGeom>
          <a:noFill/>
          <a:ln w="0">
            <a:noFill/>
          </a:ln>
        </p:spPr>
        <p:style>
          <a:lnRef idx="0"/>
          <a:fillRef idx="0"/>
          <a:effectRef idx="0"/>
          <a:fontRef idx="minor"/>
        </p:style>
        <p:txBody>
          <a:bodyPr wrap="none" lIns="0" rIns="0" tIns="0" bIns="0" anchor="t">
            <a:spAutoFit/>
          </a:bodyPr>
          <a:p>
            <a:pPr algn="ctr">
              <a:lnSpc>
                <a:spcPct val="85000"/>
              </a:lnSpc>
              <a:spcAft>
                <a:spcPts val="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Frutiger 45 Light"/>
              </a:rPr>
              <a:t>Energy Asset</a:t>
            </a:r>
            <a:endParaRPr b="0" lang="en-US" sz="1000" strike="noStrike" u="none">
              <a:solidFill>
                <a:srgbClr val="000000"/>
              </a:solidFill>
              <a:effectLst/>
              <a:uFillTx/>
              <a:latin typeface="Arial"/>
            </a:endParaRPr>
          </a:p>
          <a:p>
            <a:pPr algn="ctr">
              <a:lnSpc>
                <a:spcPct val="85000"/>
              </a:lnSpc>
              <a:spcAft>
                <a:spcPts val="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Frutiger 45 Light"/>
              </a:rPr>
              <a:t>Management</a:t>
            </a:r>
            <a:endParaRPr b="0" lang="en-US" sz="1000" strike="noStrike" u="none">
              <a:solidFill>
                <a:srgbClr val="000000"/>
              </a:solidFill>
              <a:effectLst/>
              <a:uFillTx/>
              <a:latin typeface="Arial"/>
            </a:endParaRPr>
          </a:p>
        </p:txBody>
      </p:sp>
      <p:sp>
        <p:nvSpPr>
          <p:cNvPr id="1347" name=""/>
          <p:cNvSpPr/>
          <p:nvPr/>
        </p:nvSpPr>
        <p:spPr>
          <a:xfrm>
            <a:off x="5279400" y="5062680"/>
            <a:ext cx="774000" cy="275400"/>
          </a:xfrm>
          <a:prstGeom prst="rect">
            <a:avLst/>
          </a:prstGeom>
          <a:noFill/>
          <a:ln w="0">
            <a:noFill/>
          </a:ln>
        </p:spPr>
        <p:style>
          <a:lnRef idx="0"/>
          <a:fillRef idx="0"/>
          <a:effectRef idx="0"/>
          <a:fontRef idx="minor"/>
        </p:style>
        <p:txBody>
          <a:bodyPr wrap="none" lIns="0" rIns="0" tIns="0" bIns="0" anchor="t">
            <a:spAutoFit/>
          </a:bodyPr>
          <a:p>
            <a:pPr algn="ctr">
              <a:lnSpc>
                <a:spcPct val="85000"/>
              </a:lnSpc>
              <a:spcAft>
                <a:spcPts val="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Frutiger 45 Light"/>
              </a:rPr>
              <a:t>Facilities</a:t>
            </a:r>
            <a:endParaRPr b="0" lang="en-US" sz="1000" strike="noStrike" u="none">
              <a:solidFill>
                <a:srgbClr val="000000"/>
              </a:solidFill>
              <a:effectLst/>
              <a:uFillTx/>
              <a:latin typeface="Arial"/>
            </a:endParaRPr>
          </a:p>
          <a:p>
            <a:pPr algn="ctr">
              <a:lnSpc>
                <a:spcPct val="85000"/>
              </a:lnSpc>
              <a:spcAft>
                <a:spcPts val="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Frutiger 45 Light"/>
              </a:rPr>
              <a:t>Management</a:t>
            </a:r>
            <a:endParaRPr b="0" lang="en-US" sz="1000" strike="noStrike" u="none">
              <a:solidFill>
                <a:srgbClr val="000000"/>
              </a:solidFill>
              <a:effectLst/>
              <a:uFillTx/>
              <a:latin typeface="Arial"/>
            </a:endParaRPr>
          </a:p>
        </p:txBody>
      </p:sp>
      <p:sp>
        <p:nvSpPr>
          <p:cNvPr id="1348" name=""/>
          <p:cNvSpPr/>
          <p:nvPr/>
        </p:nvSpPr>
        <p:spPr>
          <a:xfrm>
            <a:off x="8131320" y="2457360"/>
            <a:ext cx="931680" cy="366840"/>
          </a:xfrm>
          <a:prstGeom prst="rect">
            <a:avLst/>
          </a:prstGeom>
          <a:noFill/>
          <a:ln w="0">
            <a:noFill/>
          </a:ln>
        </p:spPr>
        <p:style>
          <a:lnRef idx="0"/>
          <a:fillRef idx="0"/>
          <a:effectRef idx="0"/>
          <a:fontRef idx="minor"/>
        </p:style>
        <p:txBody>
          <a:bodyPr lIns="92160" rIns="92160" tIns="46080" bIns="46080" anchor="t">
            <a:spAutoFit/>
          </a:bodyPr>
          <a:p>
            <a:pPr algn="ctr">
              <a:lnSpc>
                <a:spcPct val="100000"/>
              </a:lnSpc>
              <a:spcBef>
                <a:spcPts val="18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Light</a:t>
            </a:r>
            <a:endParaRPr b="0" lang="en-US" sz="1800" strike="noStrike" u="none">
              <a:solidFill>
                <a:srgbClr val="000000"/>
              </a:solidFill>
              <a:effectLst/>
              <a:uFillTx/>
              <a:latin typeface="Arial"/>
            </a:endParaRPr>
          </a:p>
        </p:txBody>
      </p:sp>
      <p:sp>
        <p:nvSpPr>
          <p:cNvPr id="1349" name=""/>
          <p:cNvSpPr/>
          <p:nvPr/>
        </p:nvSpPr>
        <p:spPr>
          <a:xfrm>
            <a:off x="2001960" y="5114880"/>
            <a:ext cx="1671480" cy="254160"/>
          </a:xfrm>
          <a:prstGeom prst="rect">
            <a:avLst/>
          </a:prstGeom>
          <a:solidFill>
            <a:srgbClr val="ffe80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50" name=""/>
          <p:cNvSpPr/>
          <p:nvPr/>
        </p:nvSpPr>
        <p:spPr>
          <a:xfrm>
            <a:off x="2385000" y="5151600"/>
            <a:ext cx="896400" cy="235800"/>
          </a:xfrm>
          <a:prstGeom prst="rect">
            <a:avLst/>
          </a:prstGeom>
          <a:noFill/>
          <a:ln w="0">
            <a:noFill/>
          </a:ln>
        </p:spPr>
        <p:style>
          <a:lnRef idx="0"/>
          <a:fillRef idx="0"/>
          <a:effectRef idx="0"/>
          <a:fontRef idx="minor"/>
        </p:style>
        <p:txBody>
          <a:bodyPr wrap="none" lIns="82440" rIns="82440" tIns="41400" bIns="41400" anchor="t">
            <a:spAutoFit/>
          </a:bodyPr>
          <a:p>
            <a:pPr algn="ctr">
              <a:lnSpc>
                <a:spcPct val="10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000" strike="noStrike" u="none">
                <a:solidFill>
                  <a:srgbClr val="000000"/>
                </a:solidFill>
                <a:effectLst/>
                <a:uFillTx/>
                <a:latin typeface="Frutiger 45 Light"/>
              </a:rPr>
              <a:t>Consultants</a:t>
            </a:r>
            <a:endParaRPr b="0" lang="en-US" sz="1000" strike="noStrike" u="none">
              <a:solidFill>
                <a:srgbClr val="000000"/>
              </a:solidFill>
              <a:effectLst/>
              <a:uFillTx/>
              <a:latin typeface="Arial"/>
            </a:endParaRPr>
          </a:p>
        </p:txBody>
      </p:sp>
      <p:sp>
        <p:nvSpPr>
          <p:cNvPr id="1351" name=""/>
          <p:cNvSpPr/>
          <p:nvPr/>
        </p:nvSpPr>
        <p:spPr>
          <a:xfrm>
            <a:off x="2001960" y="2487600"/>
            <a:ext cx="1671480" cy="254160"/>
          </a:xfrm>
          <a:prstGeom prst="rect">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52" name=""/>
          <p:cNvSpPr/>
          <p:nvPr/>
        </p:nvSpPr>
        <p:spPr>
          <a:xfrm>
            <a:off x="2213280" y="2511360"/>
            <a:ext cx="1240920" cy="235800"/>
          </a:xfrm>
          <a:prstGeom prst="rect">
            <a:avLst/>
          </a:prstGeom>
          <a:noFill/>
          <a:ln w="0">
            <a:noFill/>
          </a:ln>
        </p:spPr>
        <p:style>
          <a:lnRef idx="0"/>
          <a:fillRef idx="0"/>
          <a:effectRef idx="0"/>
          <a:fontRef idx="minor"/>
        </p:style>
        <p:txBody>
          <a:bodyPr wrap="none" lIns="82440" rIns="82440" tIns="41400" bIns="41400" anchor="t">
            <a:spAutoFit/>
          </a:bodyPr>
          <a:p>
            <a:pPr algn="ctr">
              <a:lnSpc>
                <a:spcPct val="10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000" strike="noStrike" u="none">
                <a:solidFill>
                  <a:srgbClr val="ffffff"/>
                </a:solidFill>
                <a:effectLst/>
                <a:uFillTx/>
                <a:latin typeface="Frutiger 45 Light"/>
              </a:rPr>
              <a:t>Software Vendors</a:t>
            </a:r>
            <a:endParaRPr b="0" lang="en-US" sz="1000" strike="noStrike" u="none">
              <a:solidFill>
                <a:srgbClr val="000000"/>
              </a:solidFill>
              <a:effectLst/>
              <a:uFillTx/>
              <a:latin typeface="Arial"/>
            </a:endParaRPr>
          </a:p>
        </p:txBody>
      </p:sp>
      <p:sp>
        <p:nvSpPr>
          <p:cNvPr id="1353" name=""/>
          <p:cNvSpPr/>
          <p:nvPr/>
        </p:nvSpPr>
        <p:spPr>
          <a:xfrm>
            <a:off x="2001960" y="2813040"/>
            <a:ext cx="1671480" cy="254160"/>
          </a:xfrm>
          <a:prstGeom prst="rect">
            <a:avLst/>
          </a:prstGeom>
          <a:solidFill>
            <a:srgbClr val="fc0128"/>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54" name=""/>
          <p:cNvSpPr/>
          <p:nvPr/>
        </p:nvSpPr>
        <p:spPr>
          <a:xfrm>
            <a:off x="2060640" y="2836800"/>
            <a:ext cx="1592280" cy="235800"/>
          </a:xfrm>
          <a:prstGeom prst="rect">
            <a:avLst/>
          </a:prstGeom>
          <a:noFill/>
          <a:ln w="0">
            <a:noFill/>
          </a:ln>
        </p:spPr>
        <p:style>
          <a:lnRef idx="0"/>
          <a:fillRef idx="0"/>
          <a:effectRef idx="0"/>
          <a:fontRef idx="minor"/>
        </p:style>
        <p:txBody>
          <a:bodyPr wrap="none" lIns="82440" rIns="82440" tIns="41400" bIns="41400" anchor="t">
            <a:spAutoFit/>
          </a:bodyPr>
          <a:p>
            <a:pPr algn="ctr">
              <a:lnSpc>
                <a:spcPct val="10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000" strike="noStrike" u="none">
                <a:solidFill>
                  <a:srgbClr val="ffffff"/>
                </a:solidFill>
                <a:effectLst/>
                <a:uFillTx/>
                <a:latin typeface="Frutiger 45 Light"/>
              </a:rPr>
              <a:t>Controls Manufacturers</a:t>
            </a:r>
            <a:endParaRPr b="0" lang="en-US" sz="1000" strike="noStrike" u="none">
              <a:solidFill>
                <a:srgbClr val="000000"/>
              </a:solidFill>
              <a:effectLst/>
              <a:uFillTx/>
              <a:latin typeface="Arial"/>
            </a:endParaRPr>
          </a:p>
        </p:txBody>
      </p:sp>
      <p:sp>
        <p:nvSpPr>
          <p:cNvPr id="1355" name=""/>
          <p:cNvSpPr/>
          <p:nvPr/>
        </p:nvSpPr>
        <p:spPr>
          <a:xfrm>
            <a:off x="2001960" y="3147840"/>
            <a:ext cx="1671480" cy="254160"/>
          </a:xfrm>
          <a:prstGeom prst="rect">
            <a:avLst/>
          </a:prstGeom>
          <a:solidFill>
            <a:srgbClr val="fc0128"/>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56" name=""/>
          <p:cNvSpPr/>
          <p:nvPr/>
        </p:nvSpPr>
        <p:spPr>
          <a:xfrm>
            <a:off x="2405160" y="3184560"/>
            <a:ext cx="784080" cy="235800"/>
          </a:xfrm>
          <a:prstGeom prst="rect">
            <a:avLst/>
          </a:prstGeom>
          <a:noFill/>
          <a:ln w="0">
            <a:noFill/>
          </a:ln>
        </p:spPr>
        <p:style>
          <a:lnRef idx="0"/>
          <a:fillRef idx="0"/>
          <a:effectRef idx="0"/>
          <a:fontRef idx="minor"/>
        </p:style>
        <p:txBody>
          <a:bodyPr wrap="none" lIns="82440" rIns="82440" tIns="41400" bIns="41400" anchor="t">
            <a:spAutoFit/>
          </a:bodyPr>
          <a:p>
            <a:pPr algn="ctr">
              <a:lnSpc>
                <a:spcPct val="10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000" strike="noStrike" u="none">
                <a:solidFill>
                  <a:srgbClr val="ffffff"/>
                </a:solidFill>
                <a:effectLst/>
                <a:uFillTx/>
                <a:latin typeface="Frutiger 45 Light"/>
              </a:rPr>
              <a:t>Architects</a:t>
            </a:r>
            <a:endParaRPr b="0" lang="en-US" sz="1000" strike="noStrike" u="none">
              <a:solidFill>
                <a:srgbClr val="000000"/>
              </a:solidFill>
              <a:effectLst/>
              <a:uFillTx/>
              <a:latin typeface="Arial"/>
            </a:endParaRPr>
          </a:p>
        </p:txBody>
      </p:sp>
      <p:sp>
        <p:nvSpPr>
          <p:cNvPr id="1357" name=""/>
          <p:cNvSpPr/>
          <p:nvPr/>
        </p:nvSpPr>
        <p:spPr>
          <a:xfrm>
            <a:off x="2001960" y="3471840"/>
            <a:ext cx="1671480" cy="254160"/>
          </a:xfrm>
          <a:prstGeom prst="rect">
            <a:avLst/>
          </a:prstGeom>
          <a:solidFill>
            <a:srgbClr val="fc0128"/>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58" name=""/>
          <p:cNvSpPr/>
          <p:nvPr/>
        </p:nvSpPr>
        <p:spPr>
          <a:xfrm>
            <a:off x="2457720" y="3508200"/>
            <a:ext cx="777240" cy="235800"/>
          </a:xfrm>
          <a:prstGeom prst="rect">
            <a:avLst/>
          </a:prstGeom>
          <a:noFill/>
          <a:ln w="0">
            <a:noFill/>
          </a:ln>
        </p:spPr>
        <p:style>
          <a:lnRef idx="0"/>
          <a:fillRef idx="0"/>
          <a:effectRef idx="0"/>
          <a:fontRef idx="minor"/>
        </p:style>
        <p:txBody>
          <a:bodyPr wrap="none" lIns="82440" rIns="82440" tIns="41400" bIns="41400" anchor="t">
            <a:spAutoFit/>
          </a:bodyPr>
          <a:p>
            <a:pPr algn="ctr">
              <a:lnSpc>
                <a:spcPct val="10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000" strike="noStrike" u="none">
                <a:solidFill>
                  <a:srgbClr val="ffffff"/>
                </a:solidFill>
                <a:effectLst/>
                <a:uFillTx/>
                <a:latin typeface="Frutiger 45 Light"/>
              </a:rPr>
              <a:t>Engineers</a:t>
            </a:r>
            <a:endParaRPr b="0" lang="en-US" sz="1000" strike="noStrike" u="none">
              <a:solidFill>
                <a:srgbClr val="000000"/>
              </a:solidFill>
              <a:effectLst/>
              <a:uFillTx/>
              <a:latin typeface="Arial"/>
            </a:endParaRPr>
          </a:p>
        </p:txBody>
      </p:sp>
      <p:sp>
        <p:nvSpPr>
          <p:cNvPr id="1359" name=""/>
          <p:cNvSpPr/>
          <p:nvPr/>
        </p:nvSpPr>
        <p:spPr>
          <a:xfrm>
            <a:off x="2001960" y="4122720"/>
            <a:ext cx="1671480" cy="255600"/>
          </a:xfrm>
          <a:prstGeom prst="rect">
            <a:avLst/>
          </a:prstGeom>
          <a:solidFill>
            <a:srgbClr val="ffe80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60" name=""/>
          <p:cNvSpPr/>
          <p:nvPr/>
        </p:nvSpPr>
        <p:spPr>
          <a:xfrm>
            <a:off x="2054520" y="4146480"/>
            <a:ext cx="1599480" cy="235800"/>
          </a:xfrm>
          <a:prstGeom prst="rect">
            <a:avLst/>
          </a:prstGeom>
          <a:noFill/>
          <a:ln w="0">
            <a:noFill/>
          </a:ln>
        </p:spPr>
        <p:style>
          <a:lnRef idx="0"/>
          <a:fillRef idx="0"/>
          <a:effectRef idx="0"/>
          <a:fontRef idx="minor"/>
        </p:style>
        <p:txBody>
          <a:bodyPr wrap="none" lIns="82440" rIns="82440" tIns="41400" bIns="41400" anchor="t">
            <a:spAutoFit/>
          </a:bodyPr>
          <a:p>
            <a:pPr algn="ctr">
              <a:lnSpc>
                <a:spcPct val="10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000" strike="noStrike" u="none">
                <a:solidFill>
                  <a:srgbClr val="000000"/>
                </a:solidFill>
                <a:effectLst/>
                <a:uFillTx/>
                <a:latin typeface="Frutiger 45 Light"/>
              </a:rPr>
              <a:t>Mechanical Contractors</a:t>
            </a:r>
            <a:endParaRPr b="0" lang="en-US" sz="1000" strike="noStrike" u="none">
              <a:solidFill>
                <a:srgbClr val="000000"/>
              </a:solidFill>
              <a:effectLst/>
              <a:uFillTx/>
              <a:latin typeface="Arial"/>
            </a:endParaRPr>
          </a:p>
        </p:txBody>
      </p:sp>
      <p:sp>
        <p:nvSpPr>
          <p:cNvPr id="1361" name=""/>
          <p:cNvSpPr/>
          <p:nvPr/>
        </p:nvSpPr>
        <p:spPr>
          <a:xfrm>
            <a:off x="2001960" y="4776840"/>
            <a:ext cx="1671480" cy="253800"/>
          </a:xfrm>
          <a:prstGeom prst="rect">
            <a:avLst/>
          </a:prstGeom>
          <a:solidFill>
            <a:srgbClr val="ffe80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62" name=""/>
          <p:cNvSpPr/>
          <p:nvPr/>
        </p:nvSpPr>
        <p:spPr>
          <a:xfrm>
            <a:off x="2086920" y="4813200"/>
            <a:ext cx="1501200" cy="235800"/>
          </a:xfrm>
          <a:prstGeom prst="rect">
            <a:avLst/>
          </a:prstGeom>
          <a:noFill/>
          <a:ln w="0">
            <a:noFill/>
          </a:ln>
        </p:spPr>
        <p:style>
          <a:lnRef idx="0"/>
          <a:fillRef idx="0"/>
          <a:effectRef idx="0"/>
          <a:fontRef idx="minor"/>
        </p:style>
        <p:txBody>
          <a:bodyPr wrap="none" lIns="82440" rIns="82440" tIns="41400" bIns="41400" anchor="t">
            <a:spAutoFit/>
          </a:bodyPr>
          <a:p>
            <a:pPr algn="ctr">
              <a:lnSpc>
                <a:spcPct val="10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000" strike="noStrike" u="none">
                <a:solidFill>
                  <a:srgbClr val="000000"/>
                </a:solidFill>
                <a:effectLst/>
                <a:uFillTx/>
                <a:latin typeface="Frutiger 45 Light"/>
              </a:rPr>
              <a:t>HVAC Svc Companies</a:t>
            </a:r>
            <a:endParaRPr b="0" lang="en-US" sz="1000" strike="noStrike" u="none">
              <a:solidFill>
                <a:srgbClr val="000000"/>
              </a:solidFill>
              <a:effectLst/>
              <a:uFillTx/>
              <a:latin typeface="Arial"/>
            </a:endParaRPr>
          </a:p>
        </p:txBody>
      </p:sp>
      <p:sp>
        <p:nvSpPr>
          <p:cNvPr id="1363" name=""/>
          <p:cNvSpPr/>
          <p:nvPr/>
        </p:nvSpPr>
        <p:spPr>
          <a:xfrm>
            <a:off x="2001960" y="3801960"/>
            <a:ext cx="1671480" cy="252360"/>
          </a:xfrm>
          <a:prstGeom prst="rect">
            <a:avLst/>
          </a:prstGeom>
          <a:solidFill>
            <a:srgbClr val="fc0128"/>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64" name=""/>
          <p:cNvSpPr/>
          <p:nvPr/>
        </p:nvSpPr>
        <p:spPr>
          <a:xfrm>
            <a:off x="1976400" y="3828960"/>
            <a:ext cx="1725840" cy="235800"/>
          </a:xfrm>
          <a:prstGeom prst="rect">
            <a:avLst/>
          </a:prstGeom>
          <a:noFill/>
          <a:ln w="0">
            <a:noFill/>
          </a:ln>
        </p:spPr>
        <p:style>
          <a:lnRef idx="0"/>
          <a:fillRef idx="0"/>
          <a:effectRef idx="0"/>
          <a:fontRef idx="minor"/>
        </p:style>
        <p:txBody>
          <a:bodyPr wrap="none" lIns="82440" rIns="82440" tIns="41400" bIns="41400" anchor="t">
            <a:spAutoFit/>
          </a:bodyPr>
          <a:p>
            <a:pPr algn="ctr">
              <a:lnSpc>
                <a:spcPct val="10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000" strike="noStrike" u="none">
                <a:solidFill>
                  <a:srgbClr val="ffffff"/>
                </a:solidFill>
                <a:effectLst/>
                <a:uFillTx/>
                <a:latin typeface="Frutiger 45 Light"/>
              </a:rPr>
              <a:t>Equipment Manufacturers</a:t>
            </a:r>
            <a:endParaRPr b="0" lang="en-US" sz="1000" strike="noStrike" u="none">
              <a:solidFill>
                <a:srgbClr val="000000"/>
              </a:solidFill>
              <a:effectLst/>
              <a:uFillTx/>
              <a:latin typeface="Arial"/>
            </a:endParaRPr>
          </a:p>
        </p:txBody>
      </p:sp>
      <p:sp>
        <p:nvSpPr>
          <p:cNvPr id="1365" name=""/>
          <p:cNvSpPr/>
          <p:nvPr/>
        </p:nvSpPr>
        <p:spPr>
          <a:xfrm>
            <a:off x="2001960" y="5448240"/>
            <a:ext cx="1671480" cy="255600"/>
          </a:xfrm>
          <a:prstGeom prst="rect">
            <a:avLst/>
          </a:prstGeom>
          <a:solidFill>
            <a:srgbClr val="ffe80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66" name=""/>
          <p:cNvSpPr/>
          <p:nvPr/>
        </p:nvSpPr>
        <p:spPr>
          <a:xfrm>
            <a:off x="2103480" y="5472000"/>
            <a:ext cx="1473120" cy="235800"/>
          </a:xfrm>
          <a:prstGeom prst="rect">
            <a:avLst/>
          </a:prstGeom>
          <a:noFill/>
          <a:ln w="0">
            <a:noFill/>
          </a:ln>
        </p:spPr>
        <p:style>
          <a:lnRef idx="0"/>
          <a:fillRef idx="0"/>
          <a:effectRef idx="0"/>
          <a:fontRef idx="minor"/>
        </p:style>
        <p:txBody>
          <a:bodyPr wrap="none" lIns="82440" rIns="82440" tIns="41400" bIns="41400" anchor="t">
            <a:spAutoFit/>
          </a:bodyPr>
          <a:p>
            <a:pPr algn="ctr">
              <a:lnSpc>
                <a:spcPct val="10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000" strike="noStrike" u="none">
                <a:solidFill>
                  <a:srgbClr val="000000"/>
                </a:solidFill>
                <a:effectLst/>
                <a:uFillTx/>
                <a:latin typeface="Frutiger 45 Light"/>
              </a:rPr>
              <a:t>Specialty Contractors</a:t>
            </a:r>
            <a:endParaRPr b="0" lang="en-US" sz="1000" strike="noStrike" u="none">
              <a:solidFill>
                <a:srgbClr val="000000"/>
              </a:solidFill>
              <a:effectLst/>
              <a:uFillTx/>
              <a:latin typeface="Arial"/>
            </a:endParaRPr>
          </a:p>
        </p:txBody>
      </p:sp>
      <p:sp>
        <p:nvSpPr>
          <p:cNvPr id="1367" name=""/>
          <p:cNvSpPr/>
          <p:nvPr/>
        </p:nvSpPr>
        <p:spPr>
          <a:xfrm>
            <a:off x="2000160" y="2162160"/>
            <a:ext cx="1671840" cy="254160"/>
          </a:xfrm>
          <a:prstGeom prst="rect">
            <a:avLst/>
          </a:prstGeom>
          <a:solidFill>
            <a:srgbClr val="9117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68" name=""/>
          <p:cNvSpPr/>
          <p:nvPr/>
        </p:nvSpPr>
        <p:spPr>
          <a:xfrm>
            <a:off x="2522520" y="2198520"/>
            <a:ext cx="622440" cy="235800"/>
          </a:xfrm>
          <a:prstGeom prst="rect">
            <a:avLst/>
          </a:prstGeom>
          <a:noFill/>
          <a:ln w="0">
            <a:noFill/>
          </a:ln>
        </p:spPr>
        <p:style>
          <a:lnRef idx="0"/>
          <a:fillRef idx="0"/>
          <a:effectRef idx="0"/>
          <a:fontRef idx="minor"/>
        </p:style>
        <p:txBody>
          <a:bodyPr wrap="none" lIns="82440" rIns="82440" tIns="41400" bIns="41400" anchor="t">
            <a:spAutoFit/>
          </a:bodyPr>
          <a:p>
            <a:pPr algn="ctr">
              <a:lnSpc>
                <a:spcPct val="10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000" strike="noStrike" u="none">
                <a:solidFill>
                  <a:srgbClr val="ffffff"/>
                </a:solidFill>
                <a:effectLst/>
                <a:uFillTx/>
                <a:latin typeface="Frutiger 45 Light"/>
              </a:rPr>
              <a:t>Utilities</a:t>
            </a:r>
            <a:endParaRPr b="0" lang="en-US" sz="1000" strike="noStrike" u="none">
              <a:solidFill>
                <a:srgbClr val="000000"/>
              </a:solidFill>
              <a:effectLst/>
              <a:uFillTx/>
              <a:latin typeface="Arial"/>
            </a:endParaRPr>
          </a:p>
        </p:txBody>
      </p:sp>
      <p:sp>
        <p:nvSpPr>
          <p:cNvPr id="1369" name=""/>
          <p:cNvSpPr/>
          <p:nvPr/>
        </p:nvSpPr>
        <p:spPr>
          <a:xfrm>
            <a:off x="2001960" y="6107040"/>
            <a:ext cx="1671480" cy="254160"/>
          </a:xfrm>
          <a:prstGeom prst="rect">
            <a:avLst/>
          </a:prstGeom>
          <a:solidFill>
            <a:srgbClr val="00f008"/>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70" name=""/>
          <p:cNvSpPr/>
          <p:nvPr/>
        </p:nvSpPr>
        <p:spPr>
          <a:xfrm>
            <a:off x="2252880" y="6129360"/>
            <a:ext cx="1191960" cy="235800"/>
          </a:xfrm>
          <a:prstGeom prst="rect">
            <a:avLst/>
          </a:prstGeom>
          <a:noFill/>
          <a:ln w="0">
            <a:noFill/>
          </a:ln>
        </p:spPr>
        <p:style>
          <a:lnRef idx="0"/>
          <a:fillRef idx="0"/>
          <a:effectRef idx="0"/>
          <a:fontRef idx="minor"/>
        </p:style>
        <p:txBody>
          <a:bodyPr wrap="none" lIns="82440" rIns="82440" tIns="41400" bIns="41400" anchor="t">
            <a:spAutoFit/>
          </a:bodyPr>
          <a:p>
            <a:pPr algn="ctr">
              <a:lnSpc>
                <a:spcPct val="10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000" strike="noStrike" u="none">
                <a:solidFill>
                  <a:srgbClr val="ffffff"/>
                </a:solidFill>
                <a:effectLst/>
                <a:uFillTx/>
                <a:latin typeface="Frutiger 45 Light"/>
              </a:rPr>
              <a:t>Internal Treasury</a:t>
            </a:r>
            <a:endParaRPr b="0" lang="en-US" sz="1000" strike="noStrike" u="none">
              <a:solidFill>
                <a:srgbClr val="000000"/>
              </a:solidFill>
              <a:effectLst/>
              <a:uFillTx/>
              <a:latin typeface="Arial"/>
            </a:endParaRPr>
          </a:p>
        </p:txBody>
      </p:sp>
      <p:sp>
        <p:nvSpPr>
          <p:cNvPr id="1371" name=""/>
          <p:cNvSpPr/>
          <p:nvPr/>
        </p:nvSpPr>
        <p:spPr>
          <a:xfrm>
            <a:off x="2001960" y="5780160"/>
            <a:ext cx="1671480" cy="253800"/>
          </a:xfrm>
          <a:prstGeom prst="rect">
            <a:avLst/>
          </a:prstGeom>
          <a:solidFill>
            <a:srgbClr val="00f008"/>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72" name=""/>
          <p:cNvSpPr/>
          <p:nvPr/>
        </p:nvSpPr>
        <p:spPr>
          <a:xfrm>
            <a:off x="2513520" y="5803920"/>
            <a:ext cx="657720" cy="235800"/>
          </a:xfrm>
          <a:prstGeom prst="rect">
            <a:avLst/>
          </a:prstGeom>
          <a:noFill/>
          <a:ln w="0">
            <a:noFill/>
          </a:ln>
        </p:spPr>
        <p:style>
          <a:lnRef idx="0"/>
          <a:fillRef idx="0"/>
          <a:effectRef idx="0"/>
          <a:fontRef idx="minor"/>
        </p:style>
        <p:txBody>
          <a:bodyPr wrap="none" lIns="82440" rIns="82440" tIns="41400" bIns="41400" anchor="t">
            <a:spAutoFit/>
          </a:bodyPr>
          <a:p>
            <a:pPr algn="ctr">
              <a:lnSpc>
                <a:spcPct val="10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000" strike="noStrike" u="none">
                <a:solidFill>
                  <a:srgbClr val="ffffff"/>
                </a:solidFill>
                <a:effectLst/>
                <a:uFillTx/>
                <a:latin typeface="Frutiger 45 Light"/>
              </a:rPr>
              <a:t>Lenders</a:t>
            </a:r>
            <a:endParaRPr b="0" lang="en-US" sz="1000" strike="noStrike" u="none">
              <a:solidFill>
                <a:srgbClr val="000000"/>
              </a:solidFill>
              <a:effectLst/>
              <a:uFillTx/>
              <a:latin typeface="Arial"/>
            </a:endParaRPr>
          </a:p>
        </p:txBody>
      </p:sp>
      <p:sp>
        <p:nvSpPr>
          <p:cNvPr id="1373" name=""/>
          <p:cNvSpPr/>
          <p:nvPr/>
        </p:nvSpPr>
        <p:spPr>
          <a:xfrm>
            <a:off x="2001960" y="4446720"/>
            <a:ext cx="1671480" cy="255600"/>
          </a:xfrm>
          <a:prstGeom prst="rect">
            <a:avLst/>
          </a:prstGeom>
          <a:solidFill>
            <a:srgbClr val="ffe80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74" name=""/>
          <p:cNvSpPr/>
          <p:nvPr/>
        </p:nvSpPr>
        <p:spPr>
          <a:xfrm>
            <a:off x="2103120" y="4483080"/>
            <a:ext cx="1480320" cy="235800"/>
          </a:xfrm>
          <a:prstGeom prst="rect">
            <a:avLst/>
          </a:prstGeom>
          <a:noFill/>
          <a:ln w="0">
            <a:noFill/>
          </a:ln>
        </p:spPr>
        <p:style>
          <a:lnRef idx="0"/>
          <a:fillRef idx="0"/>
          <a:effectRef idx="0"/>
          <a:fontRef idx="minor"/>
        </p:style>
        <p:txBody>
          <a:bodyPr wrap="none" lIns="82440" rIns="82440" tIns="41400" bIns="41400" anchor="t">
            <a:spAutoFit/>
          </a:bodyPr>
          <a:p>
            <a:pPr algn="ctr">
              <a:lnSpc>
                <a:spcPct val="10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000" strike="noStrike" u="none">
                <a:solidFill>
                  <a:srgbClr val="000000"/>
                </a:solidFill>
                <a:effectLst/>
                <a:uFillTx/>
                <a:latin typeface="Frutiger 45 Light"/>
              </a:rPr>
              <a:t>Electrical Contractors</a:t>
            </a:r>
            <a:endParaRPr b="0" lang="en-US" sz="1000" strike="noStrike" u="none">
              <a:solidFill>
                <a:srgbClr val="000000"/>
              </a:solidFill>
              <a:effectLst/>
              <a:uFillTx/>
              <a:latin typeface="Arial"/>
            </a:endParaRPr>
          </a:p>
        </p:txBody>
      </p:sp>
      <p:sp>
        <p:nvSpPr>
          <p:cNvPr id="1375" name=""/>
          <p:cNvSpPr/>
          <p:nvPr/>
        </p:nvSpPr>
        <p:spPr>
          <a:xfrm rot="16203600">
            <a:off x="2058840" y="3860280"/>
            <a:ext cx="4257720" cy="847800"/>
          </a:xfrm>
          <a:custGeom>
            <a:avLst/>
            <a:gdLst/>
            <a:ahLst/>
            <a:rect l="l" t="t" r="r" b="b"/>
            <a:pathLst>
              <a:path w="3507" h="388">
                <a:moveTo>
                  <a:pt x="0" y="4"/>
                </a:moveTo>
                <a:lnTo>
                  <a:pt x="1724" y="387"/>
                </a:lnTo>
                <a:lnTo>
                  <a:pt x="3506" y="0"/>
                </a:lnTo>
                <a:lnTo>
                  <a:pt x="125" y="1"/>
                </a:lnTo>
              </a:path>
            </a:pathLst>
          </a:custGeom>
          <a:gradFill rotWithShape="0">
            <a:gsLst>
              <a:gs pos="0">
                <a:srgbClr val="4d4d4d"/>
              </a:gs>
              <a:gs pos="100000">
                <a:srgbClr val="fefefe"/>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76" name=""/>
          <p:cNvSpPr/>
          <p:nvPr/>
        </p:nvSpPr>
        <p:spPr>
          <a:xfrm>
            <a:off x="7875720" y="3948120"/>
            <a:ext cx="1581120" cy="641160"/>
          </a:xfrm>
          <a:prstGeom prst="rect">
            <a:avLst/>
          </a:prstGeom>
          <a:noFill/>
          <a:ln w="0">
            <a:noFill/>
          </a:ln>
        </p:spPr>
        <p:style>
          <a:lnRef idx="0"/>
          <a:fillRef idx="0"/>
          <a:effectRef idx="0"/>
          <a:fontRef idx="minor"/>
        </p:style>
        <p:txBody>
          <a:bodyPr lIns="92160" rIns="92160" tIns="46080" bIns="46080" anchor="t">
            <a:spAutoFit/>
          </a:bodyPr>
          <a:p>
            <a:pPr algn="ctr">
              <a:lnSpc>
                <a:spcPct val="100000"/>
              </a:lnSpc>
              <a:spcBef>
                <a:spcPts val="18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Conditioned Air</a:t>
            </a:r>
            <a:endParaRPr b="0" lang="en-US" sz="1800" strike="noStrike" u="none">
              <a:solidFill>
                <a:srgbClr val="000000"/>
              </a:solidFill>
              <a:effectLst/>
              <a:uFillTx/>
              <a:latin typeface="Arial"/>
            </a:endParaRPr>
          </a:p>
        </p:txBody>
      </p:sp>
      <p:sp>
        <p:nvSpPr>
          <p:cNvPr id="1377" name=""/>
          <p:cNvSpPr/>
          <p:nvPr/>
        </p:nvSpPr>
        <p:spPr>
          <a:xfrm>
            <a:off x="7875720" y="5522760"/>
            <a:ext cx="1441440" cy="641160"/>
          </a:xfrm>
          <a:prstGeom prst="rect">
            <a:avLst/>
          </a:prstGeom>
          <a:noFill/>
          <a:ln w="0">
            <a:noFill/>
          </a:ln>
        </p:spPr>
        <p:style>
          <a:lnRef idx="0"/>
          <a:fillRef idx="0"/>
          <a:effectRef idx="0"/>
          <a:fontRef idx="minor"/>
        </p:style>
        <p:txBody>
          <a:bodyPr lIns="92160" rIns="92160" tIns="46080" bIns="46080" anchor="t">
            <a:spAutoFit/>
          </a:bodyPr>
          <a:p>
            <a:pPr algn="ctr">
              <a:lnSpc>
                <a:spcPct val="100000"/>
              </a:lnSpc>
              <a:spcBef>
                <a:spcPts val="18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Managed Facilities</a:t>
            </a:r>
            <a:endParaRPr b="0" lang="en-US" sz="1800" strike="noStrike" u="none">
              <a:solidFill>
                <a:srgbClr val="000000"/>
              </a:solidFill>
              <a:effectLst/>
              <a:uFillTx/>
              <a:latin typeface="Arial"/>
            </a:endParaRPr>
          </a:p>
        </p:txBody>
      </p:sp>
      <p:sp>
        <p:nvSpPr>
          <p:cNvPr id="1378" name=""/>
          <p:cNvSpPr/>
          <p:nvPr/>
        </p:nvSpPr>
        <p:spPr>
          <a:xfrm>
            <a:off x="4751280" y="1592640"/>
            <a:ext cx="1839960" cy="586440"/>
          </a:xfrm>
          <a:prstGeom prst="rect">
            <a:avLst/>
          </a:prstGeom>
          <a:noFill/>
          <a:ln w="0">
            <a:noFill/>
          </a:ln>
        </p:spPr>
        <p:style>
          <a:lnRef idx="0"/>
          <a:fillRef idx="0"/>
          <a:effectRef idx="0"/>
          <a:fontRef idx="minor"/>
        </p:style>
        <p:txBody>
          <a:bodyPr lIns="92160" rIns="92160" tIns="46080" bIns="4608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Single Source Supplier</a:t>
            </a:r>
            <a:endParaRPr b="0" lang="en-US" sz="1800" strike="noStrike" u="none">
              <a:solidFill>
                <a:srgbClr val="000000"/>
              </a:solidFill>
              <a:effectLst/>
              <a:uFillTx/>
              <a:latin typeface="Arial"/>
            </a:endParaRPr>
          </a:p>
        </p:txBody>
      </p:sp>
      <p:sp>
        <p:nvSpPr>
          <p:cNvPr id="1379" name=""/>
          <p:cNvSpPr/>
          <p:nvPr/>
        </p:nvSpPr>
        <p:spPr>
          <a:xfrm>
            <a:off x="7682040" y="1522440"/>
            <a:ext cx="1838160" cy="641160"/>
          </a:xfrm>
          <a:prstGeom prst="rect">
            <a:avLst/>
          </a:prstGeom>
          <a:noFill/>
          <a:ln w="0">
            <a:noFill/>
          </a:ln>
        </p:spPr>
        <p:style>
          <a:lnRef idx="0"/>
          <a:fillRef idx="0"/>
          <a:effectRef idx="0"/>
          <a:fontRef idx="minor"/>
        </p:style>
        <p:txBody>
          <a:bodyPr lIns="92160" rIns="92160" tIns="46080" bIns="4608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Customer Needs</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0" name=""/>
          <p:cNvSpPr/>
          <p:nvPr/>
        </p:nvSpPr>
        <p:spPr>
          <a:xfrm>
            <a:off x="2592360" y="500040"/>
            <a:ext cx="7694640" cy="1143000"/>
          </a:xfrm>
          <a:prstGeom prst="rect">
            <a:avLst/>
          </a:prstGeom>
          <a:noFill/>
          <a:ln w="0">
            <a:noFill/>
          </a:ln>
        </p:spPr>
        <p:style>
          <a:lnRef idx="0"/>
          <a:fillRef idx="0"/>
          <a:effectRef idx="0"/>
          <a:fontRef idx="minor"/>
        </p:style>
        <p:txBody>
          <a:bodyPr lIns="92160" rIns="92160" tIns="46080" bIns="4608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Information-Age Energy Management</a:t>
            </a:r>
            <a:endParaRPr b="0" lang="en-US" sz="2800" strike="noStrike" u="none">
              <a:solidFill>
                <a:srgbClr val="000000"/>
              </a:solidFill>
              <a:effectLst/>
              <a:uFillTx/>
              <a:latin typeface="Arial"/>
            </a:endParaRPr>
          </a:p>
        </p:txBody>
      </p:sp>
      <p:sp>
        <p:nvSpPr>
          <p:cNvPr id="1381" name=""/>
          <p:cNvSpPr/>
          <p:nvPr/>
        </p:nvSpPr>
        <p:spPr>
          <a:xfrm>
            <a:off x="1412640" y="2149560"/>
            <a:ext cx="2486520" cy="398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Performance Risks</a:t>
            </a:r>
            <a:endParaRPr b="0" lang="en-US" sz="2000" strike="noStrike" u="none">
              <a:solidFill>
                <a:srgbClr val="000000"/>
              </a:solidFill>
              <a:effectLst/>
              <a:uFillTx/>
              <a:latin typeface="Arial"/>
            </a:endParaRPr>
          </a:p>
        </p:txBody>
      </p:sp>
      <p:grpSp>
        <p:nvGrpSpPr>
          <p:cNvPr id="1382" name=""/>
          <p:cNvGrpSpPr/>
          <p:nvPr/>
        </p:nvGrpSpPr>
        <p:grpSpPr>
          <a:xfrm>
            <a:off x="5381640" y="2817720"/>
            <a:ext cx="2372760" cy="1928520"/>
            <a:chOff x="5381640" y="2817720"/>
            <a:chExt cx="2372760" cy="1928520"/>
          </a:xfrm>
        </p:grpSpPr>
        <p:sp>
          <p:nvSpPr>
            <p:cNvPr id="1383" name=""/>
            <p:cNvSpPr/>
            <p:nvPr/>
          </p:nvSpPr>
          <p:spPr>
            <a:xfrm>
              <a:off x="5381640" y="2817720"/>
              <a:ext cx="2372760" cy="1928520"/>
            </a:xfrm>
            <a:custGeom>
              <a:avLst/>
              <a:gdLst/>
              <a:ahLst/>
              <a:rect l="l" t="t" r="r" b="b"/>
              <a:pathLst>
                <a:path w="1376" h="811">
                  <a:moveTo>
                    <a:pt x="634" y="107"/>
                  </a:moveTo>
                  <a:lnTo>
                    <a:pt x="603" y="98"/>
                  </a:lnTo>
                  <a:lnTo>
                    <a:pt x="559" y="90"/>
                  </a:lnTo>
                  <a:lnTo>
                    <a:pt x="522" y="88"/>
                  </a:lnTo>
                  <a:lnTo>
                    <a:pt x="483" y="92"/>
                  </a:lnTo>
                  <a:lnTo>
                    <a:pt x="455" y="95"/>
                  </a:lnTo>
                  <a:lnTo>
                    <a:pt x="426" y="102"/>
                  </a:lnTo>
                  <a:lnTo>
                    <a:pt x="397" y="114"/>
                  </a:lnTo>
                  <a:lnTo>
                    <a:pt x="369" y="129"/>
                  </a:lnTo>
                  <a:lnTo>
                    <a:pt x="339" y="148"/>
                  </a:lnTo>
                  <a:lnTo>
                    <a:pt x="310" y="174"/>
                  </a:lnTo>
                  <a:lnTo>
                    <a:pt x="290" y="197"/>
                  </a:lnTo>
                  <a:lnTo>
                    <a:pt x="277" y="219"/>
                  </a:lnTo>
                  <a:lnTo>
                    <a:pt x="265" y="242"/>
                  </a:lnTo>
                  <a:lnTo>
                    <a:pt x="256" y="274"/>
                  </a:lnTo>
                  <a:lnTo>
                    <a:pt x="233" y="265"/>
                  </a:lnTo>
                  <a:lnTo>
                    <a:pt x="203" y="262"/>
                  </a:lnTo>
                  <a:lnTo>
                    <a:pt x="178" y="262"/>
                  </a:lnTo>
                  <a:lnTo>
                    <a:pt x="150" y="268"/>
                  </a:lnTo>
                  <a:lnTo>
                    <a:pt x="127" y="277"/>
                  </a:lnTo>
                  <a:lnTo>
                    <a:pt x="102" y="288"/>
                  </a:lnTo>
                  <a:lnTo>
                    <a:pt x="77" y="307"/>
                  </a:lnTo>
                  <a:lnTo>
                    <a:pt x="62" y="324"/>
                  </a:lnTo>
                  <a:lnTo>
                    <a:pt x="45" y="342"/>
                  </a:lnTo>
                  <a:lnTo>
                    <a:pt x="30" y="363"/>
                  </a:lnTo>
                  <a:lnTo>
                    <a:pt x="18" y="393"/>
                  </a:lnTo>
                  <a:lnTo>
                    <a:pt x="8" y="419"/>
                  </a:lnTo>
                  <a:lnTo>
                    <a:pt x="3" y="448"/>
                  </a:lnTo>
                  <a:lnTo>
                    <a:pt x="1" y="469"/>
                  </a:lnTo>
                  <a:lnTo>
                    <a:pt x="0" y="491"/>
                  </a:lnTo>
                  <a:lnTo>
                    <a:pt x="1" y="517"/>
                  </a:lnTo>
                  <a:lnTo>
                    <a:pt x="5" y="542"/>
                  </a:lnTo>
                  <a:lnTo>
                    <a:pt x="10" y="564"/>
                  </a:lnTo>
                  <a:lnTo>
                    <a:pt x="19" y="588"/>
                  </a:lnTo>
                  <a:lnTo>
                    <a:pt x="30" y="614"/>
                  </a:lnTo>
                  <a:lnTo>
                    <a:pt x="46" y="638"/>
                  </a:lnTo>
                  <a:lnTo>
                    <a:pt x="63" y="658"/>
                  </a:lnTo>
                  <a:lnTo>
                    <a:pt x="86" y="679"/>
                  </a:lnTo>
                  <a:lnTo>
                    <a:pt x="109" y="694"/>
                  </a:lnTo>
                  <a:lnTo>
                    <a:pt x="129" y="704"/>
                  </a:lnTo>
                  <a:lnTo>
                    <a:pt x="147" y="711"/>
                  </a:lnTo>
                  <a:lnTo>
                    <a:pt x="169" y="716"/>
                  </a:lnTo>
                  <a:lnTo>
                    <a:pt x="194" y="717"/>
                  </a:lnTo>
                  <a:lnTo>
                    <a:pt x="218" y="717"/>
                  </a:lnTo>
                  <a:lnTo>
                    <a:pt x="243" y="713"/>
                  </a:lnTo>
                  <a:lnTo>
                    <a:pt x="261" y="707"/>
                  </a:lnTo>
                  <a:lnTo>
                    <a:pt x="275" y="701"/>
                  </a:lnTo>
                  <a:lnTo>
                    <a:pt x="288" y="719"/>
                  </a:lnTo>
                  <a:lnTo>
                    <a:pt x="306" y="735"/>
                  </a:lnTo>
                  <a:lnTo>
                    <a:pt x="328" y="750"/>
                  </a:lnTo>
                  <a:lnTo>
                    <a:pt x="351" y="764"/>
                  </a:lnTo>
                  <a:lnTo>
                    <a:pt x="379" y="778"/>
                  </a:lnTo>
                  <a:lnTo>
                    <a:pt x="408" y="790"/>
                  </a:lnTo>
                  <a:lnTo>
                    <a:pt x="443" y="799"/>
                  </a:lnTo>
                  <a:lnTo>
                    <a:pt x="475" y="805"/>
                  </a:lnTo>
                  <a:lnTo>
                    <a:pt x="511" y="810"/>
                  </a:lnTo>
                  <a:lnTo>
                    <a:pt x="539" y="810"/>
                  </a:lnTo>
                  <a:lnTo>
                    <a:pt x="566" y="810"/>
                  </a:lnTo>
                  <a:lnTo>
                    <a:pt x="607" y="804"/>
                  </a:lnTo>
                  <a:lnTo>
                    <a:pt x="643" y="798"/>
                  </a:lnTo>
                  <a:lnTo>
                    <a:pt x="668" y="791"/>
                  </a:lnTo>
                  <a:lnTo>
                    <a:pt x="700" y="779"/>
                  </a:lnTo>
                  <a:lnTo>
                    <a:pt x="733" y="764"/>
                  </a:lnTo>
                  <a:lnTo>
                    <a:pt x="753" y="753"/>
                  </a:lnTo>
                  <a:lnTo>
                    <a:pt x="769" y="739"/>
                  </a:lnTo>
                  <a:lnTo>
                    <a:pt x="786" y="749"/>
                  </a:lnTo>
                  <a:lnTo>
                    <a:pt x="811" y="759"/>
                  </a:lnTo>
                  <a:lnTo>
                    <a:pt x="833" y="766"/>
                  </a:lnTo>
                  <a:lnTo>
                    <a:pt x="853" y="771"/>
                  </a:lnTo>
                  <a:lnTo>
                    <a:pt x="878" y="774"/>
                  </a:lnTo>
                  <a:lnTo>
                    <a:pt x="899" y="774"/>
                  </a:lnTo>
                  <a:lnTo>
                    <a:pt x="927" y="771"/>
                  </a:lnTo>
                  <a:lnTo>
                    <a:pt x="955" y="762"/>
                  </a:lnTo>
                  <a:lnTo>
                    <a:pt x="980" y="753"/>
                  </a:lnTo>
                  <a:lnTo>
                    <a:pt x="1003" y="737"/>
                  </a:lnTo>
                  <a:lnTo>
                    <a:pt x="1025" y="721"/>
                  </a:lnTo>
                  <a:lnTo>
                    <a:pt x="1057" y="735"/>
                  </a:lnTo>
                  <a:lnTo>
                    <a:pt x="1086" y="741"/>
                  </a:lnTo>
                  <a:lnTo>
                    <a:pt x="1109" y="745"/>
                  </a:lnTo>
                  <a:lnTo>
                    <a:pt x="1145" y="745"/>
                  </a:lnTo>
                  <a:lnTo>
                    <a:pt x="1181" y="741"/>
                  </a:lnTo>
                  <a:lnTo>
                    <a:pt x="1225" y="725"/>
                  </a:lnTo>
                  <a:lnTo>
                    <a:pt x="1261" y="704"/>
                  </a:lnTo>
                  <a:lnTo>
                    <a:pt x="1293" y="677"/>
                  </a:lnTo>
                  <a:lnTo>
                    <a:pt x="1322" y="645"/>
                  </a:lnTo>
                  <a:lnTo>
                    <a:pt x="1339" y="617"/>
                  </a:lnTo>
                  <a:lnTo>
                    <a:pt x="1352" y="590"/>
                  </a:lnTo>
                  <a:lnTo>
                    <a:pt x="1364" y="554"/>
                  </a:lnTo>
                  <a:lnTo>
                    <a:pt x="1371" y="522"/>
                  </a:lnTo>
                  <a:lnTo>
                    <a:pt x="1375" y="484"/>
                  </a:lnTo>
                  <a:lnTo>
                    <a:pt x="1371" y="454"/>
                  </a:lnTo>
                  <a:lnTo>
                    <a:pt x="1366" y="419"/>
                  </a:lnTo>
                  <a:lnTo>
                    <a:pt x="1355" y="385"/>
                  </a:lnTo>
                  <a:lnTo>
                    <a:pt x="1339" y="354"/>
                  </a:lnTo>
                  <a:lnTo>
                    <a:pt x="1321" y="324"/>
                  </a:lnTo>
                  <a:lnTo>
                    <a:pt x="1299" y="299"/>
                  </a:lnTo>
                  <a:lnTo>
                    <a:pt x="1279" y="279"/>
                  </a:lnTo>
                  <a:lnTo>
                    <a:pt x="1258" y="263"/>
                  </a:lnTo>
                  <a:lnTo>
                    <a:pt x="1227" y="245"/>
                  </a:lnTo>
                  <a:lnTo>
                    <a:pt x="1200" y="233"/>
                  </a:lnTo>
                  <a:lnTo>
                    <a:pt x="1176" y="229"/>
                  </a:lnTo>
                  <a:lnTo>
                    <a:pt x="1149" y="224"/>
                  </a:lnTo>
                  <a:lnTo>
                    <a:pt x="1145" y="201"/>
                  </a:lnTo>
                  <a:lnTo>
                    <a:pt x="1136" y="177"/>
                  </a:lnTo>
                  <a:lnTo>
                    <a:pt x="1125" y="156"/>
                  </a:lnTo>
                  <a:lnTo>
                    <a:pt x="1111" y="131"/>
                  </a:lnTo>
                  <a:lnTo>
                    <a:pt x="1095" y="108"/>
                  </a:lnTo>
                  <a:lnTo>
                    <a:pt x="1073" y="84"/>
                  </a:lnTo>
                  <a:lnTo>
                    <a:pt x="1052" y="64"/>
                  </a:lnTo>
                  <a:lnTo>
                    <a:pt x="1026" y="47"/>
                  </a:lnTo>
                  <a:lnTo>
                    <a:pt x="995" y="29"/>
                  </a:lnTo>
                  <a:lnTo>
                    <a:pt x="966" y="16"/>
                  </a:lnTo>
                  <a:lnTo>
                    <a:pt x="935" y="7"/>
                  </a:lnTo>
                  <a:lnTo>
                    <a:pt x="902" y="2"/>
                  </a:lnTo>
                  <a:lnTo>
                    <a:pt x="870" y="0"/>
                  </a:lnTo>
                  <a:lnTo>
                    <a:pt x="835" y="1"/>
                  </a:lnTo>
                  <a:lnTo>
                    <a:pt x="803" y="5"/>
                  </a:lnTo>
                  <a:lnTo>
                    <a:pt x="766" y="15"/>
                  </a:lnTo>
                  <a:lnTo>
                    <a:pt x="727" y="32"/>
                  </a:lnTo>
                  <a:lnTo>
                    <a:pt x="701" y="47"/>
                  </a:lnTo>
                  <a:lnTo>
                    <a:pt x="676" y="65"/>
                  </a:lnTo>
                  <a:lnTo>
                    <a:pt x="654" y="86"/>
                  </a:lnTo>
                  <a:lnTo>
                    <a:pt x="634" y="107"/>
                  </a:lnTo>
                </a:path>
              </a:pathLst>
            </a:custGeom>
            <a:gradFill rotWithShape="0">
              <a:gsLst>
                <a:gs pos="0">
                  <a:srgbClr val="fefefe"/>
                </a:gs>
                <a:gs pos="100000">
                  <a:srgbClr val="c1ceff"/>
                </a:gs>
              </a:gsLst>
              <a:path path="rect">
                <a:fillToRect l="50000" t="50000" r="50000" b="50000"/>
              </a:path>
            </a:gra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84" name=""/>
            <p:cNvSpPr/>
            <p:nvPr/>
          </p:nvSpPr>
          <p:spPr>
            <a:xfrm>
              <a:off x="5690520" y="3579480"/>
              <a:ext cx="1824120" cy="610920"/>
            </a:xfrm>
            <a:prstGeom prst="rect">
              <a:avLst/>
            </a:prstGeom>
            <a:noFill/>
            <a:ln w="0">
              <a:noFill/>
            </a:ln>
          </p:spPr>
          <p:style>
            <a:lnRef idx="0"/>
            <a:fillRef idx="0"/>
            <a:effectRef idx="0"/>
            <a:fontRef idx="minor"/>
          </p:style>
          <p:txBody>
            <a:bodyPr lIns="92160" rIns="92160" tIns="46080" bIns="460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Frutiger 45 Light"/>
                </a:rPr>
                <a:t>Internet</a:t>
              </a:r>
              <a:endParaRPr b="0" lang="en-US" sz="17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Frutiger 45 Light"/>
                </a:rPr>
                <a:t>Connectivity</a:t>
              </a:r>
              <a:endParaRPr b="0" lang="en-US" sz="1700" strike="noStrike" u="none">
                <a:solidFill>
                  <a:srgbClr val="000000"/>
                </a:solidFill>
                <a:effectLst/>
                <a:uFillTx/>
                <a:latin typeface="Arial"/>
              </a:endParaRPr>
            </a:p>
          </p:txBody>
        </p:sp>
      </p:grpSp>
      <p:sp>
        <p:nvSpPr>
          <p:cNvPr id="1385" name=""/>
          <p:cNvSpPr/>
          <p:nvPr/>
        </p:nvSpPr>
        <p:spPr>
          <a:xfrm>
            <a:off x="1817640" y="2573280"/>
            <a:ext cx="1311480" cy="803160"/>
          </a:xfrm>
          <a:prstGeom prst="ellipse">
            <a:avLst/>
          </a:prstGeom>
          <a:solidFill>
            <a:srgbClr val="ffcc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Consumption</a:t>
            </a:r>
            <a:endParaRPr b="0" lang="en-US" sz="900" strike="noStrike" u="none">
              <a:solidFill>
                <a:srgbClr val="000000"/>
              </a:solidFill>
              <a:effectLst/>
              <a:uFillTx/>
              <a:latin typeface="Arial"/>
            </a:endParaRPr>
          </a:p>
        </p:txBody>
      </p:sp>
      <p:sp>
        <p:nvSpPr>
          <p:cNvPr id="1386" name=""/>
          <p:cNvSpPr/>
          <p:nvPr/>
        </p:nvSpPr>
        <p:spPr>
          <a:xfrm>
            <a:off x="1349280" y="3057480"/>
            <a:ext cx="1089000" cy="604800"/>
          </a:xfrm>
          <a:prstGeom prst="ellipse">
            <a:avLst/>
          </a:prstGeom>
          <a:solidFill>
            <a:srgbClr val="ff66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Failure</a:t>
            </a:r>
            <a:endParaRPr b="0" lang="en-US" sz="900" strike="noStrike" u="none">
              <a:solidFill>
                <a:srgbClr val="000000"/>
              </a:solidFill>
              <a:effectLst/>
              <a:uFillTx/>
              <a:latin typeface="Arial"/>
            </a:endParaRPr>
          </a:p>
        </p:txBody>
      </p:sp>
      <p:sp>
        <p:nvSpPr>
          <p:cNvPr id="1387" name=""/>
          <p:cNvSpPr/>
          <p:nvPr/>
        </p:nvSpPr>
        <p:spPr>
          <a:xfrm>
            <a:off x="2876400" y="2854440"/>
            <a:ext cx="1113120" cy="630000"/>
          </a:xfrm>
          <a:prstGeom prst="ellipse">
            <a:avLst/>
          </a:prstGeom>
          <a:solidFill>
            <a:srgbClr val="ff33cc"/>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Diagnostics</a:t>
            </a:r>
            <a:endParaRPr b="0" lang="en-US" sz="900" strike="noStrike" u="none">
              <a:solidFill>
                <a:srgbClr val="000000"/>
              </a:solidFill>
              <a:effectLst/>
              <a:uFillTx/>
              <a:latin typeface="Arial"/>
            </a:endParaRPr>
          </a:p>
        </p:txBody>
      </p:sp>
      <p:sp>
        <p:nvSpPr>
          <p:cNvPr id="1388" name=""/>
          <p:cNvSpPr/>
          <p:nvPr/>
        </p:nvSpPr>
        <p:spPr>
          <a:xfrm>
            <a:off x="1976400" y="3267000"/>
            <a:ext cx="1546200" cy="1040040"/>
          </a:xfrm>
          <a:prstGeom prst="ellipse">
            <a:avLst/>
          </a:prstGeom>
          <a:solidFill>
            <a:srgbClr val="0066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Optimization</a:t>
            </a:r>
            <a:endParaRPr b="0" lang="en-US" sz="900" strike="noStrike" u="none">
              <a:solidFill>
                <a:srgbClr val="000000"/>
              </a:solidFill>
              <a:effectLst/>
              <a:uFillTx/>
              <a:latin typeface="Arial"/>
            </a:endParaRPr>
          </a:p>
        </p:txBody>
      </p:sp>
      <p:sp>
        <p:nvSpPr>
          <p:cNvPr id="1389" name=""/>
          <p:cNvSpPr/>
          <p:nvPr/>
        </p:nvSpPr>
        <p:spPr>
          <a:xfrm>
            <a:off x="1251000" y="3505320"/>
            <a:ext cx="1089000" cy="742680"/>
          </a:xfrm>
          <a:prstGeom prst="ellipse">
            <a:avLst/>
          </a:prstGeom>
          <a:solidFill>
            <a:srgbClr val="919191"/>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Performance</a:t>
            </a:r>
            <a:endParaRPr b="0" lang="en-US" sz="900" strike="noStrike" u="none">
              <a:solidFill>
                <a:srgbClr val="000000"/>
              </a:solidFill>
              <a:effectLst/>
              <a:uFillTx/>
              <a:latin typeface="Arial"/>
            </a:endParaRPr>
          </a:p>
        </p:txBody>
      </p:sp>
      <p:sp>
        <p:nvSpPr>
          <p:cNvPr id="1390" name=""/>
          <p:cNvSpPr/>
          <p:nvPr/>
        </p:nvSpPr>
        <p:spPr>
          <a:xfrm>
            <a:off x="1077840" y="3986280"/>
            <a:ext cx="1447920" cy="1138320"/>
          </a:xfrm>
          <a:prstGeom prst="ellipse">
            <a:avLst/>
          </a:prstGeom>
          <a:solidFill>
            <a:srgbClr val="00ae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Operations</a:t>
            </a:r>
            <a:endParaRPr b="0" lang="en-US" sz="900" strike="noStrike" u="none">
              <a:solidFill>
                <a:srgbClr val="000000"/>
              </a:solidFill>
              <a:effectLst/>
              <a:uFillTx/>
              <a:latin typeface="Arial"/>
            </a:endParaRPr>
          </a:p>
        </p:txBody>
      </p:sp>
      <p:sp>
        <p:nvSpPr>
          <p:cNvPr id="1391" name=""/>
          <p:cNvSpPr/>
          <p:nvPr/>
        </p:nvSpPr>
        <p:spPr>
          <a:xfrm>
            <a:off x="3071880" y="3780000"/>
            <a:ext cx="1187280" cy="839520"/>
          </a:xfrm>
          <a:prstGeom prst="ellipse">
            <a:avLst/>
          </a:prstGeom>
          <a:solidFill>
            <a:srgbClr val="618ffd"/>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Production</a:t>
            </a:r>
            <a:endParaRPr b="0" lang="en-US" sz="900" strike="noStrike" u="none">
              <a:solidFill>
                <a:srgbClr val="000000"/>
              </a:solidFill>
              <a:effectLst/>
              <a:uFillTx/>
              <a:latin typeface="Arial"/>
            </a:endParaRPr>
          </a:p>
        </p:txBody>
      </p:sp>
      <p:sp>
        <p:nvSpPr>
          <p:cNvPr id="1392" name=""/>
          <p:cNvSpPr/>
          <p:nvPr/>
        </p:nvSpPr>
        <p:spPr>
          <a:xfrm>
            <a:off x="3203640" y="3314880"/>
            <a:ext cx="952560" cy="518760"/>
          </a:xfrm>
          <a:prstGeom prst="ellipse">
            <a:avLst/>
          </a:prstGeom>
          <a:solidFill>
            <a:srgbClr val="99ff99"/>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Weather</a:t>
            </a:r>
            <a:endParaRPr b="0" lang="en-US" sz="900" strike="noStrike" u="none">
              <a:solidFill>
                <a:srgbClr val="000000"/>
              </a:solidFill>
              <a:effectLst/>
              <a:uFillTx/>
              <a:latin typeface="Arial"/>
            </a:endParaRPr>
          </a:p>
        </p:txBody>
      </p:sp>
      <p:sp>
        <p:nvSpPr>
          <p:cNvPr id="1393" name=""/>
          <p:cNvSpPr/>
          <p:nvPr/>
        </p:nvSpPr>
        <p:spPr>
          <a:xfrm>
            <a:off x="2217600" y="4086360"/>
            <a:ext cx="1236960" cy="803160"/>
          </a:xfrm>
          <a:prstGeom prst="ellipse">
            <a:avLst/>
          </a:prstGeom>
          <a:solidFill>
            <a:srgbClr val="ff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Labor</a:t>
            </a:r>
            <a:endParaRPr b="0" lang="en-US" sz="900" strike="noStrike" u="none">
              <a:solidFill>
                <a:srgbClr val="000000"/>
              </a:solidFill>
              <a:effectLst/>
              <a:uFillTx/>
              <a:latin typeface="Arial"/>
            </a:endParaRPr>
          </a:p>
        </p:txBody>
      </p:sp>
      <p:sp>
        <p:nvSpPr>
          <p:cNvPr id="1394" name=""/>
          <p:cNvSpPr/>
          <p:nvPr/>
        </p:nvSpPr>
        <p:spPr>
          <a:xfrm>
            <a:off x="2801880" y="4460760"/>
            <a:ext cx="1360440" cy="630360"/>
          </a:xfrm>
          <a:prstGeom prst="ellipse">
            <a:avLst/>
          </a:prstGeom>
          <a:solidFill>
            <a:srgbClr val="9933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Management</a:t>
            </a:r>
            <a:endParaRPr b="0" lang="en-US" sz="900" strike="noStrike" u="none">
              <a:solidFill>
                <a:srgbClr val="000000"/>
              </a:solidFill>
              <a:effectLst/>
              <a:uFillTx/>
              <a:latin typeface="Arial"/>
            </a:endParaRPr>
          </a:p>
        </p:txBody>
      </p:sp>
      <p:sp>
        <p:nvSpPr>
          <p:cNvPr id="1395" name=""/>
          <p:cNvSpPr/>
          <p:nvPr/>
        </p:nvSpPr>
        <p:spPr>
          <a:xfrm>
            <a:off x="4203720" y="3851280"/>
            <a:ext cx="1200240" cy="0"/>
          </a:xfrm>
          <a:prstGeom prst="line">
            <a:avLst/>
          </a:prstGeom>
          <a:ln w="12708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grpSp>
        <p:nvGrpSpPr>
          <p:cNvPr id="1396" name=""/>
          <p:cNvGrpSpPr/>
          <p:nvPr/>
        </p:nvGrpSpPr>
        <p:grpSpPr>
          <a:xfrm>
            <a:off x="8280360" y="1635120"/>
            <a:ext cx="1101600" cy="1044000"/>
            <a:chOff x="8280360" y="1635120"/>
            <a:chExt cx="1101600" cy="1044000"/>
          </a:xfrm>
        </p:grpSpPr>
        <p:sp>
          <p:nvSpPr>
            <p:cNvPr id="1397" name=""/>
            <p:cNvSpPr/>
            <p:nvPr/>
          </p:nvSpPr>
          <p:spPr>
            <a:xfrm>
              <a:off x="8280360" y="1635120"/>
              <a:ext cx="1101600" cy="1038240"/>
            </a:xfrm>
            <a:prstGeom prst="rect">
              <a:avLst/>
            </a:prstGeom>
            <a:noFill/>
            <a:ln w="5724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398" name="" descr=""/>
            <p:cNvPicPr/>
            <p:nvPr/>
          </p:nvPicPr>
          <p:blipFill>
            <a:blip r:embed="rId1"/>
            <a:stretch/>
          </p:blipFill>
          <p:spPr>
            <a:xfrm>
              <a:off x="8331120" y="1677960"/>
              <a:ext cx="979560" cy="657360"/>
            </a:xfrm>
            <a:prstGeom prst="rect">
              <a:avLst/>
            </a:prstGeom>
            <a:noFill/>
            <a:ln w="0">
              <a:noFill/>
            </a:ln>
          </p:spPr>
        </p:pic>
        <p:sp>
          <p:nvSpPr>
            <p:cNvPr id="1399" name=""/>
            <p:cNvSpPr/>
            <p:nvPr/>
          </p:nvSpPr>
          <p:spPr>
            <a:xfrm>
              <a:off x="8364240" y="2371680"/>
              <a:ext cx="94356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ViewPort</a:t>
              </a:r>
              <a:endParaRPr b="0" lang="en-US" sz="1400" strike="noStrike" u="none">
                <a:solidFill>
                  <a:srgbClr val="000000"/>
                </a:solidFill>
                <a:effectLst/>
                <a:uFillTx/>
                <a:latin typeface="Arial"/>
              </a:endParaRPr>
            </a:p>
          </p:txBody>
        </p:sp>
      </p:grpSp>
      <p:grpSp>
        <p:nvGrpSpPr>
          <p:cNvPr id="1400" name=""/>
          <p:cNvGrpSpPr/>
          <p:nvPr/>
        </p:nvGrpSpPr>
        <p:grpSpPr>
          <a:xfrm>
            <a:off x="8713800" y="3110040"/>
            <a:ext cx="1101600" cy="1396800"/>
            <a:chOff x="8713800" y="3110040"/>
            <a:chExt cx="1101600" cy="1396800"/>
          </a:xfrm>
        </p:grpSpPr>
        <p:sp>
          <p:nvSpPr>
            <p:cNvPr id="1401" name=""/>
            <p:cNvSpPr/>
            <p:nvPr/>
          </p:nvSpPr>
          <p:spPr>
            <a:xfrm>
              <a:off x="8713800" y="3110040"/>
              <a:ext cx="1101600" cy="1396800"/>
            </a:xfrm>
            <a:prstGeom prst="rect">
              <a:avLst/>
            </a:prstGeom>
            <a:noFill/>
            <a:ln w="5724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graphicFrame>
          <p:nvGraphicFramePr>
            <p:cNvPr id="1402" name=""/>
            <p:cNvGraphicFramePr/>
            <p:nvPr/>
          </p:nvGraphicFramePr>
          <p:xfrm>
            <a:off x="8751960" y="3171600"/>
            <a:ext cx="1019160" cy="929880"/>
          </p:xfrm>
          <a:graphic>
            <a:graphicData uri="http://schemas.openxmlformats.org/presentationml/2006/ole">
              <p:oleObj r:id="rId2" spid="">
                <p:embed/>
                <p:pic>
                  <p:nvPicPr>
                    <p:cNvPr id="1403" name="" descr=""/>
                    <p:cNvPicPr/>
                    <p:nvPr/>
                  </p:nvPicPr>
                  <p:blipFill>
                    <a:blip r:embed="rId3"/>
                    <a:stretch/>
                  </p:blipFill>
                  <p:spPr>
                    <a:xfrm>
                      <a:off x="8751960" y="3171600"/>
                      <a:ext cx="1019160" cy="929880"/>
                    </a:xfrm>
                    <a:prstGeom prst="rect">
                      <a:avLst/>
                    </a:prstGeom>
                    <a:noFill/>
                    <a:ln w="0">
                      <a:noFill/>
                    </a:ln>
                  </p:spPr>
                </p:pic>
              </p:oleObj>
            </a:graphicData>
          </a:graphic>
        </p:graphicFrame>
        <p:sp>
          <p:nvSpPr>
            <p:cNvPr id="1404" name=""/>
            <p:cNvSpPr/>
            <p:nvPr/>
          </p:nvSpPr>
          <p:spPr>
            <a:xfrm>
              <a:off x="8853840" y="4152600"/>
              <a:ext cx="85824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Analytics</a:t>
              </a:r>
              <a:endParaRPr b="0" lang="en-US" sz="1200" strike="noStrike" u="none">
                <a:solidFill>
                  <a:srgbClr val="000000"/>
                </a:solidFill>
                <a:effectLst/>
                <a:uFillTx/>
                <a:latin typeface="Arial"/>
              </a:endParaRPr>
            </a:p>
          </p:txBody>
        </p:sp>
      </p:grpSp>
      <p:grpSp>
        <p:nvGrpSpPr>
          <p:cNvPr id="1405" name=""/>
          <p:cNvGrpSpPr/>
          <p:nvPr/>
        </p:nvGrpSpPr>
        <p:grpSpPr>
          <a:xfrm>
            <a:off x="8102520" y="4875120"/>
            <a:ext cx="1101960" cy="1360440"/>
            <a:chOff x="8102520" y="4875120"/>
            <a:chExt cx="1101960" cy="1360440"/>
          </a:xfrm>
        </p:grpSpPr>
        <p:sp>
          <p:nvSpPr>
            <p:cNvPr id="1406" name=""/>
            <p:cNvSpPr/>
            <p:nvPr/>
          </p:nvSpPr>
          <p:spPr>
            <a:xfrm>
              <a:off x="8102520" y="4875120"/>
              <a:ext cx="1101960" cy="1360440"/>
            </a:xfrm>
            <a:prstGeom prst="rect">
              <a:avLst/>
            </a:prstGeom>
            <a:noFill/>
            <a:ln w="5724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407" name="" descr=""/>
            <p:cNvPicPr/>
            <p:nvPr/>
          </p:nvPicPr>
          <p:blipFill>
            <a:blip r:embed="rId4"/>
            <a:stretch/>
          </p:blipFill>
          <p:spPr>
            <a:xfrm>
              <a:off x="8172360" y="4916160"/>
              <a:ext cx="957600" cy="920880"/>
            </a:xfrm>
            <a:prstGeom prst="rect">
              <a:avLst/>
            </a:prstGeom>
            <a:noFill/>
            <a:ln w="0">
              <a:noFill/>
            </a:ln>
          </p:spPr>
        </p:pic>
        <p:sp>
          <p:nvSpPr>
            <p:cNvPr id="1408" name=""/>
            <p:cNvSpPr/>
            <p:nvPr/>
          </p:nvSpPr>
          <p:spPr>
            <a:xfrm>
              <a:off x="8253360" y="5864040"/>
              <a:ext cx="81468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Control</a:t>
              </a:r>
              <a:endParaRPr b="0" lang="en-US" sz="1400" strike="noStrike" u="none">
                <a:solidFill>
                  <a:srgbClr val="000000"/>
                </a:solidFill>
                <a:effectLst/>
                <a:uFillTx/>
                <a:latin typeface="Arial"/>
              </a:endParaRPr>
            </a:p>
          </p:txBody>
        </p:sp>
      </p:grpSp>
      <p:sp>
        <p:nvSpPr>
          <p:cNvPr id="1409" name=""/>
          <p:cNvSpPr/>
          <p:nvPr/>
        </p:nvSpPr>
        <p:spPr>
          <a:xfrm>
            <a:off x="7461360" y="4573440"/>
            <a:ext cx="606240" cy="568440"/>
          </a:xfrm>
          <a:prstGeom prst="line">
            <a:avLst/>
          </a:prstGeom>
          <a:ln w="7632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10" name=""/>
          <p:cNvSpPr/>
          <p:nvPr/>
        </p:nvSpPr>
        <p:spPr>
          <a:xfrm flipV="1">
            <a:off x="7723080" y="3784320"/>
            <a:ext cx="917640" cy="12600"/>
          </a:xfrm>
          <a:prstGeom prst="line">
            <a:avLst/>
          </a:prstGeom>
          <a:ln w="76320">
            <a:solidFill>
              <a:srgbClr val="000000"/>
            </a:solidFill>
            <a:miter/>
            <a:headEnd len="med" type="triangle" w="med"/>
            <a:tailEnd len="med" type="triangle" w="med"/>
          </a:ln>
        </p:spPr>
        <p:style>
          <a:lnRef idx="0"/>
          <a:fillRef idx="0"/>
          <a:effectRef idx="0"/>
          <a:fontRef idx="minor"/>
        </p:style>
        <p:txBody>
          <a:bodyPr lIns="90000" rIns="90000" tIns="-34200" bIns="-34200" anchor="ctr">
            <a:noAutofit/>
          </a:bodyPr>
          <a:p>
            <a:endParaRPr b="0" lang="en-US" sz="2400" strike="noStrike" u="none">
              <a:solidFill>
                <a:srgbClr val="000000"/>
              </a:solidFill>
              <a:effectLst/>
              <a:uFillTx/>
              <a:latin typeface="Arial"/>
            </a:endParaRPr>
          </a:p>
        </p:txBody>
      </p:sp>
      <p:sp>
        <p:nvSpPr>
          <p:cNvPr id="1411" name=""/>
          <p:cNvSpPr/>
          <p:nvPr/>
        </p:nvSpPr>
        <p:spPr>
          <a:xfrm flipV="1">
            <a:off x="7308720" y="2155680"/>
            <a:ext cx="866880" cy="903600"/>
          </a:xfrm>
          <a:prstGeom prst="line">
            <a:avLst/>
          </a:prstGeom>
          <a:ln w="7632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412" name=""/>
          <p:cNvSpPr/>
          <p:nvPr/>
        </p:nvSpPr>
        <p:spPr>
          <a:xfrm>
            <a:off x="5226120" y="2149560"/>
            <a:ext cx="2344680" cy="398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Risk Management</a:t>
            </a:r>
            <a:endParaRPr b="0" lang="en-US"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13" name=""/>
          <p:cNvSpPr/>
          <p:nvPr/>
        </p:nvSpPr>
        <p:spPr>
          <a:xfrm>
            <a:off x="3557520" y="1720800"/>
            <a:ext cx="3206880" cy="2847960"/>
          </a:xfrm>
          <a:prstGeom prst="ellipse">
            <a:avLst/>
          </a:prstGeom>
          <a:solidFill>
            <a:srgbClr val="009b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414" name=""/>
          <p:cNvSpPr/>
          <p:nvPr/>
        </p:nvSpPr>
        <p:spPr>
          <a:xfrm>
            <a:off x="2577960" y="743040"/>
            <a:ext cx="6878880" cy="631800"/>
          </a:xfrm>
          <a:prstGeom prst="rect">
            <a:avLst/>
          </a:prstGeom>
          <a:noFill/>
          <a:ln w="0">
            <a:noFill/>
          </a:ln>
        </p:spPr>
        <p:style>
          <a:lnRef idx="0"/>
          <a:fillRef idx="0"/>
          <a:effectRef idx="0"/>
          <a:fontRef idx="minor"/>
        </p:style>
        <p:txBody>
          <a:bodyPr lIns="74520" rIns="74520" tIns="36360" bIns="36360" anchor="ctr">
            <a:noAutofit/>
          </a:bodyPr>
          <a:p>
            <a:pPr>
              <a:lnSpc>
                <a:spcPct val="100000"/>
              </a:lnSpc>
              <a:tabLst>
                <a:tab algn="l" pos="0"/>
                <a:tab algn="l" pos="741240"/>
                <a:tab algn="l" pos="1482840"/>
                <a:tab algn="l" pos="2224080"/>
                <a:tab algn="l" pos="2965320"/>
                <a:tab algn="l" pos="3706920"/>
                <a:tab algn="l" pos="4448160"/>
                <a:tab algn="l" pos="5189400"/>
                <a:tab algn="l" pos="5931000"/>
                <a:tab algn="l" pos="6672240"/>
                <a:tab algn="l" pos="7413480"/>
                <a:tab algn="l" pos="8155080"/>
                <a:tab algn="l" pos="8896320"/>
                <a:tab algn="l" pos="9637560"/>
                <a:tab algn="l" pos="10379160"/>
              </a:tabLst>
            </a:pPr>
            <a:r>
              <a:rPr b="1" i="1" lang="en-US" sz="2800" strike="noStrike" u="none">
                <a:solidFill>
                  <a:srgbClr val="000000"/>
                </a:solidFill>
                <a:effectLst/>
                <a:uFillTx/>
                <a:latin typeface="Frutiger 55 Roman"/>
              </a:rPr>
              <a:t>Energy-Environmental Nexus</a:t>
            </a:r>
            <a:endParaRPr b="0" lang="en-US" sz="2800" strike="noStrike" u="none">
              <a:solidFill>
                <a:srgbClr val="000000"/>
              </a:solidFill>
              <a:effectLst/>
              <a:uFillTx/>
              <a:latin typeface="Arial"/>
            </a:endParaRPr>
          </a:p>
        </p:txBody>
      </p:sp>
      <p:sp>
        <p:nvSpPr>
          <p:cNvPr id="1415" name=""/>
          <p:cNvSpPr/>
          <p:nvPr/>
        </p:nvSpPr>
        <p:spPr>
          <a:xfrm>
            <a:off x="4424760" y="2190600"/>
            <a:ext cx="1434960" cy="82548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Frutiger 45 Light"/>
              </a:rPr>
              <a:t>Energy</a:t>
            </a: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Frutiger 45 Light"/>
              </a:rPr>
              <a:t>Services</a:t>
            </a:r>
            <a:endParaRPr b="0" lang="en-US" sz="2400" strike="noStrike" u="none">
              <a:solidFill>
                <a:srgbClr val="000000"/>
              </a:solidFill>
              <a:effectLst/>
              <a:uFillTx/>
              <a:latin typeface="Arial"/>
            </a:endParaRPr>
          </a:p>
        </p:txBody>
      </p:sp>
      <p:sp>
        <p:nvSpPr>
          <p:cNvPr id="1416" name=""/>
          <p:cNvSpPr/>
          <p:nvPr/>
        </p:nvSpPr>
        <p:spPr>
          <a:xfrm>
            <a:off x="2143080" y="3648240"/>
            <a:ext cx="1414440" cy="458640"/>
          </a:xfrm>
          <a:prstGeom prst="rightArrow">
            <a:avLst>
              <a:gd name="adj1" fmla="val 50000"/>
              <a:gd name="adj2" fmla="val 77100"/>
            </a:avLst>
          </a:prstGeom>
          <a:solidFill>
            <a:srgbClr val="fc012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417" name=""/>
          <p:cNvSpPr/>
          <p:nvPr/>
        </p:nvSpPr>
        <p:spPr>
          <a:xfrm rot="10800000">
            <a:off x="6767280" y="3648240"/>
            <a:ext cx="1414440" cy="458640"/>
          </a:xfrm>
          <a:prstGeom prst="rightArrow">
            <a:avLst>
              <a:gd name="adj1" fmla="val 50000"/>
              <a:gd name="adj2" fmla="val 77100"/>
            </a:avLst>
          </a:prstGeom>
          <a:solidFill>
            <a:srgbClr val="fc012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418" name=""/>
          <p:cNvSpPr/>
          <p:nvPr/>
        </p:nvSpPr>
        <p:spPr>
          <a:xfrm>
            <a:off x="3560760" y="3191040"/>
            <a:ext cx="3206880" cy="2847960"/>
          </a:xfrm>
          <a:prstGeom prst="ellipse">
            <a:avLst/>
          </a:prstGeom>
          <a:solidFill>
            <a:srgbClr val="00ae00">
              <a:alpha val="50000"/>
            </a:srgbClr>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419" name=""/>
          <p:cNvSpPr/>
          <p:nvPr/>
        </p:nvSpPr>
        <p:spPr>
          <a:xfrm>
            <a:off x="3993840" y="4734000"/>
            <a:ext cx="2297880" cy="82548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Frutiger 45 Light"/>
              </a:rPr>
              <a:t>Environmental</a:t>
            </a: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Frutiger 45 Light"/>
              </a:rPr>
              <a:t>Services</a:t>
            </a:r>
            <a:endParaRPr b="0" lang="en-US" sz="2400" strike="noStrike" u="none">
              <a:solidFill>
                <a:srgbClr val="000000"/>
              </a:solidFill>
              <a:effectLst/>
              <a:uFillTx/>
              <a:latin typeface="Arial"/>
            </a:endParaRPr>
          </a:p>
        </p:txBody>
      </p:sp>
      <p:sp>
        <p:nvSpPr>
          <p:cNvPr id="1420" name=""/>
          <p:cNvSpPr/>
          <p:nvPr/>
        </p:nvSpPr>
        <p:spPr>
          <a:xfrm>
            <a:off x="4145040" y="3429000"/>
            <a:ext cx="1994040" cy="8251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Energy Efficiency</a:t>
            </a:r>
            <a:endParaRPr b="0" lang="en-US" sz="16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Emissions Trading</a:t>
            </a:r>
            <a:endParaRPr b="0" lang="en-US" sz="16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Compliance</a:t>
            </a:r>
            <a:endParaRPr b="0" lang="en-US"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
          <p:cNvSpPr/>
          <p:nvPr/>
        </p:nvSpPr>
        <p:spPr>
          <a:xfrm>
            <a:off x="1868400" y="2106720"/>
            <a:ext cx="3678480" cy="324144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fc0128"/>
                </a:solidFill>
                <a:effectLst/>
                <a:uFillTx/>
                <a:latin typeface="Frutiger 45 Light"/>
              </a:rPr>
              <a:t>Old Economy</a:t>
            </a:r>
            <a:endParaRPr b="0" lang="en-US" sz="2400" strike="noStrike" u="none">
              <a:solidFill>
                <a:srgbClr val="000000"/>
              </a:solidFill>
              <a:effectLst/>
              <a:uFillTx/>
              <a:latin typeface="Arial"/>
            </a:endParaRPr>
          </a:p>
          <a:p>
            <a:pPr>
              <a:lnSpc>
                <a:spcPct val="100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Supply-driven</a:t>
            </a:r>
            <a:endParaRPr b="0" lang="en-US" sz="2200" strike="noStrike" u="none">
              <a:solidFill>
                <a:srgbClr val="000000"/>
              </a:solidFill>
              <a:effectLst/>
              <a:uFillTx/>
              <a:latin typeface="Arial"/>
            </a:endParaRPr>
          </a:p>
          <a:p>
            <a:pPr>
              <a:lnSpc>
                <a:spcPct val="70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Mass production</a:t>
            </a:r>
            <a:endParaRPr b="0" lang="en-US" sz="2200" strike="noStrike" u="none">
              <a:solidFill>
                <a:srgbClr val="000000"/>
              </a:solidFill>
              <a:effectLst/>
              <a:uFillTx/>
              <a:latin typeface="Arial"/>
            </a:endParaRPr>
          </a:p>
          <a:p>
            <a:pPr>
              <a:lnSpc>
                <a:spcPct val="70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Monopoly franchises</a:t>
            </a:r>
            <a:endParaRPr b="0" lang="en-US" sz="2200" strike="noStrike" u="none">
              <a:solidFill>
                <a:srgbClr val="000000"/>
              </a:solidFill>
              <a:effectLst/>
              <a:uFillTx/>
              <a:latin typeface="Arial"/>
            </a:endParaRPr>
          </a:p>
          <a:p>
            <a:pPr>
              <a:lnSpc>
                <a:spcPct val="70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Technology slows  </a:t>
            </a:r>
            <a:endParaRPr b="0" lang="en-US" sz="22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speed to market</a:t>
            </a:r>
            <a:endParaRPr b="0" lang="en-US" sz="2200" strike="noStrike" u="none">
              <a:solidFill>
                <a:srgbClr val="000000"/>
              </a:solidFill>
              <a:effectLst/>
              <a:uFillTx/>
              <a:latin typeface="Arial"/>
            </a:endParaRPr>
          </a:p>
          <a:p>
            <a:pPr>
              <a:lnSpc>
                <a:spcPct val="70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Value in assets</a:t>
            </a:r>
            <a:endParaRPr b="0" lang="en-US" sz="2200" strike="noStrike" u="none">
              <a:solidFill>
                <a:srgbClr val="000000"/>
              </a:solidFill>
              <a:effectLst/>
              <a:uFillTx/>
              <a:latin typeface="Arial"/>
            </a:endParaRPr>
          </a:p>
          <a:p>
            <a:pPr>
              <a:lnSpc>
                <a:spcPct val="70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Geographical</a:t>
            </a:r>
            <a:endParaRPr b="0" lang="en-US" sz="2200" strike="noStrike" u="none">
              <a:solidFill>
                <a:srgbClr val="000000"/>
              </a:solidFill>
              <a:effectLst/>
              <a:uFillTx/>
              <a:latin typeface="Arial"/>
            </a:endParaRPr>
          </a:p>
        </p:txBody>
      </p:sp>
      <p:sp>
        <p:nvSpPr>
          <p:cNvPr id="13" name=""/>
          <p:cNvSpPr/>
          <p:nvPr/>
        </p:nvSpPr>
        <p:spPr>
          <a:xfrm>
            <a:off x="5649840" y="2068560"/>
            <a:ext cx="4172040" cy="378180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0000ff"/>
                </a:solidFill>
                <a:effectLst/>
                <a:uFillTx/>
                <a:latin typeface="Frutiger 45 Light"/>
              </a:rPr>
              <a:t>New Economy</a:t>
            </a:r>
            <a:endParaRPr b="0" lang="en-US" sz="2400" strike="noStrike" u="none">
              <a:solidFill>
                <a:srgbClr val="000000"/>
              </a:solidFill>
              <a:effectLst/>
              <a:uFillTx/>
              <a:latin typeface="Arial"/>
            </a:endParaRPr>
          </a:p>
          <a:p>
            <a:pPr>
              <a:lnSpc>
                <a:spcPct val="100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Demand-driven</a:t>
            </a:r>
            <a:endParaRPr b="0" lang="en-US" sz="2200" strike="noStrike" u="none">
              <a:solidFill>
                <a:srgbClr val="000000"/>
              </a:solidFill>
              <a:effectLst/>
              <a:uFillTx/>
              <a:latin typeface="Arial"/>
            </a:endParaRPr>
          </a:p>
          <a:p>
            <a:pPr>
              <a:lnSpc>
                <a:spcPct val="70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Mass customization</a:t>
            </a:r>
            <a:endParaRPr b="0" lang="en-US" sz="2200" strike="noStrike" u="none">
              <a:solidFill>
                <a:srgbClr val="000000"/>
              </a:solidFill>
              <a:effectLst/>
              <a:uFillTx/>
              <a:latin typeface="Arial"/>
            </a:endParaRPr>
          </a:p>
          <a:p>
            <a:pPr>
              <a:lnSpc>
                <a:spcPct val="70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Competition </a:t>
            </a:r>
            <a:endParaRPr b="0" lang="en-US" sz="2200" strike="noStrike" u="none">
              <a:solidFill>
                <a:srgbClr val="000000"/>
              </a:solidFill>
              <a:effectLst/>
              <a:uFillTx/>
              <a:latin typeface="Arial"/>
            </a:endParaRPr>
          </a:p>
          <a:p>
            <a:pPr>
              <a:lnSpc>
                <a:spcPct val="70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Technology increases </a:t>
            </a:r>
            <a:endParaRPr b="0" lang="en-US" sz="22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speed to market</a:t>
            </a:r>
            <a:endParaRPr b="0" lang="en-US" sz="2200" strike="noStrike" u="none">
              <a:solidFill>
                <a:srgbClr val="000000"/>
              </a:solidFill>
              <a:effectLst/>
              <a:uFillTx/>
              <a:latin typeface="Arial"/>
            </a:endParaRPr>
          </a:p>
          <a:p>
            <a:pPr>
              <a:lnSpc>
                <a:spcPct val="70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Value in people</a:t>
            </a:r>
            <a:endParaRPr b="0" lang="en-US" sz="2200" strike="noStrike" u="none">
              <a:solidFill>
                <a:srgbClr val="000000"/>
              </a:solidFill>
              <a:effectLst/>
              <a:uFillTx/>
              <a:latin typeface="Arial"/>
            </a:endParaRPr>
          </a:p>
          <a:p>
            <a:pPr>
              <a:lnSpc>
                <a:spcPct val="70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Global</a:t>
            </a:r>
            <a:endParaRPr b="0" lang="en-US" sz="2200" strike="noStrike" u="none">
              <a:solidFill>
                <a:srgbClr val="000000"/>
              </a:solidFill>
              <a:effectLst/>
              <a:uFillTx/>
              <a:latin typeface="Arial"/>
            </a:endParaRPr>
          </a:p>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p:txBody>
      </p:sp>
      <p:sp>
        <p:nvSpPr>
          <p:cNvPr id="14" name=""/>
          <p:cNvSpPr/>
          <p:nvPr/>
        </p:nvSpPr>
        <p:spPr>
          <a:xfrm>
            <a:off x="2576520" y="739800"/>
            <a:ext cx="6681960" cy="630360"/>
          </a:xfrm>
          <a:prstGeom prst="rect">
            <a:avLst/>
          </a:prstGeom>
          <a:noFill/>
          <a:ln w="0">
            <a:noFill/>
          </a:ln>
        </p:spPr>
        <p:style>
          <a:lnRef idx="0"/>
          <a:fillRef idx="0"/>
          <a:effectRef idx="0"/>
          <a:fontRef idx="minor"/>
        </p:style>
        <p:txBody>
          <a:bodyPr lIns="73080" rIns="73080" tIns="36720" bIns="3672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Economic Change</a:t>
            </a:r>
            <a:endParaRPr b="0" lang="en-US"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1" name=""/>
          <p:cNvSpPr/>
          <p:nvPr/>
        </p:nvSpPr>
        <p:spPr>
          <a:xfrm>
            <a:off x="2577960" y="500040"/>
            <a:ext cx="7112160" cy="631800"/>
          </a:xfrm>
          <a:prstGeom prst="rect">
            <a:avLst/>
          </a:prstGeom>
          <a:noFill/>
          <a:ln w="0">
            <a:noFill/>
          </a:ln>
        </p:spPr>
        <p:style>
          <a:lnRef idx="0"/>
          <a:fillRef idx="0"/>
          <a:effectRef idx="0"/>
          <a:fontRef idx="minor"/>
        </p:style>
        <p:txBody>
          <a:bodyPr lIns="74520" rIns="74520" tIns="36360" bIns="36360" anchor="ctr">
            <a:noAutofit/>
          </a:bodyPr>
          <a:p>
            <a:pPr>
              <a:lnSpc>
                <a:spcPct val="100000"/>
              </a:lnSpc>
              <a:tabLst>
                <a:tab algn="l" pos="0"/>
                <a:tab algn="l" pos="741240"/>
                <a:tab algn="l" pos="1482840"/>
                <a:tab algn="l" pos="2224080"/>
                <a:tab algn="l" pos="2965320"/>
                <a:tab algn="l" pos="3706920"/>
                <a:tab algn="l" pos="4448160"/>
                <a:tab algn="l" pos="5189400"/>
                <a:tab algn="l" pos="5931000"/>
                <a:tab algn="l" pos="6672240"/>
                <a:tab algn="l" pos="7413480"/>
                <a:tab algn="l" pos="8155080"/>
                <a:tab algn="l" pos="8896320"/>
                <a:tab algn="l" pos="9637560"/>
                <a:tab algn="l" pos="10379160"/>
              </a:tabLst>
            </a:pPr>
            <a:r>
              <a:rPr b="1" i="1" lang="en-US" sz="2800" strike="noStrike" u="none">
                <a:solidFill>
                  <a:srgbClr val="000000"/>
                </a:solidFill>
                <a:effectLst/>
                <a:uFillTx/>
                <a:latin typeface="Frutiger 55 Roman"/>
              </a:rPr>
              <a:t>Benefits to Services from WTO Status in GATS Negotiation</a:t>
            </a:r>
            <a:endParaRPr b="0" lang="en-US" sz="2800" strike="noStrike" u="none">
              <a:solidFill>
                <a:srgbClr val="000000"/>
              </a:solidFill>
              <a:effectLst/>
              <a:uFillTx/>
              <a:latin typeface="Arial"/>
            </a:endParaRPr>
          </a:p>
        </p:txBody>
      </p:sp>
      <p:sp>
        <p:nvSpPr>
          <p:cNvPr id="1422" name=""/>
          <p:cNvSpPr/>
          <p:nvPr/>
        </p:nvSpPr>
        <p:spPr>
          <a:xfrm>
            <a:off x="2432160" y="1757520"/>
            <a:ext cx="7054920" cy="4115880"/>
          </a:xfrm>
          <a:prstGeom prst="rect">
            <a:avLst/>
          </a:prstGeom>
          <a:noFill/>
          <a:ln w="0">
            <a:noFill/>
          </a:ln>
        </p:spPr>
        <p:style>
          <a:lnRef idx="0"/>
          <a:fillRef idx="0"/>
          <a:effectRef idx="0"/>
          <a:fontRef idx="minor"/>
        </p:style>
        <p:txBody>
          <a:bodyPr lIns="90000" rIns="90000" tIns="46800" bIns="46800" anchor="t">
            <a:spAutoFit/>
          </a:bodyPr>
          <a:p>
            <a:pPr>
              <a:lnSpc>
                <a:spcPct val="100000"/>
              </a:lnSpc>
              <a:buClr>
                <a:srgbClr val="fbdd03"/>
              </a:buClr>
              <a:buFont typeface="Symbol" charset="2"/>
              <a:buChar char=""/>
              <a:tabLst>
                <a:tab algn="l" pos="3459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Promote open trade and nondiscriminatory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treatment of foreign investment</a:t>
            </a:r>
            <a:endParaRPr b="0" lang="en-US" sz="2200" strike="noStrike" u="none">
              <a:solidFill>
                <a:srgbClr val="000000"/>
              </a:solidFill>
              <a:effectLst/>
              <a:uFillTx/>
              <a:latin typeface="Arial"/>
            </a:endParaRPr>
          </a:p>
          <a:p>
            <a:pPr>
              <a:lnSpc>
                <a:spcPct val="100000"/>
              </a:lnSpc>
              <a:tabLst>
                <a:tab algn="l" pos="0"/>
                <a:tab algn="l" pos="34596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nSpc>
                <a:spcPct val="100000"/>
              </a:lnSpc>
              <a:tabLst>
                <a:tab algn="l" pos="0"/>
                <a:tab algn="l" pos="34596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nSpc>
                <a:spcPct val="100000"/>
              </a:lnSpc>
              <a:buClr>
                <a:srgbClr val="fbdd03"/>
              </a:buClr>
              <a:buFont typeface="Symbol" charset="2"/>
              <a:buChar char=""/>
              <a:tabLst>
                <a:tab algn="l" pos="3459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Encourage “best practices” with privatization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and regulation to achieve transparency, equity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and efficiency</a:t>
            </a:r>
            <a:endParaRPr b="0" lang="en-US" sz="2200" strike="noStrike" u="none">
              <a:solidFill>
                <a:srgbClr val="000000"/>
              </a:solidFill>
              <a:effectLst/>
              <a:uFillTx/>
              <a:latin typeface="Arial"/>
            </a:endParaRPr>
          </a:p>
          <a:p>
            <a:pPr>
              <a:lnSpc>
                <a:spcPct val="100000"/>
              </a:lnSpc>
              <a:tabLst>
                <a:tab algn="l" pos="0"/>
                <a:tab algn="l" pos="34596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nSpc>
                <a:spcPct val="100000"/>
              </a:lnSpc>
              <a:tabLst>
                <a:tab algn="l" pos="0"/>
                <a:tab algn="l" pos="34596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nSpc>
                <a:spcPct val="100000"/>
              </a:lnSpc>
              <a:buClr>
                <a:srgbClr val="fbdd03"/>
              </a:buClr>
              <a:buFont typeface="Symbol" charset="2"/>
              <a:buChar char=""/>
              <a:tabLst>
                <a:tab algn="l" pos="3459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Facilitate the globalization of the latest</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technologies for economic and environmental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benefits</a:t>
            </a:r>
            <a:endParaRPr b="0" lang="en-US" sz="2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3" name=""/>
          <p:cNvSpPr/>
          <p:nvPr/>
        </p:nvSpPr>
        <p:spPr>
          <a:xfrm>
            <a:off x="2575080" y="803160"/>
            <a:ext cx="2976480" cy="52236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Conclusions</a:t>
            </a:r>
            <a:endParaRPr b="0" lang="en-US" sz="2800" strike="noStrike" u="none">
              <a:solidFill>
                <a:srgbClr val="000000"/>
              </a:solidFill>
              <a:effectLst/>
              <a:uFillTx/>
              <a:latin typeface="Arial"/>
            </a:endParaRPr>
          </a:p>
        </p:txBody>
      </p:sp>
      <p:sp>
        <p:nvSpPr>
          <p:cNvPr id="1424" name=""/>
          <p:cNvSpPr/>
          <p:nvPr/>
        </p:nvSpPr>
        <p:spPr>
          <a:xfrm>
            <a:off x="1962000" y="1569960"/>
            <a:ext cx="8020080" cy="49442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813"/>
              </a:spcBef>
              <a:buClr>
                <a:srgbClr val="fbdd03"/>
              </a:buClr>
              <a:buFont typeface="Symbol" charset="2"/>
              <a:buChar char=""/>
              <a:tabLst>
                <a:tab algn="l" pos="404640"/>
                <a:tab algn="l" pos="6692760"/>
                <a:tab algn="l" pos="7315200"/>
                <a:tab algn="l" pos="8229600"/>
                <a:tab algn="l" pos="9144000"/>
                <a:tab algn="l" pos="10058400"/>
              </a:tabLst>
            </a:pP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Services is the largest and fastest growing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segment of the global New Economy</a:t>
            </a:r>
            <a:endParaRPr b="0" lang="en-US" sz="2200" strike="noStrike" u="none">
              <a:solidFill>
                <a:srgbClr val="000000"/>
              </a:solidFill>
              <a:effectLst/>
              <a:uFillTx/>
              <a:latin typeface="Arial"/>
            </a:endParaRPr>
          </a:p>
          <a:p>
            <a:pPr>
              <a:lnSpc>
                <a:spcPct val="100000"/>
              </a:lnSpc>
              <a:spcBef>
                <a:spcPts val="4813"/>
              </a:spcBef>
              <a:buClr>
                <a:srgbClr val="fbdd03"/>
              </a:buClr>
              <a:buFont typeface="Symbol" charset="2"/>
              <a:buChar char=""/>
              <a:tabLst>
                <a:tab algn="l" pos="404640"/>
                <a:tab algn="l" pos="6692760"/>
                <a:tab algn="l" pos="7315200"/>
                <a:tab algn="l" pos="8229600"/>
                <a:tab algn="l" pos="9144000"/>
                <a:tab algn="l" pos="10058400"/>
              </a:tabLst>
            </a:pP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The services market is information-driven,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transparent, competitive, and global – government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policies must adapt to these realities</a:t>
            </a:r>
            <a:endParaRPr b="0" lang="en-US" sz="2200" strike="noStrike" u="none">
              <a:solidFill>
                <a:srgbClr val="000000"/>
              </a:solidFill>
              <a:effectLst/>
              <a:uFillTx/>
              <a:latin typeface="Arial"/>
            </a:endParaRPr>
          </a:p>
          <a:p>
            <a:pPr>
              <a:lnSpc>
                <a:spcPct val="100000"/>
              </a:lnSpc>
              <a:spcBef>
                <a:spcPts val="4813"/>
              </a:spcBef>
              <a:buClr>
                <a:srgbClr val="fbdd03"/>
              </a:buClr>
              <a:buFont typeface="Symbol" charset="2"/>
              <a:buChar char=""/>
              <a:tabLst>
                <a:tab algn="l" pos="404640"/>
                <a:tab algn="l" pos="6692760"/>
                <a:tab algn="l" pos="7315200"/>
                <a:tab algn="l" pos="8229600"/>
                <a:tab algn="l" pos="9144000"/>
                <a:tab algn="l" pos="10058400"/>
              </a:tabLst>
            </a:pP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Energy services is integral to the New Economy</a:t>
            </a:r>
            <a:endParaRPr b="0" lang="en-US" sz="2200" strike="noStrike" u="none">
              <a:solidFill>
                <a:srgbClr val="000000"/>
              </a:solidFill>
              <a:effectLst/>
              <a:uFillTx/>
              <a:latin typeface="Arial"/>
            </a:endParaRPr>
          </a:p>
          <a:p>
            <a:pPr>
              <a:lnSpc>
                <a:spcPct val="100000"/>
              </a:lnSpc>
              <a:spcBef>
                <a:spcPts val="4813"/>
              </a:spcBef>
              <a:buClr>
                <a:srgbClr val="fbdd03"/>
              </a:buClr>
              <a:buFont typeface="Symbol" charset="2"/>
              <a:buChar char=""/>
              <a:tabLst>
                <a:tab algn="l" pos="404640"/>
                <a:tab algn="l" pos="6692760"/>
                <a:tab algn="l" pos="7315200"/>
                <a:tab algn="l" pos="8229600"/>
                <a:tab algn="l" pos="9144000"/>
                <a:tab algn="l" pos="10058400"/>
              </a:tabLst>
            </a:pP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WTO status is as imperative for energy services as for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financial services, telecommunications, and other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pillars of the service economy </a:t>
            </a:r>
            <a:endParaRPr b="0" lang="en-US" sz="2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 name=""/>
          <p:cNvSpPr/>
          <p:nvPr/>
        </p:nvSpPr>
        <p:spPr>
          <a:xfrm>
            <a:off x="2576520" y="739800"/>
            <a:ext cx="7710480" cy="630360"/>
          </a:xfrm>
          <a:prstGeom prst="rect">
            <a:avLst/>
          </a:prstGeom>
          <a:noFill/>
          <a:ln w="0">
            <a:noFill/>
          </a:ln>
        </p:spPr>
        <p:style>
          <a:lnRef idx="0"/>
          <a:fillRef idx="0"/>
          <a:effectRef idx="0"/>
          <a:fontRef idx="minor"/>
        </p:style>
        <p:txBody>
          <a:bodyPr lIns="73080" rIns="73080" tIns="36720" bIns="3672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New Economy Evolution</a:t>
            </a:r>
            <a:endParaRPr b="0" lang="en-US" sz="2800" strike="noStrike" u="none">
              <a:solidFill>
                <a:srgbClr val="000000"/>
              </a:solidFill>
              <a:effectLst/>
              <a:uFillTx/>
              <a:latin typeface="Arial"/>
            </a:endParaRPr>
          </a:p>
        </p:txBody>
      </p:sp>
      <p:sp>
        <p:nvSpPr>
          <p:cNvPr id="16" name=""/>
          <p:cNvSpPr/>
          <p:nvPr/>
        </p:nvSpPr>
        <p:spPr>
          <a:xfrm>
            <a:off x="994320" y="2095560"/>
            <a:ext cx="1523160" cy="5209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Phase 1</a:t>
            </a:r>
            <a:endParaRPr b="0" lang="en-US" sz="2800" strike="noStrike" u="none">
              <a:solidFill>
                <a:srgbClr val="000000"/>
              </a:solidFill>
              <a:effectLst/>
              <a:uFillTx/>
              <a:latin typeface="Arial"/>
            </a:endParaRPr>
          </a:p>
        </p:txBody>
      </p:sp>
      <p:sp>
        <p:nvSpPr>
          <p:cNvPr id="17" name=""/>
          <p:cNvSpPr/>
          <p:nvPr/>
        </p:nvSpPr>
        <p:spPr>
          <a:xfrm>
            <a:off x="2546640" y="3784680"/>
            <a:ext cx="1523160" cy="5209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Phase 2</a:t>
            </a:r>
            <a:endParaRPr b="0" lang="en-US" sz="2800" strike="noStrike" u="none">
              <a:solidFill>
                <a:srgbClr val="000000"/>
              </a:solidFill>
              <a:effectLst/>
              <a:uFillTx/>
              <a:latin typeface="Arial"/>
            </a:endParaRPr>
          </a:p>
        </p:txBody>
      </p:sp>
      <p:sp>
        <p:nvSpPr>
          <p:cNvPr id="18" name=""/>
          <p:cNvSpPr/>
          <p:nvPr/>
        </p:nvSpPr>
        <p:spPr>
          <a:xfrm>
            <a:off x="2959920" y="5429160"/>
            <a:ext cx="2154240" cy="5209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Final Phase</a:t>
            </a:r>
            <a:endParaRPr b="0" lang="en-US" sz="2800" strike="noStrike" u="none">
              <a:solidFill>
                <a:srgbClr val="000000"/>
              </a:solidFill>
              <a:effectLst/>
              <a:uFillTx/>
              <a:latin typeface="Arial"/>
            </a:endParaRPr>
          </a:p>
        </p:txBody>
      </p:sp>
      <p:sp>
        <p:nvSpPr>
          <p:cNvPr id="19" name=""/>
          <p:cNvSpPr/>
          <p:nvPr/>
        </p:nvSpPr>
        <p:spPr>
          <a:xfrm>
            <a:off x="2576520" y="1674720"/>
            <a:ext cx="1755720" cy="1239840"/>
          </a:xfrm>
          <a:prstGeom prst="rect">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Market</a:t>
            </a:r>
            <a:endParaRPr b="0" lang="en-US" sz="1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Liberalization</a:t>
            </a:r>
            <a:endParaRPr b="0" lang="en-US" sz="1800" strike="noStrike" u="none">
              <a:solidFill>
                <a:srgbClr val="000000"/>
              </a:solidFill>
              <a:effectLst/>
              <a:uFillTx/>
              <a:latin typeface="Arial"/>
            </a:endParaRPr>
          </a:p>
        </p:txBody>
      </p:sp>
      <p:sp>
        <p:nvSpPr>
          <p:cNvPr id="20" name=""/>
          <p:cNvSpPr/>
          <p:nvPr/>
        </p:nvSpPr>
        <p:spPr>
          <a:xfrm>
            <a:off x="8277120" y="1676520"/>
            <a:ext cx="1755720" cy="1239840"/>
          </a:xfrm>
          <a:prstGeom prst="rect">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Fluid</a:t>
            </a:r>
            <a:endParaRPr b="0" lang="en-US" sz="1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Venture</a:t>
            </a:r>
            <a:endParaRPr b="0" lang="en-US" sz="1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Capital</a:t>
            </a:r>
            <a:endParaRPr b="0" lang="en-US" sz="1800" strike="noStrike" u="none">
              <a:solidFill>
                <a:srgbClr val="000000"/>
              </a:solidFill>
              <a:effectLst/>
              <a:uFillTx/>
              <a:latin typeface="Arial"/>
            </a:endParaRPr>
          </a:p>
        </p:txBody>
      </p:sp>
      <p:sp>
        <p:nvSpPr>
          <p:cNvPr id="21" name=""/>
          <p:cNvSpPr/>
          <p:nvPr/>
        </p:nvSpPr>
        <p:spPr>
          <a:xfrm>
            <a:off x="6372360" y="1676520"/>
            <a:ext cx="1755720" cy="1239840"/>
          </a:xfrm>
          <a:prstGeom prst="rect">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Increased</a:t>
            </a:r>
            <a:endParaRPr b="0" lang="en-US" sz="1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Demand for</a:t>
            </a:r>
            <a:endParaRPr b="0" lang="en-US" sz="1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Services</a:t>
            </a:r>
            <a:endParaRPr b="0" lang="en-US" sz="1800" strike="noStrike" u="none">
              <a:solidFill>
                <a:srgbClr val="000000"/>
              </a:solidFill>
              <a:effectLst/>
              <a:uFillTx/>
              <a:latin typeface="Arial"/>
            </a:endParaRPr>
          </a:p>
        </p:txBody>
      </p:sp>
      <p:sp>
        <p:nvSpPr>
          <p:cNvPr id="22" name=""/>
          <p:cNvSpPr/>
          <p:nvPr/>
        </p:nvSpPr>
        <p:spPr>
          <a:xfrm>
            <a:off x="4484520" y="1674720"/>
            <a:ext cx="1756080" cy="1239840"/>
          </a:xfrm>
          <a:prstGeom prst="rect">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Falling</a:t>
            </a:r>
            <a:endParaRPr b="0" lang="en-US" sz="1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Information</a:t>
            </a:r>
            <a:endParaRPr b="0" lang="en-US" sz="1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Costs</a:t>
            </a:r>
            <a:endParaRPr b="0" lang="en-US" sz="1800" strike="noStrike" u="none">
              <a:solidFill>
                <a:srgbClr val="000000"/>
              </a:solidFill>
              <a:effectLst/>
              <a:uFillTx/>
              <a:latin typeface="Arial"/>
            </a:endParaRPr>
          </a:p>
        </p:txBody>
      </p:sp>
      <p:sp>
        <p:nvSpPr>
          <p:cNvPr id="23" name=""/>
          <p:cNvSpPr/>
          <p:nvPr/>
        </p:nvSpPr>
        <p:spPr>
          <a:xfrm>
            <a:off x="7907400" y="3344760"/>
            <a:ext cx="1755720" cy="1239840"/>
          </a:xfrm>
          <a:prstGeom prst="rect">
            <a:avLst/>
          </a:prstGeom>
          <a:solidFill>
            <a:srgbClr val="ff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Mass</a:t>
            </a:r>
            <a:endParaRPr b="0" lang="en-US" sz="1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Customization</a:t>
            </a:r>
            <a:endParaRPr b="0" lang="en-US" sz="1800" strike="noStrike" u="none">
              <a:solidFill>
                <a:srgbClr val="000000"/>
              </a:solidFill>
              <a:effectLst/>
              <a:uFillTx/>
              <a:latin typeface="Arial"/>
            </a:endParaRPr>
          </a:p>
        </p:txBody>
      </p:sp>
      <p:sp>
        <p:nvSpPr>
          <p:cNvPr id="24" name=""/>
          <p:cNvSpPr/>
          <p:nvPr/>
        </p:nvSpPr>
        <p:spPr>
          <a:xfrm>
            <a:off x="6002280" y="3344760"/>
            <a:ext cx="1755720" cy="1239840"/>
          </a:xfrm>
          <a:prstGeom prst="rect">
            <a:avLst/>
          </a:prstGeom>
          <a:solidFill>
            <a:srgbClr val="ff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Network</a:t>
            </a:r>
            <a:endParaRPr b="0" lang="en-US" sz="1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Economies</a:t>
            </a:r>
            <a:endParaRPr b="0" lang="en-US" sz="1800" strike="noStrike" u="none">
              <a:solidFill>
                <a:srgbClr val="000000"/>
              </a:solidFill>
              <a:effectLst/>
              <a:uFillTx/>
              <a:latin typeface="Arial"/>
            </a:endParaRPr>
          </a:p>
        </p:txBody>
      </p:sp>
      <p:sp>
        <p:nvSpPr>
          <p:cNvPr id="25" name=""/>
          <p:cNvSpPr/>
          <p:nvPr/>
        </p:nvSpPr>
        <p:spPr>
          <a:xfrm>
            <a:off x="4114800" y="3343320"/>
            <a:ext cx="1755720" cy="1239840"/>
          </a:xfrm>
          <a:prstGeom prst="rect">
            <a:avLst/>
          </a:prstGeom>
          <a:solidFill>
            <a:srgbClr val="ff0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First-Mover</a:t>
            </a:r>
            <a:endParaRPr b="0" lang="en-US" sz="1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Businesses</a:t>
            </a:r>
            <a:endParaRPr b="0" lang="en-US" sz="1800" strike="noStrike" u="none">
              <a:solidFill>
                <a:srgbClr val="000000"/>
              </a:solidFill>
              <a:effectLst/>
              <a:uFillTx/>
              <a:latin typeface="Arial"/>
            </a:endParaRPr>
          </a:p>
        </p:txBody>
      </p:sp>
      <p:sp>
        <p:nvSpPr>
          <p:cNvPr id="26" name=""/>
          <p:cNvSpPr/>
          <p:nvPr/>
        </p:nvSpPr>
        <p:spPr>
          <a:xfrm>
            <a:off x="5108400" y="4876920"/>
            <a:ext cx="3168720" cy="1587240"/>
          </a:xfrm>
          <a:prstGeom prst="rect">
            <a:avLst/>
          </a:prstGeom>
          <a:solidFill>
            <a:srgbClr val="00800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ff"/>
                </a:solidFill>
                <a:effectLst/>
                <a:uFillTx/>
                <a:latin typeface="Frutiger 45 Light"/>
              </a:rPr>
              <a:t>Open</a:t>
            </a:r>
            <a:endParaRPr b="0" lang="en-US" sz="32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ff"/>
                </a:solidFill>
                <a:effectLst/>
                <a:uFillTx/>
                <a:latin typeface="Frutiger 45 Light"/>
              </a:rPr>
              <a:t>Efficient</a:t>
            </a:r>
            <a:endParaRPr b="0" lang="en-US" sz="32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ff"/>
                </a:solidFill>
                <a:effectLst/>
                <a:uFillTx/>
                <a:latin typeface="Frutiger 45 Light"/>
              </a:rPr>
              <a:t>Markets</a:t>
            </a:r>
            <a:endParaRPr b="0" lang="en-US"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
          <p:cNvSpPr/>
          <p:nvPr/>
        </p:nvSpPr>
        <p:spPr>
          <a:xfrm>
            <a:off x="2922480" y="5238720"/>
            <a:ext cx="5315040" cy="1058760"/>
          </a:xfrm>
          <a:prstGeom prst="bevel">
            <a:avLst>
              <a:gd name="adj" fmla="val 11130"/>
            </a:avLst>
          </a:prstGeom>
          <a:solidFill>
            <a:srgbClr val="ffe80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28" name=""/>
          <p:cNvSpPr/>
          <p:nvPr/>
        </p:nvSpPr>
        <p:spPr>
          <a:xfrm>
            <a:off x="1419120" y="2054160"/>
            <a:ext cx="8097840" cy="2940120"/>
          </a:xfrm>
          <a:prstGeom prst="rect">
            <a:avLst/>
          </a:prstGeom>
          <a:solidFill>
            <a:srgbClr val="ffffff"/>
          </a:solidFill>
          <a:ln w="12600">
            <a:solidFill>
              <a:srgbClr val="000000"/>
            </a:solidFill>
            <a:miter/>
          </a:ln>
          <a:effectLst>
            <a:outerShdw dist="71785" dir="2700000" blurRad="0" rotWithShape="0">
              <a:srgbClr val="919191"/>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 name=""/>
          <p:cNvSpPr/>
          <p:nvPr/>
        </p:nvSpPr>
        <p:spPr>
          <a:xfrm>
            <a:off x="1544760" y="2217600"/>
            <a:ext cx="7972200" cy="2104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2687760"/>
                <a:tab algn="l" pos="4232160"/>
                <a:tab algn="l" pos="5538960"/>
                <a:tab algn="l" pos="6858000"/>
                <a:tab algn="l" pos="7315200"/>
                <a:tab algn="l" pos="8229600"/>
                <a:tab algn="l" pos="9144000"/>
                <a:tab algn="l" pos="10058400"/>
              </a:tabLst>
            </a:pPr>
            <a:r>
              <a:rPr b="1" lang="en-US" sz="2200" strike="noStrike" u="sng">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sng">
                <a:solidFill>
                  <a:srgbClr val="000000"/>
                </a:solidFill>
                <a:effectLst/>
                <a:uFillTx/>
                <a:latin typeface="Frutiger 45 Light"/>
              </a:rPr>
              <a:t>1970</a:t>
            </a:r>
            <a:r>
              <a:rPr b="1" lang="en-US" sz="2200" strike="noStrike" u="sng">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sng">
                <a:solidFill>
                  <a:srgbClr val="000000"/>
                </a:solidFill>
                <a:effectLst/>
                <a:uFillTx/>
                <a:latin typeface="Frutiger 45 Light"/>
              </a:rPr>
              <a:t>1980</a:t>
            </a:r>
            <a:r>
              <a:rPr b="1" lang="en-US" sz="2200" strike="noStrike" u="sng">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sng">
                <a:solidFill>
                  <a:srgbClr val="000000"/>
                </a:solidFill>
                <a:effectLst/>
                <a:uFillTx/>
                <a:latin typeface="Frutiger 45 Light"/>
              </a:rPr>
              <a:t>1990</a:t>
            </a:r>
            <a:r>
              <a:rPr b="1" lang="en-US" sz="2200" strike="noStrike" u="sng">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sng">
                <a:solidFill>
                  <a:srgbClr val="000000"/>
                </a:solidFill>
                <a:effectLst/>
                <a:uFillTx/>
                <a:latin typeface="Frutiger 45 Light"/>
              </a:rPr>
              <a:t>1995</a:t>
            </a:r>
            <a:r>
              <a:rPr b="1" lang="en-US" sz="2200" strike="noStrike" u="sng">
                <a:solidFill>
                  <a:srgbClr val="000000"/>
                </a:solidFill>
                <a:effectLst/>
                <a:uFillTx/>
                <a:latin typeface="Frutiger 45 Light"/>
              </a:rPr>
              <a:t>	</a:t>
            </a:r>
            <a:endParaRPr b="0" lang="en-US" sz="2200" strike="noStrike" u="none">
              <a:solidFill>
                <a:srgbClr val="000000"/>
              </a:solidFill>
              <a:effectLst/>
              <a:uFillTx/>
              <a:latin typeface="Arial"/>
            </a:endParaRPr>
          </a:p>
          <a:p>
            <a:pPr>
              <a:lnSpc>
                <a:spcPct val="100000"/>
              </a:lnSpc>
              <a:tabLst>
                <a:tab algn="l" pos="0"/>
                <a:tab algn="l" pos="2687760"/>
                <a:tab algn="l" pos="4232160"/>
                <a:tab algn="l" pos="5538960"/>
                <a:tab algn="l" pos="6858000"/>
                <a:tab algn="l" pos="7315200"/>
                <a:tab algn="l" pos="8229600"/>
                <a:tab algn="l" pos="9144000"/>
                <a:tab algn="l" pos="10058400"/>
              </a:tabLst>
            </a:pPr>
            <a:r>
              <a:rPr b="1" lang="en-US" sz="2200" strike="noStrike" u="none">
                <a:solidFill>
                  <a:srgbClr val="000000"/>
                </a:solidFill>
                <a:effectLst/>
                <a:uFillTx/>
                <a:latin typeface="Frutiger 45 Light"/>
              </a:rPr>
              <a:t>World Exports</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298</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1921</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3379</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5080</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endParaRPr b="0" lang="en-US" sz="2200" strike="noStrike" u="none">
              <a:solidFill>
                <a:srgbClr val="000000"/>
              </a:solidFill>
              <a:effectLst/>
              <a:uFillTx/>
              <a:latin typeface="Arial"/>
            </a:endParaRPr>
          </a:p>
          <a:p>
            <a:pPr>
              <a:lnSpc>
                <a:spcPct val="100000"/>
              </a:lnSpc>
              <a:tabLst>
                <a:tab algn="l" pos="0"/>
                <a:tab algn="l" pos="2687760"/>
                <a:tab algn="l" pos="4232160"/>
                <a:tab algn="l" pos="5538960"/>
                <a:tab algn="l" pos="6858000"/>
                <a:tab algn="l" pos="7315200"/>
                <a:tab algn="l" pos="8229600"/>
                <a:tab algn="l" pos="9144000"/>
                <a:tab algn="l" pos="10058400"/>
              </a:tabLst>
            </a:pPr>
            <a:r>
              <a:rPr b="1" lang="en-US" sz="2200" strike="noStrike" u="none">
                <a:solidFill>
                  <a:srgbClr val="000000"/>
                </a:solidFill>
                <a:effectLst/>
                <a:uFillTx/>
                <a:latin typeface="Frutiger 45 Light"/>
              </a:rPr>
              <a:t>World GNP</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15,700</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22,900</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30,700</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34,600</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endParaRPr b="0" lang="en-US" sz="2200" strike="noStrike" u="none">
              <a:solidFill>
                <a:srgbClr val="000000"/>
              </a:solidFill>
              <a:effectLst/>
              <a:uFillTx/>
              <a:latin typeface="Arial"/>
            </a:endParaRPr>
          </a:p>
          <a:p>
            <a:pPr>
              <a:lnSpc>
                <a:spcPct val="100000"/>
              </a:lnSpc>
              <a:tabLst>
                <a:tab algn="l" pos="0"/>
                <a:tab algn="l" pos="2687760"/>
                <a:tab algn="l" pos="4232160"/>
                <a:tab algn="l" pos="5538960"/>
                <a:tab algn="l" pos="6858000"/>
                <a:tab algn="l" pos="7315200"/>
                <a:tab algn="l" pos="8229600"/>
                <a:tab algn="l" pos="9144000"/>
                <a:tab algn="l" pos="10058400"/>
              </a:tabLst>
            </a:pPr>
            <a:r>
              <a:rPr b="1" lang="en-US" sz="2200" strike="noStrike" u="none">
                <a:solidFill>
                  <a:srgbClr val="000000"/>
                </a:solidFill>
                <a:effectLst/>
                <a:uFillTx/>
                <a:latin typeface="Frutiger 45 Light"/>
              </a:rPr>
              <a:t>Percent</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1.9%</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8.4%</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11.0%</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14.7%</a:t>
            </a:r>
            <a:r>
              <a:rPr b="1" lang="en-US" sz="2200" strike="noStrike" u="none">
                <a:solidFill>
                  <a:srgbClr val="000000"/>
                </a:solidFill>
                <a:effectLst/>
                <a:uFillTx/>
                <a:latin typeface="Frutiger 45 Light"/>
              </a:rPr>
              <a:t>	</a:t>
            </a:r>
            <a:endParaRPr b="0" lang="en-US" sz="2200" strike="noStrike" u="none">
              <a:solidFill>
                <a:srgbClr val="000000"/>
              </a:solidFill>
              <a:effectLst/>
              <a:uFillTx/>
              <a:latin typeface="Arial"/>
            </a:endParaRPr>
          </a:p>
        </p:txBody>
      </p:sp>
      <p:sp>
        <p:nvSpPr>
          <p:cNvPr id="30" name=""/>
          <p:cNvSpPr/>
          <p:nvPr/>
        </p:nvSpPr>
        <p:spPr>
          <a:xfrm>
            <a:off x="1039680" y="6383160"/>
            <a:ext cx="3000600" cy="246600"/>
          </a:xfrm>
          <a:prstGeom prst="rect">
            <a:avLst/>
          </a:prstGeom>
          <a:noFill/>
          <a:ln w="0">
            <a:noFill/>
          </a:ln>
        </p:spPr>
        <p:style>
          <a:lnRef idx="0"/>
          <a:fillRef idx="0"/>
          <a:effectRef idx="0"/>
          <a:fontRef idx="minor"/>
        </p:style>
        <p:txBody>
          <a:bodyPr lIns="90000" rIns="90000" tIns="46800" bIns="46800" anchor="t">
            <a:spAutoFit/>
          </a:bodyPr>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Frutiger 45 Light"/>
              </a:rPr>
              <a:t>Source:  U.S. CIA</a:t>
            </a:r>
            <a:endParaRPr b="0" lang="en-US" sz="1000" strike="noStrike" u="none">
              <a:solidFill>
                <a:srgbClr val="000000"/>
              </a:solidFill>
              <a:effectLst/>
              <a:uFillTx/>
              <a:latin typeface="Arial"/>
            </a:endParaRPr>
          </a:p>
        </p:txBody>
      </p:sp>
      <p:sp>
        <p:nvSpPr>
          <p:cNvPr id="31" name=""/>
          <p:cNvSpPr/>
          <p:nvPr/>
        </p:nvSpPr>
        <p:spPr>
          <a:xfrm>
            <a:off x="3206880" y="5415120"/>
            <a:ext cx="4908600" cy="71100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The world economy is becoming</a:t>
            </a: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increasingly interdependent</a:t>
            </a:r>
            <a:endParaRPr b="0" lang="en-US" sz="2400" strike="noStrike" u="none">
              <a:solidFill>
                <a:srgbClr val="000000"/>
              </a:solidFill>
              <a:effectLst/>
              <a:uFillTx/>
              <a:latin typeface="Arial"/>
            </a:endParaRPr>
          </a:p>
        </p:txBody>
      </p:sp>
      <p:sp>
        <p:nvSpPr>
          <p:cNvPr id="32" name=""/>
          <p:cNvSpPr/>
          <p:nvPr/>
        </p:nvSpPr>
        <p:spPr>
          <a:xfrm>
            <a:off x="1297080" y="676440"/>
            <a:ext cx="8989920" cy="742680"/>
          </a:xfrm>
          <a:prstGeom prst="rect">
            <a:avLst/>
          </a:prstGeom>
          <a:noFill/>
          <a:ln w="0">
            <a:noFill/>
          </a:ln>
        </p:spPr>
        <p:style>
          <a:lnRef idx="0"/>
          <a:fillRef idx="0"/>
          <a:effectRef idx="0"/>
          <a:fontRef idx="minor"/>
        </p:style>
        <p:txBody>
          <a:bodyPr lIns="90360" rIns="90360" tIns="44280" bIns="44280" anchor="ctr" anchorCtr="1">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Globalization of the World Economy</a:t>
            </a:r>
            <a:br>
              <a:rPr sz="3000"/>
            </a:br>
            <a:r>
              <a:rPr b="1" i="1" lang="en-US" sz="2600" strike="noStrike" u="none">
                <a:solidFill>
                  <a:srgbClr val="000000"/>
                </a:solidFill>
                <a:effectLst/>
                <a:uFillTx/>
                <a:latin typeface="Frutiger 55 Roman"/>
              </a:rPr>
              <a:t>1970 – 1995</a:t>
            </a:r>
            <a:br>
              <a:rPr sz="2600"/>
            </a:br>
            <a:r>
              <a:rPr b="1" i="1" lang="en-US" sz="2100" strike="noStrike" u="none">
                <a:solidFill>
                  <a:srgbClr val="000000"/>
                </a:solidFill>
                <a:effectLst/>
                <a:uFillTx/>
                <a:latin typeface="Frutiger 55 Roman"/>
              </a:rPr>
              <a:t>Billion 1996 $ U.S.</a:t>
            </a:r>
            <a:endParaRPr b="0" lang="en-US" sz="21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3" name="World" descr=""/>
          <p:cNvPicPr/>
          <p:nvPr/>
        </p:nvPicPr>
        <p:blipFill>
          <a:blip r:embed="rId1"/>
          <a:stretch/>
        </p:blipFill>
        <p:spPr>
          <a:xfrm>
            <a:off x="1479600" y="1749600"/>
            <a:ext cx="8316720" cy="4265280"/>
          </a:xfrm>
          <a:prstGeom prst="rect">
            <a:avLst/>
          </a:prstGeom>
          <a:noFill/>
          <a:ln w="0">
            <a:noFill/>
          </a:ln>
        </p:spPr>
      </p:pic>
      <p:sp>
        <p:nvSpPr>
          <p:cNvPr id="34" name=""/>
          <p:cNvSpPr/>
          <p:nvPr/>
        </p:nvSpPr>
        <p:spPr>
          <a:xfrm>
            <a:off x="2576520" y="739800"/>
            <a:ext cx="6681960" cy="630360"/>
          </a:xfrm>
          <a:prstGeom prst="rect">
            <a:avLst/>
          </a:prstGeom>
          <a:noFill/>
          <a:ln w="0">
            <a:noFill/>
          </a:ln>
        </p:spPr>
        <p:style>
          <a:lnRef idx="0"/>
          <a:fillRef idx="0"/>
          <a:effectRef idx="0"/>
          <a:fontRef idx="minor"/>
        </p:style>
        <p:txBody>
          <a:bodyPr lIns="73080" rIns="73080" tIns="36720" bIns="3672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The Global Reach of Services</a:t>
            </a:r>
            <a:endParaRPr b="0" lang="en-US" sz="2800" strike="noStrike" u="none">
              <a:solidFill>
                <a:srgbClr val="000000"/>
              </a:solidFill>
              <a:effectLst/>
              <a:uFillTx/>
              <a:latin typeface="Arial"/>
            </a:endParaRPr>
          </a:p>
        </p:txBody>
      </p:sp>
      <p:sp>
        <p:nvSpPr>
          <p:cNvPr id="35" name=""/>
          <p:cNvSpPr/>
          <p:nvPr/>
        </p:nvSpPr>
        <p:spPr>
          <a:xfrm rot="20804400">
            <a:off x="2422440" y="2085480"/>
            <a:ext cx="4195800" cy="10447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6" name=""/>
          <p:cNvSpPr/>
          <p:nvPr/>
        </p:nvSpPr>
        <p:spPr>
          <a:xfrm rot="2526600">
            <a:off x="2333160" y="3358800"/>
            <a:ext cx="277920" cy="41580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7" name=""/>
          <p:cNvSpPr/>
          <p:nvPr/>
        </p:nvSpPr>
        <p:spPr>
          <a:xfrm rot="2526600">
            <a:off x="2580840" y="3363480"/>
            <a:ext cx="609840" cy="19548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8" name=""/>
          <p:cNvSpPr/>
          <p:nvPr/>
        </p:nvSpPr>
        <p:spPr>
          <a:xfrm rot="19225800">
            <a:off x="2239920" y="2835000"/>
            <a:ext cx="660600" cy="3985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9" name=""/>
          <p:cNvSpPr/>
          <p:nvPr/>
        </p:nvSpPr>
        <p:spPr>
          <a:xfrm rot="19859400">
            <a:off x="2263320" y="2426760"/>
            <a:ext cx="2038320" cy="6559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0" name=""/>
          <p:cNvSpPr/>
          <p:nvPr/>
        </p:nvSpPr>
        <p:spPr>
          <a:xfrm rot="2313000">
            <a:off x="2711160" y="2936520"/>
            <a:ext cx="1379520" cy="10447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1" name=""/>
          <p:cNvSpPr/>
          <p:nvPr/>
        </p:nvSpPr>
        <p:spPr>
          <a:xfrm rot="21408000">
            <a:off x="2577960" y="2325600"/>
            <a:ext cx="4761000" cy="115596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2" name=""/>
          <p:cNvSpPr/>
          <p:nvPr/>
        </p:nvSpPr>
        <p:spPr>
          <a:xfrm rot="727200">
            <a:off x="2449080" y="2511000"/>
            <a:ext cx="6367680" cy="180828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3" name=""/>
          <p:cNvSpPr/>
          <p:nvPr/>
        </p:nvSpPr>
        <p:spPr>
          <a:xfrm rot="939000">
            <a:off x="2471400" y="2803320"/>
            <a:ext cx="6502320" cy="17557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4" name=""/>
          <p:cNvSpPr/>
          <p:nvPr/>
        </p:nvSpPr>
        <p:spPr>
          <a:xfrm flipH="1" rot="3664800">
            <a:off x="2502000" y="3108240"/>
            <a:ext cx="1360440" cy="125136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 name=""/>
          <p:cNvSpPr/>
          <p:nvPr/>
        </p:nvSpPr>
        <p:spPr>
          <a:xfrm flipH="1" rot="2662800">
            <a:off x="2733120" y="3516120"/>
            <a:ext cx="609480" cy="1951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6" name=""/>
          <p:cNvSpPr/>
          <p:nvPr/>
        </p:nvSpPr>
        <p:spPr>
          <a:xfrm rot="16614000">
            <a:off x="2199960" y="3573360"/>
            <a:ext cx="333360" cy="26676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 name=""/>
          <p:cNvSpPr/>
          <p:nvPr/>
        </p:nvSpPr>
        <p:spPr>
          <a:xfrm flipV="1" rot="9853200">
            <a:off x="2053800" y="2660400"/>
            <a:ext cx="660600" cy="3985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 name=""/>
          <p:cNvSpPr/>
          <p:nvPr/>
        </p:nvSpPr>
        <p:spPr>
          <a:xfrm flipH="1" rot="19816800">
            <a:off x="2362680" y="2611080"/>
            <a:ext cx="1976400" cy="41580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9" name=""/>
          <p:cNvSpPr/>
          <p:nvPr/>
        </p:nvSpPr>
        <p:spPr>
          <a:xfrm flipH="1" rot="21217800">
            <a:off x="2396520" y="2037960"/>
            <a:ext cx="4195800" cy="10447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0" name=""/>
          <p:cNvSpPr/>
          <p:nvPr/>
        </p:nvSpPr>
        <p:spPr>
          <a:xfrm flipH="1" rot="21445800">
            <a:off x="2617200" y="2723760"/>
            <a:ext cx="4848120" cy="7351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 name=""/>
          <p:cNvSpPr/>
          <p:nvPr/>
        </p:nvSpPr>
        <p:spPr>
          <a:xfrm flipH="1" rot="1006800">
            <a:off x="2449080" y="1861920"/>
            <a:ext cx="6367680" cy="245520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2" name=""/>
          <p:cNvSpPr/>
          <p:nvPr/>
        </p:nvSpPr>
        <p:spPr>
          <a:xfrm flipH="1" rot="1048800">
            <a:off x="2491560" y="2910960"/>
            <a:ext cx="7128000" cy="17557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3" name=""/>
          <p:cNvSpPr/>
          <p:nvPr/>
        </p:nvSpPr>
        <p:spPr>
          <a:xfrm>
            <a:off x="3314880" y="3770280"/>
            <a:ext cx="1969920" cy="927000"/>
          </a:xfrm>
          <a:custGeom>
            <a:avLst/>
            <a:gdLst/>
            <a:ahLst/>
            <a:rect l="l" t="t" r="r" b="b"/>
            <a:pathLst>
              <a:path w="1241" h="584">
                <a:moveTo>
                  <a:pt x="0" y="584"/>
                </a:moveTo>
                <a:cubicBezTo>
                  <a:pt x="188" y="358"/>
                  <a:pt x="376" y="132"/>
                  <a:pt x="583" y="66"/>
                </a:cubicBezTo>
                <a:cubicBezTo>
                  <a:pt x="790" y="0"/>
                  <a:pt x="1126" y="166"/>
                  <a:pt x="1241" y="189"/>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4" name=""/>
          <p:cNvSpPr/>
          <p:nvPr/>
        </p:nvSpPr>
        <p:spPr>
          <a:xfrm>
            <a:off x="3914640" y="3009960"/>
            <a:ext cx="1135080" cy="1555560"/>
          </a:xfrm>
          <a:custGeom>
            <a:avLst/>
            <a:gdLst/>
            <a:ahLst/>
            <a:rect l="l" t="t" r="r" b="b"/>
            <a:pathLst>
              <a:path w="715" h="980">
                <a:moveTo>
                  <a:pt x="0" y="980"/>
                </a:moveTo>
                <a:cubicBezTo>
                  <a:pt x="105" y="632"/>
                  <a:pt x="210" y="284"/>
                  <a:pt x="329" y="142"/>
                </a:cubicBezTo>
                <a:cubicBezTo>
                  <a:pt x="448" y="0"/>
                  <a:pt x="651" y="129"/>
                  <a:pt x="715" y="126"/>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5" name=""/>
          <p:cNvSpPr/>
          <p:nvPr/>
        </p:nvSpPr>
        <p:spPr>
          <a:xfrm>
            <a:off x="3732120" y="2168640"/>
            <a:ext cx="2987640" cy="2489040"/>
          </a:xfrm>
          <a:custGeom>
            <a:avLst/>
            <a:gdLst/>
            <a:ahLst/>
            <a:rect l="l" t="t" r="r" b="b"/>
            <a:pathLst>
              <a:path w="1882" h="1568">
                <a:moveTo>
                  <a:pt x="0" y="1568"/>
                </a:moveTo>
                <a:cubicBezTo>
                  <a:pt x="422" y="963"/>
                  <a:pt x="845" y="358"/>
                  <a:pt x="1159" y="179"/>
                </a:cubicBezTo>
                <a:cubicBezTo>
                  <a:pt x="1473" y="0"/>
                  <a:pt x="1762" y="439"/>
                  <a:pt x="1882" y="491"/>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6" name=""/>
          <p:cNvSpPr/>
          <p:nvPr/>
        </p:nvSpPr>
        <p:spPr>
          <a:xfrm>
            <a:off x="4357800" y="2462040"/>
            <a:ext cx="1044360" cy="538200"/>
          </a:xfrm>
          <a:custGeom>
            <a:avLst/>
            <a:gdLst/>
            <a:ahLst/>
            <a:rect l="l" t="t" r="r" b="b"/>
            <a:pathLst>
              <a:path w="658" h="339">
                <a:moveTo>
                  <a:pt x="0" y="27"/>
                </a:moveTo>
                <a:cubicBezTo>
                  <a:pt x="183" y="13"/>
                  <a:pt x="367" y="0"/>
                  <a:pt x="477" y="52"/>
                </a:cubicBezTo>
                <a:cubicBezTo>
                  <a:pt x="587" y="104"/>
                  <a:pt x="622" y="221"/>
                  <a:pt x="658" y="339"/>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7" name=""/>
          <p:cNvSpPr/>
          <p:nvPr/>
        </p:nvSpPr>
        <p:spPr>
          <a:xfrm>
            <a:off x="3602160" y="3138480"/>
            <a:ext cx="1447560" cy="1859040"/>
          </a:xfrm>
          <a:custGeom>
            <a:avLst/>
            <a:gdLst/>
            <a:ahLst/>
            <a:rect l="l" t="t" r="r" b="b"/>
            <a:pathLst>
              <a:path w="912" h="1171">
                <a:moveTo>
                  <a:pt x="0" y="1171"/>
                </a:moveTo>
                <a:cubicBezTo>
                  <a:pt x="195" y="745"/>
                  <a:pt x="390" y="320"/>
                  <a:pt x="542" y="160"/>
                </a:cubicBezTo>
                <a:cubicBezTo>
                  <a:pt x="694" y="0"/>
                  <a:pt x="803" y="104"/>
                  <a:pt x="912" y="209"/>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8" name=""/>
          <p:cNvSpPr/>
          <p:nvPr/>
        </p:nvSpPr>
        <p:spPr>
          <a:xfrm>
            <a:off x="2870280" y="2143080"/>
            <a:ext cx="5024520" cy="1339920"/>
          </a:xfrm>
          <a:custGeom>
            <a:avLst/>
            <a:gdLst/>
            <a:ahLst/>
            <a:rect l="l" t="t" r="r" b="b"/>
            <a:pathLst>
              <a:path w="3165" h="844">
                <a:moveTo>
                  <a:pt x="0" y="844"/>
                </a:moveTo>
                <a:cubicBezTo>
                  <a:pt x="887" y="486"/>
                  <a:pt x="1775" y="128"/>
                  <a:pt x="2302" y="64"/>
                </a:cubicBezTo>
                <a:cubicBezTo>
                  <a:pt x="2829" y="0"/>
                  <a:pt x="2997" y="229"/>
                  <a:pt x="3165" y="45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9" name=""/>
          <p:cNvSpPr/>
          <p:nvPr/>
        </p:nvSpPr>
        <p:spPr>
          <a:xfrm>
            <a:off x="3914640" y="2881440"/>
            <a:ext cx="4084920" cy="1631880"/>
          </a:xfrm>
          <a:custGeom>
            <a:avLst/>
            <a:gdLst/>
            <a:ahLst/>
            <a:rect l="l" t="t" r="r" b="b"/>
            <a:pathLst>
              <a:path w="2573" h="1028">
                <a:moveTo>
                  <a:pt x="2573" y="182"/>
                </a:moveTo>
                <a:cubicBezTo>
                  <a:pt x="1936" y="91"/>
                  <a:pt x="1300" y="0"/>
                  <a:pt x="871" y="141"/>
                </a:cubicBezTo>
                <a:cubicBezTo>
                  <a:pt x="442" y="282"/>
                  <a:pt x="221" y="655"/>
                  <a:pt x="0" y="102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0" name=""/>
          <p:cNvSpPr/>
          <p:nvPr/>
        </p:nvSpPr>
        <p:spPr>
          <a:xfrm>
            <a:off x="3559320" y="2668680"/>
            <a:ext cx="4084560" cy="1631880"/>
          </a:xfrm>
          <a:custGeom>
            <a:avLst/>
            <a:gdLst/>
            <a:ahLst/>
            <a:rect l="l" t="t" r="r" b="b"/>
            <a:pathLst>
              <a:path w="2573" h="1028">
                <a:moveTo>
                  <a:pt x="2573" y="182"/>
                </a:moveTo>
                <a:cubicBezTo>
                  <a:pt x="1936" y="91"/>
                  <a:pt x="1300" y="0"/>
                  <a:pt x="871" y="141"/>
                </a:cubicBezTo>
                <a:cubicBezTo>
                  <a:pt x="442" y="282"/>
                  <a:pt x="221" y="655"/>
                  <a:pt x="0" y="102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1" name=""/>
          <p:cNvSpPr/>
          <p:nvPr/>
        </p:nvSpPr>
        <p:spPr>
          <a:xfrm>
            <a:off x="4041720" y="2903400"/>
            <a:ext cx="3849840" cy="1567080"/>
          </a:xfrm>
          <a:custGeom>
            <a:avLst/>
            <a:gdLst/>
            <a:ahLst/>
            <a:rect l="l" t="t" r="r" b="b"/>
            <a:pathLst>
              <a:path w="2573" h="1028">
                <a:moveTo>
                  <a:pt x="2573" y="182"/>
                </a:moveTo>
                <a:cubicBezTo>
                  <a:pt x="1936" y="91"/>
                  <a:pt x="1300" y="0"/>
                  <a:pt x="871" y="141"/>
                </a:cubicBezTo>
                <a:cubicBezTo>
                  <a:pt x="442" y="282"/>
                  <a:pt x="221" y="655"/>
                  <a:pt x="0" y="102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2" name=""/>
          <p:cNvSpPr/>
          <p:nvPr/>
        </p:nvSpPr>
        <p:spPr>
          <a:xfrm>
            <a:off x="3002040" y="2085840"/>
            <a:ext cx="3352680" cy="941400"/>
          </a:xfrm>
          <a:custGeom>
            <a:avLst/>
            <a:gdLst/>
            <a:ahLst/>
            <a:rect l="l" t="t" r="r" b="b"/>
            <a:pathLst>
              <a:path w="2112" h="593">
                <a:moveTo>
                  <a:pt x="0" y="593"/>
                </a:moveTo>
                <a:cubicBezTo>
                  <a:pt x="650" y="313"/>
                  <a:pt x="1300" y="34"/>
                  <a:pt x="1652" y="17"/>
                </a:cubicBezTo>
                <a:cubicBezTo>
                  <a:pt x="2004" y="0"/>
                  <a:pt x="2058" y="247"/>
                  <a:pt x="2112" y="494"/>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3" name=""/>
          <p:cNvSpPr/>
          <p:nvPr/>
        </p:nvSpPr>
        <p:spPr>
          <a:xfrm>
            <a:off x="3367080" y="3367080"/>
            <a:ext cx="2165400" cy="846000"/>
          </a:xfrm>
          <a:custGeom>
            <a:avLst/>
            <a:gdLst/>
            <a:ahLst/>
            <a:rect l="l" t="t" r="r" b="b"/>
            <a:pathLst>
              <a:path w="1364" h="533">
                <a:moveTo>
                  <a:pt x="1364" y="295"/>
                </a:moveTo>
                <a:cubicBezTo>
                  <a:pt x="943" y="147"/>
                  <a:pt x="523" y="0"/>
                  <a:pt x="296" y="40"/>
                </a:cubicBezTo>
                <a:cubicBezTo>
                  <a:pt x="69" y="80"/>
                  <a:pt x="34" y="306"/>
                  <a:pt x="0" y="533"/>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4" name=""/>
          <p:cNvSpPr/>
          <p:nvPr/>
        </p:nvSpPr>
        <p:spPr>
          <a:xfrm>
            <a:off x="4202280" y="1639800"/>
            <a:ext cx="3666960" cy="1335240"/>
          </a:xfrm>
          <a:custGeom>
            <a:avLst/>
            <a:gdLst/>
            <a:ahLst/>
            <a:rect l="l" t="t" r="r" b="b"/>
            <a:pathLst>
              <a:path w="2310" h="841">
                <a:moveTo>
                  <a:pt x="2310" y="841"/>
                </a:moveTo>
                <a:cubicBezTo>
                  <a:pt x="1733" y="464"/>
                  <a:pt x="1157" y="88"/>
                  <a:pt x="772" y="44"/>
                </a:cubicBezTo>
                <a:cubicBezTo>
                  <a:pt x="387" y="0"/>
                  <a:pt x="193" y="289"/>
                  <a:pt x="0" y="57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5" name=""/>
          <p:cNvSpPr/>
          <p:nvPr/>
        </p:nvSpPr>
        <p:spPr>
          <a:xfrm>
            <a:off x="3092400" y="2013120"/>
            <a:ext cx="4241880" cy="961920"/>
          </a:xfrm>
          <a:custGeom>
            <a:avLst/>
            <a:gdLst/>
            <a:ahLst/>
            <a:rect l="l" t="t" r="r" b="b"/>
            <a:pathLst>
              <a:path w="2672" h="606">
                <a:moveTo>
                  <a:pt x="2672" y="573"/>
                </a:moveTo>
                <a:cubicBezTo>
                  <a:pt x="1920" y="286"/>
                  <a:pt x="1168" y="0"/>
                  <a:pt x="723" y="6"/>
                </a:cubicBezTo>
                <a:cubicBezTo>
                  <a:pt x="278" y="12"/>
                  <a:pt x="139" y="309"/>
                  <a:pt x="0" y="606"/>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6" name=""/>
          <p:cNvSpPr/>
          <p:nvPr/>
        </p:nvSpPr>
        <p:spPr>
          <a:xfrm>
            <a:off x="5624640" y="3027240"/>
            <a:ext cx="1395360" cy="703440"/>
          </a:xfrm>
          <a:custGeom>
            <a:avLst/>
            <a:gdLst/>
            <a:ahLst/>
            <a:rect l="l" t="t" r="r" b="b"/>
            <a:pathLst>
              <a:path w="879" h="443">
                <a:moveTo>
                  <a:pt x="879" y="443"/>
                </a:moveTo>
                <a:cubicBezTo>
                  <a:pt x="603" y="229"/>
                  <a:pt x="327" y="16"/>
                  <a:pt x="181" y="8"/>
                </a:cubicBezTo>
                <a:cubicBezTo>
                  <a:pt x="35" y="0"/>
                  <a:pt x="17" y="197"/>
                  <a:pt x="0" y="394"/>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7" name=""/>
          <p:cNvSpPr/>
          <p:nvPr/>
        </p:nvSpPr>
        <p:spPr>
          <a:xfrm>
            <a:off x="7497720" y="2876400"/>
            <a:ext cx="789120" cy="501840"/>
          </a:xfrm>
          <a:custGeom>
            <a:avLst/>
            <a:gdLst/>
            <a:ahLst/>
            <a:rect l="l" t="t" r="r" b="b"/>
            <a:pathLst>
              <a:path w="497" h="316">
                <a:moveTo>
                  <a:pt x="497" y="144"/>
                </a:moveTo>
                <a:cubicBezTo>
                  <a:pt x="325" y="72"/>
                  <a:pt x="154" y="0"/>
                  <a:pt x="77" y="29"/>
                </a:cubicBezTo>
                <a:cubicBezTo>
                  <a:pt x="0" y="58"/>
                  <a:pt x="18" y="187"/>
                  <a:pt x="36" y="316"/>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8" name=""/>
          <p:cNvSpPr/>
          <p:nvPr/>
        </p:nvSpPr>
        <p:spPr>
          <a:xfrm>
            <a:off x="3265560" y="3222720"/>
            <a:ext cx="2176560" cy="1187280"/>
          </a:xfrm>
          <a:custGeom>
            <a:avLst/>
            <a:gdLst/>
            <a:ahLst/>
            <a:rect l="l" t="t" r="r" b="b"/>
            <a:pathLst>
              <a:path w="1371" h="748">
                <a:moveTo>
                  <a:pt x="1371" y="0"/>
                </a:moveTo>
                <a:cubicBezTo>
                  <a:pt x="897" y="118"/>
                  <a:pt x="424" y="236"/>
                  <a:pt x="212" y="361"/>
                </a:cubicBezTo>
                <a:cubicBezTo>
                  <a:pt x="0" y="486"/>
                  <a:pt x="48" y="617"/>
                  <a:pt x="97" y="74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9" name=""/>
          <p:cNvSpPr/>
          <p:nvPr/>
        </p:nvSpPr>
        <p:spPr>
          <a:xfrm>
            <a:off x="3132000" y="2644920"/>
            <a:ext cx="2230560" cy="603000"/>
          </a:xfrm>
          <a:custGeom>
            <a:avLst/>
            <a:gdLst/>
            <a:ahLst/>
            <a:rect l="l" t="t" r="r" b="b"/>
            <a:pathLst>
              <a:path w="1405" h="380">
                <a:moveTo>
                  <a:pt x="1405" y="216"/>
                </a:moveTo>
                <a:cubicBezTo>
                  <a:pt x="951" y="108"/>
                  <a:pt x="497" y="0"/>
                  <a:pt x="263" y="27"/>
                </a:cubicBezTo>
                <a:cubicBezTo>
                  <a:pt x="29" y="54"/>
                  <a:pt x="45" y="321"/>
                  <a:pt x="0" y="380"/>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0" name=""/>
          <p:cNvSpPr/>
          <p:nvPr/>
        </p:nvSpPr>
        <p:spPr>
          <a:xfrm>
            <a:off x="3197160" y="2529000"/>
            <a:ext cx="2387520" cy="954000"/>
          </a:xfrm>
          <a:custGeom>
            <a:avLst/>
            <a:gdLst/>
            <a:ahLst/>
            <a:rect l="l" t="t" r="r" b="b"/>
            <a:pathLst>
              <a:path w="1504" h="601">
                <a:moveTo>
                  <a:pt x="1504" y="445"/>
                </a:moveTo>
                <a:cubicBezTo>
                  <a:pt x="1194" y="222"/>
                  <a:pt x="884" y="0"/>
                  <a:pt x="633" y="26"/>
                </a:cubicBezTo>
                <a:cubicBezTo>
                  <a:pt x="382" y="52"/>
                  <a:pt x="191" y="326"/>
                  <a:pt x="0" y="601"/>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1" name=""/>
          <p:cNvSpPr/>
          <p:nvPr/>
        </p:nvSpPr>
        <p:spPr>
          <a:xfrm>
            <a:off x="3094200" y="2567160"/>
            <a:ext cx="2387520" cy="954000"/>
          </a:xfrm>
          <a:custGeom>
            <a:avLst/>
            <a:gdLst/>
            <a:ahLst/>
            <a:rect l="l" t="t" r="r" b="b"/>
            <a:pathLst>
              <a:path w="1504" h="601">
                <a:moveTo>
                  <a:pt x="1504" y="445"/>
                </a:moveTo>
                <a:cubicBezTo>
                  <a:pt x="1194" y="222"/>
                  <a:pt x="884" y="0"/>
                  <a:pt x="633" y="26"/>
                </a:cubicBezTo>
                <a:cubicBezTo>
                  <a:pt x="382" y="52"/>
                  <a:pt x="191" y="326"/>
                  <a:pt x="0" y="601"/>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2" name=""/>
          <p:cNvSpPr/>
          <p:nvPr/>
        </p:nvSpPr>
        <p:spPr>
          <a:xfrm>
            <a:off x="3119400" y="2514600"/>
            <a:ext cx="2387520" cy="954000"/>
          </a:xfrm>
          <a:custGeom>
            <a:avLst/>
            <a:gdLst/>
            <a:ahLst/>
            <a:rect l="l" t="t" r="r" b="b"/>
            <a:pathLst>
              <a:path w="1504" h="601">
                <a:moveTo>
                  <a:pt x="1504" y="445"/>
                </a:moveTo>
                <a:cubicBezTo>
                  <a:pt x="1194" y="222"/>
                  <a:pt x="884" y="0"/>
                  <a:pt x="633" y="26"/>
                </a:cubicBezTo>
                <a:cubicBezTo>
                  <a:pt x="382" y="52"/>
                  <a:pt x="191" y="326"/>
                  <a:pt x="0" y="601"/>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3" name=""/>
          <p:cNvSpPr/>
          <p:nvPr/>
        </p:nvSpPr>
        <p:spPr>
          <a:xfrm>
            <a:off x="3171960" y="2436840"/>
            <a:ext cx="2387520" cy="954000"/>
          </a:xfrm>
          <a:custGeom>
            <a:avLst/>
            <a:gdLst/>
            <a:ahLst/>
            <a:rect l="l" t="t" r="r" b="b"/>
            <a:pathLst>
              <a:path w="1504" h="601">
                <a:moveTo>
                  <a:pt x="1504" y="445"/>
                </a:moveTo>
                <a:cubicBezTo>
                  <a:pt x="1194" y="222"/>
                  <a:pt x="884" y="0"/>
                  <a:pt x="633" y="26"/>
                </a:cubicBezTo>
                <a:cubicBezTo>
                  <a:pt x="382" y="52"/>
                  <a:pt x="191" y="326"/>
                  <a:pt x="0" y="601"/>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4" name=""/>
          <p:cNvSpPr/>
          <p:nvPr/>
        </p:nvSpPr>
        <p:spPr>
          <a:xfrm flipH="1" rot="795600">
            <a:off x="4089240" y="1679040"/>
            <a:ext cx="4426200" cy="143208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5" name=""/>
          <p:cNvSpPr/>
          <p:nvPr/>
        </p:nvSpPr>
        <p:spPr>
          <a:xfrm flipH="1" rot="19073400">
            <a:off x="8368560" y="2984040"/>
            <a:ext cx="277920" cy="41580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6" name=""/>
          <p:cNvSpPr/>
          <p:nvPr/>
        </p:nvSpPr>
        <p:spPr>
          <a:xfrm flipH="1" rot="19073400">
            <a:off x="7789680" y="2989440"/>
            <a:ext cx="609480" cy="1951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7" name=""/>
          <p:cNvSpPr/>
          <p:nvPr/>
        </p:nvSpPr>
        <p:spPr>
          <a:xfrm flipH="1" rot="19287000">
            <a:off x="6888600" y="2561760"/>
            <a:ext cx="1379520" cy="104436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8" name=""/>
          <p:cNvSpPr/>
          <p:nvPr/>
        </p:nvSpPr>
        <p:spPr>
          <a:xfrm flipH="1" rot="192000">
            <a:off x="3641760" y="1951200"/>
            <a:ext cx="4761000" cy="115560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9" name=""/>
          <p:cNvSpPr/>
          <p:nvPr/>
        </p:nvSpPr>
        <p:spPr>
          <a:xfrm rot="17935200">
            <a:off x="7330680" y="2814840"/>
            <a:ext cx="1191960" cy="10447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0" name=""/>
          <p:cNvSpPr/>
          <p:nvPr/>
        </p:nvSpPr>
        <p:spPr>
          <a:xfrm rot="18937200">
            <a:off x="7637040" y="3141720"/>
            <a:ext cx="609840" cy="1951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1" name=""/>
          <p:cNvSpPr/>
          <p:nvPr/>
        </p:nvSpPr>
        <p:spPr>
          <a:xfrm flipH="1" rot="4986000">
            <a:off x="8446320" y="3198600"/>
            <a:ext cx="333360" cy="26676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2" name=""/>
          <p:cNvSpPr/>
          <p:nvPr/>
        </p:nvSpPr>
        <p:spPr>
          <a:xfrm rot="1783200">
            <a:off x="6640560" y="2236320"/>
            <a:ext cx="1976400" cy="41616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3" name=""/>
          <p:cNvSpPr/>
          <p:nvPr/>
        </p:nvSpPr>
        <p:spPr>
          <a:xfrm rot="382200">
            <a:off x="4387680" y="1663200"/>
            <a:ext cx="4195800" cy="10447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4" name=""/>
          <p:cNvSpPr/>
          <p:nvPr/>
        </p:nvSpPr>
        <p:spPr>
          <a:xfrm rot="154200">
            <a:off x="3514680" y="2349000"/>
            <a:ext cx="4848120" cy="735120"/>
          </a:xfrm>
          <a:custGeom>
            <a:avLst/>
            <a:gdLst/>
            <a:ahLst/>
            <a:rect l="l" t="t" r="r" b="b"/>
            <a:pathLst>
              <a:path w="469" h="622">
                <a:moveTo>
                  <a:pt x="0" y="532"/>
                </a:moveTo>
                <a:cubicBezTo>
                  <a:pt x="109" y="266"/>
                  <a:pt x="218" y="0"/>
                  <a:pt x="296" y="15"/>
                </a:cubicBezTo>
                <a:cubicBezTo>
                  <a:pt x="374" y="30"/>
                  <a:pt x="421" y="326"/>
                  <a:pt x="469" y="62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5" name=""/>
          <p:cNvSpPr/>
          <p:nvPr/>
        </p:nvSpPr>
        <p:spPr>
          <a:xfrm flipH="1">
            <a:off x="5695200" y="3395520"/>
            <a:ext cx="1970280" cy="927360"/>
          </a:xfrm>
          <a:custGeom>
            <a:avLst/>
            <a:gdLst/>
            <a:ahLst/>
            <a:rect l="l" t="t" r="r" b="b"/>
            <a:pathLst>
              <a:path w="1241" h="584">
                <a:moveTo>
                  <a:pt x="0" y="584"/>
                </a:moveTo>
                <a:cubicBezTo>
                  <a:pt x="188" y="358"/>
                  <a:pt x="376" y="132"/>
                  <a:pt x="583" y="66"/>
                </a:cubicBezTo>
                <a:cubicBezTo>
                  <a:pt x="790" y="0"/>
                  <a:pt x="1126" y="166"/>
                  <a:pt x="1241" y="189"/>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6" name=""/>
          <p:cNvSpPr/>
          <p:nvPr/>
        </p:nvSpPr>
        <p:spPr>
          <a:xfrm flipH="1">
            <a:off x="5930280" y="2635200"/>
            <a:ext cx="1135080" cy="1555920"/>
          </a:xfrm>
          <a:custGeom>
            <a:avLst/>
            <a:gdLst/>
            <a:ahLst/>
            <a:rect l="l" t="t" r="r" b="b"/>
            <a:pathLst>
              <a:path w="715" h="980">
                <a:moveTo>
                  <a:pt x="0" y="980"/>
                </a:moveTo>
                <a:cubicBezTo>
                  <a:pt x="105" y="632"/>
                  <a:pt x="210" y="284"/>
                  <a:pt x="329" y="142"/>
                </a:cubicBezTo>
                <a:cubicBezTo>
                  <a:pt x="448" y="0"/>
                  <a:pt x="651" y="129"/>
                  <a:pt x="715" y="126"/>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7" name=""/>
          <p:cNvSpPr/>
          <p:nvPr/>
        </p:nvSpPr>
        <p:spPr>
          <a:xfrm flipH="1">
            <a:off x="4260240" y="1793880"/>
            <a:ext cx="2987640" cy="2489040"/>
          </a:xfrm>
          <a:custGeom>
            <a:avLst/>
            <a:gdLst/>
            <a:ahLst/>
            <a:rect l="l" t="t" r="r" b="b"/>
            <a:pathLst>
              <a:path w="1882" h="1568">
                <a:moveTo>
                  <a:pt x="0" y="1568"/>
                </a:moveTo>
                <a:cubicBezTo>
                  <a:pt x="422" y="963"/>
                  <a:pt x="845" y="358"/>
                  <a:pt x="1159" y="179"/>
                </a:cubicBezTo>
                <a:cubicBezTo>
                  <a:pt x="1473" y="0"/>
                  <a:pt x="1762" y="439"/>
                  <a:pt x="1882" y="491"/>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8" name=""/>
          <p:cNvSpPr/>
          <p:nvPr/>
        </p:nvSpPr>
        <p:spPr>
          <a:xfrm flipH="1">
            <a:off x="5577840" y="2087640"/>
            <a:ext cx="1044360" cy="538200"/>
          </a:xfrm>
          <a:custGeom>
            <a:avLst/>
            <a:gdLst/>
            <a:ahLst/>
            <a:rect l="l" t="t" r="r" b="b"/>
            <a:pathLst>
              <a:path w="658" h="339">
                <a:moveTo>
                  <a:pt x="0" y="27"/>
                </a:moveTo>
                <a:cubicBezTo>
                  <a:pt x="183" y="13"/>
                  <a:pt x="367" y="0"/>
                  <a:pt x="477" y="52"/>
                </a:cubicBezTo>
                <a:cubicBezTo>
                  <a:pt x="587" y="104"/>
                  <a:pt x="622" y="221"/>
                  <a:pt x="658" y="339"/>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9" name=""/>
          <p:cNvSpPr/>
          <p:nvPr/>
        </p:nvSpPr>
        <p:spPr>
          <a:xfrm flipH="1">
            <a:off x="2980440" y="2506680"/>
            <a:ext cx="4084920" cy="1631880"/>
          </a:xfrm>
          <a:custGeom>
            <a:avLst/>
            <a:gdLst/>
            <a:ahLst/>
            <a:rect l="l" t="t" r="r" b="b"/>
            <a:pathLst>
              <a:path w="2573" h="1028">
                <a:moveTo>
                  <a:pt x="2573" y="182"/>
                </a:moveTo>
                <a:cubicBezTo>
                  <a:pt x="1936" y="91"/>
                  <a:pt x="1300" y="0"/>
                  <a:pt x="871" y="141"/>
                </a:cubicBezTo>
                <a:cubicBezTo>
                  <a:pt x="442" y="282"/>
                  <a:pt x="221" y="655"/>
                  <a:pt x="0" y="102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90" name=""/>
          <p:cNvSpPr/>
          <p:nvPr/>
        </p:nvSpPr>
        <p:spPr>
          <a:xfrm flipH="1">
            <a:off x="3336840" y="2293920"/>
            <a:ext cx="4084560" cy="1631880"/>
          </a:xfrm>
          <a:custGeom>
            <a:avLst/>
            <a:gdLst/>
            <a:ahLst/>
            <a:rect l="l" t="t" r="r" b="b"/>
            <a:pathLst>
              <a:path w="2573" h="1028">
                <a:moveTo>
                  <a:pt x="2573" y="182"/>
                </a:moveTo>
                <a:cubicBezTo>
                  <a:pt x="1936" y="91"/>
                  <a:pt x="1300" y="0"/>
                  <a:pt x="871" y="141"/>
                </a:cubicBezTo>
                <a:cubicBezTo>
                  <a:pt x="442" y="282"/>
                  <a:pt x="221" y="655"/>
                  <a:pt x="0" y="102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91" name=""/>
          <p:cNvSpPr/>
          <p:nvPr/>
        </p:nvSpPr>
        <p:spPr>
          <a:xfrm flipH="1">
            <a:off x="3089160" y="2529000"/>
            <a:ext cx="3849840" cy="1566720"/>
          </a:xfrm>
          <a:custGeom>
            <a:avLst/>
            <a:gdLst/>
            <a:ahLst/>
            <a:rect l="l" t="t" r="r" b="b"/>
            <a:pathLst>
              <a:path w="2573" h="1028">
                <a:moveTo>
                  <a:pt x="2573" y="182"/>
                </a:moveTo>
                <a:cubicBezTo>
                  <a:pt x="1936" y="91"/>
                  <a:pt x="1300" y="0"/>
                  <a:pt x="871" y="141"/>
                </a:cubicBezTo>
                <a:cubicBezTo>
                  <a:pt x="442" y="282"/>
                  <a:pt x="221" y="655"/>
                  <a:pt x="0" y="102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92" name=""/>
          <p:cNvSpPr/>
          <p:nvPr/>
        </p:nvSpPr>
        <p:spPr>
          <a:xfrm flipH="1">
            <a:off x="4625280" y="1711440"/>
            <a:ext cx="3352680" cy="941400"/>
          </a:xfrm>
          <a:custGeom>
            <a:avLst/>
            <a:gdLst/>
            <a:ahLst/>
            <a:rect l="l" t="t" r="r" b="b"/>
            <a:pathLst>
              <a:path w="2112" h="593">
                <a:moveTo>
                  <a:pt x="0" y="593"/>
                </a:moveTo>
                <a:cubicBezTo>
                  <a:pt x="650" y="313"/>
                  <a:pt x="1300" y="34"/>
                  <a:pt x="1652" y="17"/>
                </a:cubicBezTo>
                <a:cubicBezTo>
                  <a:pt x="2004" y="0"/>
                  <a:pt x="2058" y="247"/>
                  <a:pt x="2112" y="494"/>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93" name=""/>
          <p:cNvSpPr/>
          <p:nvPr/>
        </p:nvSpPr>
        <p:spPr>
          <a:xfrm flipH="1">
            <a:off x="5447520" y="2992320"/>
            <a:ext cx="2165400" cy="846360"/>
          </a:xfrm>
          <a:custGeom>
            <a:avLst/>
            <a:gdLst/>
            <a:ahLst/>
            <a:rect l="l" t="t" r="r" b="b"/>
            <a:pathLst>
              <a:path w="1364" h="533">
                <a:moveTo>
                  <a:pt x="1364" y="295"/>
                </a:moveTo>
                <a:cubicBezTo>
                  <a:pt x="943" y="147"/>
                  <a:pt x="523" y="0"/>
                  <a:pt x="296" y="40"/>
                </a:cubicBezTo>
                <a:cubicBezTo>
                  <a:pt x="69" y="80"/>
                  <a:pt x="34" y="306"/>
                  <a:pt x="0" y="533"/>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94" name=""/>
          <p:cNvSpPr/>
          <p:nvPr/>
        </p:nvSpPr>
        <p:spPr>
          <a:xfrm flipH="1">
            <a:off x="3110760" y="1265400"/>
            <a:ext cx="3667320" cy="2287440"/>
          </a:xfrm>
          <a:custGeom>
            <a:avLst/>
            <a:gdLst/>
            <a:ahLst/>
            <a:rect l="l" t="t" r="r" b="b"/>
            <a:pathLst>
              <a:path w="2310" h="841">
                <a:moveTo>
                  <a:pt x="2310" y="841"/>
                </a:moveTo>
                <a:cubicBezTo>
                  <a:pt x="1733" y="464"/>
                  <a:pt x="1157" y="88"/>
                  <a:pt x="772" y="44"/>
                </a:cubicBezTo>
                <a:cubicBezTo>
                  <a:pt x="387" y="0"/>
                  <a:pt x="193" y="289"/>
                  <a:pt x="0" y="57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95" name=""/>
          <p:cNvSpPr/>
          <p:nvPr/>
        </p:nvSpPr>
        <p:spPr>
          <a:xfrm flipH="1">
            <a:off x="3266280" y="1638360"/>
            <a:ext cx="4621320" cy="1235160"/>
          </a:xfrm>
          <a:custGeom>
            <a:avLst/>
            <a:gdLst/>
            <a:ahLst/>
            <a:rect l="l" t="t" r="r" b="b"/>
            <a:pathLst>
              <a:path w="2672" h="606">
                <a:moveTo>
                  <a:pt x="2672" y="573"/>
                </a:moveTo>
                <a:cubicBezTo>
                  <a:pt x="1920" y="286"/>
                  <a:pt x="1168" y="0"/>
                  <a:pt x="723" y="6"/>
                </a:cubicBezTo>
                <a:cubicBezTo>
                  <a:pt x="278" y="12"/>
                  <a:pt x="139" y="309"/>
                  <a:pt x="0" y="606"/>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96" name=""/>
          <p:cNvSpPr/>
          <p:nvPr/>
        </p:nvSpPr>
        <p:spPr>
          <a:xfrm flipH="1">
            <a:off x="3960720" y="2652840"/>
            <a:ext cx="1395360" cy="703080"/>
          </a:xfrm>
          <a:custGeom>
            <a:avLst/>
            <a:gdLst/>
            <a:ahLst/>
            <a:rect l="l" t="t" r="r" b="b"/>
            <a:pathLst>
              <a:path w="879" h="443">
                <a:moveTo>
                  <a:pt x="879" y="443"/>
                </a:moveTo>
                <a:cubicBezTo>
                  <a:pt x="603" y="229"/>
                  <a:pt x="327" y="16"/>
                  <a:pt x="181" y="8"/>
                </a:cubicBezTo>
                <a:cubicBezTo>
                  <a:pt x="35" y="0"/>
                  <a:pt x="17" y="197"/>
                  <a:pt x="0" y="394"/>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97" name=""/>
          <p:cNvSpPr/>
          <p:nvPr/>
        </p:nvSpPr>
        <p:spPr>
          <a:xfrm flipH="1">
            <a:off x="2693880" y="2502000"/>
            <a:ext cx="789120" cy="501480"/>
          </a:xfrm>
          <a:custGeom>
            <a:avLst/>
            <a:gdLst/>
            <a:ahLst/>
            <a:rect l="l" t="t" r="r" b="b"/>
            <a:pathLst>
              <a:path w="497" h="316">
                <a:moveTo>
                  <a:pt x="497" y="144"/>
                </a:moveTo>
                <a:cubicBezTo>
                  <a:pt x="325" y="72"/>
                  <a:pt x="154" y="0"/>
                  <a:pt x="77" y="29"/>
                </a:cubicBezTo>
                <a:cubicBezTo>
                  <a:pt x="0" y="58"/>
                  <a:pt x="18" y="187"/>
                  <a:pt x="36" y="316"/>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98" name=""/>
          <p:cNvSpPr/>
          <p:nvPr/>
        </p:nvSpPr>
        <p:spPr>
          <a:xfrm flipH="1">
            <a:off x="5538240" y="2847960"/>
            <a:ext cx="2176200" cy="1187640"/>
          </a:xfrm>
          <a:custGeom>
            <a:avLst/>
            <a:gdLst/>
            <a:ahLst/>
            <a:rect l="l" t="t" r="r" b="b"/>
            <a:pathLst>
              <a:path w="1371" h="748">
                <a:moveTo>
                  <a:pt x="1371" y="0"/>
                </a:moveTo>
                <a:cubicBezTo>
                  <a:pt x="897" y="118"/>
                  <a:pt x="424" y="236"/>
                  <a:pt x="212" y="361"/>
                </a:cubicBezTo>
                <a:cubicBezTo>
                  <a:pt x="0" y="486"/>
                  <a:pt x="48" y="617"/>
                  <a:pt x="97" y="74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99" name=""/>
          <p:cNvSpPr/>
          <p:nvPr/>
        </p:nvSpPr>
        <p:spPr>
          <a:xfrm flipH="1">
            <a:off x="5618160" y="2270160"/>
            <a:ext cx="2230560" cy="603360"/>
          </a:xfrm>
          <a:custGeom>
            <a:avLst/>
            <a:gdLst/>
            <a:ahLst/>
            <a:rect l="l" t="t" r="r" b="b"/>
            <a:pathLst>
              <a:path w="1405" h="380">
                <a:moveTo>
                  <a:pt x="1405" y="216"/>
                </a:moveTo>
                <a:cubicBezTo>
                  <a:pt x="951" y="108"/>
                  <a:pt x="497" y="0"/>
                  <a:pt x="263" y="27"/>
                </a:cubicBezTo>
                <a:cubicBezTo>
                  <a:pt x="29" y="54"/>
                  <a:pt x="45" y="321"/>
                  <a:pt x="0" y="380"/>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0" name=""/>
          <p:cNvSpPr/>
          <p:nvPr/>
        </p:nvSpPr>
        <p:spPr>
          <a:xfrm flipH="1">
            <a:off x="5396040" y="2154240"/>
            <a:ext cx="2387520" cy="954000"/>
          </a:xfrm>
          <a:custGeom>
            <a:avLst/>
            <a:gdLst/>
            <a:ahLst/>
            <a:rect l="l" t="t" r="r" b="b"/>
            <a:pathLst>
              <a:path w="1504" h="601">
                <a:moveTo>
                  <a:pt x="1504" y="445"/>
                </a:moveTo>
                <a:cubicBezTo>
                  <a:pt x="1194" y="222"/>
                  <a:pt x="884" y="0"/>
                  <a:pt x="633" y="26"/>
                </a:cubicBezTo>
                <a:cubicBezTo>
                  <a:pt x="382" y="52"/>
                  <a:pt x="191" y="326"/>
                  <a:pt x="0" y="601"/>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1" name=""/>
          <p:cNvSpPr/>
          <p:nvPr/>
        </p:nvSpPr>
        <p:spPr>
          <a:xfrm flipH="1">
            <a:off x="5498280" y="2192400"/>
            <a:ext cx="2387880" cy="954000"/>
          </a:xfrm>
          <a:custGeom>
            <a:avLst/>
            <a:gdLst/>
            <a:ahLst/>
            <a:rect l="l" t="t" r="r" b="b"/>
            <a:pathLst>
              <a:path w="1504" h="601">
                <a:moveTo>
                  <a:pt x="1504" y="445"/>
                </a:moveTo>
                <a:cubicBezTo>
                  <a:pt x="1194" y="222"/>
                  <a:pt x="884" y="0"/>
                  <a:pt x="633" y="26"/>
                </a:cubicBezTo>
                <a:cubicBezTo>
                  <a:pt x="382" y="52"/>
                  <a:pt x="191" y="326"/>
                  <a:pt x="0" y="601"/>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2" name=""/>
          <p:cNvSpPr/>
          <p:nvPr/>
        </p:nvSpPr>
        <p:spPr>
          <a:xfrm flipH="1">
            <a:off x="5473800" y="2139840"/>
            <a:ext cx="2387520" cy="954360"/>
          </a:xfrm>
          <a:custGeom>
            <a:avLst/>
            <a:gdLst/>
            <a:ahLst/>
            <a:rect l="l" t="t" r="r" b="b"/>
            <a:pathLst>
              <a:path w="1504" h="601">
                <a:moveTo>
                  <a:pt x="1504" y="445"/>
                </a:moveTo>
                <a:cubicBezTo>
                  <a:pt x="1194" y="222"/>
                  <a:pt x="884" y="0"/>
                  <a:pt x="633" y="26"/>
                </a:cubicBezTo>
                <a:cubicBezTo>
                  <a:pt x="382" y="52"/>
                  <a:pt x="191" y="326"/>
                  <a:pt x="0" y="601"/>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3" name=""/>
          <p:cNvSpPr/>
          <p:nvPr/>
        </p:nvSpPr>
        <p:spPr>
          <a:xfrm flipH="1">
            <a:off x="5421240" y="2062080"/>
            <a:ext cx="2387520" cy="954000"/>
          </a:xfrm>
          <a:custGeom>
            <a:avLst/>
            <a:gdLst/>
            <a:ahLst/>
            <a:rect l="l" t="t" r="r" b="b"/>
            <a:pathLst>
              <a:path w="1504" h="601">
                <a:moveTo>
                  <a:pt x="1504" y="445"/>
                </a:moveTo>
                <a:cubicBezTo>
                  <a:pt x="1194" y="222"/>
                  <a:pt x="884" y="0"/>
                  <a:pt x="633" y="26"/>
                </a:cubicBezTo>
                <a:cubicBezTo>
                  <a:pt x="382" y="52"/>
                  <a:pt x="191" y="326"/>
                  <a:pt x="0" y="601"/>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4" name=""/>
          <p:cNvSpPr/>
          <p:nvPr/>
        </p:nvSpPr>
        <p:spPr>
          <a:xfrm>
            <a:off x="3419640" y="3195720"/>
            <a:ext cx="4541760" cy="1697040"/>
          </a:xfrm>
          <a:custGeom>
            <a:avLst/>
            <a:gdLst/>
            <a:ahLst/>
            <a:rect l="l" t="t" r="r" b="b"/>
            <a:pathLst>
              <a:path w="2959" h="551">
                <a:moveTo>
                  <a:pt x="0" y="551"/>
                </a:moveTo>
                <a:cubicBezTo>
                  <a:pt x="427" y="300"/>
                  <a:pt x="855" y="50"/>
                  <a:pt x="1348" y="25"/>
                </a:cubicBezTo>
                <a:cubicBezTo>
                  <a:pt x="1841" y="0"/>
                  <a:pt x="2400" y="201"/>
                  <a:pt x="2959" y="403"/>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5" name=""/>
          <p:cNvSpPr/>
          <p:nvPr/>
        </p:nvSpPr>
        <p:spPr>
          <a:xfrm>
            <a:off x="3510000" y="4513320"/>
            <a:ext cx="4697280" cy="874800"/>
          </a:xfrm>
          <a:custGeom>
            <a:avLst/>
            <a:gdLst/>
            <a:ahLst/>
            <a:rect l="l" t="t" r="r" b="b"/>
            <a:pathLst>
              <a:path w="2959" h="551">
                <a:moveTo>
                  <a:pt x="0" y="551"/>
                </a:moveTo>
                <a:cubicBezTo>
                  <a:pt x="427" y="300"/>
                  <a:pt x="855" y="50"/>
                  <a:pt x="1348" y="25"/>
                </a:cubicBezTo>
                <a:cubicBezTo>
                  <a:pt x="1841" y="0"/>
                  <a:pt x="2400" y="201"/>
                  <a:pt x="2959" y="403"/>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6" name=""/>
          <p:cNvSpPr/>
          <p:nvPr/>
        </p:nvSpPr>
        <p:spPr>
          <a:xfrm>
            <a:off x="3444840" y="4200480"/>
            <a:ext cx="2165400" cy="874800"/>
          </a:xfrm>
          <a:custGeom>
            <a:avLst/>
            <a:gdLst/>
            <a:ahLst/>
            <a:rect l="l" t="t" r="r" b="b"/>
            <a:pathLst>
              <a:path w="2959" h="551">
                <a:moveTo>
                  <a:pt x="0" y="551"/>
                </a:moveTo>
                <a:cubicBezTo>
                  <a:pt x="427" y="300"/>
                  <a:pt x="855" y="50"/>
                  <a:pt x="1348" y="25"/>
                </a:cubicBezTo>
                <a:cubicBezTo>
                  <a:pt x="1841" y="0"/>
                  <a:pt x="2400" y="201"/>
                  <a:pt x="2959" y="403"/>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7" name=""/>
          <p:cNvSpPr/>
          <p:nvPr/>
        </p:nvSpPr>
        <p:spPr>
          <a:xfrm>
            <a:off x="3327480" y="3730680"/>
            <a:ext cx="4697280" cy="874800"/>
          </a:xfrm>
          <a:custGeom>
            <a:avLst/>
            <a:gdLst/>
            <a:ahLst/>
            <a:rect l="l" t="t" r="r" b="b"/>
            <a:pathLst>
              <a:path w="2959" h="551">
                <a:moveTo>
                  <a:pt x="0" y="551"/>
                </a:moveTo>
                <a:cubicBezTo>
                  <a:pt x="427" y="300"/>
                  <a:pt x="855" y="50"/>
                  <a:pt x="1348" y="25"/>
                </a:cubicBezTo>
                <a:cubicBezTo>
                  <a:pt x="1841" y="0"/>
                  <a:pt x="2400" y="201"/>
                  <a:pt x="2959" y="403"/>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8" name=""/>
          <p:cNvSpPr/>
          <p:nvPr/>
        </p:nvSpPr>
        <p:spPr>
          <a:xfrm>
            <a:off x="3301920" y="4179960"/>
            <a:ext cx="2282760" cy="1208160"/>
          </a:xfrm>
          <a:custGeom>
            <a:avLst/>
            <a:gdLst/>
            <a:ahLst/>
            <a:rect l="l" t="t" r="r" b="b"/>
            <a:pathLst>
              <a:path w="1438" h="761">
                <a:moveTo>
                  <a:pt x="0" y="761"/>
                </a:moveTo>
                <a:cubicBezTo>
                  <a:pt x="275" y="426"/>
                  <a:pt x="550" y="92"/>
                  <a:pt x="789" y="46"/>
                </a:cubicBezTo>
                <a:cubicBezTo>
                  <a:pt x="1028" y="0"/>
                  <a:pt x="1330" y="409"/>
                  <a:pt x="1438" y="48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9" name=""/>
          <p:cNvSpPr/>
          <p:nvPr/>
        </p:nvSpPr>
        <p:spPr>
          <a:xfrm>
            <a:off x="3301920" y="3944880"/>
            <a:ext cx="2282760" cy="1208160"/>
          </a:xfrm>
          <a:custGeom>
            <a:avLst/>
            <a:gdLst/>
            <a:ahLst/>
            <a:rect l="l" t="t" r="r" b="b"/>
            <a:pathLst>
              <a:path w="1438" h="761">
                <a:moveTo>
                  <a:pt x="0" y="761"/>
                </a:moveTo>
                <a:cubicBezTo>
                  <a:pt x="275" y="426"/>
                  <a:pt x="550" y="92"/>
                  <a:pt x="789" y="46"/>
                </a:cubicBezTo>
                <a:cubicBezTo>
                  <a:pt x="1028" y="0"/>
                  <a:pt x="1330" y="409"/>
                  <a:pt x="1438" y="48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0" name=""/>
          <p:cNvSpPr/>
          <p:nvPr/>
        </p:nvSpPr>
        <p:spPr>
          <a:xfrm>
            <a:off x="3301920" y="3057480"/>
            <a:ext cx="2282760" cy="1208160"/>
          </a:xfrm>
          <a:custGeom>
            <a:avLst/>
            <a:gdLst/>
            <a:ahLst/>
            <a:rect l="l" t="t" r="r" b="b"/>
            <a:pathLst>
              <a:path w="1438" h="761">
                <a:moveTo>
                  <a:pt x="0" y="761"/>
                </a:moveTo>
                <a:cubicBezTo>
                  <a:pt x="275" y="426"/>
                  <a:pt x="550" y="92"/>
                  <a:pt x="789" y="46"/>
                </a:cubicBezTo>
                <a:cubicBezTo>
                  <a:pt x="1028" y="0"/>
                  <a:pt x="1330" y="409"/>
                  <a:pt x="1438" y="48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1" name=""/>
          <p:cNvSpPr/>
          <p:nvPr/>
        </p:nvSpPr>
        <p:spPr>
          <a:xfrm>
            <a:off x="2949480" y="2182680"/>
            <a:ext cx="2282760" cy="1208160"/>
          </a:xfrm>
          <a:custGeom>
            <a:avLst/>
            <a:gdLst/>
            <a:ahLst/>
            <a:rect l="l" t="t" r="r" b="b"/>
            <a:pathLst>
              <a:path w="1438" h="761">
                <a:moveTo>
                  <a:pt x="0" y="761"/>
                </a:moveTo>
                <a:cubicBezTo>
                  <a:pt x="275" y="426"/>
                  <a:pt x="550" y="92"/>
                  <a:pt x="789" y="46"/>
                </a:cubicBezTo>
                <a:cubicBezTo>
                  <a:pt x="1028" y="0"/>
                  <a:pt x="1330" y="409"/>
                  <a:pt x="1438" y="48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2" name=""/>
          <p:cNvSpPr/>
          <p:nvPr/>
        </p:nvSpPr>
        <p:spPr>
          <a:xfrm>
            <a:off x="5832360" y="3828960"/>
            <a:ext cx="2637000" cy="1271520"/>
          </a:xfrm>
          <a:custGeom>
            <a:avLst/>
            <a:gdLst/>
            <a:ahLst/>
            <a:rect l="l" t="t" r="r" b="b"/>
            <a:pathLst>
              <a:path w="1661" h="801">
                <a:moveTo>
                  <a:pt x="1661" y="801"/>
                </a:moveTo>
                <a:cubicBezTo>
                  <a:pt x="1224" y="478"/>
                  <a:pt x="787" y="156"/>
                  <a:pt x="510" y="78"/>
                </a:cubicBezTo>
                <a:cubicBezTo>
                  <a:pt x="233" y="0"/>
                  <a:pt x="116" y="166"/>
                  <a:pt x="0" y="333"/>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3" name=""/>
          <p:cNvSpPr/>
          <p:nvPr/>
        </p:nvSpPr>
        <p:spPr>
          <a:xfrm>
            <a:off x="6289560" y="2643120"/>
            <a:ext cx="2335320" cy="2614680"/>
          </a:xfrm>
          <a:custGeom>
            <a:avLst/>
            <a:gdLst/>
            <a:ahLst/>
            <a:rect l="l" t="t" r="r" b="b"/>
            <a:pathLst>
              <a:path w="1471" h="1647">
                <a:moveTo>
                  <a:pt x="1471" y="1647"/>
                </a:moveTo>
                <a:cubicBezTo>
                  <a:pt x="1108" y="991"/>
                  <a:pt x="746" y="336"/>
                  <a:pt x="501" y="168"/>
                </a:cubicBezTo>
                <a:cubicBezTo>
                  <a:pt x="256" y="0"/>
                  <a:pt x="128" y="318"/>
                  <a:pt x="0" y="636"/>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4" name=""/>
          <p:cNvSpPr/>
          <p:nvPr/>
        </p:nvSpPr>
        <p:spPr>
          <a:xfrm>
            <a:off x="5729400" y="3494160"/>
            <a:ext cx="2481120" cy="1463760"/>
          </a:xfrm>
          <a:custGeom>
            <a:avLst/>
            <a:gdLst/>
            <a:ahLst/>
            <a:rect l="l" t="t" r="r" b="b"/>
            <a:pathLst>
              <a:path w="1563" h="922">
                <a:moveTo>
                  <a:pt x="1487" y="922"/>
                </a:moveTo>
                <a:cubicBezTo>
                  <a:pt x="1525" y="479"/>
                  <a:pt x="1563" y="36"/>
                  <a:pt x="1315" y="18"/>
                </a:cubicBezTo>
                <a:cubicBezTo>
                  <a:pt x="1067" y="0"/>
                  <a:pt x="533" y="407"/>
                  <a:pt x="0" y="815"/>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5" name=""/>
          <p:cNvSpPr/>
          <p:nvPr/>
        </p:nvSpPr>
        <p:spPr>
          <a:xfrm>
            <a:off x="3262320" y="3025800"/>
            <a:ext cx="3784680" cy="1539720"/>
          </a:xfrm>
          <a:custGeom>
            <a:avLst/>
            <a:gdLst/>
            <a:ahLst/>
            <a:rect l="l" t="t" r="r" b="b"/>
            <a:pathLst>
              <a:path w="2384" h="970">
                <a:moveTo>
                  <a:pt x="0" y="970"/>
                </a:moveTo>
                <a:cubicBezTo>
                  <a:pt x="755" y="601"/>
                  <a:pt x="1510" y="232"/>
                  <a:pt x="1907" y="116"/>
                </a:cubicBezTo>
                <a:cubicBezTo>
                  <a:pt x="2304" y="0"/>
                  <a:pt x="2344" y="136"/>
                  <a:pt x="2384" y="27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6" name=""/>
          <p:cNvSpPr/>
          <p:nvPr/>
        </p:nvSpPr>
        <p:spPr>
          <a:xfrm>
            <a:off x="3419640" y="3989520"/>
            <a:ext cx="5179680" cy="1190520"/>
          </a:xfrm>
          <a:custGeom>
            <a:avLst/>
            <a:gdLst/>
            <a:ahLst/>
            <a:rect l="l" t="t" r="r" b="b"/>
            <a:pathLst>
              <a:path w="3263" h="750">
                <a:moveTo>
                  <a:pt x="3263" y="750"/>
                </a:moveTo>
                <a:cubicBezTo>
                  <a:pt x="2404" y="426"/>
                  <a:pt x="1546" y="102"/>
                  <a:pt x="1002" y="51"/>
                </a:cubicBezTo>
                <a:cubicBezTo>
                  <a:pt x="458" y="0"/>
                  <a:pt x="229" y="223"/>
                  <a:pt x="0" y="446"/>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7" name=""/>
          <p:cNvSpPr/>
          <p:nvPr/>
        </p:nvSpPr>
        <p:spPr>
          <a:xfrm>
            <a:off x="3274920" y="3747960"/>
            <a:ext cx="5129280" cy="1822680"/>
          </a:xfrm>
          <a:custGeom>
            <a:avLst/>
            <a:gdLst/>
            <a:ahLst/>
            <a:rect l="l" t="t" r="r" b="b"/>
            <a:pathLst>
              <a:path w="3231" h="1148">
                <a:moveTo>
                  <a:pt x="3231" y="713"/>
                </a:moveTo>
                <a:cubicBezTo>
                  <a:pt x="2698" y="356"/>
                  <a:pt x="2166" y="0"/>
                  <a:pt x="1628" y="72"/>
                </a:cubicBezTo>
                <a:cubicBezTo>
                  <a:pt x="1090" y="144"/>
                  <a:pt x="545" y="646"/>
                  <a:pt x="0" y="114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8" name=""/>
          <p:cNvSpPr/>
          <p:nvPr/>
        </p:nvSpPr>
        <p:spPr>
          <a:xfrm>
            <a:off x="5702400" y="4005360"/>
            <a:ext cx="2570040" cy="977760"/>
          </a:xfrm>
          <a:custGeom>
            <a:avLst/>
            <a:gdLst/>
            <a:ahLst/>
            <a:rect l="l" t="t" r="r" b="b"/>
            <a:pathLst>
              <a:path w="1619" h="616">
                <a:moveTo>
                  <a:pt x="0" y="0"/>
                </a:moveTo>
                <a:cubicBezTo>
                  <a:pt x="350" y="88"/>
                  <a:pt x="700" y="176"/>
                  <a:pt x="970" y="279"/>
                </a:cubicBezTo>
                <a:cubicBezTo>
                  <a:pt x="1240" y="382"/>
                  <a:pt x="1429" y="499"/>
                  <a:pt x="1619" y="616"/>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9" name=""/>
          <p:cNvSpPr/>
          <p:nvPr/>
        </p:nvSpPr>
        <p:spPr>
          <a:xfrm>
            <a:off x="3405240" y="4781520"/>
            <a:ext cx="5272200" cy="581040"/>
          </a:xfrm>
          <a:custGeom>
            <a:avLst/>
            <a:gdLst/>
            <a:ahLst/>
            <a:rect l="l" t="t" r="r" b="b"/>
            <a:pathLst>
              <a:path w="3321" h="366">
                <a:moveTo>
                  <a:pt x="3321" y="366"/>
                </a:moveTo>
                <a:cubicBezTo>
                  <a:pt x="2331" y="236"/>
                  <a:pt x="1342" y="106"/>
                  <a:pt x="789" y="53"/>
                </a:cubicBezTo>
                <a:cubicBezTo>
                  <a:pt x="236" y="0"/>
                  <a:pt x="118" y="22"/>
                  <a:pt x="0" y="45"/>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20" name=""/>
          <p:cNvSpPr/>
          <p:nvPr/>
        </p:nvSpPr>
        <p:spPr>
          <a:xfrm>
            <a:off x="5689440" y="3122640"/>
            <a:ext cx="1305000" cy="1065240"/>
          </a:xfrm>
          <a:custGeom>
            <a:avLst/>
            <a:gdLst/>
            <a:ahLst/>
            <a:rect l="l" t="t" r="r" b="b"/>
            <a:pathLst>
              <a:path w="822" h="671">
                <a:moveTo>
                  <a:pt x="0" y="671"/>
                </a:moveTo>
                <a:cubicBezTo>
                  <a:pt x="178" y="406"/>
                  <a:pt x="356" y="142"/>
                  <a:pt x="493" y="71"/>
                </a:cubicBezTo>
                <a:cubicBezTo>
                  <a:pt x="630" y="0"/>
                  <a:pt x="726" y="122"/>
                  <a:pt x="822" y="244"/>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21" name=""/>
          <p:cNvSpPr/>
          <p:nvPr/>
        </p:nvSpPr>
        <p:spPr>
          <a:xfrm>
            <a:off x="2701800" y="3156120"/>
            <a:ext cx="684360" cy="1449360"/>
          </a:xfrm>
          <a:custGeom>
            <a:avLst/>
            <a:gdLst/>
            <a:ahLst/>
            <a:rect l="l" t="t" r="r" b="b"/>
            <a:pathLst>
              <a:path w="431" h="913">
                <a:moveTo>
                  <a:pt x="419" y="913"/>
                </a:moveTo>
                <a:cubicBezTo>
                  <a:pt x="425" y="555"/>
                  <a:pt x="431" y="198"/>
                  <a:pt x="361" y="99"/>
                </a:cubicBezTo>
                <a:cubicBezTo>
                  <a:pt x="291" y="0"/>
                  <a:pt x="145" y="160"/>
                  <a:pt x="0" y="321"/>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22" name=""/>
          <p:cNvSpPr/>
          <p:nvPr/>
        </p:nvSpPr>
        <p:spPr>
          <a:xfrm>
            <a:off x="5506920" y="2011320"/>
            <a:ext cx="1839960" cy="2671920"/>
          </a:xfrm>
          <a:custGeom>
            <a:avLst/>
            <a:gdLst/>
            <a:ahLst/>
            <a:rect l="l" t="t" r="r" b="b"/>
            <a:pathLst>
              <a:path w="1159" h="1683">
                <a:moveTo>
                  <a:pt x="0" y="1683"/>
                </a:moveTo>
                <a:cubicBezTo>
                  <a:pt x="314" y="1037"/>
                  <a:pt x="629" y="392"/>
                  <a:pt x="822" y="196"/>
                </a:cubicBezTo>
                <a:cubicBezTo>
                  <a:pt x="1015" y="0"/>
                  <a:pt x="1087" y="254"/>
                  <a:pt x="1159" y="50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23" name=""/>
          <p:cNvSpPr/>
          <p:nvPr/>
        </p:nvSpPr>
        <p:spPr>
          <a:xfrm>
            <a:off x="5832360" y="3944880"/>
            <a:ext cx="2909880" cy="1155600"/>
          </a:xfrm>
          <a:custGeom>
            <a:avLst/>
            <a:gdLst/>
            <a:ahLst/>
            <a:rect l="l" t="t" r="r" b="b"/>
            <a:pathLst>
              <a:path w="1833" h="728">
                <a:moveTo>
                  <a:pt x="1833" y="728"/>
                </a:moveTo>
                <a:cubicBezTo>
                  <a:pt x="1443" y="427"/>
                  <a:pt x="1053" y="126"/>
                  <a:pt x="748" y="63"/>
                </a:cubicBezTo>
                <a:cubicBezTo>
                  <a:pt x="443" y="0"/>
                  <a:pt x="221" y="175"/>
                  <a:pt x="0" y="350"/>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24" name=""/>
          <p:cNvSpPr/>
          <p:nvPr/>
        </p:nvSpPr>
        <p:spPr>
          <a:xfrm>
            <a:off x="3575160" y="3510000"/>
            <a:ext cx="4646520" cy="1447920"/>
          </a:xfrm>
          <a:custGeom>
            <a:avLst/>
            <a:gdLst/>
            <a:ahLst/>
            <a:rect l="l" t="t" r="r" b="b"/>
            <a:pathLst>
              <a:path w="2927" h="912">
                <a:moveTo>
                  <a:pt x="2927" y="0"/>
                </a:moveTo>
                <a:cubicBezTo>
                  <a:pt x="2283" y="63"/>
                  <a:pt x="1639" y="127"/>
                  <a:pt x="1151" y="279"/>
                </a:cubicBezTo>
                <a:cubicBezTo>
                  <a:pt x="663" y="431"/>
                  <a:pt x="331" y="671"/>
                  <a:pt x="0" y="912"/>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25" name=""/>
          <p:cNvSpPr/>
          <p:nvPr/>
        </p:nvSpPr>
        <p:spPr>
          <a:xfrm>
            <a:off x="5624640" y="1461960"/>
            <a:ext cx="3249360" cy="2868840"/>
          </a:xfrm>
          <a:custGeom>
            <a:avLst/>
            <a:gdLst/>
            <a:ahLst/>
            <a:rect l="l" t="t" r="r" b="b"/>
            <a:pathLst>
              <a:path w="2047" h="1807">
                <a:moveTo>
                  <a:pt x="0" y="1807"/>
                </a:moveTo>
                <a:cubicBezTo>
                  <a:pt x="626" y="1034"/>
                  <a:pt x="1253" y="262"/>
                  <a:pt x="1594" y="131"/>
                </a:cubicBezTo>
                <a:cubicBezTo>
                  <a:pt x="1935" y="0"/>
                  <a:pt x="1991" y="509"/>
                  <a:pt x="2047" y="101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26" name=""/>
          <p:cNvSpPr/>
          <p:nvPr/>
        </p:nvSpPr>
        <p:spPr>
          <a:xfrm>
            <a:off x="2701800" y="3521160"/>
            <a:ext cx="808200" cy="1096920"/>
          </a:xfrm>
          <a:custGeom>
            <a:avLst/>
            <a:gdLst/>
            <a:ahLst/>
            <a:rect l="l" t="t" r="r" b="b"/>
            <a:pathLst>
              <a:path w="509" h="691">
                <a:moveTo>
                  <a:pt x="509" y="691"/>
                </a:moveTo>
                <a:cubicBezTo>
                  <a:pt x="375" y="428"/>
                  <a:pt x="241" y="166"/>
                  <a:pt x="156" y="83"/>
                </a:cubicBezTo>
                <a:cubicBezTo>
                  <a:pt x="71" y="0"/>
                  <a:pt x="35" y="95"/>
                  <a:pt x="0" y="190"/>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27" name=""/>
          <p:cNvSpPr/>
          <p:nvPr/>
        </p:nvSpPr>
        <p:spPr>
          <a:xfrm>
            <a:off x="5884920" y="3084480"/>
            <a:ext cx="2514600" cy="1468440"/>
          </a:xfrm>
          <a:custGeom>
            <a:avLst/>
            <a:gdLst/>
            <a:ahLst/>
            <a:rect l="l" t="t" r="r" b="b"/>
            <a:pathLst>
              <a:path w="1584" h="925">
                <a:moveTo>
                  <a:pt x="0" y="925"/>
                </a:moveTo>
                <a:cubicBezTo>
                  <a:pt x="556" y="574"/>
                  <a:pt x="1112" y="224"/>
                  <a:pt x="1348" y="112"/>
                </a:cubicBezTo>
                <a:cubicBezTo>
                  <a:pt x="1584" y="0"/>
                  <a:pt x="1499" y="125"/>
                  <a:pt x="1414" y="251"/>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28" name=""/>
          <p:cNvSpPr/>
          <p:nvPr/>
        </p:nvSpPr>
        <p:spPr>
          <a:xfrm>
            <a:off x="1792440" y="2708280"/>
            <a:ext cx="2997000" cy="1062000"/>
          </a:xfrm>
          <a:custGeom>
            <a:avLst/>
            <a:gdLst/>
            <a:ahLst/>
            <a:rect l="l" t="t" r="r" b="b"/>
            <a:pathLst>
              <a:path w="1888" h="669">
                <a:moveTo>
                  <a:pt x="1888" y="669"/>
                </a:moveTo>
                <a:cubicBezTo>
                  <a:pt x="1245" y="387"/>
                  <a:pt x="602" y="106"/>
                  <a:pt x="301" y="53"/>
                </a:cubicBezTo>
                <a:cubicBezTo>
                  <a:pt x="0" y="0"/>
                  <a:pt x="39" y="174"/>
                  <a:pt x="79" y="349"/>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29" name=""/>
          <p:cNvSpPr/>
          <p:nvPr/>
        </p:nvSpPr>
        <p:spPr>
          <a:xfrm>
            <a:off x="3367080" y="3933720"/>
            <a:ext cx="5180040" cy="1141560"/>
          </a:xfrm>
          <a:custGeom>
            <a:avLst/>
            <a:gdLst/>
            <a:ahLst/>
            <a:rect l="l" t="t" r="r" b="b"/>
            <a:pathLst>
              <a:path w="3263" h="719">
                <a:moveTo>
                  <a:pt x="0" y="719"/>
                </a:moveTo>
                <a:cubicBezTo>
                  <a:pt x="455" y="412"/>
                  <a:pt x="911" y="106"/>
                  <a:pt x="1455" y="53"/>
                </a:cubicBezTo>
                <a:cubicBezTo>
                  <a:pt x="1999" y="0"/>
                  <a:pt x="2962" y="340"/>
                  <a:pt x="3263" y="398"/>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130" name=""/>
          <p:cNvGrpSpPr/>
          <p:nvPr/>
        </p:nvGrpSpPr>
        <p:grpSpPr>
          <a:xfrm>
            <a:off x="3290400" y="2855880"/>
            <a:ext cx="5272200" cy="2303640"/>
            <a:chOff x="3290400" y="2855880"/>
            <a:chExt cx="5272200" cy="2303640"/>
          </a:xfrm>
        </p:grpSpPr>
        <p:sp>
          <p:nvSpPr>
            <p:cNvPr id="131" name=""/>
            <p:cNvSpPr/>
            <p:nvPr/>
          </p:nvSpPr>
          <p:spPr>
            <a:xfrm flipH="1">
              <a:off x="3394800" y="4284720"/>
              <a:ext cx="4697640" cy="874800"/>
            </a:xfrm>
            <a:custGeom>
              <a:avLst/>
              <a:gdLst/>
              <a:ahLst/>
              <a:rect l="l" t="t" r="r" b="b"/>
              <a:pathLst>
                <a:path w="2959" h="551">
                  <a:moveTo>
                    <a:pt x="0" y="551"/>
                  </a:moveTo>
                  <a:cubicBezTo>
                    <a:pt x="427" y="300"/>
                    <a:pt x="855" y="50"/>
                    <a:pt x="1348" y="25"/>
                  </a:cubicBezTo>
                  <a:cubicBezTo>
                    <a:pt x="1841" y="0"/>
                    <a:pt x="2400" y="201"/>
                    <a:pt x="2959" y="403"/>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2" name=""/>
            <p:cNvSpPr/>
            <p:nvPr/>
          </p:nvSpPr>
          <p:spPr>
            <a:xfrm flipH="1">
              <a:off x="5718240" y="3600720"/>
              <a:ext cx="2636640" cy="1271520"/>
            </a:xfrm>
            <a:custGeom>
              <a:avLst/>
              <a:gdLst/>
              <a:ahLst/>
              <a:rect l="l" t="t" r="r" b="b"/>
              <a:pathLst>
                <a:path w="1661" h="801">
                  <a:moveTo>
                    <a:pt x="1661" y="801"/>
                  </a:moveTo>
                  <a:cubicBezTo>
                    <a:pt x="1224" y="478"/>
                    <a:pt x="787" y="156"/>
                    <a:pt x="510" y="78"/>
                  </a:cubicBezTo>
                  <a:cubicBezTo>
                    <a:pt x="233" y="0"/>
                    <a:pt x="116" y="166"/>
                    <a:pt x="0" y="333"/>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3" name=""/>
            <p:cNvSpPr/>
            <p:nvPr/>
          </p:nvSpPr>
          <p:spPr>
            <a:xfrm flipH="1">
              <a:off x="3304440" y="3760920"/>
              <a:ext cx="5180040" cy="1190520"/>
            </a:xfrm>
            <a:custGeom>
              <a:avLst/>
              <a:gdLst/>
              <a:ahLst/>
              <a:rect l="l" t="t" r="r" b="b"/>
              <a:pathLst>
                <a:path w="3263" h="750">
                  <a:moveTo>
                    <a:pt x="3263" y="750"/>
                  </a:moveTo>
                  <a:cubicBezTo>
                    <a:pt x="2404" y="426"/>
                    <a:pt x="1546" y="102"/>
                    <a:pt x="1002" y="51"/>
                  </a:cubicBezTo>
                  <a:cubicBezTo>
                    <a:pt x="458" y="0"/>
                    <a:pt x="229" y="223"/>
                    <a:pt x="0" y="446"/>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4" name=""/>
            <p:cNvSpPr/>
            <p:nvPr/>
          </p:nvSpPr>
          <p:spPr>
            <a:xfrm flipH="1">
              <a:off x="5587200" y="3776760"/>
              <a:ext cx="2570040" cy="977760"/>
            </a:xfrm>
            <a:custGeom>
              <a:avLst/>
              <a:gdLst/>
              <a:ahLst/>
              <a:rect l="l" t="t" r="r" b="b"/>
              <a:pathLst>
                <a:path w="1619" h="616">
                  <a:moveTo>
                    <a:pt x="0" y="0"/>
                  </a:moveTo>
                  <a:cubicBezTo>
                    <a:pt x="350" y="88"/>
                    <a:pt x="700" y="176"/>
                    <a:pt x="970" y="279"/>
                  </a:cubicBezTo>
                  <a:cubicBezTo>
                    <a:pt x="1240" y="382"/>
                    <a:pt x="1429" y="499"/>
                    <a:pt x="1619" y="616"/>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5" name=""/>
            <p:cNvSpPr/>
            <p:nvPr/>
          </p:nvSpPr>
          <p:spPr>
            <a:xfrm flipH="1">
              <a:off x="3290040" y="4552920"/>
              <a:ext cx="5272200" cy="581040"/>
            </a:xfrm>
            <a:custGeom>
              <a:avLst/>
              <a:gdLst/>
              <a:ahLst/>
              <a:rect l="l" t="t" r="r" b="b"/>
              <a:pathLst>
                <a:path w="3321" h="366">
                  <a:moveTo>
                    <a:pt x="3321" y="366"/>
                  </a:moveTo>
                  <a:cubicBezTo>
                    <a:pt x="2331" y="236"/>
                    <a:pt x="1342" y="106"/>
                    <a:pt x="789" y="53"/>
                  </a:cubicBezTo>
                  <a:cubicBezTo>
                    <a:pt x="236" y="0"/>
                    <a:pt x="118" y="22"/>
                    <a:pt x="0" y="45"/>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6" name=""/>
            <p:cNvSpPr/>
            <p:nvPr/>
          </p:nvSpPr>
          <p:spPr>
            <a:xfrm flipH="1">
              <a:off x="5769720" y="2855880"/>
              <a:ext cx="2514600" cy="1468440"/>
            </a:xfrm>
            <a:custGeom>
              <a:avLst/>
              <a:gdLst/>
              <a:ahLst/>
              <a:rect l="l" t="t" r="r" b="b"/>
              <a:pathLst>
                <a:path w="1584" h="925">
                  <a:moveTo>
                    <a:pt x="0" y="925"/>
                  </a:moveTo>
                  <a:cubicBezTo>
                    <a:pt x="556" y="574"/>
                    <a:pt x="1112" y="224"/>
                    <a:pt x="1348" y="112"/>
                  </a:cubicBezTo>
                  <a:cubicBezTo>
                    <a:pt x="1584" y="0"/>
                    <a:pt x="1499" y="125"/>
                    <a:pt x="1414" y="251"/>
                  </a:cubicBez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7" name=""/>
          <p:cNvSpPr/>
          <p:nvPr/>
        </p:nvSpPr>
        <p:spPr>
          <a:xfrm>
            <a:off x="4027320" y="1895400"/>
            <a:ext cx="1444680" cy="14446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Professional</a:t>
            </a:r>
            <a:endParaRPr b="0" lang="en-US" sz="1600" strike="noStrike" u="none">
              <a:solidFill>
                <a:srgbClr val="000000"/>
              </a:solidFill>
              <a:effectLst/>
              <a:uFillTx/>
              <a:latin typeface="Arial"/>
            </a:endParaRPr>
          </a:p>
        </p:txBody>
      </p:sp>
      <p:sp>
        <p:nvSpPr>
          <p:cNvPr id="138" name=""/>
          <p:cNvSpPr/>
          <p:nvPr/>
        </p:nvSpPr>
        <p:spPr>
          <a:xfrm>
            <a:off x="7610400" y="1906560"/>
            <a:ext cx="1444680" cy="14446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Air</a:t>
            </a:r>
            <a:endParaRPr b="0" lang="en-US" sz="16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Cargo</a:t>
            </a:r>
            <a:endParaRPr b="0" lang="en-US" sz="1600" strike="noStrike" u="none">
              <a:solidFill>
                <a:srgbClr val="000000"/>
              </a:solidFill>
              <a:effectLst/>
              <a:uFillTx/>
              <a:latin typeface="Arial"/>
            </a:endParaRPr>
          </a:p>
        </p:txBody>
      </p:sp>
      <p:sp>
        <p:nvSpPr>
          <p:cNvPr id="139" name=""/>
          <p:cNvSpPr/>
          <p:nvPr/>
        </p:nvSpPr>
        <p:spPr>
          <a:xfrm>
            <a:off x="5873760" y="1895400"/>
            <a:ext cx="1444680" cy="14446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Financial</a:t>
            </a:r>
            <a:endParaRPr b="0" lang="en-US" sz="1600" strike="noStrike" u="none">
              <a:solidFill>
                <a:srgbClr val="000000"/>
              </a:solidFill>
              <a:effectLst/>
              <a:uFillTx/>
              <a:latin typeface="Arial"/>
            </a:endParaRPr>
          </a:p>
        </p:txBody>
      </p:sp>
      <p:sp>
        <p:nvSpPr>
          <p:cNvPr id="140" name=""/>
          <p:cNvSpPr/>
          <p:nvPr/>
        </p:nvSpPr>
        <p:spPr>
          <a:xfrm>
            <a:off x="5873760" y="3476520"/>
            <a:ext cx="1444680" cy="14446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Travel</a:t>
            </a:r>
            <a:endParaRPr b="0" lang="en-US" sz="1600" strike="noStrike" u="none">
              <a:solidFill>
                <a:srgbClr val="000000"/>
              </a:solidFill>
              <a:effectLst/>
              <a:uFillTx/>
              <a:latin typeface="Arial"/>
            </a:endParaRPr>
          </a:p>
        </p:txBody>
      </p:sp>
      <p:sp>
        <p:nvSpPr>
          <p:cNvPr id="141" name=""/>
          <p:cNvSpPr/>
          <p:nvPr/>
        </p:nvSpPr>
        <p:spPr>
          <a:xfrm>
            <a:off x="4027320" y="3476520"/>
            <a:ext cx="1444680" cy="14446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Information</a:t>
            </a:r>
            <a:endParaRPr b="0" lang="en-US" sz="16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Technology</a:t>
            </a:r>
            <a:endParaRPr b="0" lang="en-US" sz="1600" strike="noStrike" u="none">
              <a:solidFill>
                <a:srgbClr val="000000"/>
              </a:solidFill>
              <a:effectLst/>
              <a:uFillTx/>
              <a:latin typeface="Arial"/>
            </a:endParaRPr>
          </a:p>
        </p:txBody>
      </p:sp>
      <p:sp>
        <p:nvSpPr>
          <p:cNvPr id="142" name=""/>
          <p:cNvSpPr/>
          <p:nvPr/>
        </p:nvSpPr>
        <p:spPr>
          <a:xfrm>
            <a:off x="2146320" y="3476520"/>
            <a:ext cx="1444680" cy="14446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Transportation</a:t>
            </a:r>
            <a:endParaRPr b="0" lang="en-US" sz="1400" strike="noStrike" u="none">
              <a:solidFill>
                <a:srgbClr val="000000"/>
              </a:solidFill>
              <a:effectLst/>
              <a:uFillTx/>
              <a:latin typeface="Arial"/>
            </a:endParaRPr>
          </a:p>
        </p:txBody>
      </p:sp>
      <p:sp>
        <p:nvSpPr>
          <p:cNvPr id="143" name=""/>
          <p:cNvSpPr/>
          <p:nvPr/>
        </p:nvSpPr>
        <p:spPr>
          <a:xfrm>
            <a:off x="2146320" y="1889280"/>
            <a:ext cx="1444680" cy="144432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Telecom</a:t>
            </a:r>
            <a:endParaRPr b="0" lang="en-US" sz="1600" strike="noStrike" u="none">
              <a:solidFill>
                <a:srgbClr val="000000"/>
              </a:solidFill>
              <a:effectLst/>
              <a:uFillTx/>
              <a:latin typeface="Arial"/>
            </a:endParaRPr>
          </a:p>
        </p:txBody>
      </p:sp>
      <p:sp>
        <p:nvSpPr>
          <p:cNvPr id="144" name=""/>
          <p:cNvSpPr/>
          <p:nvPr/>
        </p:nvSpPr>
        <p:spPr>
          <a:xfrm>
            <a:off x="7613640" y="3463920"/>
            <a:ext cx="1444680" cy="14446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4ee0a"/>
                </a:solidFill>
                <a:effectLst/>
                <a:uFillTx/>
                <a:latin typeface="Frutiger 45 Light"/>
              </a:rPr>
              <a:t>Energy</a:t>
            </a:r>
            <a:endParaRPr b="0" lang="en-US" sz="16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4ee0a"/>
                </a:solidFill>
                <a:effectLst/>
                <a:uFillTx/>
                <a:latin typeface="Frutiger 45 Light"/>
              </a:rPr>
              <a:t>Services</a:t>
            </a:r>
            <a:endParaRPr b="0" lang="en-US" sz="1600" strike="noStrike" u="none">
              <a:solidFill>
                <a:srgbClr val="000000"/>
              </a:solidFill>
              <a:effectLst/>
              <a:uFillTx/>
              <a:latin typeface="Arial"/>
            </a:endParaRPr>
          </a:p>
        </p:txBody>
      </p:sp>
      <p:sp>
        <p:nvSpPr>
          <p:cNvPr id="145" name=""/>
          <p:cNvSpPr/>
          <p:nvPr/>
        </p:nvSpPr>
        <p:spPr>
          <a:xfrm>
            <a:off x="6764400" y="4978440"/>
            <a:ext cx="1444680" cy="14446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ffff"/>
                </a:solidFill>
                <a:effectLst/>
                <a:uFillTx/>
                <a:latin typeface="Frutiger 45 Light"/>
              </a:rPr>
              <a:t>Entertainment</a:t>
            </a:r>
            <a:endParaRPr b="0" lang="en-US" sz="1500" strike="noStrike" u="none">
              <a:solidFill>
                <a:srgbClr val="000000"/>
              </a:solidFill>
              <a:effectLst/>
              <a:uFillTx/>
              <a:latin typeface="Arial"/>
            </a:endParaRPr>
          </a:p>
        </p:txBody>
      </p:sp>
      <p:sp>
        <p:nvSpPr>
          <p:cNvPr id="146" name=""/>
          <p:cNvSpPr/>
          <p:nvPr/>
        </p:nvSpPr>
        <p:spPr>
          <a:xfrm>
            <a:off x="3141720" y="5006880"/>
            <a:ext cx="1444680" cy="14446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Retail</a:t>
            </a:r>
            <a:endParaRPr b="0" lang="en-US" sz="16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Distribution</a:t>
            </a:r>
            <a:endParaRPr b="0" lang="en-US" sz="1600" strike="noStrike" u="none">
              <a:solidFill>
                <a:srgbClr val="000000"/>
              </a:solidFill>
              <a:effectLst/>
              <a:uFillTx/>
              <a:latin typeface="Arial"/>
            </a:endParaRPr>
          </a:p>
        </p:txBody>
      </p:sp>
      <p:sp>
        <p:nvSpPr>
          <p:cNvPr id="147" name=""/>
          <p:cNvSpPr/>
          <p:nvPr/>
        </p:nvSpPr>
        <p:spPr>
          <a:xfrm>
            <a:off x="4987800" y="5006880"/>
            <a:ext cx="1444680" cy="14446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Education</a:t>
            </a:r>
            <a:endParaRPr b="0" lang="en-US" sz="1600" strike="noStrike" u="none">
              <a:solidFill>
                <a:srgbClr val="000000"/>
              </a:solidFill>
              <a:effectLst/>
              <a:uFillTx/>
              <a:latin typeface="Arial"/>
            </a:endParaRPr>
          </a:p>
        </p:txBody>
      </p:sp>
      <p:sp>
        <p:nvSpPr>
          <p:cNvPr id="148" name=""/>
          <p:cNvSpPr/>
          <p:nvPr/>
        </p:nvSpPr>
        <p:spPr>
          <a:xfrm>
            <a:off x="2567160" y="739800"/>
            <a:ext cx="7710480" cy="630360"/>
          </a:xfrm>
          <a:prstGeom prst="rect">
            <a:avLst/>
          </a:prstGeom>
          <a:noFill/>
          <a:ln w="0">
            <a:noFill/>
          </a:ln>
        </p:spPr>
        <p:style>
          <a:lnRef idx="0"/>
          <a:fillRef idx="0"/>
          <a:effectRef idx="0"/>
          <a:fontRef idx="minor"/>
        </p:style>
        <p:txBody>
          <a:bodyPr lIns="73080" rIns="73080" tIns="36720" bIns="3672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Coalition of Service Industries</a:t>
            </a:r>
            <a:endParaRPr b="0" lang="en-US"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
          <p:cNvSpPr/>
          <p:nvPr/>
        </p:nvSpPr>
        <p:spPr>
          <a:xfrm>
            <a:off x="2567160" y="536400"/>
            <a:ext cx="7710480" cy="630360"/>
          </a:xfrm>
          <a:prstGeom prst="rect">
            <a:avLst/>
          </a:prstGeom>
          <a:noFill/>
          <a:ln w="0">
            <a:noFill/>
          </a:ln>
        </p:spPr>
        <p:style>
          <a:lnRef idx="0"/>
          <a:fillRef idx="0"/>
          <a:effectRef idx="0"/>
          <a:fontRef idx="minor"/>
        </p:style>
        <p:txBody>
          <a:bodyPr lIns="73080" rIns="73080" tIns="36720" bIns="3672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Services Industry Accomplishments in WTO/GATS Process</a:t>
            </a:r>
            <a:endParaRPr b="0" lang="en-US" sz="2800" strike="noStrike" u="none">
              <a:solidFill>
                <a:srgbClr val="000000"/>
              </a:solidFill>
              <a:effectLst/>
              <a:uFillTx/>
              <a:latin typeface="Arial"/>
            </a:endParaRPr>
          </a:p>
        </p:txBody>
      </p:sp>
      <p:sp>
        <p:nvSpPr>
          <p:cNvPr id="150" name=""/>
          <p:cNvSpPr/>
          <p:nvPr/>
        </p:nvSpPr>
        <p:spPr>
          <a:xfrm>
            <a:off x="2432160" y="1884240"/>
            <a:ext cx="7054920" cy="2440080"/>
          </a:xfrm>
          <a:prstGeom prst="rect">
            <a:avLst/>
          </a:prstGeom>
          <a:noFill/>
          <a:ln w="0">
            <a:noFill/>
          </a:ln>
        </p:spPr>
        <p:style>
          <a:lnRef idx="0"/>
          <a:fillRef idx="0"/>
          <a:effectRef idx="0"/>
          <a:fontRef idx="minor"/>
        </p:style>
        <p:txBody>
          <a:bodyPr lIns="90000" rIns="90000" tIns="46800" bIns="46800" anchor="t">
            <a:spAutoFit/>
          </a:bodyPr>
          <a:p>
            <a:pPr>
              <a:lnSpc>
                <a:spcPct val="100000"/>
              </a:lnSpc>
              <a:buClr>
                <a:srgbClr val="fbdd03"/>
              </a:buClr>
              <a:buFont typeface="Symbol" charset="2"/>
              <a:buChar char=""/>
              <a:tabLst>
                <a:tab algn="l" pos="3459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Financial Services Agreement (1997)</a:t>
            </a:r>
            <a:endParaRPr b="0" lang="en-US" sz="2200" strike="noStrike" u="none">
              <a:solidFill>
                <a:srgbClr val="000000"/>
              </a:solidFill>
              <a:effectLst/>
              <a:uFillTx/>
              <a:latin typeface="Arial"/>
            </a:endParaRPr>
          </a:p>
          <a:p>
            <a:pPr>
              <a:lnSpc>
                <a:spcPct val="100000"/>
              </a:lnSpc>
              <a:tabLst>
                <a:tab algn="l" pos="0"/>
                <a:tab algn="l" pos="34596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nSpc>
                <a:spcPct val="100000"/>
              </a:lnSpc>
              <a:tabLst>
                <a:tab algn="l" pos="0"/>
                <a:tab algn="l" pos="34596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nSpc>
                <a:spcPct val="100000"/>
              </a:lnSpc>
              <a:buClr>
                <a:srgbClr val="fbdd03"/>
              </a:buClr>
              <a:buFont typeface="Symbol" charset="2"/>
              <a:buChar char=""/>
              <a:tabLst>
                <a:tab algn="l" pos="3459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Basic Telecommunications Agreement (1997)</a:t>
            </a:r>
            <a:endParaRPr b="0" lang="en-US" sz="2200" strike="noStrike" u="none">
              <a:solidFill>
                <a:srgbClr val="000000"/>
              </a:solidFill>
              <a:effectLst/>
              <a:uFillTx/>
              <a:latin typeface="Arial"/>
            </a:endParaRPr>
          </a:p>
          <a:p>
            <a:pPr>
              <a:lnSpc>
                <a:spcPct val="100000"/>
              </a:lnSpc>
              <a:tabLst>
                <a:tab algn="l" pos="0"/>
                <a:tab algn="l" pos="34596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nSpc>
                <a:spcPct val="100000"/>
              </a:lnSpc>
              <a:tabLst>
                <a:tab algn="l" pos="0"/>
                <a:tab algn="l" pos="34596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nSpc>
                <a:spcPct val="100000"/>
              </a:lnSpc>
              <a:buClr>
                <a:srgbClr val="fbdd03"/>
              </a:buClr>
              <a:buFont typeface="Symbol" charset="2"/>
              <a:buChar char=""/>
              <a:tabLst>
                <a:tab algn="l" pos="3459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	</a:t>
            </a:r>
            <a:r>
              <a:rPr b="1" lang="en-US" sz="2200" strike="noStrike" u="none">
                <a:solidFill>
                  <a:srgbClr val="000000"/>
                </a:solidFill>
                <a:effectLst/>
                <a:uFillTx/>
                <a:latin typeface="Frutiger 45 Light"/>
              </a:rPr>
              <a:t>Maintain existing levels of market openness</a:t>
            </a:r>
            <a:endParaRPr b="0" lang="en-US" sz="2200" strike="noStrike" u="none">
              <a:solidFill>
                <a:srgbClr val="000000"/>
              </a:solidFill>
              <a:effectLst/>
              <a:uFillTx/>
              <a:latin typeface="Arial"/>
            </a:endParaRPr>
          </a:p>
        </p:txBody>
      </p:sp>
      <p:sp>
        <p:nvSpPr>
          <p:cNvPr id="151" name=""/>
          <p:cNvSpPr/>
          <p:nvPr/>
        </p:nvSpPr>
        <p:spPr>
          <a:xfrm>
            <a:off x="2922480" y="5238720"/>
            <a:ext cx="5315040" cy="1058760"/>
          </a:xfrm>
          <a:prstGeom prst="bevel">
            <a:avLst>
              <a:gd name="adj" fmla="val 11130"/>
            </a:avLst>
          </a:prstGeom>
          <a:solidFill>
            <a:srgbClr val="009bff"/>
          </a:solidFill>
          <a:ln w="0">
            <a:noFill/>
          </a:ln>
        </p:spPr>
        <p:style>
          <a:lnRef idx="0"/>
          <a:fillRef idx="0"/>
          <a:effectRef idx="0"/>
          <a:fontRef idx="minor"/>
        </p:style>
        <p:txBody>
          <a:bodyPr lIns="90000" rIns="90000" tIns="46800" bIns="46800" anchor="t">
            <a:spAutoFit/>
          </a:bodyPr>
          <a:p>
            <a:endParaRPr b="0" lang="en-US" sz="2400" strike="noStrike" u="none">
              <a:solidFill>
                <a:srgbClr val="000000"/>
              </a:solidFill>
              <a:effectLst/>
              <a:uFillTx/>
              <a:latin typeface="Arial"/>
            </a:endParaRPr>
          </a:p>
        </p:txBody>
      </p:sp>
      <p:sp>
        <p:nvSpPr>
          <p:cNvPr id="152" name=""/>
          <p:cNvSpPr/>
          <p:nvPr/>
        </p:nvSpPr>
        <p:spPr>
          <a:xfrm>
            <a:off x="3156120" y="5415120"/>
            <a:ext cx="4908240" cy="71100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Frutiger 45 Light"/>
              </a:rPr>
              <a:t>Significant opportunities remain </a:t>
            </a: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Frutiger 45 Light"/>
              </a:rPr>
              <a:t>for Services 2000 negotiations</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
          <p:cNvSpPr/>
          <p:nvPr/>
        </p:nvSpPr>
        <p:spPr>
          <a:xfrm>
            <a:off x="2425680" y="2135160"/>
            <a:ext cx="7128000" cy="3294360"/>
          </a:xfrm>
          <a:prstGeom prst="rect">
            <a:avLst/>
          </a:prstGeom>
          <a:noFill/>
          <a:ln w="0">
            <a:noFill/>
          </a:ln>
        </p:spPr>
        <p:style>
          <a:lnRef idx="0"/>
          <a:fillRef idx="0"/>
          <a:effectRef idx="0"/>
          <a:fontRef idx="minor"/>
        </p:style>
        <p:txBody>
          <a:bodyPr lIns="90000" rIns="90000" tIns="46800" bIns="46800" anchor="t">
            <a:spAutoFit/>
          </a:bodyPr>
          <a:p>
            <a:pPr>
              <a:lnSpc>
                <a:spcPct val="150000"/>
              </a:lnSpc>
              <a:tabLst>
                <a:tab algn="l" pos="0"/>
                <a:tab algn="l" pos="3603600"/>
                <a:tab algn="l" pos="3657600"/>
                <a:tab algn="l" pos="4572000"/>
                <a:tab algn="l" pos="5486400"/>
                <a:tab algn="l" pos="6400800"/>
                <a:tab algn="l" pos="7315200"/>
                <a:tab algn="l" pos="8229600"/>
                <a:tab algn="l" pos="9144000"/>
                <a:tab algn="l" pos="10058400"/>
              </a:tabLst>
            </a:pPr>
            <a:r>
              <a:rPr b="1" lang="en-US" sz="2000" strike="noStrike" u="none">
                <a:solidFill>
                  <a:srgbClr val="009bff"/>
                </a:solidFill>
                <a:effectLst/>
                <a:uFillTx/>
                <a:latin typeface="Frutiger 45 Light"/>
              </a:rPr>
              <a:t>"Energy services are those services that comprise or are related to the exploration, development, extraction, production, generation, transportation, transmission, distribution, marketing, consumption management and efficiency of energy, energy products and fuels."</a:t>
            </a:r>
            <a:endParaRPr b="0" lang="en-US" sz="2000" strike="noStrike" u="none">
              <a:solidFill>
                <a:srgbClr val="000000"/>
              </a:solidFill>
              <a:effectLst/>
              <a:uFillTx/>
              <a:latin typeface="Arial"/>
            </a:endParaRPr>
          </a:p>
          <a:p>
            <a:pPr>
              <a:lnSpc>
                <a:spcPct val="150000"/>
              </a:lnSpc>
              <a:tabLst>
                <a:tab algn="l" pos="0"/>
                <a:tab algn="l" pos="36036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a:lnSpc>
                <a:spcPct val="150000"/>
              </a:lnSpc>
              <a:tabLst>
                <a:tab algn="l" pos="0"/>
                <a:tab algn="l" pos="36036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	</a:t>
            </a:r>
            <a:r>
              <a:rPr b="1" lang="en-US" sz="2000" strike="noStrike" u="none">
                <a:solidFill>
                  <a:srgbClr val="000000"/>
                </a:solidFill>
                <a:effectLst/>
                <a:uFillTx/>
                <a:latin typeface="Frutiger 45 Light"/>
              </a:rPr>
              <a:t>- Energy Services Coalition</a:t>
            </a:r>
            <a:endParaRPr b="0" lang="en-US" sz="2000" strike="noStrike" u="none">
              <a:solidFill>
                <a:srgbClr val="000000"/>
              </a:solidFill>
              <a:effectLst/>
              <a:uFillTx/>
              <a:latin typeface="Arial"/>
            </a:endParaRPr>
          </a:p>
        </p:txBody>
      </p:sp>
      <p:sp>
        <p:nvSpPr>
          <p:cNvPr id="154" name="PlaceHolder 1"/>
          <p:cNvSpPr>
            <a:spLocks noGrp="1"/>
          </p:cNvSpPr>
          <p:nvPr>
            <p:ph type="title"/>
          </p:nvPr>
        </p:nvSpPr>
        <p:spPr>
          <a:xfrm>
            <a:off x="2576520" y="739440"/>
            <a:ext cx="5813280" cy="630360"/>
          </a:xfrm>
          <a:prstGeom prst="rect">
            <a:avLst/>
          </a:prstGeom>
          <a:noFill/>
          <a:ln w="0">
            <a:noFill/>
          </a:ln>
        </p:spPr>
        <p:txBody>
          <a:bodyPr lIns="73080" rIns="73080" tIns="36720" bIns="36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Definition of Energy Services</a:t>
            </a:r>
            <a:endParaRPr b="1" lang="en-US"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
          <p:cNvSpPr/>
          <p:nvPr/>
        </p:nvSpPr>
        <p:spPr>
          <a:xfrm>
            <a:off x="1600200" y="1905120"/>
            <a:ext cx="3200400" cy="3200400"/>
          </a:xfrm>
          <a:prstGeom prst="ellipse">
            <a:avLst/>
          </a:prstGeom>
          <a:solidFill>
            <a:srgbClr val="ffffff"/>
          </a:solidFill>
          <a:ln w="9360">
            <a:solidFill>
              <a:srgbClr val="000000"/>
            </a:solidFill>
            <a:miter/>
          </a:ln>
          <a:effectLst>
            <a:outerShdw dist="107932" dir="2700000" blurRad="0" rotWithShape="0">
              <a:srgbClr val="919191"/>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6" name=""/>
          <p:cNvSpPr/>
          <p:nvPr/>
        </p:nvSpPr>
        <p:spPr>
          <a:xfrm>
            <a:off x="2577960" y="739800"/>
            <a:ext cx="7404120" cy="631800"/>
          </a:xfrm>
          <a:prstGeom prst="rect">
            <a:avLst/>
          </a:prstGeom>
          <a:noFill/>
          <a:ln w="0">
            <a:noFill/>
          </a:ln>
        </p:spPr>
        <p:style>
          <a:lnRef idx="0"/>
          <a:fillRef idx="0"/>
          <a:effectRef idx="0"/>
          <a:fontRef idx="minor"/>
        </p:style>
        <p:txBody>
          <a:bodyPr lIns="74520" rIns="74520" tIns="36360" bIns="36360" anchor="ctr">
            <a:noAutofit/>
          </a:bodyPr>
          <a:p>
            <a:pPr>
              <a:lnSpc>
                <a:spcPct val="100000"/>
              </a:lnSpc>
              <a:tabLst>
                <a:tab algn="l" pos="0"/>
                <a:tab algn="l" pos="741240"/>
                <a:tab algn="l" pos="1482840"/>
                <a:tab algn="l" pos="2224080"/>
                <a:tab algn="l" pos="2965320"/>
                <a:tab algn="l" pos="3706920"/>
                <a:tab algn="l" pos="4448160"/>
                <a:tab algn="l" pos="5189400"/>
                <a:tab algn="l" pos="5931000"/>
                <a:tab algn="l" pos="6672240"/>
                <a:tab algn="l" pos="7413480"/>
                <a:tab algn="l" pos="8155080"/>
                <a:tab algn="l" pos="8896320"/>
                <a:tab algn="l" pos="9637560"/>
                <a:tab algn="l" pos="10379160"/>
              </a:tabLst>
            </a:pPr>
            <a:r>
              <a:rPr b="1" i="1" lang="en-US" sz="2800" strike="noStrike" u="none">
                <a:solidFill>
                  <a:srgbClr val="000000"/>
                </a:solidFill>
                <a:effectLst/>
                <a:uFillTx/>
                <a:latin typeface="Frutiger 55 Roman"/>
              </a:rPr>
              <a:t>Two Categories of Energy Services</a:t>
            </a:r>
            <a:endParaRPr b="0" lang="en-US" sz="2800" strike="noStrike" u="none">
              <a:solidFill>
                <a:srgbClr val="000000"/>
              </a:solidFill>
              <a:effectLst/>
              <a:uFillTx/>
              <a:latin typeface="Arial"/>
            </a:endParaRPr>
          </a:p>
        </p:txBody>
      </p:sp>
      <p:pic>
        <p:nvPicPr>
          <p:cNvPr id="157" name="Wind%20Generator" descr=""/>
          <p:cNvPicPr/>
          <p:nvPr/>
        </p:nvPicPr>
        <p:blipFill>
          <a:blip r:embed="rId1"/>
          <a:stretch/>
        </p:blipFill>
        <p:spPr>
          <a:xfrm>
            <a:off x="3733920" y="3809880"/>
            <a:ext cx="577800" cy="914400"/>
          </a:xfrm>
          <a:prstGeom prst="rect">
            <a:avLst/>
          </a:prstGeom>
          <a:noFill/>
          <a:ln w="0">
            <a:noFill/>
          </a:ln>
        </p:spPr>
      </p:pic>
      <p:sp>
        <p:nvSpPr>
          <p:cNvPr id="158" name=""/>
          <p:cNvSpPr/>
          <p:nvPr/>
        </p:nvSpPr>
        <p:spPr>
          <a:xfrm>
            <a:off x="6172200" y="1905120"/>
            <a:ext cx="3200400" cy="3200400"/>
          </a:xfrm>
          <a:prstGeom prst="ellipse">
            <a:avLst/>
          </a:prstGeom>
          <a:gradFill rotWithShape="0">
            <a:gsLst>
              <a:gs pos="0">
                <a:srgbClr val="fefefe"/>
              </a:gs>
              <a:gs pos="100000">
                <a:srgbClr val="ff3300"/>
              </a:gs>
            </a:gsLst>
            <a:path path="rect">
              <a:fillToRect l="50000" t="50000" r="50000" b="50000"/>
            </a:path>
          </a:gradFill>
          <a:ln w="9360">
            <a:solidFill>
              <a:srgbClr val="000000"/>
            </a:solidFill>
            <a:miter/>
          </a:ln>
          <a:effectLst>
            <a:outerShdw dist="107932" dir="2700000" blurRad="0" rotWithShape="0">
              <a:srgbClr val="919191"/>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Finance</a:t>
            </a: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Risk Management</a:t>
            </a: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Management</a:t>
            </a: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Logistics</a:t>
            </a: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59" name=""/>
          <p:cNvSpPr/>
          <p:nvPr/>
        </p:nvSpPr>
        <p:spPr>
          <a:xfrm>
            <a:off x="6094440" y="5448240"/>
            <a:ext cx="348120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Value-Added Services</a:t>
            </a:r>
            <a:endParaRPr b="0" lang="en-US" sz="2400" strike="noStrike" u="none">
              <a:solidFill>
                <a:srgbClr val="000000"/>
              </a:solidFill>
              <a:effectLst/>
              <a:uFillTx/>
              <a:latin typeface="Arial"/>
            </a:endParaRPr>
          </a:p>
        </p:txBody>
      </p:sp>
      <p:sp>
        <p:nvSpPr>
          <p:cNvPr id="160" name=""/>
          <p:cNvSpPr/>
          <p:nvPr/>
        </p:nvSpPr>
        <p:spPr>
          <a:xfrm>
            <a:off x="1460880" y="5448240"/>
            <a:ext cx="348408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Physical Infrastructure</a:t>
            </a:r>
            <a:endParaRPr b="0" lang="en-US" sz="2400" strike="noStrike" u="none">
              <a:solidFill>
                <a:srgbClr val="000000"/>
              </a:solidFill>
              <a:effectLst/>
              <a:uFillTx/>
              <a:latin typeface="Arial"/>
            </a:endParaRPr>
          </a:p>
        </p:txBody>
      </p:sp>
      <p:grpSp>
        <p:nvGrpSpPr>
          <p:cNvPr id="161" name=""/>
          <p:cNvGrpSpPr/>
          <p:nvPr/>
        </p:nvGrpSpPr>
        <p:grpSpPr>
          <a:xfrm>
            <a:off x="3098880" y="2432160"/>
            <a:ext cx="1218960" cy="919800"/>
            <a:chOff x="3098880" y="2432160"/>
            <a:chExt cx="1218960" cy="919800"/>
          </a:xfrm>
        </p:grpSpPr>
        <p:sp>
          <p:nvSpPr>
            <p:cNvPr id="162" name=""/>
            <p:cNvSpPr/>
            <p:nvPr/>
          </p:nvSpPr>
          <p:spPr>
            <a:xfrm>
              <a:off x="3326760" y="2519640"/>
              <a:ext cx="988200" cy="324720"/>
            </a:xfrm>
            <a:custGeom>
              <a:avLst/>
              <a:gdLst/>
              <a:ahLst/>
              <a:rect l="l" t="t" r="r" b="b"/>
              <a:pathLst>
                <a:path w="745" h="245">
                  <a:moveTo>
                    <a:pt x="0" y="244"/>
                  </a:moveTo>
                  <a:lnTo>
                    <a:pt x="453" y="3"/>
                  </a:lnTo>
                  <a:lnTo>
                    <a:pt x="744" y="0"/>
                  </a:lnTo>
                </a:path>
              </a:pathLst>
            </a:custGeom>
            <a:noFill/>
            <a:ln cap="rnd" w="12600">
              <a:solidFill>
                <a:srgbClr val="a0a0a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163" name=""/>
            <p:cNvGrpSpPr/>
            <p:nvPr/>
          </p:nvGrpSpPr>
          <p:grpSpPr>
            <a:xfrm>
              <a:off x="3098880" y="2432160"/>
              <a:ext cx="1218960" cy="475200"/>
              <a:chOff x="3098880" y="2432160"/>
              <a:chExt cx="1218960" cy="475200"/>
            </a:xfrm>
          </p:grpSpPr>
          <p:grpSp>
            <p:nvGrpSpPr>
              <p:cNvPr id="164" name=""/>
              <p:cNvGrpSpPr/>
              <p:nvPr/>
            </p:nvGrpSpPr>
            <p:grpSpPr>
              <a:xfrm>
                <a:off x="3098880" y="2765880"/>
                <a:ext cx="1218960" cy="141480"/>
                <a:chOff x="3098880" y="2765880"/>
                <a:chExt cx="1218960" cy="141480"/>
              </a:xfrm>
            </p:grpSpPr>
            <p:sp>
              <p:nvSpPr>
                <p:cNvPr id="165" name=""/>
                <p:cNvSpPr/>
                <p:nvPr/>
              </p:nvSpPr>
              <p:spPr>
                <a:xfrm>
                  <a:off x="3098880" y="2772360"/>
                  <a:ext cx="1218960" cy="135000"/>
                </a:xfrm>
                <a:custGeom>
                  <a:avLst/>
                  <a:gdLst/>
                  <a:ahLst/>
                  <a:rect l="l" t="t" r="r" b="b"/>
                  <a:pathLst>
                    <a:path w="919" h="102">
                      <a:moveTo>
                        <a:pt x="0" y="45"/>
                      </a:moveTo>
                      <a:lnTo>
                        <a:pt x="215" y="0"/>
                      </a:lnTo>
                      <a:lnTo>
                        <a:pt x="918" y="101"/>
                      </a:lnTo>
                    </a:path>
                  </a:pathLst>
                </a:custGeom>
                <a:noFill/>
                <a:ln cap="rnd" w="12600">
                  <a:solidFill>
                    <a:srgbClr val="a0a0a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6" name=""/>
                <p:cNvSpPr/>
                <p:nvPr/>
              </p:nvSpPr>
              <p:spPr>
                <a:xfrm>
                  <a:off x="3098880" y="2797560"/>
                  <a:ext cx="1218960" cy="95400"/>
                </a:xfrm>
                <a:custGeom>
                  <a:avLst/>
                  <a:gdLst/>
                  <a:ahLst/>
                  <a:rect l="l" t="t" r="r" b="b"/>
                  <a:pathLst>
                    <a:path w="919" h="72">
                      <a:moveTo>
                        <a:pt x="0" y="47"/>
                      </a:moveTo>
                      <a:lnTo>
                        <a:pt x="215" y="0"/>
                      </a:lnTo>
                      <a:lnTo>
                        <a:pt x="337" y="21"/>
                      </a:lnTo>
                      <a:lnTo>
                        <a:pt x="918" y="71"/>
                      </a:lnTo>
                    </a:path>
                  </a:pathLst>
                </a:custGeom>
                <a:noFill/>
                <a:ln cap="rnd" w="12600">
                  <a:solidFill>
                    <a:srgbClr val="a0a0a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7" name=""/>
                <p:cNvSpPr/>
                <p:nvPr/>
              </p:nvSpPr>
              <p:spPr>
                <a:xfrm>
                  <a:off x="3098880" y="2765880"/>
                  <a:ext cx="1218960" cy="107280"/>
                </a:xfrm>
                <a:custGeom>
                  <a:avLst/>
                  <a:gdLst/>
                  <a:ahLst/>
                  <a:rect l="l" t="t" r="r" b="b"/>
                  <a:pathLst>
                    <a:path w="919" h="81">
                      <a:moveTo>
                        <a:pt x="918" y="45"/>
                      </a:moveTo>
                      <a:lnTo>
                        <a:pt x="671" y="0"/>
                      </a:lnTo>
                      <a:lnTo>
                        <a:pt x="0" y="80"/>
                      </a:lnTo>
                    </a:path>
                  </a:pathLst>
                </a:custGeom>
                <a:noFill/>
                <a:ln cap="rnd" w="12600">
                  <a:solidFill>
                    <a:srgbClr val="a0a0a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8" name=""/>
                <p:cNvSpPr/>
                <p:nvPr/>
              </p:nvSpPr>
              <p:spPr>
                <a:xfrm>
                  <a:off x="3098880" y="2787120"/>
                  <a:ext cx="1218960" cy="105840"/>
                </a:xfrm>
                <a:custGeom>
                  <a:avLst/>
                  <a:gdLst/>
                  <a:ahLst/>
                  <a:rect l="l" t="t" r="r" b="b"/>
                  <a:pathLst>
                    <a:path w="919" h="80">
                      <a:moveTo>
                        <a:pt x="918" y="40"/>
                      </a:moveTo>
                      <a:lnTo>
                        <a:pt x="674" y="0"/>
                      </a:lnTo>
                      <a:lnTo>
                        <a:pt x="318" y="40"/>
                      </a:lnTo>
                      <a:lnTo>
                        <a:pt x="0" y="79"/>
                      </a:lnTo>
                    </a:path>
                  </a:pathLst>
                </a:custGeom>
                <a:noFill/>
                <a:ln cap="rnd" w="12600">
                  <a:solidFill>
                    <a:srgbClr val="a0a0a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 name=""/>
                <p:cNvSpPr/>
                <p:nvPr/>
              </p:nvSpPr>
              <p:spPr>
                <a:xfrm>
                  <a:off x="3098880" y="2805840"/>
                  <a:ext cx="1218960" cy="97920"/>
                </a:xfrm>
                <a:custGeom>
                  <a:avLst/>
                  <a:gdLst/>
                  <a:ahLst/>
                  <a:rect l="l" t="t" r="r" b="b"/>
                  <a:pathLst>
                    <a:path w="919" h="74">
                      <a:moveTo>
                        <a:pt x="0" y="73"/>
                      </a:moveTo>
                      <a:lnTo>
                        <a:pt x="443" y="0"/>
                      </a:lnTo>
                      <a:lnTo>
                        <a:pt x="570" y="26"/>
                      </a:lnTo>
                      <a:lnTo>
                        <a:pt x="918" y="47"/>
                      </a:lnTo>
                    </a:path>
                  </a:pathLst>
                </a:custGeom>
                <a:noFill/>
                <a:ln cap="rnd" w="12600">
                  <a:solidFill>
                    <a:srgbClr val="a0a0a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 name=""/>
                <p:cNvSpPr/>
                <p:nvPr/>
              </p:nvSpPr>
              <p:spPr>
                <a:xfrm>
                  <a:off x="3098880" y="2780280"/>
                  <a:ext cx="1218960" cy="105840"/>
                </a:xfrm>
                <a:custGeom>
                  <a:avLst/>
                  <a:gdLst/>
                  <a:ahLst/>
                  <a:rect l="l" t="t" r="r" b="b"/>
                  <a:pathLst>
                    <a:path w="919" h="80">
                      <a:moveTo>
                        <a:pt x="0" y="74"/>
                      </a:moveTo>
                      <a:lnTo>
                        <a:pt x="318" y="29"/>
                      </a:lnTo>
                      <a:lnTo>
                        <a:pt x="440" y="0"/>
                      </a:lnTo>
                      <a:lnTo>
                        <a:pt x="573" y="29"/>
                      </a:lnTo>
                      <a:lnTo>
                        <a:pt x="918" y="79"/>
                      </a:lnTo>
                    </a:path>
                  </a:pathLst>
                </a:custGeom>
                <a:noFill/>
                <a:ln cap="rnd" w="12600">
                  <a:solidFill>
                    <a:srgbClr val="a0a0a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171" name=""/>
              <p:cNvSpPr/>
              <p:nvPr/>
            </p:nvSpPr>
            <p:spPr>
              <a:xfrm>
                <a:off x="3280320" y="2432160"/>
                <a:ext cx="1034280" cy="197280"/>
              </a:xfrm>
              <a:custGeom>
                <a:avLst/>
                <a:gdLst/>
                <a:ahLst/>
                <a:rect l="l" t="t" r="r" b="b"/>
                <a:pathLst>
                  <a:path w="780" h="149">
                    <a:moveTo>
                      <a:pt x="0" y="148"/>
                    </a:moveTo>
                    <a:lnTo>
                      <a:pt x="109" y="71"/>
                    </a:lnTo>
                    <a:lnTo>
                      <a:pt x="779" y="0"/>
                    </a:lnTo>
                  </a:path>
                </a:pathLst>
              </a:custGeom>
              <a:noFill/>
              <a:ln cap="rnd" w="12600">
                <a:solidFill>
                  <a:srgbClr val="a0a0a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172" name=""/>
            <p:cNvGrpSpPr/>
            <p:nvPr/>
          </p:nvGrpSpPr>
          <p:grpSpPr>
            <a:xfrm>
              <a:off x="3565440" y="3022200"/>
              <a:ext cx="258480" cy="167760"/>
              <a:chOff x="3565440" y="3022200"/>
              <a:chExt cx="258480" cy="167760"/>
            </a:xfrm>
          </p:grpSpPr>
          <p:sp>
            <p:nvSpPr>
              <p:cNvPr id="173" name=""/>
              <p:cNvSpPr/>
              <p:nvPr/>
            </p:nvSpPr>
            <p:spPr>
              <a:xfrm>
                <a:off x="3565440" y="3167640"/>
                <a:ext cx="258480" cy="22320"/>
              </a:xfrm>
              <a:custGeom>
                <a:avLst/>
                <a:gdLst/>
                <a:ahLst/>
                <a:rect l="l" t="t" r="r" b="b"/>
                <a:pathLst>
                  <a:path w="195" h="17">
                    <a:moveTo>
                      <a:pt x="0" y="0"/>
                    </a:moveTo>
                    <a:lnTo>
                      <a:pt x="194" y="0"/>
                    </a:lnTo>
                    <a:lnTo>
                      <a:pt x="144" y="16"/>
                    </a:lnTo>
                    <a:lnTo>
                      <a:pt x="53" y="16"/>
                    </a:lnTo>
                    <a:lnTo>
                      <a:pt x="0" y="0"/>
                    </a:lnTo>
                  </a:path>
                </a:pathLst>
              </a:custGeom>
              <a:noFill/>
              <a:ln cap="rnd" w="12600">
                <a:solidFill>
                  <a:srgbClr val="60606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74" name=""/>
              <p:cNvSpPr/>
              <p:nvPr/>
            </p:nvSpPr>
            <p:spPr>
              <a:xfrm>
                <a:off x="3586320" y="3022200"/>
                <a:ext cx="205560" cy="22320"/>
              </a:xfrm>
              <a:custGeom>
                <a:avLst/>
                <a:gdLst/>
                <a:ahLst/>
                <a:rect l="l" t="t" r="r" b="b"/>
                <a:pathLst>
                  <a:path w="155" h="17">
                    <a:moveTo>
                      <a:pt x="0" y="16"/>
                    </a:moveTo>
                    <a:lnTo>
                      <a:pt x="37" y="0"/>
                    </a:lnTo>
                    <a:lnTo>
                      <a:pt x="154" y="0"/>
                    </a:lnTo>
                    <a:lnTo>
                      <a:pt x="117" y="16"/>
                    </a:lnTo>
                    <a:lnTo>
                      <a:pt x="0" y="16"/>
                    </a:lnTo>
                  </a:path>
                </a:pathLst>
              </a:custGeom>
              <a:noFill/>
              <a:ln cap="rnd" w="12600">
                <a:solidFill>
                  <a:srgbClr val="60606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grpSp>
        <p:grpSp>
          <p:nvGrpSpPr>
            <p:cNvPr id="175" name=""/>
            <p:cNvGrpSpPr/>
            <p:nvPr/>
          </p:nvGrpSpPr>
          <p:grpSpPr>
            <a:xfrm>
              <a:off x="3544200" y="3022200"/>
              <a:ext cx="314280" cy="329760"/>
              <a:chOff x="3544200" y="3022200"/>
              <a:chExt cx="314280" cy="329760"/>
            </a:xfrm>
          </p:grpSpPr>
          <p:sp>
            <p:nvSpPr>
              <p:cNvPr id="176" name=""/>
              <p:cNvSpPr/>
              <p:nvPr/>
            </p:nvSpPr>
            <p:spPr>
              <a:xfrm>
                <a:off x="3544200" y="3031200"/>
                <a:ext cx="43560" cy="304920"/>
              </a:xfrm>
              <a:custGeom>
                <a:avLst/>
                <a:gdLst/>
                <a:ahLst/>
                <a:rect l="l" t="t" r="r" b="b"/>
                <a:pathLst>
                  <a:path w="33" h="230">
                    <a:moveTo>
                      <a:pt x="32" y="0"/>
                    </a:moveTo>
                    <a:lnTo>
                      <a:pt x="0" y="229"/>
                    </a:lnTo>
                    <a:lnTo>
                      <a:pt x="32"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7" name=""/>
              <p:cNvSpPr/>
              <p:nvPr/>
            </p:nvSpPr>
            <p:spPr>
              <a:xfrm>
                <a:off x="3615480" y="3031200"/>
                <a:ext cx="21240" cy="304920"/>
              </a:xfrm>
              <a:custGeom>
                <a:avLst/>
                <a:gdLst/>
                <a:ahLst/>
                <a:rect l="l" t="t" r="r" b="b"/>
                <a:pathLst>
                  <a:path w="16" h="230">
                    <a:moveTo>
                      <a:pt x="15" y="0"/>
                    </a:moveTo>
                    <a:lnTo>
                      <a:pt x="0" y="229"/>
                    </a:lnTo>
                    <a:lnTo>
                      <a:pt x="15"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8" name=""/>
              <p:cNvSpPr/>
              <p:nvPr/>
            </p:nvSpPr>
            <p:spPr>
              <a:xfrm>
                <a:off x="3743280" y="3031200"/>
                <a:ext cx="36720" cy="320760"/>
              </a:xfrm>
              <a:custGeom>
                <a:avLst/>
                <a:gdLst/>
                <a:ahLst/>
                <a:rect l="l" t="t" r="r" b="b"/>
                <a:pathLst>
                  <a:path w="28" h="242">
                    <a:moveTo>
                      <a:pt x="0" y="0"/>
                    </a:moveTo>
                    <a:lnTo>
                      <a:pt x="27" y="241"/>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9" name=""/>
              <p:cNvSpPr/>
              <p:nvPr/>
            </p:nvSpPr>
            <p:spPr>
              <a:xfrm>
                <a:off x="3790800" y="3022200"/>
                <a:ext cx="67680" cy="321840"/>
              </a:xfrm>
              <a:custGeom>
                <a:avLst/>
                <a:gdLst/>
                <a:ahLst/>
                <a:rect l="l" t="t" r="r" b="b"/>
                <a:pathLst>
                  <a:path w="51" h="243">
                    <a:moveTo>
                      <a:pt x="0" y="0"/>
                    </a:moveTo>
                    <a:lnTo>
                      <a:pt x="50" y="242"/>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180" name=""/>
            <p:cNvSpPr/>
            <p:nvPr/>
          </p:nvSpPr>
          <p:spPr>
            <a:xfrm>
              <a:off x="3629520" y="3031560"/>
              <a:ext cx="121680" cy="137880"/>
            </a:xfrm>
            <a:custGeom>
              <a:avLst/>
              <a:gdLst/>
              <a:ahLst/>
              <a:rect l="l" t="t" r="r" b="b"/>
              <a:pathLst>
                <a:path w="92" h="104">
                  <a:moveTo>
                    <a:pt x="91" y="0"/>
                  </a:moveTo>
                  <a:lnTo>
                    <a:pt x="0" y="103"/>
                  </a:lnTo>
                  <a:lnTo>
                    <a:pt x="91"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1" name=""/>
            <p:cNvSpPr/>
            <p:nvPr/>
          </p:nvSpPr>
          <p:spPr>
            <a:xfrm>
              <a:off x="3636000" y="3022200"/>
              <a:ext cx="188280" cy="314280"/>
            </a:xfrm>
            <a:custGeom>
              <a:avLst/>
              <a:gdLst/>
              <a:ahLst/>
              <a:rect l="l" t="t" r="r" b="b"/>
              <a:pathLst>
                <a:path w="142" h="237">
                  <a:moveTo>
                    <a:pt x="0" y="37"/>
                  </a:moveTo>
                  <a:lnTo>
                    <a:pt x="29" y="0"/>
                  </a:lnTo>
                  <a:lnTo>
                    <a:pt x="141" y="109"/>
                  </a:lnTo>
                  <a:lnTo>
                    <a:pt x="96" y="159"/>
                  </a:lnTo>
                  <a:lnTo>
                    <a:pt x="61" y="236"/>
                  </a:lnTo>
                  <a:lnTo>
                    <a:pt x="29" y="164"/>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2" name=""/>
            <p:cNvSpPr/>
            <p:nvPr/>
          </p:nvSpPr>
          <p:spPr>
            <a:xfrm>
              <a:off x="3636000" y="3242520"/>
              <a:ext cx="83160" cy="93960"/>
            </a:xfrm>
            <a:custGeom>
              <a:avLst/>
              <a:gdLst/>
              <a:ahLst/>
              <a:rect l="l" t="t" r="r" b="b"/>
              <a:pathLst>
                <a:path w="63" h="71">
                  <a:moveTo>
                    <a:pt x="0" y="0"/>
                  </a:moveTo>
                  <a:lnTo>
                    <a:pt x="30" y="70"/>
                  </a:lnTo>
                  <a:lnTo>
                    <a:pt x="62"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3" name=""/>
            <p:cNvSpPr/>
            <p:nvPr/>
          </p:nvSpPr>
          <p:spPr>
            <a:xfrm>
              <a:off x="3556440" y="3031560"/>
              <a:ext cx="190800" cy="300960"/>
            </a:xfrm>
            <a:custGeom>
              <a:avLst/>
              <a:gdLst/>
              <a:ahLst/>
              <a:rect l="l" t="t" r="r" b="b"/>
              <a:pathLst>
                <a:path w="144" h="227">
                  <a:moveTo>
                    <a:pt x="19" y="226"/>
                  </a:moveTo>
                  <a:lnTo>
                    <a:pt x="0" y="170"/>
                  </a:lnTo>
                  <a:lnTo>
                    <a:pt x="34" y="133"/>
                  </a:lnTo>
                  <a:lnTo>
                    <a:pt x="8" y="104"/>
                  </a:lnTo>
                  <a:lnTo>
                    <a:pt x="111" y="0"/>
                  </a:lnTo>
                  <a:lnTo>
                    <a:pt x="143" y="32"/>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4" name=""/>
            <p:cNvSpPr/>
            <p:nvPr/>
          </p:nvSpPr>
          <p:spPr>
            <a:xfrm>
              <a:off x="3558960" y="3242520"/>
              <a:ext cx="279720" cy="1080"/>
            </a:xfrm>
            <a:custGeom>
              <a:avLst/>
              <a:gdLst/>
              <a:ahLst/>
              <a:rect l="l" t="t" r="r" b="b"/>
              <a:pathLst>
                <a:path w="211" h="1">
                  <a:moveTo>
                    <a:pt x="0" y="0"/>
                  </a:moveTo>
                  <a:lnTo>
                    <a:pt x="210" y="0"/>
                  </a:lnTo>
                </a:path>
              </a:pathLst>
            </a:custGeom>
            <a:noFill/>
            <a:ln cap="rnd" w="12600">
              <a:solidFill>
                <a:srgbClr val="606060"/>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85" name=""/>
            <p:cNvSpPr/>
            <p:nvPr/>
          </p:nvSpPr>
          <p:spPr>
            <a:xfrm>
              <a:off x="3615840" y="3117960"/>
              <a:ext cx="59760" cy="1080"/>
            </a:xfrm>
            <a:custGeom>
              <a:avLst/>
              <a:gdLst/>
              <a:ahLst/>
              <a:rect l="l" t="t" r="r" b="b"/>
              <a:pathLst>
                <a:path w="45" h="1">
                  <a:moveTo>
                    <a:pt x="0" y="0"/>
                  </a:moveTo>
                  <a:lnTo>
                    <a:pt x="44" y="0"/>
                  </a:lnTo>
                </a:path>
              </a:pathLst>
            </a:custGeom>
            <a:noFill/>
            <a:ln cap="rnd" w="12600">
              <a:solidFill>
                <a:srgbClr val="606060"/>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86" name=""/>
            <p:cNvSpPr/>
            <p:nvPr/>
          </p:nvSpPr>
          <p:spPr>
            <a:xfrm>
              <a:off x="3710160" y="3117960"/>
              <a:ext cx="44640" cy="1080"/>
            </a:xfrm>
            <a:custGeom>
              <a:avLst/>
              <a:gdLst/>
              <a:ahLst/>
              <a:rect l="l" t="t" r="r" b="b"/>
              <a:pathLst>
                <a:path w="34" h="1">
                  <a:moveTo>
                    <a:pt x="0" y="0"/>
                  </a:moveTo>
                  <a:lnTo>
                    <a:pt x="33" y="0"/>
                  </a:lnTo>
                </a:path>
              </a:pathLst>
            </a:custGeom>
            <a:noFill/>
            <a:ln cap="rnd" w="12600">
              <a:solidFill>
                <a:srgbClr val="606060"/>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87" name=""/>
            <p:cNvSpPr/>
            <p:nvPr/>
          </p:nvSpPr>
          <p:spPr>
            <a:xfrm>
              <a:off x="3544200" y="3287520"/>
              <a:ext cx="52920" cy="48960"/>
            </a:xfrm>
            <a:custGeom>
              <a:avLst/>
              <a:gdLst/>
              <a:ahLst/>
              <a:rect l="l" t="t" r="r" b="b"/>
              <a:pathLst>
                <a:path w="40" h="37">
                  <a:moveTo>
                    <a:pt x="6" y="0"/>
                  </a:moveTo>
                  <a:lnTo>
                    <a:pt x="39" y="0"/>
                  </a:lnTo>
                  <a:lnTo>
                    <a:pt x="0" y="36"/>
                  </a:lnTo>
                </a:path>
              </a:pathLst>
            </a:custGeom>
            <a:noFill/>
            <a:ln cap="rnd" w="12600">
              <a:solidFill>
                <a:srgbClr val="606060"/>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188" name=""/>
            <p:cNvSpPr/>
            <p:nvPr/>
          </p:nvSpPr>
          <p:spPr>
            <a:xfrm>
              <a:off x="3756600" y="3247920"/>
              <a:ext cx="82080" cy="84600"/>
            </a:xfrm>
            <a:custGeom>
              <a:avLst/>
              <a:gdLst/>
              <a:ahLst/>
              <a:rect l="l" t="t" r="r" b="b"/>
              <a:pathLst>
                <a:path w="62" h="64">
                  <a:moveTo>
                    <a:pt x="0" y="3"/>
                  </a:moveTo>
                  <a:lnTo>
                    <a:pt x="40" y="63"/>
                  </a:lnTo>
                  <a:lnTo>
                    <a:pt x="61" y="0"/>
                  </a:lnTo>
                </a:path>
              </a:pathLst>
            </a:custGeom>
            <a:noFill/>
            <a:ln cap="rnd" w="12600">
              <a:solidFill>
                <a:srgbClr val="606060"/>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189" name=""/>
            <p:cNvSpPr/>
            <p:nvPr/>
          </p:nvSpPr>
          <p:spPr>
            <a:xfrm>
              <a:off x="3647880" y="3174840"/>
              <a:ext cx="48960" cy="68760"/>
            </a:xfrm>
            <a:custGeom>
              <a:avLst/>
              <a:gdLst/>
              <a:ahLst/>
              <a:rect l="l" t="t" r="r" b="b"/>
              <a:pathLst>
                <a:path w="37" h="52">
                  <a:moveTo>
                    <a:pt x="0" y="0"/>
                  </a:moveTo>
                  <a:lnTo>
                    <a:pt x="36" y="51"/>
                  </a:lnTo>
                </a:path>
              </a:pathLst>
            </a:custGeom>
            <a:noFill/>
            <a:ln cap="rnd" w="12600">
              <a:solidFill>
                <a:srgbClr val="60606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190" name=""/>
            <p:cNvSpPr/>
            <p:nvPr/>
          </p:nvSpPr>
          <p:spPr>
            <a:xfrm>
              <a:off x="3704760" y="3174840"/>
              <a:ext cx="52920" cy="68760"/>
            </a:xfrm>
            <a:custGeom>
              <a:avLst/>
              <a:gdLst/>
              <a:ahLst/>
              <a:rect l="l" t="t" r="r" b="b"/>
              <a:pathLst>
                <a:path w="40" h="52">
                  <a:moveTo>
                    <a:pt x="39" y="0"/>
                  </a:moveTo>
                  <a:lnTo>
                    <a:pt x="0" y="51"/>
                  </a:lnTo>
                </a:path>
              </a:pathLst>
            </a:custGeom>
            <a:noFill/>
            <a:ln cap="rnd" w="12600">
              <a:solidFill>
                <a:srgbClr val="60606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191" name=""/>
            <p:cNvSpPr/>
            <p:nvPr/>
          </p:nvSpPr>
          <p:spPr>
            <a:xfrm>
              <a:off x="3596040" y="3174840"/>
              <a:ext cx="27720" cy="74160"/>
            </a:xfrm>
            <a:custGeom>
              <a:avLst/>
              <a:gdLst/>
              <a:ahLst/>
              <a:rect l="l" t="t" r="r" b="b"/>
              <a:pathLst>
                <a:path w="21" h="56">
                  <a:moveTo>
                    <a:pt x="20" y="0"/>
                  </a:moveTo>
                  <a:lnTo>
                    <a:pt x="0" y="55"/>
                  </a:lnTo>
                </a:path>
              </a:pathLst>
            </a:custGeom>
            <a:noFill/>
            <a:ln cap="rnd" w="12600">
              <a:solidFill>
                <a:srgbClr val="606060"/>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192" name=""/>
            <p:cNvSpPr/>
            <p:nvPr/>
          </p:nvSpPr>
          <p:spPr>
            <a:xfrm>
              <a:off x="3756600" y="3174840"/>
              <a:ext cx="29160" cy="68760"/>
            </a:xfrm>
            <a:custGeom>
              <a:avLst/>
              <a:gdLst/>
              <a:ahLst/>
              <a:rect l="l" t="t" r="r" b="b"/>
              <a:pathLst>
                <a:path w="22" h="52">
                  <a:moveTo>
                    <a:pt x="0" y="0"/>
                  </a:moveTo>
                  <a:lnTo>
                    <a:pt x="21" y="51"/>
                  </a:lnTo>
                </a:path>
              </a:pathLst>
            </a:custGeom>
            <a:noFill/>
            <a:ln cap="rnd" w="12600">
              <a:solidFill>
                <a:srgbClr val="60606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193" name=""/>
            <p:cNvSpPr/>
            <p:nvPr/>
          </p:nvSpPr>
          <p:spPr>
            <a:xfrm>
              <a:off x="3779280" y="3168000"/>
              <a:ext cx="59400" cy="180360"/>
            </a:xfrm>
            <a:custGeom>
              <a:avLst/>
              <a:gdLst/>
              <a:ahLst/>
              <a:rect l="l" t="t" r="r" b="b"/>
              <a:pathLst>
                <a:path w="45" h="136">
                  <a:moveTo>
                    <a:pt x="0" y="135"/>
                  </a:moveTo>
                  <a:lnTo>
                    <a:pt x="5" y="0"/>
                  </a:lnTo>
                  <a:lnTo>
                    <a:pt x="44" y="127"/>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4" name=""/>
            <p:cNvSpPr/>
            <p:nvPr/>
          </p:nvSpPr>
          <p:spPr>
            <a:xfrm>
              <a:off x="3558960" y="3170880"/>
              <a:ext cx="38160" cy="161640"/>
            </a:xfrm>
            <a:custGeom>
              <a:avLst/>
              <a:gdLst/>
              <a:ahLst/>
              <a:rect l="l" t="t" r="r" b="b"/>
              <a:pathLst>
                <a:path w="29" h="122">
                  <a:moveTo>
                    <a:pt x="0" y="121"/>
                  </a:moveTo>
                  <a:lnTo>
                    <a:pt x="28" y="0"/>
                  </a:lnTo>
                  <a:lnTo>
                    <a:pt x="28" y="121"/>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5" name=""/>
            <p:cNvSpPr/>
            <p:nvPr/>
          </p:nvSpPr>
          <p:spPr>
            <a:xfrm>
              <a:off x="3574800" y="3031560"/>
              <a:ext cx="100440" cy="129960"/>
            </a:xfrm>
            <a:custGeom>
              <a:avLst/>
              <a:gdLst/>
              <a:ahLst/>
              <a:rect l="l" t="t" r="r" b="b"/>
              <a:pathLst>
                <a:path w="76" h="98">
                  <a:moveTo>
                    <a:pt x="0" y="97"/>
                  </a:moveTo>
                  <a:lnTo>
                    <a:pt x="36" y="0"/>
                  </a:lnTo>
                  <a:lnTo>
                    <a:pt x="47" y="31"/>
                  </a:lnTo>
                  <a:lnTo>
                    <a:pt x="75" y="71"/>
                  </a:lnTo>
                  <a:lnTo>
                    <a:pt x="70" y="71"/>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6" name=""/>
            <p:cNvSpPr/>
            <p:nvPr/>
          </p:nvSpPr>
          <p:spPr>
            <a:xfrm>
              <a:off x="3574800" y="3031560"/>
              <a:ext cx="249120" cy="217440"/>
            </a:xfrm>
            <a:custGeom>
              <a:avLst/>
              <a:gdLst/>
              <a:ahLst/>
              <a:rect l="l" t="t" r="r" b="b"/>
              <a:pathLst>
                <a:path w="188" h="164">
                  <a:moveTo>
                    <a:pt x="0" y="71"/>
                  </a:moveTo>
                  <a:lnTo>
                    <a:pt x="11" y="71"/>
                  </a:lnTo>
                  <a:lnTo>
                    <a:pt x="5" y="34"/>
                  </a:lnTo>
                  <a:lnTo>
                    <a:pt x="21" y="0"/>
                  </a:lnTo>
                  <a:lnTo>
                    <a:pt x="42" y="103"/>
                  </a:lnTo>
                  <a:lnTo>
                    <a:pt x="132" y="0"/>
                  </a:lnTo>
                  <a:lnTo>
                    <a:pt x="187" y="103"/>
                  </a:lnTo>
                  <a:lnTo>
                    <a:pt x="176" y="163"/>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7" name=""/>
            <p:cNvSpPr/>
            <p:nvPr/>
          </p:nvSpPr>
          <p:spPr>
            <a:xfrm>
              <a:off x="3710160" y="3074040"/>
              <a:ext cx="54000" cy="52920"/>
            </a:xfrm>
            <a:custGeom>
              <a:avLst/>
              <a:gdLst/>
              <a:ahLst/>
              <a:rect l="l" t="t" r="r" b="b"/>
              <a:pathLst>
                <a:path w="41" h="40">
                  <a:moveTo>
                    <a:pt x="32" y="39"/>
                  </a:moveTo>
                  <a:lnTo>
                    <a:pt x="40" y="39"/>
                  </a:lnTo>
                  <a:lnTo>
                    <a:pt x="27" y="0"/>
                  </a:lnTo>
                  <a:lnTo>
                    <a:pt x="0" y="34"/>
                  </a:lnTo>
                </a:path>
              </a:pathLst>
            </a:custGeom>
            <a:noFill/>
            <a:ln cap="rnd" w="12600">
              <a:solidFill>
                <a:srgbClr val="60606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Arial"/>
              </a:endParaRPr>
            </a:p>
          </p:txBody>
        </p:sp>
        <p:sp>
          <p:nvSpPr>
            <p:cNvPr id="198" name=""/>
            <p:cNvSpPr/>
            <p:nvPr/>
          </p:nvSpPr>
          <p:spPr>
            <a:xfrm>
              <a:off x="3618720" y="3294360"/>
              <a:ext cx="41040" cy="42120"/>
            </a:xfrm>
            <a:custGeom>
              <a:avLst/>
              <a:gdLst/>
              <a:ahLst/>
              <a:rect l="l" t="t" r="r" b="b"/>
              <a:pathLst>
                <a:path w="31" h="32">
                  <a:moveTo>
                    <a:pt x="0" y="0"/>
                  </a:moveTo>
                  <a:lnTo>
                    <a:pt x="30" y="0"/>
                  </a:lnTo>
                  <a:lnTo>
                    <a:pt x="5" y="31"/>
                  </a:lnTo>
                </a:path>
              </a:pathLst>
            </a:custGeom>
            <a:noFill/>
            <a:ln cap="rnd" w="12600">
              <a:solidFill>
                <a:srgbClr val="606060"/>
              </a:solidFill>
              <a:round/>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Arial"/>
              </a:endParaRPr>
            </a:p>
          </p:txBody>
        </p:sp>
        <p:sp>
          <p:nvSpPr>
            <p:cNvPr id="199" name=""/>
            <p:cNvSpPr/>
            <p:nvPr/>
          </p:nvSpPr>
          <p:spPr>
            <a:xfrm>
              <a:off x="3739320" y="3290400"/>
              <a:ext cx="40680" cy="51480"/>
            </a:xfrm>
            <a:custGeom>
              <a:avLst/>
              <a:gdLst/>
              <a:ahLst/>
              <a:rect l="l" t="t" r="r" b="b"/>
              <a:pathLst>
                <a:path w="31" h="39">
                  <a:moveTo>
                    <a:pt x="25" y="3"/>
                  </a:moveTo>
                  <a:lnTo>
                    <a:pt x="0" y="0"/>
                  </a:lnTo>
                  <a:lnTo>
                    <a:pt x="30" y="38"/>
                  </a:lnTo>
                </a:path>
              </a:pathLst>
            </a:custGeom>
            <a:noFill/>
            <a:ln cap="rnd" w="12600">
              <a:solidFill>
                <a:srgbClr val="606060"/>
              </a:solidFill>
              <a:round/>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Arial"/>
              </a:endParaRPr>
            </a:p>
          </p:txBody>
        </p:sp>
        <p:sp>
          <p:nvSpPr>
            <p:cNvPr id="200" name=""/>
            <p:cNvSpPr/>
            <p:nvPr/>
          </p:nvSpPr>
          <p:spPr>
            <a:xfrm>
              <a:off x="3647880" y="3174840"/>
              <a:ext cx="96840" cy="68760"/>
            </a:xfrm>
            <a:custGeom>
              <a:avLst/>
              <a:gdLst/>
              <a:ahLst/>
              <a:rect l="l" t="t" r="r" b="b"/>
              <a:pathLst>
                <a:path w="73" h="52">
                  <a:moveTo>
                    <a:pt x="0" y="51"/>
                  </a:moveTo>
                  <a:lnTo>
                    <a:pt x="37" y="0"/>
                  </a:lnTo>
                  <a:lnTo>
                    <a:pt x="72" y="51"/>
                  </a:lnTo>
                </a:path>
              </a:pathLst>
            </a:custGeom>
            <a:noFill/>
            <a:ln cap="rnd" w="12600">
              <a:solidFill>
                <a:srgbClr val="60606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201" name=""/>
            <p:cNvSpPr/>
            <p:nvPr/>
          </p:nvSpPr>
          <p:spPr>
            <a:xfrm>
              <a:off x="3565440" y="3168000"/>
              <a:ext cx="58320" cy="60840"/>
            </a:xfrm>
            <a:custGeom>
              <a:avLst/>
              <a:gdLst/>
              <a:ahLst/>
              <a:rect l="l" t="t" r="r" b="b"/>
              <a:pathLst>
                <a:path w="44" h="46">
                  <a:moveTo>
                    <a:pt x="43" y="45"/>
                  </a:moveTo>
                  <a:lnTo>
                    <a:pt x="0" y="0"/>
                  </a:lnTo>
                </a:path>
              </a:pathLst>
            </a:custGeom>
            <a:noFill/>
            <a:ln cap="rnd" w="12600">
              <a:solidFill>
                <a:srgbClr val="606060"/>
              </a:solidFill>
              <a:round/>
            </a:ln>
          </p:spPr>
          <p:style>
            <a:lnRef idx="0"/>
            <a:fillRef idx="0"/>
            <a:effectRef idx="0"/>
            <a:fontRef idx="minor"/>
          </p:style>
          <p:txBody>
            <a:bodyPr lIns="90000" rIns="90000" tIns="14040" bIns="14040" anchor="t">
              <a:noAutofit/>
            </a:bodyPr>
            <a:p>
              <a:endParaRPr b="0" lang="en-US" sz="2400" strike="noStrike" u="none">
                <a:solidFill>
                  <a:srgbClr val="000000"/>
                </a:solidFill>
                <a:effectLst/>
                <a:uFillTx/>
                <a:latin typeface="Arial"/>
              </a:endParaRPr>
            </a:p>
          </p:txBody>
        </p:sp>
        <p:sp>
          <p:nvSpPr>
            <p:cNvPr id="202" name=""/>
            <p:cNvSpPr/>
            <p:nvPr/>
          </p:nvSpPr>
          <p:spPr>
            <a:xfrm>
              <a:off x="3565440" y="3185280"/>
              <a:ext cx="31680" cy="103320"/>
            </a:xfrm>
            <a:custGeom>
              <a:avLst/>
              <a:gdLst/>
              <a:ahLst/>
              <a:rect l="l" t="t" r="r" b="b"/>
              <a:pathLst>
                <a:path w="24" h="78">
                  <a:moveTo>
                    <a:pt x="0" y="0"/>
                  </a:moveTo>
                  <a:lnTo>
                    <a:pt x="23" y="77"/>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3" name=""/>
            <p:cNvSpPr/>
            <p:nvPr/>
          </p:nvSpPr>
          <p:spPr>
            <a:xfrm>
              <a:off x="3822840" y="3287520"/>
              <a:ext cx="22320" cy="1080"/>
            </a:xfrm>
            <a:custGeom>
              <a:avLst/>
              <a:gdLst/>
              <a:ahLst/>
              <a:rect l="l" t="t" r="r" b="b"/>
              <a:pathLst>
                <a:path w="17" h="1">
                  <a:moveTo>
                    <a:pt x="0" y="0"/>
                  </a:moveTo>
                  <a:lnTo>
                    <a:pt x="16" y="0"/>
                  </a:lnTo>
                </a:path>
              </a:pathLst>
            </a:custGeom>
            <a:noFill/>
            <a:ln cap="rnd" w="12600">
              <a:solidFill>
                <a:srgbClr val="606060"/>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04" name=""/>
            <p:cNvSpPr/>
            <p:nvPr/>
          </p:nvSpPr>
          <p:spPr>
            <a:xfrm>
              <a:off x="3784320" y="3206520"/>
              <a:ext cx="54360" cy="42120"/>
            </a:xfrm>
            <a:custGeom>
              <a:avLst/>
              <a:gdLst/>
              <a:ahLst/>
              <a:rect l="l" t="t" r="r" b="b"/>
              <a:pathLst>
                <a:path w="41" h="32">
                  <a:moveTo>
                    <a:pt x="40" y="31"/>
                  </a:moveTo>
                  <a:lnTo>
                    <a:pt x="0" y="0"/>
                  </a:lnTo>
                </a:path>
              </a:pathLst>
            </a:custGeom>
            <a:noFill/>
            <a:ln cap="rnd" w="12600">
              <a:solidFill>
                <a:srgbClr val="606060"/>
              </a:solidFill>
              <a:round/>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Arial"/>
              </a:endParaRPr>
            </a:p>
          </p:txBody>
        </p:sp>
        <p:sp>
          <p:nvSpPr>
            <p:cNvPr id="205" name=""/>
            <p:cNvSpPr/>
            <p:nvPr/>
          </p:nvSpPr>
          <p:spPr>
            <a:xfrm>
              <a:off x="3558960" y="3213360"/>
              <a:ext cx="38160" cy="1080"/>
            </a:xfrm>
            <a:custGeom>
              <a:avLst/>
              <a:gdLst/>
              <a:ahLst/>
              <a:rect l="l" t="t" r="r" b="b"/>
              <a:pathLst>
                <a:path w="29" h="1">
                  <a:moveTo>
                    <a:pt x="0" y="0"/>
                  </a:moveTo>
                  <a:lnTo>
                    <a:pt x="28" y="0"/>
                  </a:lnTo>
                </a:path>
              </a:pathLst>
            </a:custGeom>
            <a:noFill/>
            <a:ln cap="rnd" w="12600">
              <a:solidFill>
                <a:srgbClr val="606060"/>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06" name=""/>
            <p:cNvSpPr/>
            <p:nvPr/>
          </p:nvSpPr>
          <p:spPr>
            <a:xfrm>
              <a:off x="3822840" y="3287520"/>
              <a:ext cx="33120" cy="45000"/>
            </a:xfrm>
            <a:custGeom>
              <a:avLst/>
              <a:gdLst/>
              <a:ahLst/>
              <a:rect l="l" t="t" r="r" b="b"/>
              <a:pathLst>
                <a:path w="25" h="34">
                  <a:moveTo>
                    <a:pt x="0" y="0"/>
                  </a:moveTo>
                  <a:lnTo>
                    <a:pt x="24" y="33"/>
                  </a:lnTo>
                </a:path>
              </a:pathLst>
            </a:custGeom>
            <a:noFill/>
            <a:ln cap="rnd" w="12600">
              <a:solidFill>
                <a:srgbClr val="606060"/>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Arial"/>
              </a:endParaRPr>
            </a:p>
          </p:txBody>
        </p:sp>
        <p:sp>
          <p:nvSpPr>
            <p:cNvPr id="207" name=""/>
            <p:cNvSpPr/>
            <p:nvPr/>
          </p:nvSpPr>
          <p:spPr>
            <a:xfrm>
              <a:off x="3636000" y="3043440"/>
              <a:ext cx="115200" cy="126000"/>
            </a:xfrm>
            <a:custGeom>
              <a:avLst/>
              <a:gdLst/>
              <a:ahLst/>
              <a:rect l="l" t="t" r="r" b="b"/>
              <a:pathLst>
                <a:path w="87" h="95">
                  <a:moveTo>
                    <a:pt x="0" y="0"/>
                  </a:moveTo>
                  <a:lnTo>
                    <a:pt x="86" y="94"/>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8" name=""/>
            <p:cNvSpPr/>
            <p:nvPr/>
          </p:nvSpPr>
          <p:spPr>
            <a:xfrm>
              <a:off x="3756600" y="3022200"/>
              <a:ext cx="29160" cy="206640"/>
            </a:xfrm>
            <a:custGeom>
              <a:avLst/>
              <a:gdLst/>
              <a:ahLst/>
              <a:rect l="l" t="t" r="r" b="b"/>
              <a:pathLst>
                <a:path w="22" h="156">
                  <a:moveTo>
                    <a:pt x="0" y="104"/>
                  </a:moveTo>
                  <a:lnTo>
                    <a:pt x="21" y="0"/>
                  </a:lnTo>
                  <a:lnTo>
                    <a:pt x="5" y="155"/>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9" name=""/>
            <p:cNvSpPr/>
            <p:nvPr/>
          </p:nvSpPr>
          <p:spPr>
            <a:xfrm>
              <a:off x="3759480" y="3026160"/>
              <a:ext cx="54000" cy="92880"/>
            </a:xfrm>
            <a:custGeom>
              <a:avLst/>
              <a:gdLst/>
              <a:ahLst/>
              <a:rect l="l" t="t" r="r" b="b"/>
              <a:pathLst>
                <a:path w="41" h="70">
                  <a:moveTo>
                    <a:pt x="0" y="0"/>
                  </a:moveTo>
                  <a:lnTo>
                    <a:pt x="29" y="29"/>
                  </a:lnTo>
                  <a:lnTo>
                    <a:pt x="8" y="69"/>
                  </a:lnTo>
                  <a:lnTo>
                    <a:pt x="40" y="69"/>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210" name=""/>
            <p:cNvSpPr/>
            <p:nvPr/>
          </p:nvSpPr>
          <p:spPr>
            <a:xfrm>
              <a:off x="3775320" y="3026160"/>
              <a:ext cx="24840" cy="92880"/>
            </a:xfrm>
            <a:custGeom>
              <a:avLst/>
              <a:gdLst/>
              <a:ahLst/>
              <a:rect l="l" t="t" r="r" b="b"/>
              <a:pathLst>
                <a:path w="19" h="70">
                  <a:moveTo>
                    <a:pt x="0" y="0"/>
                  </a:moveTo>
                  <a:lnTo>
                    <a:pt x="18" y="29"/>
                  </a:lnTo>
                  <a:lnTo>
                    <a:pt x="15" y="69"/>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211" name=""/>
            <p:cNvSpPr/>
            <p:nvPr/>
          </p:nvSpPr>
          <p:spPr>
            <a:xfrm>
              <a:off x="3582720" y="3031560"/>
              <a:ext cx="41040" cy="95040"/>
            </a:xfrm>
            <a:custGeom>
              <a:avLst/>
              <a:gdLst/>
              <a:ahLst/>
              <a:rect l="l" t="t" r="r" b="b"/>
              <a:pathLst>
                <a:path w="31" h="72">
                  <a:moveTo>
                    <a:pt x="30" y="0"/>
                  </a:moveTo>
                  <a:lnTo>
                    <a:pt x="0" y="39"/>
                  </a:lnTo>
                  <a:lnTo>
                    <a:pt x="20" y="71"/>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2" name=""/>
            <p:cNvSpPr/>
            <p:nvPr/>
          </p:nvSpPr>
          <p:spPr>
            <a:xfrm>
              <a:off x="3629520" y="2928240"/>
              <a:ext cx="162720" cy="95040"/>
            </a:xfrm>
            <a:custGeom>
              <a:avLst/>
              <a:gdLst/>
              <a:ahLst/>
              <a:rect l="l" t="t" r="r" b="b"/>
              <a:pathLst>
                <a:path w="123" h="72">
                  <a:moveTo>
                    <a:pt x="122" y="71"/>
                  </a:move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3" name=""/>
            <p:cNvSpPr/>
            <p:nvPr/>
          </p:nvSpPr>
          <p:spPr>
            <a:xfrm>
              <a:off x="3586680" y="2928240"/>
              <a:ext cx="237600" cy="104400"/>
            </a:xfrm>
            <a:custGeom>
              <a:avLst/>
              <a:gdLst/>
              <a:ahLst/>
              <a:rect l="l" t="t" r="r" b="b"/>
              <a:pathLst>
                <a:path w="179" h="79">
                  <a:moveTo>
                    <a:pt x="0" y="78"/>
                  </a:moveTo>
                  <a:lnTo>
                    <a:pt x="117" y="5"/>
                  </a:lnTo>
                  <a:lnTo>
                    <a:pt x="143" y="0"/>
                  </a:lnTo>
                  <a:lnTo>
                    <a:pt x="178" y="0"/>
                  </a:lnTo>
                  <a:lnTo>
                    <a:pt x="154" y="73"/>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4" name=""/>
            <p:cNvSpPr/>
            <p:nvPr/>
          </p:nvSpPr>
          <p:spPr>
            <a:xfrm>
              <a:off x="3466080" y="2644200"/>
              <a:ext cx="171000" cy="379080"/>
            </a:xfrm>
            <a:custGeom>
              <a:avLst/>
              <a:gdLst/>
              <a:ahLst/>
              <a:rect l="l" t="t" r="r" b="b"/>
              <a:pathLst>
                <a:path w="129" h="286">
                  <a:moveTo>
                    <a:pt x="128" y="285"/>
                  </a:move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5" name=""/>
            <p:cNvSpPr/>
            <p:nvPr/>
          </p:nvSpPr>
          <p:spPr>
            <a:xfrm>
              <a:off x="3434040" y="2526120"/>
              <a:ext cx="153720" cy="506520"/>
            </a:xfrm>
            <a:custGeom>
              <a:avLst/>
              <a:gdLst/>
              <a:ahLst/>
              <a:rect l="l" t="t" r="r" b="b"/>
              <a:pathLst>
                <a:path w="116" h="382">
                  <a:moveTo>
                    <a:pt x="0" y="0"/>
                  </a:moveTo>
                  <a:lnTo>
                    <a:pt x="11" y="88"/>
                  </a:lnTo>
                  <a:lnTo>
                    <a:pt x="115" y="381"/>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6" name=""/>
            <p:cNvSpPr/>
            <p:nvPr/>
          </p:nvSpPr>
          <p:spPr>
            <a:xfrm>
              <a:off x="3558960" y="2892240"/>
              <a:ext cx="43560" cy="140400"/>
            </a:xfrm>
            <a:custGeom>
              <a:avLst/>
              <a:gdLst/>
              <a:ahLst/>
              <a:rect l="l" t="t" r="r" b="b"/>
              <a:pathLst>
                <a:path w="33" h="106">
                  <a:moveTo>
                    <a:pt x="21" y="105"/>
                  </a:moveTo>
                  <a:lnTo>
                    <a:pt x="32" y="54"/>
                  </a:lnTo>
                  <a:lnTo>
                    <a:pt x="0" y="43"/>
                  </a:lnTo>
                  <a:lnTo>
                    <a:pt x="5"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7" name=""/>
            <p:cNvSpPr/>
            <p:nvPr/>
          </p:nvSpPr>
          <p:spPr>
            <a:xfrm>
              <a:off x="3704760" y="2931840"/>
              <a:ext cx="55440" cy="46440"/>
            </a:xfrm>
            <a:custGeom>
              <a:avLst/>
              <a:gdLst/>
              <a:ahLst/>
              <a:rect l="l" t="t" r="r" b="b"/>
              <a:pathLst>
                <a:path w="42" h="35">
                  <a:moveTo>
                    <a:pt x="3" y="18"/>
                  </a:moveTo>
                  <a:lnTo>
                    <a:pt x="41" y="0"/>
                  </a:lnTo>
                  <a:lnTo>
                    <a:pt x="0" y="34"/>
                  </a:lnTo>
                </a:path>
              </a:pathLst>
            </a:custGeom>
            <a:noFill/>
            <a:ln cap="rnd" w="12600">
              <a:solidFill>
                <a:srgbClr val="606060"/>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Arial"/>
              </a:endParaRPr>
            </a:p>
          </p:txBody>
        </p:sp>
        <p:sp>
          <p:nvSpPr>
            <p:cNvPr id="218" name=""/>
            <p:cNvSpPr/>
            <p:nvPr/>
          </p:nvSpPr>
          <p:spPr>
            <a:xfrm>
              <a:off x="3636000" y="2928240"/>
              <a:ext cx="149760" cy="95040"/>
            </a:xfrm>
            <a:custGeom>
              <a:avLst/>
              <a:gdLst/>
              <a:ahLst/>
              <a:rect l="l" t="t" r="r" b="b"/>
              <a:pathLst>
                <a:path w="113" h="72">
                  <a:moveTo>
                    <a:pt x="0" y="71"/>
                  </a:moveTo>
                  <a:lnTo>
                    <a:pt x="112"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9" name=""/>
            <p:cNvSpPr/>
            <p:nvPr/>
          </p:nvSpPr>
          <p:spPr>
            <a:xfrm>
              <a:off x="3513960" y="2622960"/>
              <a:ext cx="212040" cy="400320"/>
            </a:xfrm>
            <a:custGeom>
              <a:avLst/>
              <a:gdLst/>
              <a:ahLst/>
              <a:rect l="l" t="t" r="r" b="b"/>
              <a:pathLst>
                <a:path w="160" h="302">
                  <a:moveTo>
                    <a:pt x="159" y="301"/>
                  </a:moveTo>
                  <a:lnTo>
                    <a:pt x="45" y="227"/>
                  </a:lnTo>
                  <a:lnTo>
                    <a:pt x="3" y="158"/>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0" name=""/>
            <p:cNvSpPr/>
            <p:nvPr/>
          </p:nvSpPr>
          <p:spPr>
            <a:xfrm>
              <a:off x="3529800" y="2644200"/>
              <a:ext cx="119160" cy="379080"/>
            </a:xfrm>
            <a:custGeom>
              <a:avLst/>
              <a:gdLst/>
              <a:ahLst/>
              <a:rect l="l" t="t" r="r" b="b"/>
              <a:pathLst>
                <a:path w="90" h="286">
                  <a:moveTo>
                    <a:pt x="0" y="0"/>
                  </a:moveTo>
                  <a:lnTo>
                    <a:pt x="11" y="193"/>
                  </a:lnTo>
                  <a:lnTo>
                    <a:pt x="89" y="285"/>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1" name=""/>
            <p:cNvSpPr/>
            <p:nvPr/>
          </p:nvSpPr>
          <p:spPr>
            <a:xfrm>
              <a:off x="3574800" y="2938680"/>
              <a:ext cx="48960" cy="47520"/>
            </a:xfrm>
            <a:custGeom>
              <a:avLst/>
              <a:gdLst/>
              <a:ahLst/>
              <a:rect l="l" t="t" r="r" b="b"/>
              <a:pathLst>
                <a:path w="37" h="36">
                  <a:moveTo>
                    <a:pt x="18" y="0"/>
                  </a:moveTo>
                  <a:lnTo>
                    <a:pt x="0" y="35"/>
                  </a:lnTo>
                  <a:lnTo>
                    <a:pt x="36" y="35"/>
                  </a:lnTo>
                </a:path>
              </a:pathLst>
            </a:custGeom>
            <a:noFill/>
            <a:ln cap="rnd" w="12600">
              <a:solidFill>
                <a:srgbClr val="60606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22" name=""/>
            <p:cNvSpPr/>
            <p:nvPr/>
          </p:nvSpPr>
          <p:spPr>
            <a:xfrm>
              <a:off x="3805560" y="2526120"/>
              <a:ext cx="122040" cy="411120"/>
            </a:xfrm>
            <a:custGeom>
              <a:avLst/>
              <a:gdLst/>
              <a:ahLst/>
              <a:rect l="l" t="t" r="r" b="b"/>
              <a:pathLst>
                <a:path w="92" h="310">
                  <a:moveTo>
                    <a:pt x="91" y="0"/>
                  </a:moveTo>
                  <a:lnTo>
                    <a:pt x="83" y="93"/>
                  </a:lnTo>
                  <a:lnTo>
                    <a:pt x="13" y="309"/>
                  </a:lnTo>
                  <a:lnTo>
                    <a:pt x="0" y="280"/>
                  </a:lnTo>
                  <a:lnTo>
                    <a:pt x="24" y="274"/>
                  </a:lnTo>
                  <a:lnTo>
                    <a:pt x="24" y="248"/>
                  </a:lnTo>
                  <a:lnTo>
                    <a:pt x="35" y="248"/>
                  </a:lnTo>
                  <a:lnTo>
                    <a:pt x="29" y="237"/>
                  </a:lnTo>
                  <a:lnTo>
                    <a:pt x="19" y="237"/>
                  </a:lnTo>
                  <a:lnTo>
                    <a:pt x="19" y="226"/>
                  </a:lnTo>
                  <a:lnTo>
                    <a:pt x="51" y="192"/>
                  </a:lnTo>
                  <a:lnTo>
                    <a:pt x="46" y="160"/>
                  </a:lnTo>
                  <a:lnTo>
                    <a:pt x="78" y="115"/>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3" name=""/>
            <p:cNvSpPr/>
            <p:nvPr/>
          </p:nvSpPr>
          <p:spPr>
            <a:xfrm>
              <a:off x="3743280" y="2526120"/>
              <a:ext cx="184320" cy="497160"/>
            </a:xfrm>
            <a:custGeom>
              <a:avLst/>
              <a:gdLst/>
              <a:ahLst/>
              <a:rect l="l" t="t" r="r" b="b"/>
              <a:pathLst>
                <a:path w="139" h="375">
                  <a:moveTo>
                    <a:pt x="138" y="0"/>
                  </a:moveTo>
                  <a:lnTo>
                    <a:pt x="119" y="93"/>
                  </a:lnTo>
                  <a:lnTo>
                    <a:pt x="0" y="374"/>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4" name=""/>
            <p:cNvSpPr/>
            <p:nvPr/>
          </p:nvSpPr>
          <p:spPr>
            <a:xfrm>
              <a:off x="3743280" y="2526120"/>
              <a:ext cx="184320" cy="497160"/>
            </a:xfrm>
            <a:custGeom>
              <a:avLst/>
              <a:gdLst/>
              <a:ahLst/>
              <a:rect l="l" t="t" r="r" b="b"/>
              <a:pathLst>
                <a:path w="139" h="375">
                  <a:moveTo>
                    <a:pt x="0" y="374"/>
                  </a:moveTo>
                  <a:lnTo>
                    <a:pt x="66" y="276"/>
                  </a:lnTo>
                  <a:lnTo>
                    <a:pt x="72" y="93"/>
                  </a:lnTo>
                  <a:lnTo>
                    <a:pt x="138"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5" name=""/>
            <p:cNvSpPr/>
            <p:nvPr/>
          </p:nvSpPr>
          <p:spPr>
            <a:xfrm>
              <a:off x="3850920" y="2526120"/>
              <a:ext cx="76680" cy="287640"/>
            </a:xfrm>
            <a:custGeom>
              <a:avLst/>
              <a:gdLst/>
              <a:ahLst/>
              <a:rect l="l" t="t" r="r" b="b"/>
              <a:pathLst>
                <a:path w="58" h="217">
                  <a:moveTo>
                    <a:pt x="57" y="0"/>
                  </a:moveTo>
                  <a:lnTo>
                    <a:pt x="0" y="93"/>
                  </a:lnTo>
                  <a:lnTo>
                    <a:pt x="8" y="216"/>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6" name=""/>
            <p:cNvSpPr/>
            <p:nvPr/>
          </p:nvSpPr>
          <p:spPr>
            <a:xfrm>
              <a:off x="3837600" y="2670480"/>
              <a:ext cx="20880" cy="103320"/>
            </a:xfrm>
            <a:custGeom>
              <a:avLst/>
              <a:gdLst/>
              <a:ahLst/>
              <a:rect l="l" t="t" r="r" b="b"/>
              <a:pathLst>
                <a:path w="16" h="78">
                  <a:moveTo>
                    <a:pt x="0" y="0"/>
                  </a:moveTo>
                  <a:lnTo>
                    <a:pt x="15" y="16"/>
                  </a:lnTo>
                  <a:lnTo>
                    <a:pt x="0" y="16"/>
                  </a:lnTo>
                  <a:lnTo>
                    <a:pt x="15" y="50"/>
                  </a:lnTo>
                  <a:lnTo>
                    <a:pt x="0" y="77"/>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7" name=""/>
            <p:cNvSpPr/>
            <p:nvPr/>
          </p:nvSpPr>
          <p:spPr>
            <a:xfrm>
              <a:off x="3503160" y="2657160"/>
              <a:ext cx="31320" cy="116640"/>
            </a:xfrm>
            <a:custGeom>
              <a:avLst/>
              <a:gdLst/>
              <a:ahLst/>
              <a:rect l="l" t="t" r="r" b="b"/>
              <a:pathLst>
                <a:path w="24" h="88">
                  <a:moveTo>
                    <a:pt x="0" y="0"/>
                  </a:moveTo>
                  <a:lnTo>
                    <a:pt x="20" y="21"/>
                  </a:lnTo>
                  <a:lnTo>
                    <a:pt x="5" y="21"/>
                  </a:lnTo>
                  <a:lnTo>
                    <a:pt x="20" y="50"/>
                  </a:lnTo>
                  <a:lnTo>
                    <a:pt x="5" y="50"/>
                  </a:lnTo>
                  <a:lnTo>
                    <a:pt x="23" y="87"/>
                  </a:lnTo>
                  <a:lnTo>
                    <a:pt x="5" y="87"/>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8" name=""/>
            <p:cNvSpPr/>
            <p:nvPr/>
          </p:nvSpPr>
          <p:spPr>
            <a:xfrm>
              <a:off x="3499200" y="2723760"/>
              <a:ext cx="46440" cy="95040"/>
            </a:xfrm>
            <a:custGeom>
              <a:avLst/>
              <a:gdLst/>
              <a:ahLst/>
              <a:rect l="l" t="t" r="r" b="b"/>
              <a:pathLst>
                <a:path w="35" h="72">
                  <a:moveTo>
                    <a:pt x="34" y="71"/>
                  </a:moveTo>
                  <a:lnTo>
                    <a:pt x="0" y="26"/>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9" name=""/>
            <p:cNvSpPr/>
            <p:nvPr/>
          </p:nvSpPr>
          <p:spPr>
            <a:xfrm>
              <a:off x="3658680" y="2953440"/>
              <a:ext cx="19800" cy="35640"/>
            </a:xfrm>
            <a:custGeom>
              <a:avLst/>
              <a:gdLst/>
              <a:ahLst/>
              <a:rect l="l" t="t" r="r" b="b"/>
              <a:pathLst>
                <a:path w="15" h="27">
                  <a:moveTo>
                    <a:pt x="0" y="26"/>
                  </a:moveTo>
                  <a:lnTo>
                    <a:pt x="14" y="0"/>
                  </a:lnTo>
                </a:path>
              </a:pathLst>
            </a:custGeom>
            <a:noFill/>
            <a:ln cap="rnd" w="12600">
              <a:solidFill>
                <a:srgbClr val="606060"/>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Arial"/>
              </a:endParaRPr>
            </a:p>
          </p:txBody>
        </p:sp>
        <p:sp>
          <p:nvSpPr>
            <p:cNvPr id="230" name=""/>
            <p:cNvSpPr/>
            <p:nvPr/>
          </p:nvSpPr>
          <p:spPr>
            <a:xfrm>
              <a:off x="3552480" y="2832480"/>
              <a:ext cx="109800" cy="146160"/>
            </a:xfrm>
            <a:custGeom>
              <a:avLst/>
              <a:gdLst/>
              <a:ahLst/>
              <a:rect l="l" t="t" r="r" b="b"/>
              <a:pathLst>
                <a:path w="83" h="110">
                  <a:moveTo>
                    <a:pt x="82" y="109"/>
                  </a:moveTo>
                  <a:lnTo>
                    <a:pt x="58" y="72"/>
                  </a:lnTo>
                  <a:lnTo>
                    <a:pt x="26" y="27"/>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1" name=""/>
            <p:cNvSpPr/>
            <p:nvPr/>
          </p:nvSpPr>
          <p:spPr>
            <a:xfrm>
              <a:off x="3513960" y="2827440"/>
              <a:ext cx="88560" cy="116640"/>
            </a:xfrm>
            <a:custGeom>
              <a:avLst/>
              <a:gdLst/>
              <a:ahLst/>
              <a:rect l="l" t="t" r="r" b="b"/>
              <a:pathLst>
                <a:path w="67" h="88">
                  <a:moveTo>
                    <a:pt x="0" y="0"/>
                  </a:moveTo>
                  <a:lnTo>
                    <a:pt x="66" y="87"/>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2" name=""/>
            <p:cNvSpPr/>
            <p:nvPr/>
          </p:nvSpPr>
          <p:spPr>
            <a:xfrm>
              <a:off x="3540240" y="2840400"/>
              <a:ext cx="61920" cy="88560"/>
            </a:xfrm>
            <a:custGeom>
              <a:avLst/>
              <a:gdLst/>
              <a:ahLst/>
              <a:rect l="l" t="t" r="r" b="b"/>
              <a:pathLst>
                <a:path w="47" h="67">
                  <a:moveTo>
                    <a:pt x="46" y="37"/>
                  </a:moveTo>
                  <a:lnTo>
                    <a:pt x="41" y="66"/>
                  </a:lnTo>
                  <a:lnTo>
                    <a:pt x="36" y="26"/>
                  </a:lnTo>
                  <a:lnTo>
                    <a:pt x="0" y="0"/>
                  </a:lnTo>
                </a:path>
              </a:pathLst>
            </a:custGeom>
            <a:noFill/>
            <a:ln cap="rnd" w="12600">
              <a:solidFill>
                <a:srgbClr val="606060"/>
              </a:solidFill>
              <a:round/>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Arial"/>
              </a:endParaRPr>
            </a:p>
          </p:txBody>
        </p:sp>
        <p:sp>
          <p:nvSpPr>
            <p:cNvPr id="233" name=""/>
            <p:cNvSpPr/>
            <p:nvPr/>
          </p:nvSpPr>
          <p:spPr>
            <a:xfrm>
              <a:off x="3743280" y="2832480"/>
              <a:ext cx="80640" cy="104760"/>
            </a:xfrm>
            <a:custGeom>
              <a:avLst/>
              <a:gdLst/>
              <a:ahLst/>
              <a:rect l="l" t="t" r="r" b="b"/>
              <a:pathLst>
                <a:path w="61" h="79">
                  <a:moveTo>
                    <a:pt x="0" y="78"/>
                  </a:moveTo>
                  <a:lnTo>
                    <a:pt x="6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4" name=""/>
            <p:cNvSpPr/>
            <p:nvPr/>
          </p:nvSpPr>
          <p:spPr>
            <a:xfrm>
              <a:off x="3743280" y="2861640"/>
              <a:ext cx="88560" cy="75600"/>
            </a:xfrm>
            <a:custGeom>
              <a:avLst/>
              <a:gdLst/>
              <a:ahLst/>
              <a:rect l="l" t="t" r="r" b="b"/>
              <a:pathLst>
                <a:path w="67" h="57">
                  <a:moveTo>
                    <a:pt x="0" y="56"/>
                  </a:moveTo>
                  <a:lnTo>
                    <a:pt x="42" y="21"/>
                  </a:lnTo>
                  <a:lnTo>
                    <a:pt x="42" y="0"/>
                  </a:lnTo>
                  <a:lnTo>
                    <a:pt x="66" y="0"/>
                  </a:lnTo>
                </a:path>
              </a:pathLst>
            </a:custGeom>
            <a:noFill/>
            <a:ln cap="rnd" w="12600">
              <a:solidFill>
                <a:srgbClr val="606060"/>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Arial"/>
              </a:endParaRPr>
            </a:p>
          </p:txBody>
        </p:sp>
        <p:sp>
          <p:nvSpPr>
            <p:cNvPr id="235" name=""/>
            <p:cNvSpPr/>
            <p:nvPr/>
          </p:nvSpPr>
          <p:spPr>
            <a:xfrm>
              <a:off x="3779280" y="2868480"/>
              <a:ext cx="27360" cy="109800"/>
            </a:xfrm>
            <a:custGeom>
              <a:avLst/>
              <a:gdLst/>
              <a:ahLst/>
              <a:rect l="l" t="t" r="r" b="b"/>
              <a:pathLst>
                <a:path w="21" h="83">
                  <a:moveTo>
                    <a:pt x="20" y="0"/>
                  </a:moveTo>
                  <a:lnTo>
                    <a:pt x="5" y="13"/>
                  </a:lnTo>
                  <a:lnTo>
                    <a:pt x="0" y="45"/>
                  </a:lnTo>
                  <a:lnTo>
                    <a:pt x="20" y="82"/>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6" name=""/>
            <p:cNvSpPr/>
            <p:nvPr/>
          </p:nvSpPr>
          <p:spPr>
            <a:xfrm>
              <a:off x="3784320" y="2861640"/>
              <a:ext cx="19800" cy="161640"/>
            </a:xfrm>
            <a:custGeom>
              <a:avLst/>
              <a:gdLst/>
              <a:ahLst/>
              <a:rect l="l" t="t" r="r" b="b"/>
              <a:pathLst>
                <a:path w="15" h="122">
                  <a:moveTo>
                    <a:pt x="0" y="121"/>
                  </a:moveTo>
                  <a:lnTo>
                    <a:pt x="14"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7" name=""/>
            <p:cNvSpPr/>
            <p:nvPr/>
          </p:nvSpPr>
          <p:spPr>
            <a:xfrm>
              <a:off x="3840120" y="2633400"/>
              <a:ext cx="60840" cy="59400"/>
            </a:xfrm>
            <a:custGeom>
              <a:avLst/>
              <a:gdLst/>
              <a:ahLst/>
              <a:rect l="l" t="t" r="r" b="b"/>
              <a:pathLst>
                <a:path w="46" h="45">
                  <a:moveTo>
                    <a:pt x="45" y="44"/>
                  </a:moveTo>
                  <a:lnTo>
                    <a:pt x="0" y="0"/>
                  </a:lnTo>
                </a:path>
              </a:pathLst>
            </a:custGeom>
            <a:noFill/>
            <a:ln cap="rnd" w="12600">
              <a:solidFill>
                <a:srgbClr val="606060"/>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Arial"/>
              </a:endParaRPr>
            </a:p>
          </p:txBody>
        </p:sp>
        <p:sp>
          <p:nvSpPr>
            <p:cNvPr id="238" name=""/>
            <p:cNvSpPr/>
            <p:nvPr/>
          </p:nvSpPr>
          <p:spPr>
            <a:xfrm>
              <a:off x="3434040" y="2519640"/>
              <a:ext cx="80640" cy="173520"/>
            </a:xfrm>
            <a:custGeom>
              <a:avLst/>
              <a:gdLst/>
              <a:ahLst/>
              <a:rect l="l" t="t" r="r" b="b"/>
              <a:pathLst>
                <a:path w="61" h="131">
                  <a:moveTo>
                    <a:pt x="27" y="130"/>
                  </a:moveTo>
                  <a:lnTo>
                    <a:pt x="60" y="93"/>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9" name=""/>
            <p:cNvSpPr/>
            <p:nvPr/>
          </p:nvSpPr>
          <p:spPr>
            <a:xfrm>
              <a:off x="3434040" y="2519640"/>
              <a:ext cx="163080" cy="198720"/>
            </a:xfrm>
            <a:custGeom>
              <a:avLst/>
              <a:gdLst/>
              <a:ahLst/>
              <a:rect l="l" t="t" r="r" b="b"/>
              <a:pathLst>
                <a:path w="123" h="150">
                  <a:moveTo>
                    <a:pt x="0" y="0"/>
                  </a:moveTo>
                  <a:lnTo>
                    <a:pt x="72" y="93"/>
                  </a:lnTo>
                  <a:lnTo>
                    <a:pt x="122" y="149"/>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0" name=""/>
            <p:cNvSpPr/>
            <p:nvPr/>
          </p:nvSpPr>
          <p:spPr>
            <a:xfrm>
              <a:off x="3769920" y="2650680"/>
              <a:ext cx="68760" cy="67680"/>
            </a:xfrm>
            <a:custGeom>
              <a:avLst/>
              <a:gdLst/>
              <a:ahLst/>
              <a:rect l="l" t="t" r="r" b="b"/>
              <a:pathLst>
                <a:path w="52" h="51">
                  <a:moveTo>
                    <a:pt x="0" y="50"/>
                  </a:moveTo>
                  <a:lnTo>
                    <a:pt x="51" y="0"/>
                  </a:lnTo>
                </a:path>
              </a:pathLst>
            </a:custGeom>
            <a:noFill/>
            <a:ln cap="rnd" w="12600">
              <a:solidFill>
                <a:srgbClr val="606060"/>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Arial"/>
              </a:endParaRPr>
            </a:p>
          </p:txBody>
        </p:sp>
        <p:sp>
          <p:nvSpPr>
            <p:cNvPr id="241" name=""/>
            <p:cNvSpPr/>
            <p:nvPr/>
          </p:nvSpPr>
          <p:spPr>
            <a:xfrm>
              <a:off x="3229920" y="2644200"/>
              <a:ext cx="67680" cy="66240"/>
            </a:xfrm>
            <a:custGeom>
              <a:avLst/>
              <a:gdLst/>
              <a:ahLst/>
              <a:rect l="l" t="t" r="r" b="b"/>
              <a:pathLst>
                <a:path w="51" h="50">
                  <a:moveTo>
                    <a:pt x="50" y="49"/>
                  </a:moveTo>
                  <a:lnTo>
                    <a:pt x="0" y="0"/>
                  </a:lnTo>
                </a:path>
              </a:pathLst>
            </a:custGeom>
            <a:noFill/>
            <a:ln cap="rnd" w="12600">
              <a:solidFill>
                <a:srgbClr val="60606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Arial"/>
              </a:endParaRPr>
            </a:p>
          </p:txBody>
        </p:sp>
        <p:sp>
          <p:nvSpPr>
            <p:cNvPr id="242" name=""/>
            <p:cNvSpPr/>
            <p:nvPr/>
          </p:nvSpPr>
          <p:spPr>
            <a:xfrm>
              <a:off x="3229920" y="2644200"/>
              <a:ext cx="893880" cy="1440"/>
            </a:xfrm>
            <a:custGeom>
              <a:avLst/>
              <a:gdLst/>
              <a:ahLst/>
              <a:rect l="l" t="t" r="r" b="b"/>
              <a:pathLst>
                <a:path w="674" h="1">
                  <a:moveTo>
                    <a:pt x="0" y="0"/>
                  </a:moveTo>
                  <a:lnTo>
                    <a:pt x="673" y="0"/>
                  </a:lnTo>
                </a:path>
              </a:pathLst>
            </a:custGeom>
            <a:noFill/>
            <a:ln cap="rnd" w="12600">
              <a:solidFill>
                <a:srgbClr val="60606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43" name=""/>
            <p:cNvSpPr/>
            <p:nvPr/>
          </p:nvSpPr>
          <p:spPr>
            <a:xfrm>
              <a:off x="4062960" y="2644200"/>
              <a:ext cx="60840" cy="59760"/>
            </a:xfrm>
            <a:custGeom>
              <a:avLst/>
              <a:gdLst/>
              <a:ahLst/>
              <a:rect l="l" t="t" r="r" b="b"/>
              <a:pathLst>
                <a:path w="46" h="45">
                  <a:moveTo>
                    <a:pt x="45" y="0"/>
                  </a:moveTo>
                  <a:lnTo>
                    <a:pt x="0" y="44"/>
                  </a:lnTo>
                </a:path>
              </a:pathLst>
            </a:custGeom>
            <a:noFill/>
            <a:ln cap="rnd" w="12600">
              <a:solidFill>
                <a:srgbClr val="606060"/>
              </a:solidFill>
              <a:round/>
            </a:ln>
          </p:spPr>
          <p:style>
            <a:lnRef idx="0"/>
            <a:fillRef idx="0"/>
            <a:effectRef idx="0"/>
            <a:fontRef idx="minor"/>
          </p:style>
          <p:txBody>
            <a:bodyPr lIns="90000" rIns="90000" tIns="12960" bIns="12960" anchor="t">
              <a:noAutofit/>
            </a:bodyPr>
            <a:p>
              <a:endParaRPr b="0" lang="en-US" sz="2400" strike="noStrike" u="none">
                <a:solidFill>
                  <a:srgbClr val="000000"/>
                </a:solidFill>
                <a:effectLst/>
                <a:uFillTx/>
                <a:latin typeface="Arial"/>
              </a:endParaRPr>
            </a:p>
          </p:txBody>
        </p:sp>
        <p:sp>
          <p:nvSpPr>
            <p:cNvPr id="244" name=""/>
            <p:cNvSpPr/>
            <p:nvPr/>
          </p:nvSpPr>
          <p:spPr>
            <a:xfrm>
              <a:off x="3229920" y="2583000"/>
              <a:ext cx="893880" cy="62280"/>
            </a:xfrm>
            <a:custGeom>
              <a:avLst/>
              <a:gdLst/>
              <a:ahLst/>
              <a:rect l="l" t="t" r="r" b="b"/>
              <a:pathLst>
                <a:path w="674" h="47">
                  <a:moveTo>
                    <a:pt x="673" y="46"/>
                  </a:moveTo>
                  <a:lnTo>
                    <a:pt x="525" y="5"/>
                  </a:lnTo>
                  <a:lnTo>
                    <a:pt x="490" y="19"/>
                  </a:lnTo>
                  <a:lnTo>
                    <a:pt x="209" y="19"/>
                  </a:lnTo>
                  <a:lnTo>
                    <a:pt x="164" y="0"/>
                  </a:lnTo>
                  <a:lnTo>
                    <a:pt x="0" y="46"/>
                  </a:lnTo>
                </a:path>
              </a:pathLst>
            </a:custGeom>
            <a:noFill/>
            <a:ln cap="rnd" w="12600">
              <a:solidFill>
                <a:srgbClr val="606060"/>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Arial"/>
              </a:endParaRPr>
            </a:p>
          </p:txBody>
        </p:sp>
        <p:sp>
          <p:nvSpPr>
            <p:cNvPr id="245" name=""/>
            <p:cNvSpPr/>
            <p:nvPr/>
          </p:nvSpPr>
          <p:spPr>
            <a:xfrm>
              <a:off x="3434040" y="2519640"/>
              <a:ext cx="31680" cy="126000"/>
            </a:xfrm>
            <a:custGeom>
              <a:avLst/>
              <a:gdLst/>
              <a:ahLst/>
              <a:rect l="l" t="t" r="r" b="b"/>
              <a:pathLst>
                <a:path w="24" h="95">
                  <a:moveTo>
                    <a:pt x="23" y="94"/>
                  </a:move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6" name=""/>
            <p:cNvSpPr/>
            <p:nvPr/>
          </p:nvSpPr>
          <p:spPr>
            <a:xfrm>
              <a:off x="3276360" y="2601720"/>
              <a:ext cx="801000" cy="43920"/>
            </a:xfrm>
            <a:custGeom>
              <a:avLst/>
              <a:gdLst/>
              <a:ahLst/>
              <a:rect l="l" t="t" r="r" b="b"/>
              <a:pathLst>
                <a:path w="604" h="33">
                  <a:moveTo>
                    <a:pt x="0" y="32"/>
                  </a:moveTo>
                  <a:lnTo>
                    <a:pt x="5" y="21"/>
                  </a:lnTo>
                  <a:lnTo>
                    <a:pt x="27" y="32"/>
                  </a:lnTo>
                  <a:lnTo>
                    <a:pt x="27" y="21"/>
                  </a:lnTo>
                  <a:lnTo>
                    <a:pt x="48" y="27"/>
                  </a:lnTo>
                  <a:lnTo>
                    <a:pt x="48" y="11"/>
                  </a:lnTo>
                  <a:lnTo>
                    <a:pt x="77" y="27"/>
                  </a:lnTo>
                  <a:lnTo>
                    <a:pt x="58" y="5"/>
                  </a:lnTo>
                  <a:lnTo>
                    <a:pt x="103" y="32"/>
                  </a:lnTo>
                  <a:lnTo>
                    <a:pt x="93" y="0"/>
                  </a:lnTo>
                  <a:lnTo>
                    <a:pt x="143" y="32"/>
                  </a:lnTo>
                  <a:lnTo>
                    <a:pt x="179" y="5"/>
                  </a:lnTo>
                  <a:lnTo>
                    <a:pt x="195" y="32"/>
                  </a:lnTo>
                  <a:lnTo>
                    <a:pt x="219" y="5"/>
                  </a:lnTo>
                  <a:lnTo>
                    <a:pt x="235" y="32"/>
                  </a:lnTo>
                  <a:lnTo>
                    <a:pt x="256" y="5"/>
                  </a:lnTo>
                  <a:lnTo>
                    <a:pt x="280" y="32"/>
                  </a:lnTo>
                  <a:lnTo>
                    <a:pt x="296" y="5"/>
                  </a:lnTo>
                  <a:lnTo>
                    <a:pt x="317" y="32"/>
                  </a:lnTo>
                  <a:lnTo>
                    <a:pt x="339" y="5"/>
                  </a:lnTo>
                  <a:lnTo>
                    <a:pt x="357" y="32"/>
                  </a:lnTo>
                  <a:lnTo>
                    <a:pt x="378" y="5"/>
                  </a:lnTo>
                  <a:lnTo>
                    <a:pt x="394" y="32"/>
                  </a:lnTo>
                  <a:lnTo>
                    <a:pt x="418" y="5"/>
                  </a:lnTo>
                  <a:lnTo>
                    <a:pt x="439" y="32"/>
                  </a:lnTo>
                  <a:lnTo>
                    <a:pt x="455" y="5"/>
                  </a:lnTo>
                  <a:lnTo>
                    <a:pt x="482" y="32"/>
                  </a:lnTo>
                  <a:lnTo>
                    <a:pt x="547" y="11"/>
                  </a:lnTo>
                  <a:lnTo>
                    <a:pt x="547" y="32"/>
                  </a:lnTo>
                  <a:lnTo>
                    <a:pt x="577" y="16"/>
                  </a:lnTo>
                  <a:lnTo>
                    <a:pt x="577" y="32"/>
                  </a:lnTo>
                  <a:lnTo>
                    <a:pt x="587" y="19"/>
                  </a:lnTo>
                  <a:lnTo>
                    <a:pt x="592" y="32"/>
                  </a:lnTo>
                  <a:lnTo>
                    <a:pt x="603" y="24"/>
                  </a:lnTo>
                </a:path>
              </a:pathLst>
            </a:custGeom>
            <a:noFill/>
            <a:ln cap="rnd" w="12600">
              <a:solidFill>
                <a:srgbClr val="606060"/>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247" name=""/>
            <p:cNvSpPr/>
            <p:nvPr/>
          </p:nvSpPr>
          <p:spPr>
            <a:xfrm>
              <a:off x="3289680" y="2597760"/>
              <a:ext cx="808920" cy="47520"/>
            </a:xfrm>
            <a:custGeom>
              <a:avLst/>
              <a:gdLst/>
              <a:ahLst/>
              <a:rect l="l" t="t" r="r" b="b"/>
              <a:pathLst>
                <a:path w="610" h="36">
                  <a:moveTo>
                    <a:pt x="609" y="35"/>
                  </a:moveTo>
                  <a:lnTo>
                    <a:pt x="606" y="30"/>
                  </a:lnTo>
                  <a:lnTo>
                    <a:pt x="582" y="35"/>
                  </a:lnTo>
                  <a:lnTo>
                    <a:pt x="582" y="24"/>
                  </a:lnTo>
                  <a:lnTo>
                    <a:pt x="556" y="35"/>
                  </a:lnTo>
                  <a:lnTo>
                    <a:pt x="561" y="19"/>
                  </a:lnTo>
                  <a:lnTo>
                    <a:pt x="527" y="35"/>
                  </a:lnTo>
                  <a:lnTo>
                    <a:pt x="548" y="13"/>
                  </a:lnTo>
                  <a:lnTo>
                    <a:pt x="506" y="35"/>
                  </a:lnTo>
                  <a:lnTo>
                    <a:pt x="511" y="5"/>
                  </a:lnTo>
                  <a:lnTo>
                    <a:pt x="466" y="35"/>
                  </a:lnTo>
                  <a:lnTo>
                    <a:pt x="430" y="8"/>
                  </a:lnTo>
                  <a:lnTo>
                    <a:pt x="414" y="35"/>
                  </a:lnTo>
                  <a:lnTo>
                    <a:pt x="390" y="8"/>
                  </a:lnTo>
                  <a:lnTo>
                    <a:pt x="374" y="35"/>
                  </a:lnTo>
                  <a:lnTo>
                    <a:pt x="353" y="8"/>
                  </a:lnTo>
                  <a:lnTo>
                    <a:pt x="329" y="35"/>
                  </a:lnTo>
                  <a:lnTo>
                    <a:pt x="313" y="8"/>
                  </a:lnTo>
                  <a:lnTo>
                    <a:pt x="291" y="35"/>
                  </a:lnTo>
                  <a:lnTo>
                    <a:pt x="271" y="8"/>
                  </a:lnTo>
                  <a:lnTo>
                    <a:pt x="251" y="35"/>
                  </a:lnTo>
                  <a:lnTo>
                    <a:pt x="231" y="8"/>
                  </a:lnTo>
                  <a:lnTo>
                    <a:pt x="215" y="35"/>
                  </a:lnTo>
                  <a:lnTo>
                    <a:pt x="194" y="8"/>
                  </a:lnTo>
                  <a:lnTo>
                    <a:pt x="170" y="35"/>
                  </a:lnTo>
                  <a:lnTo>
                    <a:pt x="149" y="0"/>
                  </a:lnTo>
                  <a:lnTo>
                    <a:pt x="117" y="30"/>
                  </a:lnTo>
                  <a:lnTo>
                    <a:pt x="61" y="13"/>
                  </a:lnTo>
                  <a:lnTo>
                    <a:pt x="61" y="35"/>
                  </a:lnTo>
                  <a:lnTo>
                    <a:pt x="32" y="19"/>
                  </a:lnTo>
                  <a:lnTo>
                    <a:pt x="32" y="35"/>
                  </a:lnTo>
                  <a:lnTo>
                    <a:pt x="27" y="30"/>
                  </a:lnTo>
                  <a:lnTo>
                    <a:pt x="21" y="24"/>
                  </a:lnTo>
                  <a:lnTo>
                    <a:pt x="16" y="35"/>
                  </a:lnTo>
                  <a:lnTo>
                    <a:pt x="0" y="30"/>
                  </a:lnTo>
                </a:path>
              </a:pathLst>
            </a:custGeom>
            <a:noFill/>
            <a:ln cap="rnd" w="12600">
              <a:solidFill>
                <a:srgbClr val="60606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grpSp>
          <p:nvGrpSpPr>
            <p:cNvPr id="248" name=""/>
            <p:cNvGrpSpPr/>
            <p:nvPr/>
          </p:nvGrpSpPr>
          <p:grpSpPr>
            <a:xfrm>
              <a:off x="3289680" y="2697480"/>
              <a:ext cx="780480" cy="90720"/>
              <a:chOff x="3289680" y="2697480"/>
              <a:chExt cx="780480" cy="90720"/>
            </a:xfrm>
          </p:grpSpPr>
          <p:grpSp>
            <p:nvGrpSpPr>
              <p:cNvPr id="249" name=""/>
              <p:cNvGrpSpPr/>
              <p:nvPr/>
            </p:nvGrpSpPr>
            <p:grpSpPr>
              <a:xfrm>
                <a:off x="3289680" y="2697480"/>
                <a:ext cx="171720" cy="74160"/>
                <a:chOff x="3289680" y="2697480"/>
                <a:chExt cx="171720" cy="74160"/>
              </a:xfrm>
            </p:grpSpPr>
            <p:sp>
              <p:nvSpPr>
                <p:cNvPr id="250" name=""/>
                <p:cNvSpPr/>
                <p:nvPr/>
              </p:nvSpPr>
              <p:spPr>
                <a:xfrm>
                  <a:off x="3289680" y="2702880"/>
                  <a:ext cx="87120" cy="68760"/>
                </a:xfrm>
                <a:custGeom>
                  <a:avLst/>
                  <a:gdLst/>
                  <a:ahLst/>
                  <a:rect l="l" t="t" r="r" b="b"/>
                  <a:pathLst>
                    <a:path w="66" h="52">
                      <a:moveTo>
                        <a:pt x="0" y="3"/>
                      </a:moveTo>
                      <a:lnTo>
                        <a:pt x="62" y="51"/>
                      </a:lnTo>
                      <a:lnTo>
                        <a:pt x="65" y="46"/>
                      </a:lnTo>
                      <a:lnTo>
                        <a:pt x="5" y="0"/>
                      </a:lnTo>
                      <a:lnTo>
                        <a:pt x="0" y="3"/>
                      </a:lnTo>
                    </a:path>
                  </a:pathLst>
                </a:custGeom>
                <a:solidFill>
                  <a:srgbClr val="ffe80f"/>
                </a:solidFill>
                <a:ln cap="rnd" w="12600">
                  <a:solidFill>
                    <a:srgbClr val="ffe80f"/>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251" name=""/>
                <p:cNvSpPr/>
                <p:nvPr/>
              </p:nvSpPr>
              <p:spPr>
                <a:xfrm>
                  <a:off x="3380760" y="2697480"/>
                  <a:ext cx="80640" cy="70200"/>
                </a:xfrm>
                <a:custGeom>
                  <a:avLst/>
                  <a:gdLst/>
                  <a:ahLst/>
                  <a:rect l="l" t="t" r="r" b="b"/>
                  <a:pathLst>
                    <a:path w="61" h="53">
                      <a:moveTo>
                        <a:pt x="60" y="3"/>
                      </a:moveTo>
                      <a:lnTo>
                        <a:pt x="3" y="52"/>
                      </a:lnTo>
                      <a:lnTo>
                        <a:pt x="0" y="49"/>
                      </a:lnTo>
                      <a:lnTo>
                        <a:pt x="55" y="0"/>
                      </a:lnTo>
                      <a:lnTo>
                        <a:pt x="60" y="3"/>
                      </a:lnTo>
                    </a:path>
                  </a:pathLst>
                </a:custGeom>
                <a:solidFill>
                  <a:srgbClr val="ffe80f"/>
                </a:solidFill>
                <a:ln cap="rnd" w="12600">
                  <a:solidFill>
                    <a:srgbClr val="ffe80f"/>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grpSp>
          <p:grpSp>
            <p:nvGrpSpPr>
              <p:cNvPr id="252" name=""/>
              <p:cNvGrpSpPr/>
              <p:nvPr/>
            </p:nvGrpSpPr>
            <p:grpSpPr>
              <a:xfrm>
                <a:off x="3590640" y="2709360"/>
                <a:ext cx="178560" cy="78840"/>
                <a:chOff x="3590640" y="2709360"/>
                <a:chExt cx="178560" cy="78840"/>
              </a:xfrm>
            </p:grpSpPr>
            <p:sp>
              <p:nvSpPr>
                <p:cNvPr id="253" name=""/>
                <p:cNvSpPr/>
                <p:nvPr/>
              </p:nvSpPr>
              <p:spPr>
                <a:xfrm>
                  <a:off x="3590640" y="2716920"/>
                  <a:ext cx="89640" cy="71280"/>
                </a:xfrm>
                <a:custGeom>
                  <a:avLst/>
                  <a:gdLst/>
                  <a:ahLst/>
                  <a:rect l="l" t="t" r="r" b="b"/>
                  <a:pathLst>
                    <a:path w="68" h="54">
                      <a:moveTo>
                        <a:pt x="0" y="3"/>
                      </a:moveTo>
                      <a:lnTo>
                        <a:pt x="64" y="53"/>
                      </a:lnTo>
                      <a:lnTo>
                        <a:pt x="67" y="48"/>
                      </a:lnTo>
                      <a:lnTo>
                        <a:pt x="5" y="0"/>
                      </a:lnTo>
                      <a:lnTo>
                        <a:pt x="0" y="3"/>
                      </a:lnTo>
                    </a:path>
                  </a:pathLst>
                </a:custGeom>
                <a:solidFill>
                  <a:srgbClr val="ffe80f"/>
                </a:solidFill>
                <a:ln cap="rnd" w="12600">
                  <a:solidFill>
                    <a:srgbClr val="ffe80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54" name=""/>
                <p:cNvSpPr/>
                <p:nvPr/>
              </p:nvSpPr>
              <p:spPr>
                <a:xfrm>
                  <a:off x="3693960" y="2709360"/>
                  <a:ext cx="75240" cy="72360"/>
                </a:xfrm>
                <a:custGeom>
                  <a:avLst/>
                  <a:gdLst/>
                  <a:ahLst/>
                  <a:rect l="l" t="t" r="r" b="b"/>
                  <a:pathLst>
                    <a:path w="57" h="55">
                      <a:moveTo>
                        <a:pt x="56" y="3"/>
                      </a:moveTo>
                      <a:lnTo>
                        <a:pt x="3" y="54"/>
                      </a:lnTo>
                      <a:lnTo>
                        <a:pt x="0" y="51"/>
                      </a:lnTo>
                      <a:lnTo>
                        <a:pt x="53" y="0"/>
                      </a:lnTo>
                      <a:lnTo>
                        <a:pt x="56" y="3"/>
                      </a:lnTo>
                    </a:path>
                  </a:pathLst>
                </a:custGeom>
                <a:solidFill>
                  <a:srgbClr val="ffe80f"/>
                </a:solidFill>
                <a:ln cap="rnd" w="12600">
                  <a:solidFill>
                    <a:srgbClr val="ffe80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grpSp>
          <p:grpSp>
            <p:nvGrpSpPr>
              <p:cNvPr id="255" name=""/>
              <p:cNvGrpSpPr/>
              <p:nvPr/>
            </p:nvGrpSpPr>
            <p:grpSpPr>
              <a:xfrm>
                <a:off x="3899520" y="2697480"/>
                <a:ext cx="170640" cy="74160"/>
                <a:chOff x="3899520" y="2697480"/>
                <a:chExt cx="170640" cy="74160"/>
              </a:xfrm>
            </p:grpSpPr>
            <p:sp>
              <p:nvSpPr>
                <p:cNvPr id="256" name=""/>
                <p:cNvSpPr/>
                <p:nvPr/>
              </p:nvSpPr>
              <p:spPr>
                <a:xfrm>
                  <a:off x="3899520" y="2697480"/>
                  <a:ext cx="86040" cy="74160"/>
                </a:xfrm>
                <a:custGeom>
                  <a:avLst/>
                  <a:gdLst/>
                  <a:ahLst/>
                  <a:rect l="l" t="t" r="r" b="b"/>
                  <a:pathLst>
                    <a:path w="65" h="56">
                      <a:moveTo>
                        <a:pt x="0" y="3"/>
                      </a:moveTo>
                      <a:lnTo>
                        <a:pt x="61" y="55"/>
                      </a:lnTo>
                      <a:lnTo>
                        <a:pt x="64" y="50"/>
                      </a:lnTo>
                      <a:lnTo>
                        <a:pt x="3" y="0"/>
                      </a:lnTo>
                      <a:lnTo>
                        <a:pt x="0" y="3"/>
                      </a:lnTo>
                    </a:path>
                  </a:pathLst>
                </a:custGeom>
                <a:solidFill>
                  <a:srgbClr val="ffe80f"/>
                </a:solidFill>
                <a:ln cap="rnd" w="12600">
                  <a:solidFill>
                    <a:srgbClr val="ffe80f"/>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Arial"/>
                  </a:endParaRPr>
                </a:p>
              </p:txBody>
            </p:sp>
            <p:sp>
              <p:nvSpPr>
                <p:cNvPr id="257" name=""/>
                <p:cNvSpPr/>
                <p:nvPr/>
              </p:nvSpPr>
              <p:spPr>
                <a:xfrm>
                  <a:off x="3988440" y="2697480"/>
                  <a:ext cx="81720" cy="70200"/>
                </a:xfrm>
                <a:custGeom>
                  <a:avLst/>
                  <a:gdLst/>
                  <a:ahLst/>
                  <a:rect l="l" t="t" r="r" b="b"/>
                  <a:pathLst>
                    <a:path w="62" h="53">
                      <a:moveTo>
                        <a:pt x="61" y="3"/>
                      </a:moveTo>
                      <a:lnTo>
                        <a:pt x="3" y="52"/>
                      </a:lnTo>
                      <a:lnTo>
                        <a:pt x="0" y="49"/>
                      </a:lnTo>
                      <a:lnTo>
                        <a:pt x="56" y="0"/>
                      </a:lnTo>
                      <a:lnTo>
                        <a:pt x="61" y="3"/>
                      </a:lnTo>
                    </a:path>
                  </a:pathLst>
                </a:custGeom>
                <a:solidFill>
                  <a:srgbClr val="ffe80f"/>
                </a:solidFill>
                <a:ln cap="rnd" w="12600">
                  <a:solidFill>
                    <a:srgbClr val="ffe80f"/>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grpSp>
        </p:grpSp>
        <p:sp>
          <p:nvSpPr>
            <p:cNvPr id="258" name=""/>
            <p:cNvSpPr/>
            <p:nvPr/>
          </p:nvSpPr>
          <p:spPr>
            <a:xfrm>
              <a:off x="3926160" y="2592360"/>
              <a:ext cx="21240" cy="52920"/>
            </a:xfrm>
            <a:custGeom>
              <a:avLst/>
              <a:gdLst/>
              <a:ahLst/>
              <a:rect l="l" t="t" r="r" b="b"/>
              <a:pathLst>
                <a:path w="16" h="40">
                  <a:moveTo>
                    <a:pt x="0" y="0"/>
                  </a:moveTo>
                  <a:lnTo>
                    <a:pt x="15" y="39"/>
                  </a:lnTo>
                  <a:lnTo>
                    <a:pt x="0" y="0"/>
                  </a:lnTo>
                </a:path>
              </a:pathLst>
            </a:custGeom>
            <a:noFill/>
            <a:ln cap="rnd" w="12600">
              <a:solidFill>
                <a:srgbClr val="60606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Arial"/>
              </a:endParaRPr>
            </a:p>
          </p:txBody>
        </p:sp>
      </p:grpSp>
      <p:graphicFrame>
        <p:nvGraphicFramePr>
          <p:cNvPr id="259" name=""/>
          <p:cNvGraphicFramePr/>
          <p:nvPr/>
        </p:nvGraphicFramePr>
        <p:xfrm>
          <a:off x="2044800" y="3962520"/>
          <a:ext cx="1307880" cy="838080"/>
        </p:xfrm>
        <a:graphic>
          <a:graphicData uri="http://schemas.openxmlformats.org/presentationml/2006/ole">
            <p:oleObj r:id="rId2" spid="">
              <p:embed/>
              <p:pic>
                <p:nvPicPr>
                  <p:cNvPr id="260" name="" descr=""/>
                  <p:cNvPicPr/>
                  <p:nvPr/>
                </p:nvPicPr>
                <p:blipFill>
                  <a:blip r:embed="rId3"/>
                  <a:stretch/>
                </p:blipFill>
                <p:spPr>
                  <a:xfrm>
                    <a:off x="2044800" y="3962520"/>
                    <a:ext cx="1307880" cy="838080"/>
                  </a:xfrm>
                  <a:prstGeom prst="rect">
                    <a:avLst/>
                  </a:prstGeom>
                  <a:noFill/>
                  <a:ln w="0">
                    <a:noFill/>
                  </a:ln>
                </p:spPr>
              </p:pic>
            </p:oleObj>
          </a:graphicData>
        </a:graphic>
      </p:graphicFrame>
      <p:grpSp>
        <p:nvGrpSpPr>
          <p:cNvPr id="261" name=""/>
          <p:cNvGrpSpPr/>
          <p:nvPr/>
        </p:nvGrpSpPr>
        <p:grpSpPr>
          <a:xfrm>
            <a:off x="1981080" y="2467080"/>
            <a:ext cx="2267280" cy="720360"/>
            <a:chOff x="1981080" y="2467080"/>
            <a:chExt cx="2267280" cy="720360"/>
          </a:xfrm>
        </p:grpSpPr>
        <p:sp>
          <p:nvSpPr>
            <p:cNvPr id="262" name=""/>
            <p:cNvSpPr/>
            <p:nvPr/>
          </p:nvSpPr>
          <p:spPr>
            <a:xfrm>
              <a:off x="2864160" y="3158280"/>
              <a:ext cx="310320" cy="29160"/>
            </a:xfrm>
            <a:custGeom>
              <a:avLst/>
              <a:gdLst/>
              <a:ahLst/>
              <a:rect l="l" t="t" r="r" b="b"/>
              <a:pathLst>
                <a:path w="223" h="21">
                  <a:moveTo>
                    <a:pt x="22" y="2"/>
                  </a:moveTo>
                  <a:lnTo>
                    <a:pt x="138" y="6"/>
                  </a:lnTo>
                  <a:lnTo>
                    <a:pt x="222" y="4"/>
                  </a:lnTo>
                  <a:lnTo>
                    <a:pt x="222" y="20"/>
                  </a:lnTo>
                  <a:lnTo>
                    <a:pt x="12" y="16"/>
                  </a:lnTo>
                  <a:lnTo>
                    <a:pt x="0" y="0"/>
                  </a:lnTo>
                  <a:lnTo>
                    <a:pt x="22" y="2"/>
                  </a:lnTo>
                </a:path>
              </a:pathLst>
            </a:custGeom>
            <a:solidFill>
              <a:srgbClr val="090501"/>
            </a:solidFill>
            <a:ln w="0">
              <a:noFill/>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Arial"/>
              </a:endParaRPr>
            </a:p>
          </p:txBody>
        </p:sp>
        <p:grpSp>
          <p:nvGrpSpPr>
            <p:cNvPr id="263" name=""/>
            <p:cNvGrpSpPr/>
            <p:nvPr/>
          </p:nvGrpSpPr>
          <p:grpSpPr>
            <a:xfrm>
              <a:off x="1981080" y="2467080"/>
              <a:ext cx="778680" cy="604800"/>
              <a:chOff x="1981080" y="2467080"/>
              <a:chExt cx="778680" cy="604800"/>
            </a:xfrm>
          </p:grpSpPr>
          <p:grpSp>
            <p:nvGrpSpPr>
              <p:cNvPr id="264" name=""/>
              <p:cNvGrpSpPr/>
              <p:nvPr/>
            </p:nvGrpSpPr>
            <p:grpSpPr>
              <a:xfrm>
                <a:off x="2279880" y="2467080"/>
                <a:ext cx="185760" cy="498960"/>
                <a:chOff x="2279880" y="2467080"/>
                <a:chExt cx="185760" cy="498960"/>
              </a:xfrm>
            </p:grpSpPr>
            <p:sp>
              <p:nvSpPr>
                <p:cNvPr id="265" name=""/>
                <p:cNvSpPr/>
                <p:nvPr/>
              </p:nvSpPr>
              <p:spPr>
                <a:xfrm>
                  <a:off x="2364480" y="2856600"/>
                  <a:ext cx="20520" cy="109440"/>
                </a:xfrm>
                <a:custGeom>
                  <a:avLst/>
                  <a:gdLst/>
                  <a:ahLst/>
                  <a:rect l="l" t="t" r="r" b="b"/>
                  <a:pathLst>
                    <a:path w="15" h="79">
                      <a:moveTo>
                        <a:pt x="0" y="0"/>
                      </a:moveTo>
                      <a:lnTo>
                        <a:pt x="14" y="0"/>
                      </a:lnTo>
                      <a:lnTo>
                        <a:pt x="14" y="78"/>
                      </a:lnTo>
                      <a:lnTo>
                        <a:pt x="0" y="78"/>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6" name=""/>
                <p:cNvSpPr/>
                <p:nvPr/>
              </p:nvSpPr>
              <p:spPr>
                <a:xfrm>
                  <a:off x="2307600" y="2781720"/>
                  <a:ext cx="130320" cy="23400"/>
                </a:xfrm>
                <a:custGeom>
                  <a:avLst/>
                  <a:gdLst/>
                  <a:ahLst/>
                  <a:rect l="l" t="t" r="r" b="b"/>
                  <a:pathLst>
                    <a:path w="94" h="17">
                      <a:moveTo>
                        <a:pt x="0" y="0"/>
                      </a:moveTo>
                      <a:lnTo>
                        <a:pt x="93" y="0"/>
                      </a:lnTo>
                      <a:lnTo>
                        <a:pt x="93" y="16"/>
                      </a:lnTo>
                      <a:lnTo>
                        <a:pt x="0" y="16"/>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267" name=""/>
                <p:cNvSpPr/>
                <p:nvPr/>
              </p:nvSpPr>
              <p:spPr>
                <a:xfrm>
                  <a:off x="2296440" y="2870640"/>
                  <a:ext cx="152640" cy="23400"/>
                </a:xfrm>
                <a:custGeom>
                  <a:avLst/>
                  <a:gdLst/>
                  <a:ahLst/>
                  <a:rect l="l" t="t" r="r" b="b"/>
                  <a:pathLst>
                    <a:path w="110" h="17">
                      <a:moveTo>
                        <a:pt x="0" y="0"/>
                      </a:moveTo>
                      <a:lnTo>
                        <a:pt x="109" y="0"/>
                      </a:lnTo>
                      <a:lnTo>
                        <a:pt x="109" y="16"/>
                      </a:lnTo>
                      <a:lnTo>
                        <a:pt x="0" y="16"/>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268" name=""/>
                <p:cNvSpPr/>
                <p:nvPr/>
              </p:nvSpPr>
              <p:spPr>
                <a:xfrm>
                  <a:off x="2317320" y="2684520"/>
                  <a:ext cx="109800" cy="23400"/>
                </a:xfrm>
                <a:custGeom>
                  <a:avLst/>
                  <a:gdLst/>
                  <a:ahLst/>
                  <a:rect l="l" t="t" r="r" b="b"/>
                  <a:pathLst>
                    <a:path w="79" h="17">
                      <a:moveTo>
                        <a:pt x="0" y="0"/>
                      </a:moveTo>
                      <a:lnTo>
                        <a:pt x="78" y="0"/>
                      </a:lnTo>
                      <a:lnTo>
                        <a:pt x="78" y="16"/>
                      </a:lnTo>
                      <a:lnTo>
                        <a:pt x="0" y="16"/>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269" name=""/>
                <p:cNvSpPr/>
                <p:nvPr/>
              </p:nvSpPr>
              <p:spPr>
                <a:xfrm>
                  <a:off x="2331360" y="2597040"/>
                  <a:ext cx="83160" cy="23400"/>
                </a:xfrm>
                <a:custGeom>
                  <a:avLst/>
                  <a:gdLst/>
                  <a:ahLst/>
                  <a:rect l="l" t="t" r="r" b="b"/>
                  <a:pathLst>
                    <a:path w="60" h="17">
                      <a:moveTo>
                        <a:pt x="0" y="0"/>
                      </a:moveTo>
                      <a:lnTo>
                        <a:pt x="59" y="0"/>
                      </a:lnTo>
                      <a:lnTo>
                        <a:pt x="59" y="16"/>
                      </a:lnTo>
                      <a:lnTo>
                        <a:pt x="0" y="16"/>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270" name=""/>
                <p:cNvSpPr/>
                <p:nvPr/>
              </p:nvSpPr>
              <p:spPr>
                <a:xfrm>
                  <a:off x="2371320" y="2521080"/>
                  <a:ext cx="2520" cy="328680"/>
                </a:xfrm>
                <a:prstGeom prst="rect">
                  <a:avLst/>
                </a:prstGeom>
                <a:solidFill>
                  <a:srgbClr val="000000"/>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71" name=""/>
                <p:cNvSpPr/>
                <p:nvPr/>
              </p:nvSpPr>
              <p:spPr>
                <a:xfrm>
                  <a:off x="2396520" y="2515320"/>
                  <a:ext cx="69120" cy="450720"/>
                </a:xfrm>
                <a:custGeom>
                  <a:avLst/>
                  <a:gdLst/>
                  <a:ahLst/>
                  <a:rect l="l" t="t" r="r" b="b"/>
                  <a:pathLst>
                    <a:path w="50" h="325">
                      <a:moveTo>
                        <a:pt x="0" y="0"/>
                      </a:moveTo>
                      <a:lnTo>
                        <a:pt x="46" y="324"/>
                      </a:lnTo>
                      <a:lnTo>
                        <a:pt x="49" y="324"/>
                      </a:lnTo>
                      <a:lnTo>
                        <a:pt x="4" y="0"/>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2" name=""/>
                <p:cNvSpPr/>
                <p:nvPr/>
              </p:nvSpPr>
              <p:spPr>
                <a:xfrm>
                  <a:off x="2279880" y="2515320"/>
                  <a:ext cx="66600" cy="450720"/>
                </a:xfrm>
                <a:custGeom>
                  <a:avLst/>
                  <a:gdLst/>
                  <a:ahLst/>
                  <a:rect l="l" t="t" r="r" b="b"/>
                  <a:pathLst>
                    <a:path w="48" h="325">
                      <a:moveTo>
                        <a:pt x="47" y="0"/>
                      </a:moveTo>
                      <a:lnTo>
                        <a:pt x="4" y="324"/>
                      </a:lnTo>
                      <a:lnTo>
                        <a:pt x="0" y="324"/>
                      </a:lnTo>
                      <a:lnTo>
                        <a:pt x="43" y="0"/>
                      </a:lnTo>
                      <a:lnTo>
                        <a:pt x="47" y="0"/>
                      </a:lnTo>
                    </a:path>
                  </a:pathLst>
                </a:custGeom>
                <a:solidFill>
                  <a:srgbClr val="00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3" name=""/>
                <p:cNvSpPr/>
                <p:nvPr/>
              </p:nvSpPr>
              <p:spPr>
                <a:xfrm>
                  <a:off x="2340720" y="2515320"/>
                  <a:ext cx="73440" cy="81720"/>
                </a:xfrm>
                <a:custGeom>
                  <a:avLst/>
                  <a:gdLst/>
                  <a:ahLst/>
                  <a:rect l="l" t="t" r="r" b="b"/>
                  <a:pathLst>
                    <a:path w="53" h="59">
                      <a:moveTo>
                        <a:pt x="0" y="0"/>
                      </a:moveTo>
                      <a:lnTo>
                        <a:pt x="48" y="58"/>
                      </a:lnTo>
                      <a:lnTo>
                        <a:pt x="52" y="58"/>
                      </a:lnTo>
                      <a:lnTo>
                        <a:pt x="4" y="0"/>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274" name=""/>
                <p:cNvSpPr/>
                <p:nvPr/>
              </p:nvSpPr>
              <p:spPr>
                <a:xfrm>
                  <a:off x="2329920" y="2515320"/>
                  <a:ext cx="72000" cy="81720"/>
                </a:xfrm>
                <a:custGeom>
                  <a:avLst/>
                  <a:gdLst/>
                  <a:ahLst/>
                  <a:rect l="l" t="t" r="r" b="b"/>
                  <a:pathLst>
                    <a:path w="52" h="59">
                      <a:moveTo>
                        <a:pt x="51" y="0"/>
                      </a:moveTo>
                      <a:lnTo>
                        <a:pt x="4" y="58"/>
                      </a:lnTo>
                      <a:lnTo>
                        <a:pt x="0" y="58"/>
                      </a:lnTo>
                      <a:lnTo>
                        <a:pt x="47" y="0"/>
                      </a:lnTo>
                      <a:lnTo>
                        <a:pt x="51" y="0"/>
                      </a:lnTo>
                    </a:path>
                  </a:pathLst>
                </a:custGeom>
                <a:solidFill>
                  <a:srgbClr val="000000"/>
                </a:solidFill>
                <a:ln cap="rnd" w="12600">
                  <a:solidFill>
                    <a:srgbClr val="000000"/>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275" name=""/>
                <p:cNvSpPr/>
                <p:nvPr/>
              </p:nvSpPr>
              <p:spPr>
                <a:xfrm>
                  <a:off x="2329920" y="2609640"/>
                  <a:ext cx="90360" cy="73440"/>
                </a:xfrm>
                <a:custGeom>
                  <a:avLst/>
                  <a:gdLst/>
                  <a:ahLst/>
                  <a:rect l="l" t="t" r="r" b="b"/>
                  <a:pathLst>
                    <a:path w="65" h="53">
                      <a:moveTo>
                        <a:pt x="4" y="0"/>
                      </a:moveTo>
                      <a:lnTo>
                        <a:pt x="64" y="52"/>
                      </a:lnTo>
                      <a:lnTo>
                        <a:pt x="61" y="52"/>
                      </a:lnTo>
                      <a:lnTo>
                        <a:pt x="0" y="0"/>
                      </a:lnTo>
                      <a:lnTo>
                        <a:pt x="4" y="0"/>
                      </a:lnTo>
                    </a:path>
                  </a:pathLst>
                </a:custGeom>
                <a:solidFill>
                  <a:srgbClr val="000000"/>
                </a:solidFill>
                <a:ln cap="rnd" w="12600">
                  <a:solidFill>
                    <a:srgbClr val="000000"/>
                  </a:solidFill>
                  <a:round/>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Arial"/>
                  </a:endParaRPr>
                </a:p>
              </p:txBody>
            </p:sp>
            <p:sp>
              <p:nvSpPr>
                <p:cNvPr id="276" name=""/>
                <p:cNvSpPr/>
                <p:nvPr/>
              </p:nvSpPr>
              <p:spPr>
                <a:xfrm>
                  <a:off x="2324160" y="2609640"/>
                  <a:ext cx="90360" cy="73440"/>
                </a:xfrm>
                <a:custGeom>
                  <a:avLst/>
                  <a:gdLst/>
                  <a:ahLst/>
                  <a:rect l="l" t="t" r="r" b="b"/>
                  <a:pathLst>
                    <a:path w="65" h="53">
                      <a:moveTo>
                        <a:pt x="61" y="0"/>
                      </a:moveTo>
                      <a:lnTo>
                        <a:pt x="0" y="52"/>
                      </a:lnTo>
                      <a:lnTo>
                        <a:pt x="4" y="52"/>
                      </a:lnTo>
                      <a:lnTo>
                        <a:pt x="64" y="0"/>
                      </a:lnTo>
                      <a:lnTo>
                        <a:pt x="61" y="0"/>
                      </a:lnTo>
                    </a:path>
                  </a:pathLst>
                </a:custGeom>
                <a:solidFill>
                  <a:srgbClr val="000000"/>
                </a:solidFill>
                <a:ln cap="rnd" w="12600">
                  <a:solidFill>
                    <a:srgbClr val="000000"/>
                  </a:solidFill>
                  <a:round/>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Arial"/>
                  </a:endParaRPr>
                </a:p>
              </p:txBody>
            </p:sp>
            <p:sp>
              <p:nvSpPr>
                <p:cNvPr id="277" name=""/>
                <p:cNvSpPr/>
                <p:nvPr/>
              </p:nvSpPr>
              <p:spPr>
                <a:xfrm>
                  <a:off x="2317320" y="2694240"/>
                  <a:ext cx="120960" cy="87120"/>
                </a:xfrm>
                <a:custGeom>
                  <a:avLst/>
                  <a:gdLst/>
                  <a:ahLst/>
                  <a:rect l="l" t="t" r="r" b="b"/>
                  <a:pathLst>
                    <a:path w="87" h="63">
                      <a:moveTo>
                        <a:pt x="0" y="0"/>
                      </a:moveTo>
                      <a:lnTo>
                        <a:pt x="82" y="62"/>
                      </a:lnTo>
                      <a:lnTo>
                        <a:pt x="86" y="62"/>
                      </a:lnTo>
                      <a:lnTo>
                        <a:pt x="4" y="0"/>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78" name=""/>
                <p:cNvSpPr/>
                <p:nvPr/>
              </p:nvSpPr>
              <p:spPr>
                <a:xfrm>
                  <a:off x="2307600" y="2694240"/>
                  <a:ext cx="119160" cy="87120"/>
                </a:xfrm>
                <a:custGeom>
                  <a:avLst/>
                  <a:gdLst/>
                  <a:ahLst/>
                  <a:rect l="l" t="t" r="r" b="b"/>
                  <a:pathLst>
                    <a:path w="86" h="63">
                      <a:moveTo>
                        <a:pt x="85" y="0"/>
                      </a:moveTo>
                      <a:lnTo>
                        <a:pt x="4" y="62"/>
                      </a:lnTo>
                      <a:lnTo>
                        <a:pt x="0" y="62"/>
                      </a:lnTo>
                      <a:lnTo>
                        <a:pt x="80" y="0"/>
                      </a:lnTo>
                      <a:lnTo>
                        <a:pt x="85" y="0"/>
                      </a:lnTo>
                    </a:path>
                  </a:pathLst>
                </a:custGeom>
                <a:solidFill>
                  <a:srgbClr val="000000"/>
                </a:solidFill>
                <a:ln cap="rnd" w="12600">
                  <a:solidFill>
                    <a:srgbClr val="0000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79" name=""/>
                <p:cNvSpPr/>
                <p:nvPr/>
              </p:nvSpPr>
              <p:spPr>
                <a:xfrm>
                  <a:off x="2307600" y="2792880"/>
                  <a:ext cx="141120" cy="76320"/>
                </a:xfrm>
                <a:custGeom>
                  <a:avLst/>
                  <a:gdLst/>
                  <a:ahLst/>
                  <a:rect l="l" t="t" r="r" b="b"/>
                  <a:pathLst>
                    <a:path w="102" h="55">
                      <a:moveTo>
                        <a:pt x="0" y="0"/>
                      </a:moveTo>
                      <a:lnTo>
                        <a:pt x="97" y="54"/>
                      </a:lnTo>
                      <a:lnTo>
                        <a:pt x="101" y="54"/>
                      </a:lnTo>
                      <a:lnTo>
                        <a:pt x="5" y="0"/>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280" name=""/>
                <p:cNvSpPr/>
                <p:nvPr/>
              </p:nvSpPr>
              <p:spPr>
                <a:xfrm>
                  <a:off x="2296440" y="2792880"/>
                  <a:ext cx="141480" cy="76320"/>
                </a:xfrm>
                <a:custGeom>
                  <a:avLst/>
                  <a:gdLst/>
                  <a:ahLst/>
                  <a:rect l="l" t="t" r="r" b="b"/>
                  <a:pathLst>
                    <a:path w="102" h="55">
                      <a:moveTo>
                        <a:pt x="101" y="0"/>
                      </a:moveTo>
                      <a:lnTo>
                        <a:pt x="4" y="54"/>
                      </a:lnTo>
                      <a:lnTo>
                        <a:pt x="0" y="54"/>
                      </a:lnTo>
                      <a:lnTo>
                        <a:pt x="96" y="0"/>
                      </a:lnTo>
                      <a:lnTo>
                        <a:pt x="101" y="0"/>
                      </a:lnTo>
                    </a:path>
                  </a:pathLst>
                </a:custGeom>
                <a:solidFill>
                  <a:srgbClr val="000000"/>
                </a:solidFill>
                <a:ln cap="rnd" w="1260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281" name=""/>
                <p:cNvSpPr/>
                <p:nvPr/>
              </p:nvSpPr>
              <p:spPr>
                <a:xfrm>
                  <a:off x="2324160" y="2467080"/>
                  <a:ext cx="95760" cy="51120"/>
                </a:xfrm>
                <a:custGeom>
                  <a:avLst/>
                  <a:gdLst/>
                  <a:ahLst/>
                  <a:rect l="l" t="t" r="r" b="b"/>
                  <a:pathLst>
                    <a:path w="69" h="37">
                      <a:moveTo>
                        <a:pt x="24" y="0"/>
                      </a:moveTo>
                      <a:lnTo>
                        <a:pt x="46" y="0"/>
                      </a:lnTo>
                      <a:lnTo>
                        <a:pt x="46" y="23"/>
                      </a:lnTo>
                      <a:lnTo>
                        <a:pt x="68" y="23"/>
                      </a:lnTo>
                      <a:lnTo>
                        <a:pt x="68" y="36"/>
                      </a:lnTo>
                      <a:lnTo>
                        <a:pt x="0" y="36"/>
                      </a:lnTo>
                      <a:lnTo>
                        <a:pt x="0" y="23"/>
                      </a:lnTo>
                      <a:lnTo>
                        <a:pt x="24" y="23"/>
                      </a:lnTo>
                      <a:lnTo>
                        <a:pt x="24" y="0"/>
                      </a:lnTo>
                    </a:path>
                  </a:pathLst>
                </a:custGeom>
                <a:solidFill>
                  <a:srgbClr val="000000"/>
                </a:solidFill>
                <a:ln cap="rnd" w="12600">
                  <a:solidFill>
                    <a:srgbClr val="000000"/>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grpSp>
          <p:grpSp>
            <p:nvGrpSpPr>
              <p:cNvPr id="282" name=""/>
              <p:cNvGrpSpPr/>
              <p:nvPr/>
            </p:nvGrpSpPr>
            <p:grpSpPr>
              <a:xfrm>
                <a:off x="1981080" y="2572200"/>
                <a:ext cx="186120" cy="499680"/>
                <a:chOff x="1981080" y="2572200"/>
                <a:chExt cx="186120" cy="499680"/>
              </a:xfrm>
            </p:grpSpPr>
            <p:sp>
              <p:nvSpPr>
                <p:cNvPr id="283" name=""/>
                <p:cNvSpPr/>
                <p:nvPr/>
              </p:nvSpPr>
              <p:spPr>
                <a:xfrm>
                  <a:off x="2065680" y="2962080"/>
                  <a:ext cx="20520" cy="109800"/>
                </a:xfrm>
                <a:custGeom>
                  <a:avLst/>
                  <a:gdLst/>
                  <a:ahLst/>
                  <a:rect l="l" t="t" r="r" b="b"/>
                  <a:pathLst>
                    <a:path w="15" h="79">
                      <a:moveTo>
                        <a:pt x="0" y="0"/>
                      </a:moveTo>
                      <a:lnTo>
                        <a:pt x="14" y="0"/>
                      </a:lnTo>
                      <a:lnTo>
                        <a:pt x="14" y="78"/>
                      </a:lnTo>
                      <a:lnTo>
                        <a:pt x="0" y="78"/>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4" name=""/>
                <p:cNvSpPr/>
                <p:nvPr/>
              </p:nvSpPr>
              <p:spPr>
                <a:xfrm>
                  <a:off x="2008800" y="2887200"/>
                  <a:ext cx="130680" cy="23400"/>
                </a:xfrm>
                <a:custGeom>
                  <a:avLst/>
                  <a:gdLst/>
                  <a:ahLst/>
                  <a:rect l="l" t="t" r="r" b="b"/>
                  <a:pathLst>
                    <a:path w="94" h="17">
                      <a:moveTo>
                        <a:pt x="0" y="0"/>
                      </a:moveTo>
                      <a:lnTo>
                        <a:pt x="93" y="0"/>
                      </a:lnTo>
                      <a:lnTo>
                        <a:pt x="93" y="16"/>
                      </a:lnTo>
                      <a:lnTo>
                        <a:pt x="0" y="16"/>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285" name=""/>
                <p:cNvSpPr/>
                <p:nvPr/>
              </p:nvSpPr>
              <p:spPr>
                <a:xfrm>
                  <a:off x="1997640" y="2974680"/>
                  <a:ext cx="152640" cy="23400"/>
                </a:xfrm>
                <a:custGeom>
                  <a:avLst/>
                  <a:gdLst/>
                  <a:ahLst/>
                  <a:rect l="l" t="t" r="r" b="b"/>
                  <a:pathLst>
                    <a:path w="110" h="17">
                      <a:moveTo>
                        <a:pt x="0" y="0"/>
                      </a:moveTo>
                      <a:lnTo>
                        <a:pt x="109" y="0"/>
                      </a:lnTo>
                      <a:lnTo>
                        <a:pt x="109" y="16"/>
                      </a:lnTo>
                      <a:lnTo>
                        <a:pt x="0" y="16"/>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286" name=""/>
                <p:cNvSpPr/>
                <p:nvPr/>
              </p:nvSpPr>
              <p:spPr>
                <a:xfrm>
                  <a:off x="2018520" y="2788560"/>
                  <a:ext cx="109800" cy="23400"/>
                </a:xfrm>
                <a:custGeom>
                  <a:avLst/>
                  <a:gdLst/>
                  <a:ahLst/>
                  <a:rect l="l" t="t" r="r" b="b"/>
                  <a:pathLst>
                    <a:path w="79" h="17">
                      <a:moveTo>
                        <a:pt x="0" y="0"/>
                      </a:moveTo>
                      <a:lnTo>
                        <a:pt x="78" y="0"/>
                      </a:lnTo>
                      <a:lnTo>
                        <a:pt x="78" y="16"/>
                      </a:lnTo>
                      <a:lnTo>
                        <a:pt x="0" y="16"/>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287" name=""/>
                <p:cNvSpPr/>
                <p:nvPr/>
              </p:nvSpPr>
              <p:spPr>
                <a:xfrm>
                  <a:off x="2032200" y="2701080"/>
                  <a:ext cx="84600" cy="23400"/>
                </a:xfrm>
                <a:custGeom>
                  <a:avLst/>
                  <a:gdLst/>
                  <a:ahLst/>
                  <a:rect l="l" t="t" r="r" b="b"/>
                  <a:pathLst>
                    <a:path w="61" h="17">
                      <a:moveTo>
                        <a:pt x="0" y="0"/>
                      </a:moveTo>
                      <a:lnTo>
                        <a:pt x="60" y="0"/>
                      </a:lnTo>
                      <a:lnTo>
                        <a:pt x="60" y="16"/>
                      </a:lnTo>
                      <a:lnTo>
                        <a:pt x="0" y="16"/>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288" name=""/>
                <p:cNvSpPr/>
                <p:nvPr/>
              </p:nvSpPr>
              <p:spPr>
                <a:xfrm>
                  <a:off x="2072520" y="2626200"/>
                  <a:ext cx="2520" cy="328680"/>
                </a:xfrm>
                <a:prstGeom prst="rect">
                  <a:avLst/>
                </a:prstGeom>
                <a:solidFill>
                  <a:srgbClr val="000000"/>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9" name=""/>
                <p:cNvSpPr/>
                <p:nvPr/>
              </p:nvSpPr>
              <p:spPr>
                <a:xfrm>
                  <a:off x="2099160" y="2620440"/>
                  <a:ext cx="68040" cy="451080"/>
                </a:xfrm>
                <a:custGeom>
                  <a:avLst/>
                  <a:gdLst/>
                  <a:ahLst/>
                  <a:rect l="l" t="t" r="r" b="b"/>
                  <a:pathLst>
                    <a:path w="49" h="325">
                      <a:moveTo>
                        <a:pt x="0" y="0"/>
                      </a:moveTo>
                      <a:lnTo>
                        <a:pt x="45" y="324"/>
                      </a:lnTo>
                      <a:lnTo>
                        <a:pt x="48" y="324"/>
                      </a:lnTo>
                      <a:lnTo>
                        <a:pt x="4" y="0"/>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0" name=""/>
                <p:cNvSpPr/>
                <p:nvPr/>
              </p:nvSpPr>
              <p:spPr>
                <a:xfrm>
                  <a:off x="1981080" y="2620440"/>
                  <a:ext cx="66600" cy="451080"/>
                </a:xfrm>
                <a:custGeom>
                  <a:avLst/>
                  <a:gdLst/>
                  <a:ahLst/>
                  <a:rect l="l" t="t" r="r" b="b"/>
                  <a:pathLst>
                    <a:path w="48" h="325">
                      <a:moveTo>
                        <a:pt x="47" y="0"/>
                      </a:moveTo>
                      <a:lnTo>
                        <a:pt x="4" y="324"/>
                      </a:lnTo>
                      <a:lnTo>
                        <a:pt x="0" y="324"/>
                      </a:lnTo>
                      <a:lnTo>
                        <a:pt x="43" y="0"/>
                      </a:lnTo>
                      <a:lnTo>
                        <a:pt x="47" y="0"/>
                      </a:lnTo>
                    </a:path>
                  </a:pathLst>
                </a:custGeom>
                <a:solidFill>
                  <a:srgbClr val="00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1" name=""/>
                <p:cNvSpPr/>
                <p:nvPr/>
              </p:nvSpPr>
              <p:spPr>
                <a:xfrm>
                  <a:off x="2040840" y="2620440"/>
                  <a:ext cx="75960" cy="80280"/>
                </a:xfrm>
                <a:custGeom>
                  <a:avLst/>
                  <a:gdLst/>
                  <a:ahLst/>
                  <a:rect l="l" t="t" r="r" b="b"/>
                  <a:pathLst>
                    <a:path w="55" h="58">
                      <a:moveTo>
                        <a:pt x="0" y="0"/>
                      </a:moveTo>
                      <a:lnTo>
                        <a:pt x="50" y="57"/>
                      </a:lnTo>
                      <a:lnTo>
                        <a:pt x="54" y="57"/>
                      </a:lnTo>
                      <a:lnTo>
                        <a:pt x="5" y="0"/>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292" name=""/>
                <p:cNvSpPr/>
                <p:nvPr/>
              </p:nvSpPr>
              <p:spPr>
                <a:xfrm>
                  <a:off x="2029680" y="2620440"/>
                  <a:ext cx="74880" cy="80280"/>
                </a:xfrm>
                <a:custGeom>
                  <a:avLst/>
                  <a:gdLst/>
                  <a:ahLst/>
                  <a:rect l="l" t="t" r="r" b="b"/>
                  <a:pathLst>
                    <a:path w="54" h="58">
                      <a:moveTo>
                        <a:pt x="53" y="0"/>
                      </a:moveTo>
                      <a:lnTo>
                        <a:pt x="4" y="57"/>
                      </a:lnTo>
                      <a:lnTo>
                        <a:pt x="0" y="57"/>
                      </a:lnTo>
                      <a:lnTo>
                        <a:pt x="49" y="0"/>
                      </a:lnTo>
                      <a:lnTo>
                        <a:pt x="53" y="0"/>
                      </a:lnTo>
                    </a:path>
                  </a:pathLst>
                </a:custGeom>
                <a:solidFill>
                  <a:srgbClr val="000000"/>
                </a:solidFill>
                <a:ln cap="rnd" w="12600">
                  <a:solidFill>
                    <a:srgbClr val="000000"/>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293" name=""/>
                <p:cNvSpPr/>
                <p:nvPr/>
              </p:nvSpPr>
              <p:spPr>
                <a:xfrm>
                  <a:off x="2029680" y="2713680"/>
                  <a:ext cx="90000" cy="74880"/>
                </a:xfrm>
                <a:custGeom>
                  <a:avLst/>
                  <a:gdLst/>
                  <a:ahLst/>
                  <a:rect l="l" t="t" r="r" b="b"/>
                  <a:pathLst>
                    <a:path w="65" h="54">
                      <a:moveTo>
                        <a:pt x="4" y="0"/>
                      </a:moveTo>
                      <a:lnTo>
                        <a:pt x="64" y="53"/>
                      </a:lnTo>
                      <a:lnTo>
                        <a:pt x="61" y="53"/>
                      </a:lnTo>
                      <a:lnTo>
                        <a:pt x="0" y="0"/>
                      </a:lnTo>
                      <a:lnTo>
                        <a:pt x="4" y="0"/>
                      </a:lnTo>
                    </a:path>
                  </a:pathLst>
                </a:custGeom>
                <a:solidFill>
                  <a:srgbClr val="000000"/>
                </a:solidFill>
                <a:ln cap="rnd" w="12600">
                  <a:solidFill>
                    <a:srgbClr val="0000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294" name=""/>
                <p:cNvSpPr/>
                <p:nvPr/>
              </p:nvSpPr>
              <p:spPr>
                <a:xfrm>
                  <a:off x="2026800" y="2713680"/>
                  <a:ext cx="90000" cy="74880"/>
                </a:xfrm>
                <a:custGeom>
                  <a:avLst/>
                  <a:gdLst/>
                  <a:ahLst/>
                  <a:rect l="l" t="t" r="r" b="b"/>
                  <a:pathLst>
                    <a:path w="65" h="54">
                      <a:moveTo>
                        <a:pt x="61" y="0"/>
                      </a:moveTo>
                      <a:lnTo>
                        <a:pt x="0" y="53"/>
                      </a:lnTo>
                      <a:lnTo>
                        <a:pt x="4" y="53"/>
                      </a:lnTo>
                      <a:lnTo>
                        <a:pt x="64" y="0"/>
                      </a:lnTo>
                      <a:lnTo>
                        <a:pt x="61" y="0"/>
                      </a:lnTo>
                    </a:path>
                  </a:pathLst>
                </a:custGeom>
                <a:solidFill>
                  <a:srgbClr val="000000"/>
                </a:solidFill>
                <a:ln cap="rnd" w="12600">
                  <a:solidFill>
                    <a:srgbClr val="0000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295" name=""/>
                <p:cNvSpPr/>
                <p:nvPr/>
              </p:nvSpPr>
              <p:spPr>
                <a:xfrm>
                  <a:off x="2018520" y="2799360"/>
                  <a:ext cx="120960" cy="87480"/>
                </a:xfrm>
                <a:custGeom>
                  <a:avLst/>
                  <a:gdLst/>
                  <a:ahLst/>
                  <a:rect l="l" t="t" r="r" b="b"/>
                  <a:pathLst>
                    <a:path w="87" h="63">
                      <a:moveTo>
                        <a:pt x="0" y="0"/>
                      </a:moveTo>
                      <a:lnTo>
                        <a:pt x="82" y="62"/>
                      </a:lnTo>
                      <a:lnTo>
                        <a:pt x="86" y="62"/>
                      </a:lnTo>
                      <a:lnTo>
                        <a:pt x="4" y="0"/>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296" name=""/>
                <p:cNvSpPr/>
                <p:nvPr/>
              </p:nvSpPr>
              <p:spPr>
                <a:xfrm>
                  <a:off x="2008800" y="2799360"/>
                  <a:ext cx="119520" cy="87480"/>
                </a:xfrm>
                <a:custGeom>
                  <a:avLst/>
                  <a:gdLst/>
                  <a:ahLst/>
                  <a:rect l="l" t="t" r="r" b="b"/>
                  <a:pathLst>
                    <a:path w="86" h="63">
                      <a:moveTo>
                        <a:pt x="85" y="0"/>
                      </a:moveTo>
                      <a:lnTo>
                        <a:pt x="4" y="62"/>
                      </a:lnTo>
                      <a:lnTo>
                        <a:pt x="0" y="62"/>
                      </a:lnTo>
                      <a:lnTo>
                        <a:pt x="80" y="0"/>
                      </a:lnTo>
                      <a:lnTo>
                        <a:pt x="85" y="0"/>
                      </a:lnTo>
                    </a:path>
                  </a:pathLst>
                </a:custGeom>
                <a:solidFill>
                  <a:srgbClr val="000000"/>
                </a:solidFill>
                <a:ln cap="rnd" w="1260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297" name=""/>
                <p:cNvSpPr/>
                <p:nvPr/>
              </p:nvSpPr>
              <p:spPr>
                <a:xfrm>
                  <a:off x="2008800" y="2898000"/>
                  <a:ext cx="141480" cy="76320"/>
                </a:xfrm>
                <a:custGeom>
                  <a:avLst/>
                  <a:gdLst/>
                  <a:ahLst/>
                  <a:rect l="l" t="t" r="r" b="b"/>
                  <a:pathLst>
                    <a:path w="102" h="55">
                      <a:moveTo>
                        <a:pt x="0" y="0"/>
                      </a:moveTo>
                      <a:lnTo>
                        <a:pt x="97" y="54"/>
                      </a:lnTo>
                      <a:lnTo>
                        <a:pt x="101" y="54"/>
                      </a:lnTo>
                      <a:lnTo>
                        <a:pt x="5" y="0"/>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298" name=""/>
                <p:cNvSpPr/>
                <p:nvPr/>
              </p:nvSpPr>
              <p:spPr>
                <a:xfrm>
                  <a:off x="1997640" y="2898000"/>
                  <a:ext cx="141480" cy="76320"/>
                </a:xfrm>
                <a:custGeom>
                  <a:avLst/>
                  <a:gdLst/>
                  <a:ahLst/>
                  <a:rect l="l" t="t" r="r" b="b"/>
                  <a:pathLst>
                    <a:path w="102" h="55">
                      <a:moveTo>
                        <a:pt x="101" y="0"/>
                      </a:moveTo>
                      <a:lnTo>
                        <a:pt x="4" y="54"/>
                      </a:lnTo>
                      <a:lnTo>
                        <a:pt x="0" y="54"/>
                      </a:lnTo>
                      <a:lnTo>
                        <a:pt x="96" y="0"/>
                      </a:lnTo>
                      <a:lnTo>
                        <a:pt x="101" y="0"/>
                      </a:lnTo>
                    </a:path>
                  </a:pathLst>
                </a:custGeom>
                <a:solidFill>
                  <a:srgbClr val="000000"/>
                </a:solidFill>
                <a:ln cap="rnd" w="1260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299" name=""/>
                <p:cNvSpPr/>
                <p:nvPr/>
              </p:nvSpPr>
              <p:spPr>
                <a:xfrm>
                  <a:off x="2026800" y="2572200"/>
                  <a:ext cx="92880" cy="51120"/>
                </a:xfrm>
                <a:custGeom>
                  <a:avLst/>
                  <a:gdLst/>
                  <a:ahLst/>
                  <a:rect l="l" t="t" r="r" b="b"/>
                  <a:pathLst>
                    <a:path w="67" h="37">
                      <a:moveTo>
                        <a:pt x="23" y="0"/>
                      </a:moveTo>
                      <a:lnTo>
                        <a:pt x="44" y="0"/>
                      </a:lnTo>
                      <a:lnTo>
                        <a:pt x="44" y="23"/>
                      </a:lnTo>
                      <a:lnTo>
                        <a:pt x="66" y="23"/>
                      </a:lnTo>
                      <a:lnTo>
                        <a:pt x="66" y="36"/>
                      </a:lnTo>
                      <a:lnTo>
                        <a:pt x="0" y="36"/>
                      </a:lnTo>
                      <a:lnTo>
                        <a:pt x="0" y="23"/>
                      </a:lnTo>
                      <a:lnTo>
                        <a:pt x="23" y="23"/>
                      </a:lnTo>
                      <a:lnTo>
                        <a:pt x="23" y="0"/>
                      </a:lnTo>
                    </a:path>
                  </a:pathLst>
                </a:custGeom>
                <a:solidFill>
                  <a:srgbClr val="000000"/>
                </a:solidFill>
                <a:ln cap="rnd" w="12600">
                  <a:solidFill>
                    <a:srgbClr val="000000"/>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grpSp>
          <p:grpSp>
            <p:nvGrpSpPr>
              <p:cNvPr id="300" name=""/>
              <p:cNvGrpSpPr/>
              <p:nvPr/>
            </p:nvGrpSpPr>
            <p:grpSpPr>
              <a:xfrm>
                <a:off x="2573640" y="2505600"/>
                <a:ext cx="186120" cy="499320"/>
                <a:chOff x="2573640" y="2505600"/>
                <a:chExt cx="186120" cy="499320"/>
              </a:xfrm>
            </p:grpSpPr>
            <p:sp>
              <p:nvSpPr>
                <p:cNvPr id="301" name=""/>
                <p:cNvSpPr/>
                <p:nvPr/>
              </p:nvSpPr>
              <p:spPr>
                <a:xfrm>
                  <a:off x="2658240" y="2895480"/>
                  <a:ext cx="20520" cy="109440"/>
                </a:xfrm>
                <a:custGeom>
                  <a:avLst/>
                  <a:gdLst/>
                  <a:ahLst/>
                  <a:rect l="l" t="t" r="r" b="b"/>
                  <a:pathLst>
                    <a:path w="15" h="79">
                      <a:moveTo>
                        <a:pt x="0" y="0"/>
                      </a:moveTo>
                      <a:lnTo>
                        <a:pt x="14" y="0"/>
                      </a:lnTo>
                      <a:lnTo>
                        <a:pt x="14" y="78"/>
                      </a:lnTo>
                      <a:lnTo>
                        <a:pt x="0" y="78"/>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2" name=""/>
                <p:cNvSpPr/>
                <p:nvPr/>
              </p:nvSpPr>
              <p:spPr>
                <a:xfrm>
                  <a:off x="2601360" y="2820600"/>
                  <a:ext cx="130680" cy="23400"/>
                </a:xfrm>
                <a:custGeom>
                  <a:avLst/>
                  <a:gdLst/>
                  <a:ahLst/>
                  <a:rect l="l" t="t" r="r" b="b"/>
                  <a:pathLst>
                    <a:path w="94" h="17">
                      <a:moveTo>
                        <a:pt x="0" y="0"/>
                      </a:moveTo>
                      <a:lnTo>
                        <a:pt x="93" y="0"/>
                      </a:lnTo>
                      <a:lnTo>
                        <a:pt x="93" y="16"/>
                      </a:lnTo>
                      <a:lnTo>
                        <a:pt x="0" y="16"/>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303" name=""/>
                <p:cNvSpPr/>
                <p:nvPr/>
              </p:nvSpPr>
              <p:spPr>
                <a:xfrm>
                  <a:off x="2590200" y="2908080"/>
                  <a:ext cx="152640" cy="23400"/>
                </a:xfrm>
                <a:custGeom>
                  <a:avLst/>
                  <a:gdLst/>
                  <a:ahLst/>
                  <a:rect l="l" t="t" r="r" b="b"/>
                  <a:pathLst>
                    <a:path w="110" h="17">
                      <a:moveTo>
                        <a:pt x="0" y="0"/>
                      </a:moveTo>
                      <a:lnTo>
                        <a:pt x="109" y="0"/>
                      </a:lnTo>
                      <a:lnTo>
                        <a:pt x="109" y="16"/>
                      </a:lnTo>
                      <a:lnTo>
                        <a:pt x="0" y="16"/>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304" name=""/>
                <p:cNvSpPr/>
                <p:nvPr/>
              </p:nvSpPr>
              <p:spPr>
                <a:xfrm>
                  <a:off x="2612160" y="2721960"/>
                  <a:ext cx="108360" cy="23400"/>
                </a:xfrm>
                <a:custGeom>
                  <a:avLst/>
                  <a:gdLst/>
                  <a:ahLst/>
                  <a:rect l="l" t="t" r="r" b="b"/>
                  <a:pathLst>
                    <a:path w="78" h="17">
                      <a:moveTo>
                        <a:pt x="0" y="0"/>
                      </a:moveTo>
                      <a:lnTo>
                        <a:pt x="77" y="0"/>
                      </a:lnTo>
                      <a:lnTo>
                        <a:pt x="77" y="16"/>
                      </a:lnTo>
                      <a:lnTo>
                        <a:pt x="0" y="16"/>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305" name=""/>
                <p:cNvSpPr/>
                <p:nvPr/>
              </p:nvSpPr>
              <p:spPr>
                <a:xfrm>
                  <a:off x="2624760" y="2634840"/>
                  <a:ext cx="84600" cy="23400"/>
                </a:xfrm>
                <a:custGeom>
                  <a:avLst/>
                  <a:gdLst/>
                  <a:ahLst/>
                  <a:rect l="l" t="t" r="r" b="b"/>
                  <a:pathLst>
                    <a:path w="61" h="17">
                      <a:moveTo>
                        <a:pt x="0" y="0"/>
                      </a:moveTo>
                      <a:lnTo>
                        <a:pt x="60" y="0"/>
                      </a:lnTo>
                      <a:lnTo>
                        <a:pt x="60" y="16"/>
                      </a:lnTo>
                      <a:lnTo>
                        <a:pt x="0" y="16"/>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306" name=""/>
                <p:cNvSpPr/>
                <p:nvPr/>
              </p:nvSpPr>
              <p:spPr>
                <a:xfrm>
                  <a:off x="2665080" y="2559600"/>
                  <a:ext cx="2520" cy="329040"/>
                </a:xfrm>
                <a:prstGeom prst="rect">
                  <a:avLst/>
                </a:prstGeom>
                <a:solidFill>
                  <a:srgbClr val="000000"/>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7" name=""/>
                <p:cNvSpPr/>
                <p:nvPr/>
              </p:nvSpPr>
              <p:spPr>
                <a:xfrm>
                  <a:off x="2691720" y="2554200"/>
                  <a:ext cx="68040" cy="450720"/>
                </a:xfrm>
                <a:custGeom>
                  <a:avLst/>
                  <a:gdLst/>
                  <a:ahLst/>
                  <a:rect l="l" t="t" r="r" b="b"/>
                  <a:pathLst>
                    <a:path w="49" h="325">
                      <a:moveTo>
                        <a:pt x="0" y="0"/>
                      </a:moveTo>
                      <a:lnTo>
                        <a:pt x="45" y="324"/>
                      </a:lnTo>
                      <a:lnTo>
                        <a:pt x="48" y="324"/>
                      </a:lnTo>
                      <a:lnTo>
                        <a:pt x="4" y="0"/>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8" name=""/>
                <p:cNvSpPr/>
                <p:nvPr/>
              </p:nvSpPr>
              <p:spPr>
                <a:xfrm>
                  <a:off x="2573640" y="2554200"/>
                  <a:ext cx="66240" cy="450720"/>
                </a:xfrm>
                <a:custGeom>
                  <a:avLst/>
                  <a:gdLst/>
                  <a:ahLst/>
                  <a:rect l="l" t="t" r="r" b="b"/>
                  <a:pathLst>
                    <a:path w="48" h="325">
                      <a:moveTo>
                        <a:pt x="47" y="0"/>
                      </a:moveTo>
                      <a:lnTo>
                        <a:pt x="4" y="324"/>
                      </a:lnTo>
                      <a:lnTo>
                        <a:pt x="0" y="324"/>
                      </a:lnTo>
                      <a:lnTo>
                        <a:pt x="43" y="0"/>
                      </a:lnTo>
                      <a:lnTo>
                        <a:pt x="47" y="0"/>
                      </a:lnTo>
                    </a:path>
                  </a:pathLst>
                </a:custGeom>
                <a:solidFill>
                  <a:srgbClr val="00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9" name=""/>
                <p:cNvSpPr/>
                <p:nvPr/>
              </p:nvSpPr>
              <p:spPr>
                <a:xfrm>
                  <a:off x="2634480" y="2554200"/>
                  <a:ext cx="74880" cy="80280"/>
                </a:xfrm>
                <a:custGeom>
                  <a:avLst/>
                  <a:gdLst/>
                  <a:ahLst/>
                  <a:rect l="l" t="t" r="r" b="b"/>
                  <a:pathLst>
                    <a:path w="54" h="58">
                      <a:moveTo>
                        <a:pt x="0" y="0"/>
                      </a:moveTo>
                      <a:lnTo>
                        <a:pt x="49" y="57"/>
                      </a:lnTo>
                      <a:lnTo>
                        <a:pt x="53" y="57"/>
                      </a:lnTo>
                      <a:lnTo>
                        <a:pt x="4" y="0"/>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310" name=""/>
                <p:cNvSpPr/>
                <p:nvPr/>
              </p:nvSpPr>
              <p:spPr>
                <a:xfrm>
                  <a:off x="2623680" y="2554200"/>
                  <a:ext cx="73080" cy="80280"/>
                </a:xfrm>
                <a:custGeom>
                  <a:avLst/>
                  <a:gdLst/>
                  <a:ahLst/>
                  <a:rect l="l" t="t" r="r" b="b"/>
                  <a:pathLst>
                    <a:path w="53" h="58">
                      <a:moveTo>
                        <a:pt x="52" y="0"/>
                      </a:moveTo>
                      <a:lnTo>
                        <a:pt x="4" y="57"/>
                      </a:lnTo>
                      <a:lnTo>
                        <a:pt x="0" y="57"/>
                      </a:lnTo>
                      <a:lnTo>
                        <a:pt x="49" y="0"/>
                      </a:lnTo>
                      <a:lnTo>
                        <a:pt x="52" y="0"/>
                      </a:lnTo>
                    </a:path>
                  </a:pathLst>
                </a:custGeom>
                <a:solidFill>
                  <a:srgbClr val="000000"/>
                </a:solidFill>
                <a:ln cap="rnd" w="12600">
                  <a:solidFill>
                    <a:srgbClr val="000000"/>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311" name=""/>
                <p:cNvSpPr/>
                <p:nvPr/>
              </p:nvSpPr>
              <p:spPr>
                <a:xfrm>
                  <a:off x="2623680" y="2647080"/>
                  <a:ext cx="90000" cy="74880"/>
                </a:xfrm>
                <a:custGeom>
                  <a:avLst/>
                  <a:gdLst/>
                  <a:ahLst/>
                  <a:rect l="l" t="t" r="r" b="b"/>
                  <a:pathLst>
                    <a:path w="65" h="54">
                      <a:moveTo>
                        <a:pt x="4" y="0"/>
                      </a:moveTo>
                      <a:lnTo>
                        <a:pt x="64" y="53"/>
                      </a:lnTo>
                      <a:lnTo>
                        <a:pt x="61" y="53"/>
                      </a:lnTo>
                      <a:lnTo>
                        <a:pt x="0" y="0"/>
                      </a:lnTo>
                      <a:lnTo>
                        <a:pt x="4" y="0"/>
                      </a:lnTo>
                    </a:path>
                  </a:pathLst>
                </a:custGeom>
                <a:solidFill>
                  <a:srgbClr val="000000"/>
                </a:solidFill>
                <a:ln cap="rnd" w="12600">
                  <a:solidFill>
                    <a:srgbClr val="0000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312" name=""/>
                <p:cNvSpPr/>
                <p:nvPr/>
              </p:nvSpPr>
              <p:spPr>
                <a:xfrm>
                  <a:off x="2619000" y="2647080"/>
                  <a:ext cx="90360" cy="74880"/>
                </a:xfrm>
                <a:custGeom>
                  <a:avLst/>
                  <a:gdLst/>
                  <a:ahLst/>
                  <a:rect l="l" t="t" r="r" b="b"/>
                  <a:pathLst>
                    <a:path w="65" h="54">
                      <a:moveTo>
                        <a:pt x="61" y="0"/>
                      </a:moveTo>
                      <a:lnTo>
                        <a:pt x="0" y="53"/>
                      </a:lnTo>
                      <a:lnTo>
                        <a:pt x="4" y="53"/>
                      </a:lnTo>
                      <a:lnTo>
                        <a:pt x="64" y="0"/>
                      </a:lnTo>
                      <a:lnTo>
                        <a:pt x="61" y="0"/>
                      </a:lnTo>
                    </a:path>
                  </a:pathLst>
                </a:custGeom>
                <a:solidFill>
                  <a:srgbClr val="000000"/>
                </a:solidFill>
                <a:ln cap="rnd" w="12600">
                  <a:solidFill>
                    <a:srgbClr val="0000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313" name=""/>
                <p:cNvSpPr/>
                <p:nvPr/>
              </p:nvSpPr>
              <p:spPr>
                <a:xfrm>
                  <a:off x="2612160" y="2733120"/>
                  <a:ext cx="119520" cy="87120"/>
                </a:xfrm>
                <a:custGeom>
                  <a:avLst/>
                  <a:gdLst/>
                  <a:ahLst/>
                  <a:rect l="l" t="t" r="r" b="b"/>
                  <a:pathLst>
                    <a:path w="86" h="63">
                      <a:moveTo>
                        <a:pt x="0" y="0"/>
                      </a:moveTo>
                      <a:lnTo>
                        <a:pt x="82" y="62"/>
                      </a:lnTo>
                      <a:lnTo>
                        <a:pt x="85" y="62"/>
                      </a:lnTo>
                      <a:lnTo>
                        <a:pt x="4" y="0"/>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314" name=""/>
                <p:cNvSpPr/>
                <p:nvPr/>
              </p:nvSpPr>
              <p:spPr>
                <a:xfrm>
                  <a:off x="2601360" y="2733120"/>
                  <a:ext cx="119160" cy="87120"/>
                </a:xfrm>
                <a:custGeom>
                  <a:avLst/>
                  <a:gdLst/>
                  <a:ahLst/>
                  <a:rect l="l" t="t" r="r" b="b"/>
                  <a:pathLst>
                    <a:path w="86" h="63">
                      <a:moveTo>
                        <a:pt x="85" y="0"/>
                      </a:moveTo>
                      <a:lnTo>
                        <a:pt x="4" y="62"/>
                      </a:lnTo>
                      <a:lnTo>
                        <a:pt x="0" y="62"/>
                      </a:lnTo>
                      <a:lnTo>
                        <a:pt x="80" y="0"/>
                      </a:lnTo>
                      <a:lnTo>
                        <a:pt x="85" y="0"/>
                      </a:lnTo>
                    </a:path>
                  </a:pathLst>
                </a:custGeom>
                <a:solidFill>
                  <a:srgbClr val="000000"/>
                </a:solidFill>
                <a:ln cap="rnd" w="12600">
                  <a:solidFill>
                    <a:srgbClr val="0000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315" name=""/>
                <p:cNvSpPr/>
                <p:nvPr/>
              </p:nvSpPr>
              <p:spPr>
                <a:xfrm>
                  <a:off x="2601360" y="2831760"/>
                  <a:ext cx="141480" cy="75960"/>
                </a:xfrm>
                <a:custGeom>
                  <a:avLst/>
                  <a:gdLst/>
                  <a:ahLst/>
                  <a:rect l="l" t="t" r="r" b="b"/>
                  <a:pathLst>
                    <a:path w="102" h="55">
                      <a:moveTo>
                        <a:pt x="0" y="0"/>
                      </a:moveTo>
                      <a:lnTo>
                        <a:pt x="98" y="54"/>
                      </a:lnTo>
                      <a:lnTo>
                        <a:pt x="101" y="54"/>
                      </a:lnTo>
                      <a:lnTo>
                        <a:pt x="5" y="0"/>
                      </a:lnTo>
                      <a:lnTo>
                        <a:pt x="0" y="0"/>
                      </a:lnTo>
                    </a:path>
                  </a:pathLst>
                </a:custGeom>
                <a:solidFill>
                  <a:srgbClr val="000000"/>
                </a:solidFill>
                <a:ln cap="rnd" w="12600">
                  <a:solidFill>
                    <a:srgbClr val="000000"/>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Arial"/>
                  </a:endParaRPr>
                </a:p>
              </p:txBody>
            </p:sp>
            <p:sp>
              <p:nvSpPr>
                <p:cNvPr id="316" name=""/>
                <p:cNvSpPr/>
                <p:nvPr/>
              </p:nvSpPr>
              <p:spPr>
                <a:xfrm>
                  <a:off x="2590200" y="2831760"/>
                  <a:ext cx="141480" cy="75960"/>
                </a:xfrm>
                <a:custGeom>
                  <a:avLst/>
                  <a:gdLst/>
                  <a:ahLst/>
                  <a:rect l="l" t="t" r="r" b="b"/>
                  <a:pathLst>
                    <a:path w="102" h="55">
                      <a:moveTo>
                        <a:pt x="101" y="0"/>
                      </a:moveTo>
                      <a:lnTo>
                        <a:pt x="4" y="54"/>
                      </a:lnTo>
                      <a:lnTo>
                        <a:pt x="0" y="54"/>
                      </a:lnTo>
                      <a:lnTo>
                        <a:pt x="96" y="0"/>
                      </a:lnTo>
                      <a:lnTo>
                        <a:pt x="101" y="0"/>
                      </a:lnTo>
                    </a:path>
                  </a:pathLst>
                </a:custGeom>
                <a:solidFill>
                  <a:srgbClr val="000000"/>
                </a:solidFill>
                <a:ln cap="rnd" w="12600">
                  <a:solidFill>
                    <a:srgbClr val="000000"/>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Arial"/>
                  </a:endParaRPr>
                </a:p>
              </p:txBody>
            </p:sp>
            <p:sp>
              <p:nvSpPr>
                <p:cNvPr id="317" name=""/>
                <p:cNvSpPr/>
                <p:nvPr/>
              </p:nvSpPr>
              <p:spPr>
                <a:xfrm>
                  <a:off x="2619000" y="2505600"/>
                  <a:ext cx="94320" cy="51480"/>
                </a:xfrm>
                <a:custGeom>
                  <a:avLst/>
                  <a:gdLst/>
                  <a:ahLst/>
                  <a:rect l="l" t="t" r="r" b="b"/>
                  <a:pathLst>
                    <a:path w="68" h="37">
                      <a:moveTo>
                        <a:pt x="23" y="0"/>
                      </a:moveTo>
                      <a:lnTo>
                        <a:pt x="45" y="0"/>
                      </a:lnTo>
                      <a:lnTo>
                        <a:pt x="45" y="23"/>
                      </a:lnTo>
                      <a:lnTo>
                        <a:pt x="67" y="23"/>
                      </a:lnTo>
                      <a:lnTo>
                        <a:pt x="67" y="36"/>
                      </a:lnTo>
                      <a:lnTo>
                        <a:pt x="0" y="36"/>
                      </a:lnTo>
                      <a:lnTo>
                        <a:pt x="0" y="23"/>
                      </a:lnTo>
                      <a:lnTo>
                        <a:pt x="23" y="23"/>
                      </a:lnTo>
                      <a:lnTo>
                        <a:pt x="23" y="0"/>
                      </a:lnTo>
                    </a:path>
                  </a:pathLst>
                </a:custGeom>
                <a:solidFill>
                  <a:srgbClr val="000000"/>
                </a:solidFill>
                <a:ln cap="rnd" w="12600">
                  <a:solidFill>
                    <a:srgbClr val="000000"/>
                  </a:solidFill>
                  <a:round/>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Arial"/>
                  </a:endParaRPr>
                </a:p>
              </p:txBody>
            </p:sp>
          </p:grpSp>
        </p:grpSp>
        <p:grpSp>
          <p:nvGrpSpPr>
            <p:cNvPr id="318" name=""/>
            <p:cNvGrpSpPr/>
            <p:nvPr/>
          </p:nvGrpSpPr>
          <p:grpSpPr>
            <a:xfrm>
              <a:off x="2070000" y="2778480"/>
              <a:ext cx="2178360" cy="406800"/>
              <a:chOff x="2070000" y="2778480"/>
              <a:chExt cx="2178360" cy="406800"/>
            </a:xfrm>
          </p:grpSpPr>
          <p:sp>
            <p:nvSpPr>
              <p:cNvPr id="319" name=""/>
              <p:cNvSpPr/>
              <p:nvPr/>
            </p:nvSpPr>
            <p:spPr>
              <a:xfrm>
                <a:off x="2070000" y="2975400"/>
                <a:ext cx="2178360" cy="209880"/>
              </a:xfrm>
              <a:custGeom>
                <a:avLst/>
                <a:gdLst/>
                <a:ahLst/>
                <a:rect l="l" t="t" r="r" b="b"/>
                <a:pathLst>
                  <a:path stroke="0" w="21600" h="21600">
                    <a:moveTo>
                      <a:pt x="10758" y="21600"/>
                    </a:moveTo>
                    <a:arcTo wR="10800" hR="10800" stAng="5413347" swAng="5386653"/>
                    <a:lnTo>
                      <a:pt x="10800" y="10800"/>
                    </a:lnTo>
                    <a:close/>
                  </a:path>
                  <a:path fill="none" w="21600" h="21600">
                    <a:moveTo>
                      <a:pt x="10758" y="21600"/>
                    </a:moveTo>
                    <a:arcTo wR="10800" hR="10800" stAng="5413347" swAng="5386653"/>
                  </a:path>
                </a:pathLst>
              </a:custGeom>
              <a:noFill/>
              <a:ln cap="rnd"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20" name=""/>
              <p:cNvSpPr/>
              <p:nvPr/>
            </p:nvSpPr>
            <p:spPr>
              <a:xfrm>
                <a:off x="2376000" y="2778480"/>
                <a:ext cx="1476360" cy="404280"/>
              </a:xfrm>
              <a:custGeom>
                <a:avLst/>
                <a:gdLst/>
                <a:ahLst/>
                <a:rect l="l" t="t" r="r" b="b"/>
                <a:pathLst>
                  <a:path stroke="0" w="21600" h="21600">
                    <a:moveTo>
                      <a:pt x="10739" y="21600"/>
                    </a:moveTo>
                    <a:arcTo wR="10800" hR="10800" stAng="5419556" swAng="5380444"/>
                    <a:lnTo>
                      <a:pt x="10800" y="10800"/>
                    </a:lnTo>
                    <a:close/>
                  </a:path>
                  <a:path fill="none" w="21600" h="21600">
                    <a:moveTo>
                      <a:pt x="10739" y="21600"/>
                    </a:moveTo>
                    <a:arcTo wR="10800" hR="10800" stAng="5419556" swAng="5380444"/>
                  </a:path>
                </a:pathLst>
              </a:custGeom>
              <a:noFill/>
              <a:ln cap="rnd"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21" name=""/>
              <p:cNvSpPr/>
              <p:nvPr/>
            </p:nvSpPr>
            <p:spPr>
              <a:xfrm>
                <a:off x="2668320" y="2833560"/>
                <a:ext cx="772920" cy="348840"/>
              </a:xfrm>
              <a:custGeom>
                <a:avLst/>
                <a:gdLst/>
                <a:ahLst/>
                <a:rect l="l" t="t" r="r" b="b"/>
                <a:pathLst>
                  <a:path stroke="0" w="21600" h="21600">
                    <a:moveTo>
                      <a:pt x="10800" y="21600"/>
                    </a:moveTo>
                    <a:arcTo wR="10800" hR="10800" stAng="5400000" swAng="5400000"/>
                    <a:lnTo>
                      <a:pt x="10800" y="10800"/>
                    </a:lnTo>
                    <a:close/>
                  </a:path>
                  <a:path fill="none" w="21600" h="21600">
                    <a:moveTo>
                      <a:pt x="10800" y="21600"/>
                    </a:moveTo>
                    <a:arcTo wR="10800" hR="10800" stAng="5400000" swAng="5400000"/>
                  </a:path>
                </a:pathLst>
              </a:custGeom>
              <a:noFill/>
              <a:ln cap="rnd"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grpSp>
      <p:grpSp>
        <p:nvGrpSpPr>
          <p:cNvPr id="322" name=""/>
          <p:cNvGrpSpPr/>
          <p:nvPr/>
        </p:nvGrpSpPr>
        <p:grpSpPr>
          <a:xfrm>
            <a:off x="2316240" y="3489480"/>
            <a:ext cx="1657440" cy="257040"/>
            <a:chOff x="2316240" y="3489480"/>
            <a:chExt cx="1657440" cy="257040"/>
          </a:xfrm>
        </p:grpSpPr>
        <p:sp>
          <p:nvSpPr>
            <p:cNvPr id="323" name=""/>
            <p:cNvSpPr/>
            <p:nvPr/>
          </p:nvSpPr>
          <p:spPr>
            <a:xfrm>
              <a:off x="2417760" y="3495600"/>
              <a:ext cx="1465200" cy="250920"/>
            </a:xfrm>
            <a:prstGeom prst="rect">
              <a:avLst/>
            </a:prstGeom>
            <a:gradFill rotWithShape="0">
              <a:gsLst>
                <a:gs pos="0">
                  <a:srgbClr val="757575"/>
                </a:gs>
                <a:gs pos="50000">
                  <a:srgbClr val="ffffff"/>
                </a:gs>
                <a:gs pos="100000">
                  <a:srgbClr val="757575"/>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24" name=""/>
            <p:cNvSpPr/>
            <p:nvPr/>
          </p:nvSpPr>
          <p:spPr>
            <a:xfrm>
              <a:off x="3726000" y="3489480"/>
              <a:ext cx="247680" cy="257040"/>
            </a:xfrm>
            <a:prstGeom prst="ellipse">
              <a:avLst/>
            </a:prstGeom>
            <a:gradFill rotWithShape="0">
              <a:gsLst>
                <a:gs pos="0">
                  <a:srgbClr val="919191"/>
                </a:gs>
                <a:gs pos="50000">
                  <a:srgbClr val="424242"/>
                </a:gs>
                <a:gs pos="100000">
                  <a:srgbClr val="919191"/>
                </a:gs>
              </a:gsLst>
              <a:lin ang="135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25" name=""/>
            <p:cNvSpPr/>
            <p:nvPr/>
          </p:nvSpPr>
          <p:spPr>
            <a:xfrm>
              <a:off x="2316240" y="3489480"/>
              <a:ext cx="247680" cy="257040"/>
            </a:xfrm>
            <a:prstGeom prst="ellipse">
              <a:avLst/>
            </a:prstGeom>
            <a:gradFill rotWithShape="0">
              <a:gsLst>
                <a:gs pos="0">
                  <a:srgbClr val="919191"/>
                </a:gs>
                <a:gs pos="50000">
                  <a:srgbClr val="424242"/>
                </a:gs>
                <a:gs pos="100000">
                  <a:srgbClr val="919191"/>
                </a:gs>
              </a:gsLst>
              <a:lin ang="135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8865</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1998-04-21T11:26:21Z</dcterms:created>
  <dc:creator>ECT</dc:creator>
  <dc:description/>
  <dc:language>en-US</dc:language>
  <cp:lastModifiedBy>mharris4</cp:lastModifiedBy>
  <cp:lastPrinted>1999-11-23T19:58:47Z</cp:lastPrinted>
  <dcterms:modified xsi:type="dcterms:W3CDTF">1999-11-29T17:22:57Z</dcterms:modified>
  <cp:revision>519</cp:revision>
  <dc:subject/>
  <dc:title>No Slide Title</dc:title>
</cp:coreProperties>
</file>