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59C4690-8057-46FE-87AE-478F017695F4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685800" y="1294920"/>
            <a:ext cx="777240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990CF69-7FC4-49AB-921F-F6E9D3A39FAC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subTitle"/>
          </p:nvPr>
        </p:nvSpPr>
        <p:spPr>
          <a:xfrm>
            <a:off x="685800" y="1294920"/>
            <a:ext cx="7772400" cy="495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E09F154-D9D6-4693-AF12-844188DA950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294920"/>
            <a:ext cx="777240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324120"/>
            <a:ext cx="1905120" cy="304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12/16/99 11:53 AM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324120"/>
            <a:ext cx="2895840" cy="304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C465294-38AB-4792-B5B3-B0FE57B55F51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324120"/>
            <a:ext cx="1905120" cy="304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ENA Confidential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Rating Agency Discussion</a:t>
            </a:r>
            <a:br>
              <a:rPr sz="3600"/>
            </a:b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Enron Price Uncertainty Products (“PUPs”)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December 20, 1999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 allocation of project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685800" y="1294920"/>
            <a:ext cx="777240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takes merchant price risk.  This is mostly due to the susceptibility of the financial-sell contract to lower prices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Lower then expected revenues will likely bring pressure on projects ability to make payments to Enron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Risks not covered by Enron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Construction completion: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EPC contractor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Unit operation: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Operator and equity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Explosion, fire, etc: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Business interruption insurance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Unit availability: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based LD insurance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Most of the risks not covered by Enron are typically covered in the normal course of business for merchant generators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risk management strategy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685800" y="1294920"/>
            <a:ext cx="777240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needs to manage its risk position as if we were senior lender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needs to have the option of assuming the senior creditor position if we have to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must have the right to purchase the outstanding senior bonds when project is in distress so that we may assume the senior creditor position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Any third party creditors (I.e. market based LDs) must be subordinate to Enron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Hedging strategy from Enron’s perspective: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Collateral value + market based hedge values &gt;= par amount of senior creditors + other amounts owed Enron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Example:  simple cycle peaker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685800" y="1294920"/>
            <a:ext cx="777240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development cost: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$500/kw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Par amount of bonds covered by Enron: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$375/kw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75% leverage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Typical leverage under merchant scenario: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$250/kw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50% leverage or less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Financing details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Rating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Term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IR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PUPs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BBB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20-yrs.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 + 175-200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Merchant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B-BB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10-15 yrs.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 + 350-500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Equity returns differential of PUPS vs. merchant is in the range of 5% - 10% against pro-forma future commodity prices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Summary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685800" y="1294920"/>
            <a:ext cx="777240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PUPs eliminate merchant price risk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principal credit feature of the two contract structure is the respective positions in the flow of funds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 long as Enron makes payments under the financial-buy contract, bondholders are being paid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Merchant price risk should be rated at Baa2/BBB+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Enron’s principal source of security is our mortgage and our market based risk management activity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order for PUPs to be valuable to equity, the rating agencies must rate merchant generation projects at Enron’s rating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Any comments?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Agenda for today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685800" y="1294920"/>
            <a:ext cx="777240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Discuss PUPs concept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Solicit feedback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Discuss ideas for further product development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Overview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685800" y="1294920"/>
            <a:ext cx="777240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Merchant generators face significant financial hurdles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Low credit ratings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High coverage requirements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Low leverage ratios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This is particularly true for mid-merit and peaking units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financial community seems fixated on intrinsic value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Profits from energy sales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Minimal consideration for extrinsic value (optionality)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Possible reasons for this include: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 familiarity with underlying commodity markets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Lack of conviction around modeled future price lines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Uncertainty with what to do with collateral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Enron’s perspective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685800" y="1294920"/>
            <a:ext cx="777240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Unlike other lenders, Enron can: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Manage the commodity price risk position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Take possession of and operate the collateral to our best commercial advantage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 more creative with debtor restructuring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Creditors can offer Enron commodity and geographic alternatives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Objective is to protect Enron MTM earnings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This represents an obvious commercial opportunity for Enron to earn fees helping merchant generators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Absorb some merchant price line risk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Concept is only valuable to merchant generators if we can accomplish an investment grade rating, or at a minimum higher leverage at project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Basic business deal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685800" y="1294920"/>
            <a:ext cx="777240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will enter into commodity price risk management contracts designed to provide a minimum  amount of commodity revenues sufficient to meet at least 1.0x debt service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On a par amount of bonds we will specify in advance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Our obligations must not be considered a guarantee of debt or hit Enron’s credit or balance sheet on any basis other then commodity price risk management contract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Payments owed Enron under any contract will secured by a second mortgage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Subordinate only to senior bonds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Exercisable after fairly short cure period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Enron’s ultimate hammer over equity is the mortgage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Contract features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685800" y="1294920"/>
            <a:ext cx="777240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two contracts require performance regardless of the operable status of the power plant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two contracts are not linked to each other as to performance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Payments required under the two contracts will exactly offset each other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Each of the two contracts can be terminated due to non-performance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two contracts are non-invasive on plant operations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Financial only, no physical elements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 effect on dispatch of plant, no consumption of environmental permit capacity, or influence on the marketing of capacity, energy and ancillary services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Contract diagram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Flow of funds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685800" y="1294920"/>
            <a:ext cx="777240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Revenues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Payments under Enron financial-buy contract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Revenues from commercial activities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Insurance proceeds, LD payments and other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Order of expenditures: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1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Debt service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2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O&amp;M expenses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3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Payments owed Enron under financial-sell contract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4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Repayment of any other monies owed Enron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5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Replenishment of reserves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6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Equity sweeps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Mechanics of the two contracts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685800" y="1294920"/>
            <a:ext cx="777240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Enron’s contribution to project credit is in the respective positions of the two contracts in the flow of funds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Payments from Enron under financial-buy count as revenues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Payments to Enron under financial-sell are after debt service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Debt service coverage will be at a minimum 1.0x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MTM value of the two contracts will move in tandem and inverse to each other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When one contract is “in the money”, the other contract will be “out of the money”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Monies owed Enron will likely accrue under the financial-sell contract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When market prices are low, the financial-sell contract will be “out of the money”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1509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1999-12-15T18:02:30Z</dcterms:created>
  <dc:creator>Donald M. Black</dc:creator>
  <dc:description/>
  <dc:language>en-US</dc:language>
  <cp:lastModifiedBy>Donald M. Black</cp:lastModifiedBy>
  <cp:lastPrinted>1999-12-16T19:10:52Z</cp:lastPrinted>
  <dcterms:modified xsi:type="dcterms:W3CDTF">1999-12-16T19:12:20Z</dcterms:modified>
  <cp:revision>16</cp:revision>
  <dc:subject/>
  <dc:title>Overview</dc:title>
</cp:coreProperties>
</file>