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5.png" ContentType="image/png"/>
  <Override PartName="/ppt/media/image14.png" ContentType="image/png"/>
  <Override PartName="/ppt/media/image1.png" ContentType="image/png"/>
  <Override PartName="/ppt/media/image2.wmf" ContentType="image/x-wmf"/>
  <Override PartName="/ppt/media/image3.wmf" ContentType="image/x-wmf"/>
  <Override PartName="/ppt/media/image5.wmf" ContentType="image/x-wmf"/>
  <Override PartName="/ppt/media/image6.wmf" ContentType="image/x-wmf"/>
  <Override PartName="/ppt/media/image7.png" ContentType="image/png"/>
  <Override PartName="/ppt/media/image10.wmf" ContentType="image/x-wmf"/>
  <Override PartName="/ppt/media/image11.png" ContentType="image/png"/>
  <Override PartName="/ppt/media/image8.png" ContentType="image/png"/>
  <Override PartName="/ppt/media/image12.png" ContentType="image/png"/>
  <Override PartName="/ppt/media/image9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20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25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_rels/notesSlide28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2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2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7038000" cy="918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878560" y="8744040"/>
            <a:ext cx="1283760" cy="2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5040" rIns="95040" tIns="48240" bIns="4824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77760"/>
                <a:tab algn="l" pos="1955880"/>
                <a:tab algn="l" pos="2933640"/>
                <a:tab algn="l" pos="3911760"/>
                <a:tab algn="l" pos="4889520"/>
                <a:tab algn="l" pos="5867280"/>
                <a:tab algn="l" pos="6845400"/>
                <a:tab algn="l" pos="7823160"/>
                <a:tab algn="l" pos="8801280"/>
                <a:tab algn="l" pos="9779040"/>
                <a:tab algn="l" pos="107568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30B85E8B-B948-48EE-9D83-146D7B148B0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sldImg"/>
          </p:nvPr>
        </p:nvSpPr>
        <p:spPr>
          <a:xfrm>
            <a:off x="1231560" y="695160"/>
            <a:ext cx="4576680" cy="343224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Click to move the slide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936360" y="4361040"/>
            <a:ext cx="5164200" cy="41306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" name="PlaceHolder 1"/>
          <p:cNvSpPr>
            <a:spLocks noGrp="1"/>
          </p:cNvSpPr>
          <p:nvPr>
            <p:ph type="sldImg"/>
          </p:nvPr>
        </p:nvSpPr>
        <p:spPr>
          <a:xfrm>
            <a:off x="1231920" y="695160"/>
            <a:ext cx="4576680" cy="3432240"/>
          </a:xfrm>
          <a:prstGeom prst="rect">
            <a:avLst/>
          </a:prstGeom>
          <a:ln w="0">
            <a:noFill/>
          </a:ln>
        </p:spPr>
      </p:sp>
      <p:sp>
        <p:nvSpPr>
          <p:cNvPr id="971" name="PlaceHolder 2"/>
          <p:cNvSpPr>
            <a:spLocks noGrp="1"/>
          </p:cNvSpPr>
          <p:nvPr>
            <p:ph type="body"/>
          </p:nvPr>
        </p:nvSpPr>
        <p:spPr>
          <a:xfrm>
            <a:off x="936360" y="4361040"/>
            <a:ext cx="5164200" cy="41306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Quantitative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Strength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Financial Ratios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Performance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Qualitative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2" name=""/>
          <p:cNvSpPr/>
          <p:nvPr/>
        </p:nvSpPr>
        <p:spPr>
          <a:xfrm>
            <a:off x="1965240" y="6705720"/>
            <a:ext cx="3902040" cy="177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spcBef>
                <a:spcPts val="788"/>
              </a:spcBef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Sector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88"/>
              </a:spcBef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Rank Within Industry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88"/>
              </a:spcBef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88"/>
              </a:spcBef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Activities and Controls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88"/>
              </a:spcBef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Sovereign Risk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PlaceHolder 1"/>
          <p:cNvSpPr>
            <a:spLocks noGrp="1"/>
          </p:cNvSpPr>
          <p:nvPr>
            <p:ph type="sldImg"/>
          </p:nvPr>
        </p:nvSpPr>
        <p:spPr>
          <a:xfrm>
            <a:off x="1231920" y="695160"/>
            <a:ext cx="4576680" cy="3432240"/>
          </a:xfrm>
          <a:prstGeom prst="rect">
            <a:avLst/>
          </a:prstGeom>
          <a:ln w="0">
            <a:noFill/>
          </a:ln>
        </p:spPr>
      </p:sp>
      <p:sp>
        <p:nvSpPr>
          <p:cNvPr id="963" name="PlaceHolder 2"/>
          <p:cNvSpPr>
            <a:spLocks noGrp="1"/>
          </p:cNvSpPr>
          <p:nvPr>
            <p:ph type="body"/>
          </p:nvPr>
        </p:nvSpPr>
        <p:spPr>
          <a:xfrm>
            <a:off x="936360" y="4361040"/>
            <a:ext cx="5164200" cy="41306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UNITS AT ENRON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HAND OVER TO RICK ...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PlaceHolder 1"/>
          <p:cNvSpPr>
            <a:spLocks noGrp="1"/>
          </p:cNvSpPr>
          <p:nvPr>
            <p:ph type="sldImg"/>
          </p:nvPr>
        </p:nvSpPr>
        <p:spPr>
          <a:xfrm>
            <a:off x="1231920" y="695160"/>
            <a:ext cx="4576680" cy="3432240"/>
          </a:xfrm>
          <a:prstGeom prst="rect">
            <a:avLst/>
          </a:prstGeom>
          <a:ln w="0">
            <a:noFill/>
          </a:ln>
        </p:spPr>
      </p:sp>
      <p:sp>
        <p:nvSpPr>
          <p:cNvPr id="974" name="PlaceHolder 2"/>
          <p:cNvSpPr>
            <a:spLocks noGrp="1"/>
          </p:cNvSpPr>
          <p:nvPr>
            <p:ph type="body"/>
          </p:nvPr>
        </p:nvSpPr>
        <p:spPr>
          <a:xfrm>
            <a:off x="936360" y="4361040"/>
            <a:ext cx="5164200" cy="41306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601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5" name=""/>
          <p:cNvSpPr/>
          <p:nvPr/>
        </p:nvSpPr>
        <p:spPr>
          <a:xfrm>
            <a:off x="1066680" y="4462200"/>
            <a:ext cx="4419720" cy="53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66"/>
                </a:solidFill>
                <a:effectLst/>
                <a:uFillTx/>
                <a:latin typeface="Arial Narrow"/>
              </a:rPr>
              <a:t>Staying on the “Cutting Edge” of Technology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PlaceHolder 1"/>
          <p:cNvSpPr>
            <a:spLocks noGrp="1"/>
          </p:cNvSpPr>
          <p:nvPr>
            <p:ph type="sldImg"/>
          </p:nvPr>
        </p:nvSpPr>
        <p:spPr>
          <a:xfrm>
            <a:off x="1231920" y="695160"/>
            <a:ext cx="4576680" cy="3432240"/>
          </a:xfrm>
          <a:prstGeom prst="rect">
            <a:avLst/>
          </a:prstGeom>
          <a:ln w="0">
            <a:noFill/>
          </a:ln>
        </p:spPr>
      </p:sp>
      <p:sp>
        <p:nvSpPr>
          <p:cNvPr id="965" name="PlaceHolder 2"/>
          <p:cNvSpPr>
            <a:spLocks noGrp="1"/>
          </p:cNvSpPr>
          <p:nvPr>
            <p:ph type="body"/>
          </p:nvPr>
        </p:nvSpPr>
        <p:spPr>
          <a:xfrm>
            <a:off x="936360" y="4361040"/>
            <a:ext cx="5164200" cy="41306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BOARD SEES ALL CAPITAL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CONFORMING VS. NON- CONFORMING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PlaceHolder 1"/>
          <p:cNvSpPr>
            <a:spLocks noGrp="1"/>
          </p:cNvSpPr>
          <p:nvPr>
            <p:ph type="sldImg"/>
          </p:nvPr>
        </p:nvSpPr>
        <p:spPr>
          <a:xfrm>
            <a:off x="1231920" y="695160"/>
            <a:ext cx="4576680" cy="3432240"/>
          </a:xfrm>
          <a:prstGeom prst="rect">
            <a:avLst/>
          </a:prstGeom>
          <a:ln w="0">
            <a:noFill/>
          </a:ln>
        </p:spPr>
      </p:sp>
      <p:sp>
        <p:nvSpPr>
          <p:cNvPr id="967" name="PlaceHolder 2"/>
          <p:cNvSpPr>
            <a:spLocks noGrp="1"/>
          </p:cNvSpPr>
          <p:nvPr>
            <p:ph type="body"/>
          </p:nvPr>
        </p:nvSpPr>
        <p:spPr>
          <a:xfrm>
            <a:off x="936360" y="4361040"/>
            <a:ext cx="5164200" cy="41306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ANALYSIS INVOLVES MANY DIFFERENT  GROUPS WITHIN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TRANSACTION IS ANALYZED THOROUGHLY FROM A VARIETY OF ANGLES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PlaceHolder 1"/>
          <p:cNvSpPr>
            <a:spLocks noGrp="1"/>
          </p:cNvSpPr>
          <p:nvPr>
            <p:ph type="sldImg"/>
          </p:nvPr>
        </p:nvSpPr>
        <p:spPr>
          <a:xfrm>
            <a:off x="1231920" y="695160"/>
            <a:ext cx="4576680" cy="3432240"/>
          </a:xfrm>
          <a:prstGeom prst="rect">
            <a:avLst/>
          </a:prstGeom>
          <a:ln w="0">
            <a:noFill/>
          </a:ln>
        </p:spPr>
      </p:sp>
      <p:sp>
        <p:nvSpPr>
          <p:cNvPr id="969" name="PlaceHolder 2"/>
          <p:cNvSpPr>
            <a:spLocks noGrp="1"/>
          </p:cNvSpPr>
          <p:nvPr>
            <p:ph type="body"/>
          </p:nvPr>
        </p:nvSpPr>
        <p:spPr>
          <a:xfrm>
            <a:off x="936360" y="4361040"/>
            <a:ext cx="5164200" cy="4130640"/>
          </a:xfrm>
          <a:prstGeom prst="rect">
            <a:avLst/>
          </a:prstGeom>
          <a:noFill/>
          <a:ln w="0">
            <a:noFill/>
          </a:ln>
        </p:spPr>
        <p:txBody>
          <a:bodyPr lIns="99720" rIns="99720" tIns="50040" bIns="50040" anchor="t">
            <a:noAutofit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RAROC: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MODELS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ANALYZE RISKS AND ASSUMTIONS</a:t>
            </a:r>
            <a:br>
              <a:rPr sz="16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APPLY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SIMULATE POSSIBLE OUTCOMES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SIGN-OFF REQUIRED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QUARTERLY REVIEW of TRANSACTION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MANAGEMENT 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1015920"/>
                <a:tab algn="l" pos="2031840"/>
                <a:tab algn="l" pos="3048120"/>
                <a:tab algn="l" pos="4064040"/>
                <a:tab algn="l" pos="5079960"/>
                <a:tab algn="l" pos="6095880"/>
                <a:tab algn="l" pos="7112160"/>
                <a:tab algn="l" pos="8128080"/>
                <a:tab algn="l" pos="9144000"/>
                <a:tab algn="l" pos="1015992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079640" y="53640"/>
            <a:ext cx="7797600" cy="403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082520" y="990360"/>
            <a:ext cx="7778880" cy="2870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indent="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079640" y="53640"/>
            <a:ext cx="7797600" cy="403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sp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5029200" y="6464160"/>
            <a:ext cx="40132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lvl="4" marL="1828800" algn="ctr">
              <a:lnSpc>
                <a:spcPct val="100000"/>
              </a:lnSpc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99"/>
                </a:solidFill>
                <a:effectLst/>
                <a:uFillTx/>
                <a:latin typeface="Times New Roman"/>
              </a:rPr>
              <a:t>Risk Assessment &amp; Control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body"/>
          </p:nvPr>
        </p:nvSpPr>
        <p:spPr>
          <a:xfrm>
            <a:off x="1082520" y="990360"/>
            <a:ext cx="7778880" cy="2870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 lnSpcReduction="9999"/>
          </a:bodyPr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257480" indent="-17172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542960" indent="-17136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542960" indent="-17136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542960" indent="-17136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2014560" y="485640"/>
            <a:ext cx="482616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090480" y="6645240"/>
            <a:ext cx="7542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5804332-926F-45E6-9295-A8D5FE4D20F6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6320" y="6553080"/>
            <a:ext cx="6476760" cy="76320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044720" y="533520"/>
            <a:ext cx="7778520" cy="88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0099"/>
              </a:gs>
              <a:gs pos="50000">
                <a:srgbClr val="9a9ad6"/>
              </a:gs>
              <a:gs pos="100000">
                <a:srgbClr val="000099"/>
              </a:gs>
            </a:gsLst>
            <a:lin ang="5400000"/>
          </a:gradFill>
          <a:ln w="0">
            <a:noFill/>
          </a:ln>
          <a:effectLst>
            <a:outerShdw dist="71785" dir="2700000" blurRad="0" rotWithShape="0">
              <a:srgbClr val="c0c0c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33480" bIns="334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tretch/>
        </p:blipFill>
        <p:spPr>
          <a:xfrm>
            <a:off x="133200" y="46080"/>
            <a:ext cx="712800" cy="71280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hyperlink" Target="file://ECT/HOUSTON/COMMON/Fin_Ops/System_Arch/Graphics/Risk%20Assmnt%20&amp;%20Cntrl/DASHTEMPLATE.doc" TargetMode="External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7.png"/><Relationship Id="rId3" Type="http://schemas.openxmlformats.org/officeDocument/2006/relationships/image" Target="../media/image7.png"/><Relationship Id="rId4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4.png"/><Relationship Id="rId3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"/>
          <p:cNvCxnSpPr/>
          <p:nvPr/>
        </p:nvCxnSpPr>
        <p:spPr>
          <a:xfrm>
            <a:off x="4362120" y="3685680"/>
            <a:ext cx="108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109440" y="262080"/>
            <a:ext cx="1024200" cy="1023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"/>
          <p:cNvSpPr/>
          <p:nvPr/>
        </p:nvSpPr>
        <p:spPr>
          <a:xfrm flipH="1">
            <a:off x="1434960" y="90360"/>
            <a:ext cx="14400" cy="579600"/>
          </a:xfrm>
          <a:prstGeom prst="line">
            <a:avLst/>
          </a:prstGeom>
          <a:ln w="5724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219320" y="826920"/>
            <a:ext cx="7562880" cy="0"/>
          </a:xfrm>
          <a:prstGeom prst="line">
            <a:avLst/>
          </a:prstGeom>
          <a:ln w="572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427040" y="1030320"/>
            <a:ext cx="0" cy="5551560"/>
          </a:xfrm>
          <a:prstGeom prst="line">
            <a:avLst/>
          </a:prstGeom>
          <a:ln w="57240">
            <a:solidFill>
              <a:srgbClr val="cc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625760" y="258120"/>
            <a:ext cx="7056360" cy="484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Enron Corp.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463760" y="1240560"/>
            <a:ext cx="7389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Risk Assessment &amp; Control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" descr=""/>
          <p:cNvPicPr/>
          <p:nvPr/>
        </p:nvPicPr>
        <p:blipFill>
          <a:blip r:embed="rId2"/>
          <a:stretch/>
        </p:blipFill>
        <p:spPr>
          <a:xfrm>
            <a:off x="3871800" y="1895400"/>
            <a:ext cx="2021040" cy="2006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3652920" y="4114800"/>
            <a:ext cx="2788920" cy="20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Presented by: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Ted Murphy</a:t>
            </a:r>
            <a:br>
              <a:rPr sz="3200"/>
            </a:br>
            <a:r>
              <a:rPr b="1" i="1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Vice President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4" name=""/>
          <p:cNvGrpSpPr/>
          <p:nvPr/>
        </p:nvGrpSpPr>
        <p:grpSpPr>
          <a:xfrm>
            <a:off x="252360" y="814320"/>
            <a:ext cx="8685360" cy="5127480"/>
            <a:chOff x="252360" y="814320"/>
            <a:chExt cx="8685360" cy="5127480"/>
          </a:xfrm>
        </p:grpSpPr>
        <p:sp>
          <p:nvSpPr>
            <p:cNvPr id="215" name=""/>
            <p:cNvSpPr/>
            <p:nvPr/>
          </p:nvSpPr>
          <p:spPr>
            <a:xfrm>
              <a:off x="2329920" y="3825720"/>
              <a:ext cx="1070280" cy="2116080"/>
            </a:xfrm>
            <a:custGeom>
              <a:avLst/>
              <a:gdLst/>
              <a:ahLst/>
              <a:rect l="l" t="t" r="r" b="b"/>
              <a:pathLst>
                <a:path w="360" h="609">
                  <a:moveTo>
                    <a:pt x="12" y="39"/>
                  </a:moveTo>
                  <a:lnTo>
                    <a:pt x="5" y="65"/>
                  </a:lnTo>
                  <a:lnTo>
                    <a:pt x="0" y="101"/>
                  </a:lnTo>
                  <a:lnTo>
                    <a:pt x="1" y="139"/>
                  </a:lnTo>
                  <a:lnTo>
                    <a:pt x="9" y="170"/>
                  </a:lnTo>
                  <a:lnTo>
                    <a:pt x="17" y="181"/>
                  </a:lnTo>
                  <a:lnTo>
                    <a:pt x="27" y="193"/>
                  </a:lnTo>
                  <a:lnTo>
                    <a:pt x="37" y="203"/>
                  </a:lnTo>
                  <a:lnTo>
                    <a:pt x="47" y="214"/>
                  </a:lnTo>
                  <a:lnTo>
                    <a:pt x="56" y="224"/>
                  </a:lnTo>
                  <a:lnTo>
                    <a:pt x="66" y="234"/>
                  </a:lnTo>
                  <a:lnTo>
                    <a:pt x="71" y="245"/>
                  </a:lnTo>
                  <a:lnTo>
                    <a:pt x="76" y="256"/>
                  </a:lnTo>
                  <a:lnTo>
                    <a:pt x="81" y="279"/>
                  </a:lnTo>
                  <a:lnTo>
                    <a:pt x="82" y="306"/>
                  </a:lnTo>
                  <a:lnTo>
                    <a:pt x="80" y="333"/>
                  </a:lnTo>
                  <a:lnTo>
                    <a:pt x="74" y="362"/>
                  </a:lnTo>
                  <a:lnTo>
                    <a:pt x="69" y="381"/>
                  </a:lnTo>
                  <a:lnTo>
                    <a:pt x="67" y="399"/>
                  </a:lnTo>
                  <a:lnTo>
                    <a:pt x="66" y="419"/>
                  </a:lnTo>
                  <a:lnTo>
                    <a:pt x="65" y="437"/>
                  </a:lnTo>
                  <a:lnTo>
                    <a:pt x="63" y="454"/>
                  </a:lnTo>
                  <a:lnTo>
                    <a:pt x="62" y="471"/>
                  </a:lnTo>
                  <a:lnTo>
                    <a:pt x="60" y="485"/>
                  </a:lnTo>
                  <a:lnTo>
                    <a:pt x="58" y="497"/>
                  </a:lnTo>
                  <a:lnTo>
                    <a:pt x="53" y="509"/>
                  </a:lnTo>
                  <a:lnTo>
                    <a:pt x="50" y="522"/>
                  </a:lnTo>
                  <a:lnTo>
                    <a:pt x="47" y="535"/>
                  </a:lnTo>
                  <a:lnTo>
                    <a:pt x="51" y="548"/>
                  </a:lnTo>
                  <a:lnTo>
                    <a:pt x="56" y="561"/>
                  </a:lnTo>
                  <a:lnTo>
                    <a:pt x="65" y="578"/>
                  </a:lnTo>
                  <a:lnTo>
                    <a:pt x="73" y="593"/>
                  </a:lnTo>
                  <a:lnTo>
                    <a:pt x="82" y="602"/>
                  </a:lnTo>
                  <a:lnTo>
                    <a:pt x="88" y="604"/>
                  </a:lnTo>
                  <a:lnTo>
                    <a:pt x="93" y="605"/>
                  </a:lnTo>
                  <a:lnTo>
                    <a:pt x="99" y="608"/>
                  </a:lnTo>
                  <a:lnTo>
                    <a:pt x="105" y="608"/>
                  </a:lnTo>
                  <a:lnTo>
                    <a:pt x="112" y="609"/>
                  </a:lnTo>
                  <a:lnTo>
                    <a:pt x="116" y="609"/>
                  </a:lnTo>
                  <a:lnTo>
                    <a:pt x="121" y="608"/>
                  </a:lnTo>
                  <a:lnTo>
                    <a:pt x="124" y="606"/>
                  </a:lnTo>
                  <a:lnTo>
                    <a:pt x="124" y="602"/>
                  </a:lnTo>
                  <a:lnTo>
                    <a:pt x="121" y="599"/>
                  </a:lnTo>
                  <a:lnTo>
                    <a:pt x="118" y="596"/>
                  </a:lnTo>
                  <a:lnTo>
                    <a:pt x="113" y="590"/>
                  </a:lnTo>
                  <a:lnTo>
                    <a:pt x="108" y="583"/>
                  </a:lnTo>
                  <a:lnTo>
                    <a:pt x="105" y="574"/>
                  </a:lnTo>
                  <a:lnTo>
                    <a:pt x="103" y="561"/>
                  </a:lnTo>
                  <a:lnTo>
                    <a:pt x="104" y="544"/>
                  </a:lnTo>
                  <a:lnTo>
                    <a:pt x="108" y="528"/>
                  </a:lnTo>
                  <a:lnTo>
                    <a:pt x="114" y="518"/>
                  </a:lnTo>
                  <a:lnTo>
                    <a:pt x="122" y="510"/>
                  </a:lnTo>
                  <a:lnTo>
                    <a:pt x="131" y="502"/>
                  </a:lnTo>
                  <a:lnTo>
                    <a:pt x="141" y="492"/>
                  </a:lnTo>
                  <a:lnTo>
                    <a:pt x="146" y="481"/>
                  </a:lnTo>
                  <a:lnTo>
                    <a:pt x="151" y="468"/>
                  </a:lnTo>
                  <a:lnTo>
                    <a:pt x="156" y="457"/>
                  </a:lnTo>
                  <a:lnTo>
                    <a:pt x="161" y="447"/>
                  </a:lnTo>
                  <a:lnTo>
                    <a:pt x="168" y="443"/>
                  </a:lnTo>
                  <a:lnTo>
                    <a:pt x="176" y="439"/>
                  </a:lnTo>
                  <a:lnTo>
                    <a:pt x="184" y="435"/>
                  </a:lnTo>
                  <a:lnTo>
                    <a:pt x="191" y="429"/>
                  </a:lnTo>
                  <a:lnTo>
                    <a:pt x="198" y="420"/>
                  </a:lnTo>
                  <a:lnTo>
                    <a:pt x="204" y="412"/>
                  </a:lnTo>
                  <a:lnTo>
                    <a:pt x="210" y="405"/>
                  </a:lnTo>
                  <a:lnTo>
                    <a:pt x="215" y="398"/>
                  </a:lnTo>
                  <a:lnTo>
                    <a:pt x="221" y="391"/>
                  </a:lnTo>
                  <a:lnTo>
                    <a:pt x="226" y="384"/>
                  </a:lnTo>
                  <a:lnTo>
                    <a:pt x="232" y="376"/>
                  </a:lnTo>
                  <a:lnTo>
                    <a:pt x="236" y="369"/>
                  </a:lnTo>
                  <a:lnTo>
                    <a:pt x="239" y="363"/>
                  </a:lnTo>
                  <a:lnTo>
                    <a:pt x="242" y="358"/>
                  </a:lnTo>
                  <a:lnTo>
                    <a:pt x="247" y="352"/>
                  </a:lnTo>
                  <a:lnTo>
                    <a:pt x="249" y="344"/>
                  </a:lnTo>
                  <a:lnTo>
                    <a:pt x="248" y="335"/>
                  </a:lnTo>
                  <a:lnTo>
                    <a:pt x="247" y="327"/>
                  </a:lnTo>
                  <a:lnTo>
                    <a:pt x="249" y="321"/>
                  </a:lnTo>
                  <a:lnTo>
                    <a:pt x="255" y="319"/>
                  </a:lnTo>
                  <a:lnTo>
                    <a:pt x="262" y="317"/>
                  </a:lnTo>
                  <a:lnTo>
                    <a:pt x="267" y="317"/>
                  </a:lnTo>
                  <a:lnTo>
                    <a:pt x="274" y="315"/>
                  </a:lnTo>
                  <a:lnTo>
                    <a:pt x="281" y="313"/>
                  </a:lnTo>
                  <a:lnTo>
                    <a:pt x="289" y="309"/>
                  </a:lnTo>
                  <a:lnTo>
                    <a:pt x="297" y="306"/>
                  </a:lnTo>
                  <a:lnTo>
                    <a:pt x="305" y="305"/>
                  </a:lnTo>
                  <a:lnTo>
                    <a:pt x="312" y="304"/>
                  </a:lnTo>
                  <a:lnTo>
                    <a:pt x="318" y="299"/>
                  </a:lnTo>
                  <a:lnTo>
                    <a:pt x="323" y="293"/>
                  </a:lnTo>
                  <a:lnTo>
                    <a:pt x="327" y="287"/>
                  </a:lnTo>
                  <a:lnTo>
                    <a:pt x="332" y="277"/>
                  </a:lnTo>
                  <a:lnTo>
                    <a:pt x="338" y="261"/>
                  </a:lnTo>
                  <a:lnTo>
                    <a:pt x="343" y="244"/>
                  </a:lnTo>
                  <a:lnTo>
                    <a:pt x="348" y="230"/>
                  </a:lnTo>
                  <a:lnTo>
                    <a:pt x="350" y="218"/>
                  </a:lnTo>
                  <a:lnTo>
                    <a:pt x="354" y="206"/>
                  </a:lnTo>
                  <a:lnTo>
                    <a:pt x="356" y="194"/>
                  </a:lnTo>
                  <a:lnTo>
                    <a:pt x="358" y="185"/>
                  </a:lnTo>
                  <a:lnTo>
                    <a:pt x="360" y="176"/>
                  </a:lnTo>
                  <a:lnTo>
                    <a:pt x="358" y="164"/>
                  </a:lnTo>
                  <a:lnTo>
                    <a:pt x="355" y="153"/>
                  </a:lnTo>
                  <a:lnTo>
                    <a:pt x="351" y="147"/>
                  </a:lnTo>
                  <a:lnTo>
                    <a:pt x="348" y="146"/>
                  </a:lnTo>
                  <a:lnTo>
                    <a:pt x="343" y="143"/>
                  </a:lnTo>
                  <a:lnTo>
                    <a:pt x="338" y="142"/>
                  </a:lnTo>
                  <a:lnTo>
                    <a:pt x="332" y="140"/>
                  </a:lnTo>
                  <a:lnTo>
                    <a:pt x="327" y="138"/>
                  </a:lnTo>
                  <a:lnTo>
                    <a:pt x="321" y="134"/>
                  </a:lnTo>
                  <a:lnTo>
                    <a:pt x="318" y="131"/>
                  </a:lnTo>
                  <a:lnTo>
                    <a:pt x="316" y="127"/>
                  </a:lnTo>
                  <a:lnTo>
                    <a:pt x="312" y="120"/>
                  </a:lnTo>
                  <a:lnTo>
                    <a:pt x="308" y="115"/>
                  </a:lnTo>
                  <a:lnTo>
                    <a:pt x="302" y="111"/>
                  </a:lnTo>
                  <a:lnTo>
                    <a:pt x="296" y="110"/>
                  </a:lnTo>
                  <a:lnTo>
                    <a:pt x="293" y="110"/>
                  </a:lnTo>
                  <a:lnTo>
                    <a:pt x="288" y="110"/>
                  </a:lnTo>
                  <a:lnTo>
                    <a:pt x="283" y="110"/>
                  </a:lnTo>
                  <a:lnTo>
                    <a:pt x="278" y="110"/>
                  </a:lnTo>
                  <a:lnTo>
                    <a:pt x="272" y="109"/>
                  </a:lnTo>
                  <a:lnTo>
                    <a:pt x="267" y="107"/>
                  </a:lnTo>
                  <a:lnTo>
                    <a:pt x="264" y="104"/>
                  </a:lnTo>
                  <a:lnTo>
                    <a:pt x="260" y="101"/>
                  </a:lnTo>
                  <a:lnTo>
                    <a:pt x="255" y="92"/>
                  </a:lnTo>
                  <a:lnTo>
                    <a:pt x="247" y="79"/>
                  </a:lnTo>
                  <a:lnTo>
                    <a:pt x="240" y="69"/>
                  </a:lnTo>
                  <a:lnTo>
                    <a:pt x="233" y="62"/>
                  </a:lnTo>
                  <a:lnTo>
                    <a:pt x="228" y="58"/>
                  </a:lnTo>
                  <a:lnTo>
                    <a:pt x="220" y="53"/>
                  </a:lnTo>
                  <a:lnTo>
                    <a:pt x="210" y="46"/>
                  </a:lnTo>
                  <a:lnTo>
                    <a:pt x="197" y="38"/>
                  </a:lnTo>
                  <a:lnTo>
                    <a:pt x="183" y="31"/>
                  </a:lnTo>
                  <a:lnTo>
                    <a:pt x="169" y="24"/>
                  </a:lnTo>
                  <a:lnTo>
                    <a:pt x="156" y="19"/>
                  </a:lnTo>
                  <a:lnTo>
                    <a:pt x="143" y="17"/>
                  </a:lnTo>
                  <a:lnTo>
                    <a:pt x="131" y="16"/>
                  </a:lnTo>
                  <a:lnTo>
                    <a:pt x="122" y="15"/>
                  </a:lnTo>
                  <a:lnTo>
                    <a:pt x="113" y="13"/>
                  </a:lnTo>
                  <a:lnTo>
                    <a:pt x="106" y="12"/>
                  </a:lnTo>
                  <a:lnTo>
                    <a:pt x="99" y="12"/>
                  </a:lnTo>
                  <a:lnTo>
                    <a:pt x="93" y="11"/>
                  </a:lnTo>
                  <a:lnTo>
                    <a:pt x="90" y="11"/>
                  </a:lnTo>
                  <a:lnTo>
                    <a:pt x="86" y="12"/>
                  </a:lnTo>
                  <a:lnTo>
                    <a:pt x="82" y="12"/>
                  </a:lnTo>
                  <a:lnTo>
                    <a:pt x="77" y="10"/>
                  </a:lnTo>
                  <a:lnTo>
                    <a:pt x="73" y="6"/>
                  </a:lnTo>
                  <a:lnTo>
                    <a:pt x="69" y="3"/>
                  </a:lnTo>
                  <a:lnTo>
                    <a:pt x="65" y="1"/>
                  </a:lnTo>
                  <a:lnTo>
                    <a:pt x="60" y="0"/>
                  </a:lnTo>
                  <a:lnTo>
                    <a:pt x="54" y="2"/>
                  </a:lnTo>
                  <a:lnTo>
                    <a:pt x="50" y="4"/>
                  </a:lnTo>
                  <a:lnTo>
                    <a:pt x="45" y="9"/>
                  </a:lnTo>
                  <a:lnTo>
                    <a:pt x="39" y="16"/>
                  </a:lnTo>
                  <a:lnTo>
                    <a:pt x="35" y="21"/>
                  </a:lnTo>
                  <a:lnTo>
                    <a:pt x="29" y="26"/>
                  </a:lnTo>
                  <a:lnTo>
                    <a:pt x="27" y="27"/>
                  </a:lnTo>
                  <a:lnTo>
                    <a:pt x="22" y="29"/>
                  </a:lnTo>
                  <a:lnTo>
                    <a:pt x="16" y="34"/>
                  </a:lnTo>
                  <a:lnTo>
                    <a:pt x="12" y="39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" name=""/>
            <p:cNvSpPr/>
            <p:nvPr/>
          </p:nvSpPr>
          <p:spPr>
            <a:xfrm>
              <a:off x="252360" y="1599480"/>
              <a:ext cx="2707920" cy="2364840"/>
            </a:xfrm>
            <a:custGeom>
              <a:avLst/>
              <a:gdLst/>
              <a:ahLst/>
              <a:rect l="l" t="t" r="r" b="b"/>
              <a:pathLst>
                <a:path w="910" h="682">
                  <a:moveTo>
                    <a:pt x="665" y="495"/>
                  </a:moveTo>
                  <a:lnTo>
                    <a:pt x="657" y="496"/>
                  </a:lnTo>
                  <a:lnTo>
                    <a:pt x="650" y="493"/>
                  </a:lnTo>
                  <a:lnTo>
                    <a:pt x="643" y="491"/>
                  </a:lnTo>
                  <a:lnTo>
                    <a:pt x="635" y="494"/>
                  </a:lnTo>
                  <a:lnTo>
                    <a:pt x="627" y="501"/>
                  </a:lnTo>
                  <a:lnTo>
                    <a:pt x="622" y="504"/>
                  </a:lnTo>
                  <a:lnTo>
                    <a:pt x="616" y="507"/>
                  </a:lnTo>
                  <a:lnTo>
                    <a:pt x="609" y="508"/>
                  </a:lnTo>
                  <a:lnTo>
                    <a:pt x="605" y="508"/>
                  </a:lnTo>
                  <a:lnTo>
                    <a:pt x="599" y="508"/>
                  </a:lnTo>
                  <a:lnTo>
                    <a:pt x="593" y="508"/>
                  </a:lnTo>
                  <a:lnTo>
                    <a:pt x="587" y="508"/>
                  </a:lnTo>
                  <a:lnTo>
                    <a:pt x="583" y="511"/>
                  </a:lnTo>
                  <a:lnTo>
                    <a:pt x="578" y="516"/>
                  </a:lnTo>
                  <a:lnTo>
                    <a:pt x="574" y="524"/>
                  </a:lnTo>
                  <a:lnTo>
                    <a:pt x="571" y="535"/>
                  </a:lnTo>
                  <a:lnTo>
                    <a:pt x="570" y="548"/>
                  </a:lnTo>
                  <a:lnTo>
                    <a:pt x="571" y="558"/>
                  </a:lnTo>
                  <a:lnTo>
                    <a:pt x="576" y="567"/>
                  </a:lnTo>
                  <a:lnTo>
                    <a:pt x="581" y="573"/>
                  </a:lnTo>
                  <a:lnTo>
                    <a:pt x="586" y="579"/>
                  </a:lnTo>
                  <a:lnTo>
                    <a:pt x="592" y="584"/>
                  </a:lnTo>
                  <a:lnTo>
                    <a:pt x="598" y="586"/>
                  </a:lnTo>
                  <a:lnTo>
                    <a:pt x="602" y="588"/>
                  </a:lnTo>
                  <a:lnTo>
                    <a:pt x="607" y="588"/>
                  </a:lnTo>
                  <a:lnTo>
                    <a:pt x="612" y="587"/>
                  </a:lnTo>
                  <a:lnTo>
                    <a:pt x="616" y="585"/>
                  </a:lnTo>
                  <a:lnTo>
                    <a:pt x="622" y="582"/>
                  </a:lnTo>
                  <a:lnTo>
                    <a:pt x="627" y="578"/>
                  </a:lnTo>
                  <a:lnTo>
                    <a:pt x="631" y="573"/>
                  </a:lnTo>
                  <a:lnTo>
                    <a:pt x="636" y="570"/>
                  </a:lnTo>
                  <a:lnTo>
                    <a:pt x="640" y="565"/>
                  </a:lnTo>
                  <a:lnTo>
                    <a:pt x="647" y="564"/>
                  </a:lnTo>
                  <a:lnTo>
                    <a:pt x="651" y="572"/>
                  </a:lnTo>
                  <a:lnTo>
                    <a:pt x="651" y="584"/>
                  </a:lnTo>
                  <a:lnTo>
                    <a:pt x="647" y="594"/>
                  </a:lnTo>
                  <a:lnTo>
                    <a:pt x="644" y="601"/>
                  </a:lnTo>
                  <a:lnTo>
                    <a:pt x="646" y="605"/>
                  </a:lnTo>
                  <a:lnTo>
                    <a:pt x="651" y="608"/>
                  </a:lnTo>
                  <a:lnTo>
                    <a:pt x="658" y="609"/>
                  </a:lnTo>
                  <a:lnTo>
                    <a:pt x="665" y="611"/>
                  </a:lnTo>
                  <a:lnTo>
                    <a:pt x="672" y="616"/>
                  </a:lnTo>
                  <a:lnTo>
                    <a:pt x="678" y="624"/>
                  </a:lnTo>
                  <a:lnTo>
                    <a:pt x="682" y="636"/>
                  </a:lnTo>
                  <a:lnTo>
                    <a:pt x="683" y="646"/>
                  </a:lnTo>
                  <a:lnTo>
                    <a:pt x="684" y="653"/>
                  </a:lnTo>
                  <a:lnTo>
                    <a:pt x="685" y="660"/>
                  </a:lnTo>
                  <a:lnTo>
                    <a:pt x="689" y="664"/>
                  </a:lnTo>
                  <a:lnTo>
                    <a:pt x="693" y="667"/>
                  </a:lnTo>
                  <a:lnTo>
                    <a:pt x="700" y="669"/>
                  </a:lnTo>
                  <a:lnTo>
                    <a:pt x="707" y="670"/>
                  </a:lnTo>
                  <a:lnTo>
                    <a:pt x="713" y="671"/>
                  </a:lnTo>
                  <a:lnTo>
                    <a:pt x="718" y="671"/>
                  </a:lnTo>
                  <a:lnTo>
                    <a:pt x="720" y="670"/>
                  </a:lnTo>
                  <a:lnTo>
                    <a:pt x="721" y="670"/>
                  </a:lnTo>
                  <a:lnTo>
                    <a:pt x="721" y="671"/>
                  </a:lnTo>
                  <a:lnTo>
                    <a:pt x="720" y="674"/>
                  </a:lnTo>
                  <a:lnTo>
                    <a:pt x="718" y="677"/>
                  </a:lnTo>
                  <a:lnTo>
                    <a:pt x="714" y="681"/>
                  </a:lnTo>
                  <a:lnTo>
                    <a:pt x="710" y="682"/>
                  </a:lnTo>
                  <a:lnTo>
                    <a:pt x="706" y="682"/>
                  </a:lnTo>
                  <a:lnTo>
                    <a:pt x="700" y="681"/>
                  </a:lnTo>
                  <a:lnTo>
                    <a:pt x="696" y="681"/>
                  </a:lnTo>
                  <a:lnTo>
                    <a:pt x="690" y="678"/>
                  </a:lnTo>
                  <a:lnTo>
                    <a:pt x="684" y="677"/>
                  </a:lnTo>
                  <a:lnTo>
                    <a:pt x="678" y="676"/>
                  </a:lnTo>
                  <a:lnTo>
                    <a:pt x="675" y="674"/>
                  </a:lnTo>
                  <a:lnTo>
                    <a:pt x="673" y="672"/>
                  </a:lnTo>
                  <a:lnTo>
                    <a:pt x="669" y="670"/>
                  </a:lnTo>
                  <a:lnTo>
                    <a:pt x="663" y="667"/>
                  </a:lnTo>
                  <a:lnTo>
                    <a:pt x="657" y="662"/>
                  </a:lnTo>
                  <a:lnTo>
                    <a:pt x="648" y="656"/>
                  </a:lnTo>
                  <a:lnTo>
                    <a:pt x="642" y="651"/>
                  </a:lnTo>
                  <a:lnTo>
                    <a:pt x="637" y="646"/>
                  </a:lnTo>
                  <a:lnTo>
                    <a:pt x="634" y="641"/>
                  </a:lnTo>
                  <a:lnTo>
                    <a:pt x="630" y="638"/>
                  </a:lnTo>
                  <a:lnTo>
                    <a:pt x="627" y="634"/>
                  </a:lnTo>
                  <a:lnTo>
                    <a:pt x="622" y="631"/>
                  </a:lnTo>
                  <a:lnTo>
                    <a:pt x="615" y="628"/>
                  </a:lnTo>
                  <a:lnTo>
                    <a:pt x="606" y="624"/>
                  </a:lnTo>
                  <a:lnTo>
                    <a:pt x="599" y="622"/>
                  </a:lnTo>
                  <a:lnTo>
                    <a:pt x="591" y="618"/>
                  </a:lnTo>
                  <a:lnTo>
                    <a:pt x="584" y="616"/>
                  </a:lnTo>
                  <a:lnTo>
                    <a:pt x="577" y="613"/>
                  </a:lnTo>
                  <a:lnTo>
                    <a:pt x="570" y="610"/>
                  </a:lnTo>
                  <a:lnTo>
                    <a:pt x="564" y="608"/>
                  </a:lnTo>
                  <a:lnTo>
                    <a:pt x="559" y="606"/>
                  </a:lnTo>
                  <a:lnTo>
                    <a:pt x="553" y="603"/>
                  </a:lnTo>
                  <a:lnTo>
                    <a:pt x="547" y="601"/>
                  </a:lnTo>
                  <a:lnTo>
                    <a:pt x="541" y="596"/>
                  </a:lnTo>
                  <a:lnTo>
                    <a:pt x="536" y="591"/>
                  </a:lnTo>
                  <a:lnTo>
                    <a:pt x="530" y="585"/>
                  </a:lnTo>
                  <a:lnTo>
                    <a:pt x="525" y="579"/>
                  </a:lnTo>
                  <a:lnTo>
                    <a:pt x="521" y="573"/>
                  </a:lnTo>
                  <a:lnTo>
                    <a:pt x="516" y="569"/>
                  </a:lnTo>
                  <a:lnTo>
                    <a:pt x="514" y="567"/>
                  </a:lnTo>
                  <a:lnTo>
                    <a:pt x="509" y="562"/>
                  </a:lnTo>
                  <a:lnTo>
                    <a:pt x="503" y="555"/>
                  </a:lnTo>
                  <a:lnTo>
                    <a:pt x="498" y="549"/>
                  </a:lnTo>
                  <a:lnTo>
                    <a:pt x="489" y="546"/>
                  </a:lnTo>
                  <a:lnTo>
                    <a:pt x="484" y="545"/>
                  </a:lnTo>
                  <a:lnTo>
                    <a:pt x="478" y="544"/>
                  </a:lnTo>
                  <a:lnTo>
                    <a:pt x="471" y="541"/>
                  </a:lnTo>
                  <a:lnTo>
                    <a:pt x="464" y="539"/>
                  </a:lnTo>
                  <a:lnTo>
                    <a:pt x="457" y="535"/>
                  </a:lnTo>
                  <a:lnTo>
                    <a:pt x="450" y="531"/>
                  </a:lnTo>
                  <a:lnTo>
                    <a:pt x="445" y="527"/>
                  </a:lnTo>
                  <a:lnTo>
                    <a:pt x="439" y="522"/>
                  </a:lnTo>
                  <a:lnTo>
                    <a:pt x="428" y="511"/>
                  </a:lnTo>
                  <a:lnTo>
                    <a:pt x="419" y="501"/>
                  </a:lnTo>
                  <a:lnTo>
                    <a:pt x="412" y="491"/>
                  </a:lnTo>
                  <a:lnTo>
                    <a:pt x="409" y="481"/>
                  </a:lnTo>
                  <a:lnTo>
                    <a:pt x="405" y="472"/>
                  </a:lnTo>
                  <a:lnTo>
                    <a:pt x="403" y="463"/>
                  </a:lnTo>
                  <a:lnTo>
                    <a:pt x="400" y="454"/>
                  </a:lnTo>
                  <a:lnTo>
                    <a:pt x="396" y="446"/>
                  </a:lnTo>
                  <a:lnTo>
                    <a:pt x="394" y="442"/>
                  </a:lnTo>
                  <a:lnTo>
                    <a:pt x="390" y="438"/>
                  </a:lnTo>
                  <a:lnTo>
                    <a:pt x="385" y="433"/>
                  </a:lnTo>
                  <a:lnTo>
                    <a:pt x="379" y="427"/>
                  </a:lnTo>
                  <a:lnTo>
                    <a:pt x="373" y="423"/>
                  </a:lnTo>
                  <a:lnTo>
                    <a:pt x="366" y="416"/>
                  </a:lnTo>
                  <a:lnTo>
                    <a:pt x="362" y="410"/>
                  </a:lnTo>
                  <a:lnTo>
                    <a:pt x="357" y="403"/>
                  </a:lnTo>
                  <a:lnTo>
                    <a:pt x="354" y="388"/>
                  </a:lnTo>
                  <a:lnTo>
                    <a:pt x="354" y="372"/>
                  </a:lnTo>
                  <a:lnTo>
                    <a:pt x="357" y="358"/>
                  </a:lnTo>
                  <a:lnTo>
                    <a:pt x="360" y="349"/>
                  </a:lnTo>
                  <a:lnTo>
                    <a:pt x="362" y="339"/>
                  </a:lnTo>
                  <a:lnTo>
                    <a:pt x="362" y="325"/>
                  </a:lnTo>
                  <a:lnTo>
                    <a:pt x="360" y="309"/>
                  </a:lnTo>
                  <a:lnTo>
                    <a:pt x="357" y="294"/>
                  </a:lnTo>
                  <a:lnTo>
                    <a:pt x="352" y="283"/>
                  </a:lnTo>
                  <a:lnTo>
                    <a:pt x="349" y="276"/>
                  </a:lnTo>
                  <a:lnTo>
                    <a:pt x="343" y="272"/>
                  </a:lnTo>
                  <a:lnTo>
                    <a:pt x="335" y="266"/>
                  </a:lnTo>
                  <a:lnTo>
                    <a:pt x="328" y="259"/>
                  </a:lnTo>
                  <a:lnTo>
                    <a:pt x="324" y="252"/>
                  </a:lnTo>
                  <a:lnTo>
                    <a:pt x="320" y="245"/>
                  </a:lnTo>
                  <a:lnTo>
                    <a:pt x="318" y="236"/>
                  </a:lnTo>
                  <a:lnTo>
                    <a:pt x="313" y="228"/>
                  </a:lnTo>
                  <a:lnTo>
                    <a:pt x="306" y="221"/>
                  </a:lnTo>
                  <a:lnTo>
                    <a:pt x="298" y="218"/>
                  </a:lnTo>
                  <a:lnTo>
                    <a:pt x="290" y="218"/>
                  </a:lnTo>
                  <a:lnTo>
                    <a:pt x="287" y="219"/>
                  </a:lnTo>
                  <a:lnTo>
                    <a:pt x="281" y="218"/>
                  </a:lnTo>
                  <a:lnTo>
                    <a:pt x="276" y="216"/>
                  </a:lnTo>
                  <a:lnTo>
                    <a:pt x="271" y="213"/>
                  </a:lnTo>
                  <a:lnTo>
                    <a:pt x="264" y="211"/>
                  </a:lnTo>
                  <a:lnTo>
                    <a:pt x="258" y="208"/>
                  </a:lnTo>
                  <a:lnTo>
                    <a:pt x="252" y="205"/>
                  </a:lnTo>
                  <a:lnTo>
                    <a:pt x="248" y="203"/>
                  </a:lnTo>
                  <a:lnTo>
                    <a:pt x="239" y="199"/>
                  </a:lnTo>
                  <a:lnTo>
                    <a:pt x="234" y="196"/>
                  </a:lnTo>
                  <a:lnTo>
                    <a:pt x="228" y="192"/>
                  </a:lnTo>
                  <a:lnTo>
                    <a:pt x="220" y="190"/>
                  </a:lnTo>
                  <a:lnTo>
                    <a:pt x="215" y="190"/>
                  </a:lnTo>
                  <a:lnTo>
                    <a:pt x="211" y="189"/>
                  </a:lnTo>
                  <a:lnTo>
                    <a:pt x="206" y="190"/>
                  </a:lnTo>
                  <a:lnTo>
                    <a:pt x="200" y="190"/>
                  </a:lnTo>
                  <a:lnTo>
                    <a:pt x="195" y="190"/>
                  </a:lnTo>
                  <a:lnTo>
                    <a:pt x="189" y="189"/>
                  </a:lnTo>
                  <a:lnTo>
                    <a:pt x="183" y="187"/>
                  </a:lnTo>
                  <a:lnTo>
                    <a:pt x="177" y="184"/>
                  </a:lnTo>
                  <a:lnTo>
                    <a:pt x="171" y="181"/>
                  </a:lnTo>
                  <a:lnTo>
                    <a:pt x="167" y="178"/>
                  </a:lnTo>
                  <a:lnTo>
                    <a:pt x="161" y="177"/>
                  </a:lnTo>
                  <a:lnTo>
                    <a:pt x="155" y="176"/>
                  </a:lnTo>
                  <a:lnTo>
                    <a:pt x="150" y="176"/>
                  </a:lnTo>
                  <a:lnTo>
                    <a:pt x="143" y="176"/>
                  </a:lnTo>
                  <a:lnTo>
                    <a:pt x="135" y="177"/>
                  </a:lnTo>
                  <a:lnTo>
                    <a:pt x="127" y="178"/>
                  </a:lnTo>
                  <a:lnTo>
                    <a:pt x="118" y="181"/>
                  </a:lnTo>
                  <a:lnTo>
                    <a:pt x="110" y="187"/>
                  </a:lnTo>
                  <a:lnTo>
                    <a:pt x="105" y="193"/>
                  </a:lnTo>
                  <a:lnTo>
                    <a:pt x="98" y="200"/>
                  </a:lnTo>
                  <a:lnTo>
                    <a:pt x="92" y="207"/>
                  </a:lnTo>
                  <a:lnTo>
                    <a:pt x="85" y="213"/>
                  </a:lnTo>
                  <a:lnTo>
                    <a:pt x="78" y="218"/>
                  </a:lnTo>
                  <a:lnTo>
                    <a:pt x="70" y="218"/>
                  </a:lnTo>
                  <a:lnTo>
                    <a:pt x="62" y="214"/>
                  </a:lnTo>
                  <a:lnTo>
                    <a:pt x="57" y="210"/>
                  </a:lnTo>
                  <a:lnTo>
                    <a:pt x="54" y="205"/>
                  </a:lnTo>
                  <a:lnTo>
                    <a:pt x="47" y="199"/>
                  </a:lnTo>
                  <a:lnTo>
                    <a:pt x="40" y="192"/>
                  </a:lnTo>
                  <a:lnTo>
                    <a:pt x="37" y="181"/>
                  </a:lnTo>
                  <a:lnTo>
                    <a:pt x="37" y="166"/>
                  </a:lnTo>
                  <a:lnTo>
                    <a:pt x="41" y="149"/>
                  </a:lnTo>
                  <a:lnTo>
                    <a:pt x="44" y="139"/>
                  </a:lnTo>
                  <a:lnTo>
                    <a:pt x="42" y="132"/>
                  </a:lnTo>
                  <a:lnTo>
                    <a:pt x="39" y="129"/>
                  </a:lnTo>
                  <a:lnTo>
                    <a:pt x="33" y="127"/>
                  </a:lnTo>
                  <a:lnTo>
                    <a:pt x="27" y="126"/>
                  </a:lnTo>
                  <a:lnTo>
                    <a:pt x="19" y="123"/>
                  </a:lnTo>
                  <a:lnTo>
                    <a:pt x="11" y="121"/>
                  </a:lnTo>
                  <a:lnTo>
                    <a:pt x="4" y="117"/>
                  </a:lnTo>
                  <a:lnTo>
                    <a:pt x="0" y="112"/>
                  </a:lnTo>
                  <a:lnTo>
                    <a:pt x="0" y="104"/>
                  </a:lnTo>
                  <a:lnTo>
                    <a:pt x="3" y="94"/>
                  </a:lnTo>
                  <a:lnTo>
                    <a:pt x="9" y="84"/>
                  </a:lnTo>
                  <a:lnTo>
                    <a:pt x="17" y="75"/>
                  </a:lnTo>
                  <a:lnTo>
                    <a:pt x="25" y="64"/>
                  </a:lnTo>
                  <a:lnTo>
                    <a:pt x="33" y="56"/>
                  </a:lnTo>
                  <a:lnTo>
                    <a:pt x="41" y="51"/>
                  </a:lnTo>
                  <a:lnTo>
                    <a:pt x="48" y="46"/>
                  </a:lnTo>
                  <a:lnTo>
                    <a:pt x="54" y="40"/>
                  </a:lnTo>
                  <a:lnTo>
                    <a:pt x="61" y="35"/>
                  </a:lnTo>
                  <a:lnTo>
                    <a:pt x="69" y="30"/>
                  </a:lnTo>
                  <a:lnTo>
                    <a:pt x="80" y="26"/>
                  </a:lnTo>
                  <a:lnTo>
                    <a:pt x="95" y="24"/>
                  </a:lnTo>
                  <a:lnTo>
                    <a:pt x="114" y="24"/>
                  </a:lnTo>
                  <a:lnTo>
                    <a:pt x="138" y="26"/>
                  </a:lnTo>
                  <a:lnTo>
                    <a:pt x="150" y="33"/>
                  </a:lnTo>
                  <a:lnTo>
                    <a:pt x="159" y="38"/>
                  </a:lnTo>
                  <a:lnTo>
                    <a:pt x="167" y="41"/>
                  </a:lnTo>
                  <a:lnTo>
                    <a:pt x="174" y="44"/>
                  </a:lnTo>
                  <a:lnTo>
                    <a:pt x="180" y="45"/>
                  </a:lnTo>
                  <a:lnTo>
                    <a:pt x="185" y="47"/>
                  </a:lnTo>
                  <a:lnTo>
                    <a:pt x="191" y="48"/>
                  </a:lnTo>
                  <a:lnTo>
                    <a:pt x="196" y="50"/>
                  </a:lnTo>
                  <a:lnTo>
                    <a:pt x="203" y="52"/>
                  </a:lnTo>
                  <a:lnTo>
                    <a:pt x="212" y="53"/>
                  </a:lnTo>
                  <a:lnTo>
                    <a:pt x="223" y="54"/>
                  </a:lnTo>
                  <a:lnTo>
                    <a:pt x="236" y="56"/>
                  </a:lnTo>
                  <a:lnTo>
                    <a:pt x="248" y="58"/>
                  </a:lnTo>
                  <a:lnTo>
                    <a:pt x="259" y="58"/>
                  </a:lnTo>
                  <a:lnTo>
                    <a:pt x="269" y="58"/>
                  </a:lnTo>
                  <a:lnTo>
                    <a:pt x="276" y="58"/>
                  </a:lnTo>
                  <a:lnTo>
                    <a:pt x="283" y="56"/>
                  </a:lnTo>
                  <a:lnTo>
                    <a:pt x="292" y="56"/>
                  </a:lnTo>
                  <a:lnTo>
                    <a:pt x="303" y="56"/>
                  </a:lnTo>
                  <a:lnTo>
                    <a:pt x="314" y="56"/>
                  </a:lnTo>
                  <a:lnTo>
                    <a:pt x="326" y="56"/>
                  </a:lnTo>
                  <a:lnTo>
                    <a:pt x="336" y="58"/>
                  </a:lnTo>
                  <a:lnTo>
                    <a:pt x="345" y="58"/>
                  </a:lnTo>
                  <a:lnTo>
                    <a:pt x="351" y="58"/>
                  </a:lnTo>
                  <a:lnTo>
                    <a:pt x="356" y="58"/>
                  </a:lnTo>
                  <a:lnTo>
                    <a:pt x="362" y="59"/>
                  </a:lnTo>
                  <a:lnTo>
                    <a:pt x="369" y="60"/>
                  </a:lnTo>
                  <a:lnTo>
                    <a:pt x="375" y="61"/>
                  </a:lnTo>
                  <a:lnTo>
                    <a:pt x="382" y="62"/>
                  </a:lnTo>
                  <a:lnTo>
                    <a:pt x="389" y="64"/>
                  </a:lnTo>
                  <a:lnTo>
                    <a:pt x="396" y="66"/>
                  </a:lnTo>
                  <a:lnTo>
                    <a:pt x="402" y="68"/>
                  </a:lnTo>
                  <a:lnTo>
                    <a:pt x="410" y="70"/>
                  </a:lnTo>
                  <a:lnTo>
                    <a:pt x="419" y="73"/>
                  </a:lnTo>
                  <a:lnTo>
                    <a:pt x="432" y="75"/>
                  </a:lnTo>
                  <a:lnTo>
                    <a:pt x="445" y="76"/>
                  </a:lnTo>
                  <a:lnTo>
                    <a:pt x="457" y="78"/>
                  </a:lnTo>
                  <a:lnTo>
                    <a:pt x="469" y="81"/>
                  </a:lnTo>
                  <a:lnTo>
                    <a:pt x="479" y="82"/>
                  </a:lnTo>
                  <a:lnTo>
                    <a:pt x="486" y="82"/>
                  </a:lnTo>
                  <a:lnTo>
                    <a:pt x="493" y="82"/>
                  </a:lnTo>
                  <a:lnTo>
                    <a:pt x="503" y="82"/>
                  </a:lnTo>
                  <a:lnTo>
                    <a:pt x="515" y="81"/>
                  </a:lnTo>
                  <a:lnTo>
                    <a:pt x="529" y="79"/>
                  </a:lnTo>
                  <a:lnTo>
                    <a:pt x="541" y="78"/>
                  </a:lnTo>
                  <a:lnTo>
                    <a:pt x="554" y="76"/>
                  </a:lnTo>
                  <a:lnTo>
                    <a:pt x="564" y="74"/>
                  </a:lnTo>
                  <a:lnTo>
                    <a:pt x="574" y="70"/>
                  </a:lnTo>
                  <a:lnTo>
                    <a:pt x="585" y="64"/>
                  </a:lnTo>
                  <a:lnTo>
                    <a:pt x="592" y="60"/>
                  </a:lnTo>
                  <a:lnTo>
                    <a:pt x="594" y="55"/>
                  </a:lnTo>
                  <a:lnTo>
                    <a:pt x="595" y="51"/>
                  </a:lnTo>
                  <a:lnTo>
                    <a:pt x="593" y="46"/>
                  </a:lnTo>
                  <a:lnTo>
                    <a:pt x="587" y="39"/>
                  </a:lnTo>
                  <a:lnTo>
                    <a:pt x="582" y="33"/>
                  </a:lnTo>
                  <a:lnTo>
                    <a:pt x="577" y="29"/>
                  </a:lnTo>
                  <a:lnTo>
                    <a:pt x="576" y="23"/>
                  </a:lnTo>
                  <a:lnTo>
                    <a:pt x="578" y="16"/>
                  </a:lnTo>
                  <a:lnTo>
                    <a:pt x="583" y="9"/>
                  </a:lnTo>
                  <a:lnTo>
                    <a:pt x="587" y="2"/>
                  </a:lnTo>
                  <a:lnTo>
                    <a:pt x="594" y="0"/>
                  </a:lnTo>
                  <a:lnTo>
                    <a:pt x="601" y="1"/>
                  </a:lnTo>
                  <a:lnTo>
                    <a:pt x="610" y="5"/>
                  </a:lnTo>
                  <a:lnTo>
                    <a:pt x="619" y="8"/>
                  </a:lnTo>
                  <a:lnTo>
                    <a:pt x="623" y="13"/>
                  </a:lnTo>
                  <a:lnTo>
                    <a:pt x="624" y="20"/>
                  </a:lnTo>
                  <a:lnTo>
                    <a:pt x="624" y="26"/>
                  </a:lnTo>
                  <a:lnTo>
                    <a:pt x="624" y="32"/>
                  </a:lnTo>
                  <a:lnTo>
                    <a:pt x="627" y="38"/>
                  </a:lnTo>
                  <a:lnTo>
                    <a:pt x="632" y="46"/>
                  </a:lnTo>
                  <a:lnTo>
                    <a:pt x="640" y="51"/>
                  </a:lnTo>
                  <a:lnTo>
                    <a:pt x="651" y="53"/>
                  </a:lnTo>
                  <a:lnTo>
                    <a:pt x="657" y="53"/>
                  </a:lnTo>
                  <a:lnTo>
                    <a:pt x="662" y="53"/>
                  </a:lnTo>
                  <a:lnTo>
                    <a:pt x="668" y="54"/>
                  </a:lnTo>
                  <a:lnTo>
                    <a:pt x="674" y="55"/>
                  </a:lnTo>
                  <a:lnTo>
                    <a:pt x="680" y="58"/>
                  </a:lnTo>
                  <a:lnTo>
                    <a:pt x="685" y="59"/>
                  </a:lnTo>
                  <a:lnTo>
                    <a:pt x="691" y="60"/>
                  </a:lnTo>
                  <a:lnTo>
                    <a:pt x="697" y="61"/>
                  </a:lnTo>
                  <a:lnTo>
                    <a:pt x="706" y="62"/>
                  </a:lnTo>
                  <a:lnTo>
                    <a:pt x="711" y="64"/>
                  </a:lnTo>
                  <a:lnTo>
                    <a:pt x="711" y="69"/>
                  </a:lnTo>
                  <a:lnTo>
                    <a:pt x="710" y="75"/>
                  </a:lnTo>
                  <a:lnTo>
                    <a:pt x="707" y="78"/>
                  </a:lnTo>
                  <a:lnTo>
                    <a:pt x="705" y="82"/>
                  </a:lnTo>
                  <a:lnTo>
                    <a:pt x="700" y="84"/>
                  </a:lnTo>
                  <a:lnTo>
                    <a:pt x="696" y="85"/>
                  </a:lnTo>
                  <a:lnTo>
                    <a:pt x="690" y="86"/>
                  </a:lnTo>
                  <a:lnTo>
                    <a:pt x="684" y="88"/>
                  </a:lnTo>
                  <a:lnTo>
                    <a:pt x="678" y="88"/>
                  </a:lnTo>
                  <a:lnTo>
                    <a:pt x="673" y="89"/>
                  </a:lnTo>
                  <a:lnTo>
                    <a:pt x="662" y="92"/>
                  </a:lnTo>
                  <a:lnTo>
                    <a:pt x="654" y="96"/>
                  </a:lnTo>
                  <a:lnTo>
                    <a:pt x="646" y="101"/>
                  </a:lnTo>
                  <a:lnTo>
                    <a:pt x="639" y="107"/>
                  </a:lnTo>
                  <a:lnTo>
                    <a:pt x="632" y="114"/>
                  </a:lnTo>
                  <a:lnTo>
                    <a:pt x="624" y="122"/>
                  </a:lnTo>
                  <a:lnTo>
                    <a:pt x="615" y="131"/>
                  </a:lnTo>
                  <a:lnTo>
                    <a:pt x="607" y="144"/>
                  </a:lnTo>
                  <a:lnTo>
                    <a:pt x="602" y="160"/>
                  </a:lnTo>
                  <a:lnTo>
                    <a:pt x="602" y="181"/>
                  </a:lnTo>
                  <a:lnTo>
                    <a:pt x="605" y="199"/>
                  </a:lnTo>
                  <a:lnTo>
                    <a:pt x="607" y="212"/>
                  </a:lnTo>
                  <a:lnTo>
                    <a:pt x="610" y="218"/>
                  </a:lnTo>
                  <a:lnTo>
                    <a:pt x="615" y="219"/>
                  </a:lnTo>
                  <a:lnTo>
                    <a:pt x="621" y="218"/>
                  </a:lnTo>
                  <a:lnTo>
                    <a:pt x="627" y="218"/>
                  </a:lnTo>
                  <a:lnTo>
                    <a:pt x="634" y="219"/>
                  </a:lnTo>
                  <a:lnTo>
                    <a:pt x="642" y="220"/>
                  </a:lnTo>
                  <a:lnTo>
                    <a:pt x="648" y="223"/>
                  </a:lnTo>
                  <a:lnTo>
                    <a:pt x="655" y="227"/>
                  </a:lnTo>
                  <a:lnTo>
                    <a:pt x="662" y="229"/>
                  </a:lnTo>
                  <a:lnTo>
                    <a:pt x="668" y="231"/>
                  </a:lnTo>
                  <a:lnTo>
                    <a:pt x="673" y="233"/>
                  </a:lnTo>
                  <a:lnTo>
                    <a:pt x="678" y="233"/>
                  </a:lnTo>
                  <a:lnTo>
                    <a:pt x="684" y="233"/>
                  </a:lnTo>
                  <a:lnTo>
                    <a:pt x="689" y="235"/>
                  </a:lnTo>
                  <a:lnTo>
                    <a:pt x="692" y="238"/>
                  </a:lnTo>
                  <a:lnTo>
                    <a:pt x="693" y="244"/>
                  </a:lnTo>
                  <a:lnTo>
                    <a:pt x="696" y="250"/>
                  </a:lnTo>
                  <a:lnTo>
                    <a:pt x="699" y="253"/>
                  </a:lnTo>
                  <a:lnTo>
                    <a:pt x="704" y="256"/>
                  </a:lnTo>
                  <a:lnTo>
                    <a:pt x="710" y="257"/>
                  </a:lnTo>
                  <a:lnTo>
                    <a:pt x="713" y="253"/>
                  </a:lnTo>
                  <a:lnTo>
                    <a:pt x="714" y="244"/>
                  </a:lnTo>
                  <a:lnTo>
                    <a:pt x="714" y="234"/>
                  </a:lnTo>
                  <a:lnTo>
                    <a:pt x="712" y="223"/>
                  </a:lnTo>
                  <a:lnTo>
                    <a:pt x="713" y="218"/>
                  </a:lnTo>
                  <a:lnTo>
                    <a:pt x="719" y="213"/>
                  </a:lnTo>
                  <a:lnTo>
                    <a:pt x="728" y="211"/>
                  </a:lnTo>
                  <a:lnTo>
                    <a:pt x="736" y="207"/>
                  </a:lnTo>
                  <a:lnTo>
                    <a:pt x="742" y="203"/>
                  </a:lnTo>
                  <a:lnTo>
                    <a:pt x="741" y="195"/>
                  </a:lnTo>
                  <a:lnTo>
                    <a:pt x="737" y="188"/>
                  </a:lnTo>
                  <a:lnTo>
                    <a:pt x="730" y="182"/>
                  </a:lnTo>
                  <a:lnTo>
                    <a:pt x="726" y="176"/>
                  </a:lnTo>
                  <a:lnTo>
                    <a:pt x="723" y="169"/>
                  </a:lnTo>
                  <a:lnTo>
                    <a:pt x="725" y="162"/>
                  </a:lnTo>
                  <a:lnTo>
                    <a:pt x="727" y="154"/>
                  </a:lnTo>
                  <a:lnTo>
                    <a:pt x="734" y="149"/>
                  </a:lnTo>
                  <a:lnTo>
                    <a:pt x="743" y="146"/>
                  </a:lnTo>
                  <a:lnTo>
                    <a:pt x="753" y="149"/>
                  </a:lnTo>
                  <a:lnTo>
                    <a:pt x="759" y="153"/>
                  </a:lnTo>
                  <a:lnTo>
                    <a:pt x="764" y="158"/>
                  </a:lnTo>
                  <a:lnTo>
                    <a:pt x="771" y="162"/>
                  </a:lnTo>
                  <a:lnTo>
                    <a:pt x="778" y="165"/>
                  </a:lnTo>
                  <a:lnTo>
                    <a:pt x="783" y="168"/>
                  </a:lnTo>
                  <a:lnTo>
                    <a:pt x="788" y="172"/>
                  </a:lnTo>
                  <a:lnTo>
                    <a:pt x="793" y="176"/>
                  </a:lnTo>
                  <a:lnTo>
                    <a:pt x="797" y="182"/>
                  </a:lnTo>
                  <a:lnTo>
                    <a:pt x="802" y="187"/>
                  </a:lnTo>
                  <a:lnTo>
                    <a:pt x="807" y="188"/>
                  </a:lnTo>
                  <a:lnTo>
                    <a:pt x="813" y="183"/>
                  </a:lnTo>
                  <a:lnTo>
                    <a:pt x="820" y="176"/>
                  </a:lnTo>
                  <a:lnTo>
                    <a:pt x="825" y="169"/>
                  </a:lnTo>
                  <a:lnTo>
                    <a:pt x="829" y="166"/>
                  </a:lnTo>
                  <a:lnTo>
                    <a:pt x="837" y="168"/>
                  </a:lnTo>
                  <a:lnTo>
                    <a:pt x="844" y="174"/>
                  </a:lnTo>
                  <a:lnTo>
                    <a:pt x="849" y="183"/>
                  </a:lnTo>
                  <a:lnTo>
                    <a:pt x="852" y="190"/>
                  </a:lnTo>
                  <a:lnTo>
                    <a:pt x="857" y="197"/>
                  </a:lnTo>
                  <a:lnTo>
                    <a:pt x="862" y="203"/>
                  </a:lnTo>
                  <a:lnTo>
                    <a:pt x="869" y="211"/>
                  </a:lnTo>
                  <a:lnTo>
                    <a:pt x="875" y="219"/>
                  </a:lnTo>
                  <a:lnTo>
                    <a:pt x="879" y="225"/>
                  </a:lnTo>
                  <a:lnTo>
                    <a:pt x="881" y="230"/>
                  </a:lnTo>
                  <a:lnTo>
                    <a:pt x="882" y="236"/>
                  </a:lnTo>
                  <a:lnTo>
                    <a:pt x="885" y="241"/>
                  </a:lnTo>
                  <a:lnTo>
                    <a:pt x="890" y="242"/>
                  </a:lnTo>
                  <a:lnTo>
                    <a:pt x="897" y="241"/>
                  </a:lnTo>
                  <a:lnTo>
                    <a:pt x="903" y="240"/>
                  </a:lnTo>
                  <a:lnTo>
                    <a:pt x="908" y="241"/>
                  </a:lnTo>
                  <a:lnTo>
                    <a:pt x="910" y="245"/>
                  </a:lnTo>
                  <a:lnTo>
                    <a:pt x="909" y="254"/>
                  </a:lnTo>
                  <a:lnTo>
                    <a:pt x="905" y="265"/>
                  </a:lnTo>
                  <a:lnTo>
                    <a:pt x="900" y="273"/>
                  </a:lnTo>
                  <a:lnTo>
                    <a:pt x="894" y="276"/>
                  </a:lnTo>
                  <a:lnTo>
                    <a:pt x="887" y="278"/>
                  </a:lnTo>
                  <a:lnTo>
                    <a:pt x="879" y="279"/>
                  </a:lnTo>
                  <a:lnTo>
                    <a:pt x="872" y="280"/>
                  </a:lnTo>
                  <a:lnTo>
                    <a:pt x="866" y="281"/>
                  </a:lnTo>
                  <a:lnTo>
                    <a:pt x="860" y="282"/>
                  </a:lnTo>
                  <a:lnTo>
                    <a:pt x="856" y="284"/>
                  </a:lnTo>
                  <a:lnTo>
                    <a:pt x="854" y="290"/>
                  </a:lnTo>
                  <a:lnTo>
                    <a:pt x="854" y="298"/>
                  </a:lnTo>
                  <a:lnTo>
                    <a:pt x="855" y="307"/>
                  </a:lnTo>
                  <a:lnTo>
                    <a:pt x="856" y="317"/>
                  </a:lnTo>
                  <a:lnTo>
                    <a:pt x="854" y="325"/>
                  </a:lnTo>
                  <a:lnTo>
                    <a:pt x="846" y="333"/>
                  </a:lnTo>
                  <a:lnTo>
                    <a:pt x="835" y="339"/>
                  </a:lnTo>
                  <a:lnTo>
                    <a:pt x="826" y="342"/>
                  </a:lnTo>
                  <a:lnTo>
                    <a:pt x="819" y="345"/>
                  </a:lnTo>
                  <a:lnTo>
                    <a:pt x="812" y="351"/>
                  </a:lnTo>
                  <a:lnTo>
                    <a:pt x="805" y="358"/>
                  </a:lnTo>
                  <a:lnTo>
                    <a:pt x="802" y="366"/>
                  </a:lnTo>
                  <a:lnTo>
                    <a:pt x="798" y="373"/>
                  </a:lnTo>
                  <a:lnTo>
                    <a:pt x="795" y="379"/>
                  </a:lnTo>
                  <a:lnTo>
                    <a:pt x="789" y="382"/>
                  </a:lnTo>
                  <a:lnTo>
                    <a:pt x="783" y="388"/>
                  </a:lnTo>
                  <a:lnTo>
                    <a:pt x="778" y="393"/>
                  </a:lnTo>
                  <a:lnTo>
                    <a:pt x="773" y="394"/>
                  </a:lnTo>
                  <a:lnTo>
                    <a:pt x="767" y="395"/>
                  </a:lnTo>
                  <a:lnTo>
                    <a:pt x="760" y="398"/>
                  </a:lnTo>
                  <a:lnTo>
                    <a:pt x="756" y="403"/>
                  </a:lnTo>
                  <a:lnTo>
                    <a:pt x="756" y="408"/>
                  </a:lnTo>
                  <a:lnTo>
                    <a:pt x="756" y="412"/>
                  </a:lnTo>
                  <a:lnTo>
                    <a:pt x="754" y="418"/>
                  </a:lnTo>
                  <a:lnTo>
                    <a:pt x="752" y="425"/>
                  </a:lnTo>
                  <a:lnTo>
                    <a:pt x="751" y="432"/>
                  </a:lnTo>
                  <a:lnTo>
                    <a:pt x="749" y="440"/>
                  </a:lnTo>
                  <a:lnTo>
                    <a:pt x="745" y="447"/>
                  </a:lnTo>
                  <a:lnTo>
                    <a:pt x="743" y="453"/>
                  </a:lnTo>
                  <a:lnTo>
                    <a:pt x="743" y="457"/>
                  </a:lnTo>
                  <a:lnTo>
                    <a:pt x="742" y="461"/>
                  </a:lnTo>
                  <a:lnTo>
                    <a:pt x="736" y="462"/>
                  </a:lnTo>
                  <a:lnTo>
                    <a:pt x="729" y="463"/>
                  </a:lnTo>
                  <a:lnTo>
                    <a:pt x="725" y="464"/>
                  </a:lnTo>
                  <a:lnTo>
                    <a:pt x="721" y="468"/>
                  </a:lnTo>
                  <a:lnTo>
                    <a:pt x="718" y="476"/>
                  </a:lnTo>
                  <a:lnTo>
                    <a:pt x="719" y="491"/>
                  </a:lnTo>
                  <a:lnTo>
                    <a:pt x="722" y="509"/>
                  </a:lnTo>
                  <a:lnTo>
                    <a:pt x="723" y="526"/>
                  </a:lnTo>
                  <a:lnTo>
                    <a:pt x="718" y="533"/>
                  </a:lnTo>
                  <a:lnTo>
                    <a:pt x="711" y="532"/>
                  </a:lnTo>
                  <a:lnTo>
                    <a:pt x="705" y="530"/>
                  </a:lnTo>
                  <a:lnTo>
                    <a:pt x="701" y="525"/>
                  </a:lnTo>
                  <a:lnTo>
                    <a:pt x="698" y="519"/>
                  </a:lnTo>
                  <a:lnTo>
                    <a:pt x="695" y="512"/>
                  </a:lnTo>
                  <a:lnTo>
                    <a:pt x="692" y="504"/>
                  </a:lnTo>
                  <a:lnTo>
                    <a:pt x="690" y="497"/>
                  </a:lnTo>
                  <a:lnTo>
                    <a:pt x="689" y="495"/>
                  </a:lnTo>
                  <a:lnTo>
                    <a:pt x="687" y="495"/>
                  </a:lnTo>
                  <a:lnTo>
                    <a:pt x="680" y="494"/>
                  </a:lnTo>
                  <a:lnTo>
                    <a:pt x="672" y="494"/>
                  </a:lnTo>
                  <a:lnTo>
                    <a:pt x="665" y="495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" name=""/>
            <p:cNvSpPr/>
            <p:nvPr/>
          </p:nvSpPr>
          <p:spPr>
            <a:xfrm>
              <a:off x="2198880" y="1501920"/>
              <a:ext cx="654480" cy="604080"/>
            </a:xfrm>
            <a:custGeom>
              <a:avLst/>
              <a:gdLst/>
              <a:ahLst/>
              <a:rect l="l" t="t" r="r" b="b"/>
              <a:pathLst>
                <a:path w="221" h="174">
                  <a:moveTo>
                    <a:pt x="10" y="5"/>
                  </a:moveTo>
                  <a:lnTo>
                    <a:pt x="15" y="3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2" y="0"/>
                  </a:lnTo>
                  <a:lnTo>
                    <a:pt x="38" y="2"/>
                  </a:lnTo>
                  <a:lnTo>
                    <a:pt x="44" y="3"/>
                  </a:lnTo>
                  <a:lnTo>
                    <a:pt x="50" y="4"/>
                  </a:lnTo>
                  <a:lnTo>
                    <a:pt x="57" y="6"/>
                  </a:lnTo>
                  <a:lnTo>
                    <a:pt x="63" y="8"/>
                  </a:lnTo>
                  <a:lnTo>
                    <a:pt x="70" y="11"/>
                  </a:lnTo>
                  <a:lnTo>
                    <a:pt x="78" y="13"/>
                  </a:lnTo>
                  <a:lnTo>
                    <a:pt x="87" y="15"/>
                  </a:lnTo>
                  <a:lnTo>
                    <a:pt x="93" y="19"/>
                  </a:lnTo>
                  <a:lnTo>
                    <a:pt x="100" y="21"/>
                  </a:lnTo>
                  <a:lnTo>
                    <a:pt x="107" y="23"/>
                  </a:lnTo>
                  <a:lnTo>
                    <a:pt x="112" y="25"/>
                  </a:lnTo>
                  <a:lnTo>
                    <a:pt x="118" y="26"/>
                  </a:lnTo>
                  <a:lnTo>
                    <a:pt x="126" y="28"/>
                  </a:lnTo>
                  <a:lnTo>
                    <a:pt x="134" y="30"/>
                  </a:lnTo>
                  <a:lnTo>
                    <a:pt x="143" y="34"/>
                  </a:lnTo>
                  <a:lnTo>
                    <a:pt x="152" y="38"/>
                  </a:lnTo>
                  <a:lnTo>
                    <a:pt x="161" y="42"/>
                  </a:lnTo>
                  <a:lnTo>
                    <a:pt x="168" y="48"/>
                  </a:lnTo>
                  <a:lnTo>
                    <a:pt x="174" y="52"/>
                  </a:lnTo>
                  <a:lnTo>
                    <a:pt x="182" y="65"/>
                  </a:lnTo>
                  <a:lnTo>
                    <a:pt x="189" y="82"/>
                  </a:lnTo>
                  <a:lnTo>
                    <a:pt x="195" y="97"/>
                  </a:lnTo>
                  <a:lnTo>
                    <a:pt x="201" y="105"/>
                  </a:lnTo>
                  <a:lnTo>
                    <a:pt x="206" y="110"/>
                  </a:lnTo>
                  <a:lnTo>
                    <a:pt x="211" y="118"/>
                  </a:lnTo>
                  <a:lnTo>
                    <a:pt x="213" y="127"/>
                  </a:lnTo>
                  <a:lnTo>
                    <a:pt x="214" y="136"/>
                  </a:lnTo>
                  <a:lnTo>
                    <a:pt x="214" y="144"/>
                  </a:lnTo>
                  <a:lnTo>
                    <a:pt x="217" y="151"/>
                  </a:lnTo>
                  <a:lnTo>
                    <a:pt x="219" y="157"/>
                  </a:lnTo>
                  <a:lnTo>
                    <a:pt x="221" y="163"/>
                  </a:lnTo>
                  <a:lnTo>
                    <a:pt x="220" y="166"/>
                  </a:lnTo>
                  <a:lnTo>
                    <a:pt x="216" y="170"/>
                  </a:lnTo>
                  <a:lnTo>
                    <a:pt x="210" y="172"/>
                  </a:lnTo>
                  <a:lnTo>
                    <a:pt x="202" y="173"/>
                  </a:lnTo>
                  <a:lnTo>
                    <a:pt x="194" y="174"/>
                  </a:lnTo>
                  <a:lnTo>
                    <a:pt x="186" y="173"/>
                  </a:lnTo>
                  <a:lnTo>
                    <a:pt x="178" y="170"/>
                  </a:lnTo>
                  <a:lnTo>
                    <a:pt x="172" y="165"/>
                  </a:lnTo>
                  <a:lnTo>
                    <a:pt x="166" y="159"/>
                  </a:lnTo>
                  <a:lnTo>
                    <a:pt x="160" y="154"/>
                  </a:lnTo>
                  <a:lnTo>
                    <a:pt x="153" y="149"/>
                  </a:lnTo>
                  <a:lnTo>
                    <a:pt x="146" y="144"/>
                  </a:lnTo>
                  <a:lnTo>
                    <a:pt x="140" y="141"/>
                  </a:lnTo>
                  <a:lnTo>
                    <a:pt x="133" y="137"/>
                  </a:lnTo>
                  <a:lnTo>
                    <a:pt x="126" y="136"/>
                  </a:lnTo>
                  <a:lnTo>
                    <a:pt x="120" y="135"/>
                  </a:lnTo>
                  <a:lnTo>
                    <a:pt x="108" y="133"/>
                  </a:lnTo>
                  <a:lnTo>
                    <a:pt x="98" y="126"/>
                  </a:lnTo>
                  <a:lnTo>
                    <a:pt x="92" y="119"/>
                  </a:lnTo>
                  <a:lnTo>
                    <a:pt x="92" y="111"/>
                  </a:lnTo>
                  <a:lnTo>
                    <a:pt x="95" y="109"/>
                  </a:lnTo>
                  <a:lnTo>
                    <a:pt x="99" y="106"/>
                  </a:lnTo>
                  <a:lnTo>
                    <a:pt x="104" y="105"/>
                  </a:lnTo>
                  <a:lnTo>
                    <a:pt x="110" y="105"/>
                  </a:lnTo>
                  <a:lnTo>
                    <a:pt x="114" y="104"/>
                  </a:lnTo>
                  <a:lnTo>
                    <a:pt x="120" y="104"/>
                  </a:lnTo>
                  <a:lnTo>
                    <a:pt x="125" y="104"/>
                  </a:lnTo>
                  <a:lnTo>
                    <a:pt x="129" y="103"/>
                  </a:lnTo>
                  <a:lnTo>
                    <a:pt x="131" y="97"/>
                  </a:lnTo>
                  <a:lnTo>
                    <a:pt x="127" y="88"/>
                  </a:lnTo>
                  <a:lnTo>
                    <a:pt x="119" y="79"/>
                  </a:lnTo>
                  <a:lnTo>
                    <a:pt x="111" y="72"/>
                  </a:lnTo>
                  <a:lnTo>
                    <a:pt x="106" y="69"/>
                  </a:lnTo>
                  <a:lnTo>
                    <a:pt x="98" y="68"/>
                  </a:lnTo>
                  <a:lnTo>
                    <a:pt x="89" y="65"/>
                  </a:lnTo>
                  <a:lnTo>
                    <a:pt x="78" y="63"/>
                  </a:lnTo>
                  <a:lnTo>
                    <a:pt x="67" y="60"/>
                  </a:lnTo>
                  <a:lnTo>
                    <a:pt x="57" y="58"/>
                  </a:lnTo>
                  <a:lnTo>
                    <a:pt x="47" y="56"/>
                  </a:lnTo>
                  <a:lnTo>
                    <a:pt x="39" y="53"/>
                  </a:lnTo>
                  <a:lnTo>
                    <a:pt x="32" y="50"/>
                  </a:lnTo>
                  <a:lnTo>
                    <a:pt x="24" y="46"/>
                  </a:lnTo>
                  <a:lnTo>
                    <a:pt x="15" y="41"/>
                  </a:lnTo>
                  <a:lnTo>
                    <a:pt x="8" y="34"/>
                  </a:lnTo>
                  <a:lnTo>
                    <a:pt x="2" y="27"/>
                  </a:lnTo>
                  <a:lnTo>
                    <a:pt x="0" y="20"/>
                  </a:lnTo>
                  <a:lnTo>
                    <a:pt x="2" y="12"/>
                  </a:lnTo>
                  <a:lnTo>
                    <a:pt x="10" y="5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2609280" y="814320"/>
              <a:ext cx="1345680" cy="1291680"/>
            </a:xfrm>
            <a:custGeom>
              <a:avLst/>
              <a:gdLst/>
              <a:ahLst/>
              <a:rect l="l" t="t" r="r" b="b"/>
              <a:pathLst>
                <a:path w="450" h="372">
                  <a:moveTo>
                    <a:pt x="103" y="52"/>
                  </a:moveTo>
                  <a:lnTo>
                    <a:pt x="97" y="53"/>
                  </a:lnTo>
                  <a:lnTo>
                    <a:pt x="93" y="54"/>
                  </a:lnTo>
                  <a:lnTo>
                    <a:pt x="88" y="53"/>
                  </a:lnTo>
                  <a:lnTo>
                    <a:pt x="84" y="53"/>
                  </a:lnTo>
                  <a:lnTo>
                    <a:pt x="79" y="53"/>
                  </a:lnTo>
                  <a:lnTo>
                    <a:pt x="74" y="54"/>
                  </a:lnTo>
                  <a:lnTo>
                    <a:pt x="69" y="58"/>
                  </a:lnTo>
                  <a:lnTo>
                    <a:pt x="63" y="62"/>
                  </a:lnTo>
                  <a:lnTo>
                    <a:pt x="54" y="75"/>
                  </a:lnTo>
                  <a:lnTo>
                    <a:pt x="48" y="85"/>
                  </a:lnTo>
                  <a:lnTo>
                    <a:pt x="42" y="95"/>
                  </a:lnTo>
                  <a:lnTo>
                    <a:pt x="34" y="101"/>
                  </a:lnTo>
                  <a:lnTo>
                    <a:pt x="28" y="105"/>
                  </a:lnTo>
                  <a:lnTo>
                    <a:pt x="23" y="107"/>
                  </a:lnTo>
                  <a:lnTo>
                    <a:pt x="16" y="111"/>
                  </a:lnTo>
                  <a:lnTo>
                    <a:pt x="10" y="114"/>
                  </a:lnTo>
                  <a:lnTo>
                    <a:pt x="4" y="118"/>
                  </a:lnTo>
                  <a:lnTo>
                    <a:pt x="1" y="121"/>
                  </a:lnTo>
                  <a:lnTo>
                    <a:pt x="0" y="125"/>
                  </a:lnTo>
                  <a:lnTo>
                    <a:pt x="1" y="128"/>
                  </a:lnTo>
                  <a:lnTo>
                    <a:pt x="6" y="133"/>
                  </a:lnTo>
                  <a:lnTo>
                    <a:pt x="11" y="135"/>
                  </a:lnTo>
                  <a:lnTo>
                    <a:pt x="14" y="138"/>
                  </a:lnTo>
                  <a:lnTo>
                    <a:pt x="18" y="143"/>
                  </a:lnTo>
                  <a:lnTo>
                    <a:pt x="20" y="150"/>
                  </a:lnTo>
                  <a:lnTo>
                    <a:pt x="26" y="157"/>
                  </a:lnTo>
                  <a:lnTo>
                    <a:pt x="33" y="160"/>
                  </a:lnTo>
                  <a:lnTo>
                    <a:pt x="42" y="156"/>
                  </a:lnTo>
                  <a:lnTo>
                    <a:pt x="51" y="149"/>
                  </a:lnTo>
                  <a:lnTo>
                    <a:pt x="58" y="145"/>
                  </a:lnTo>
                  <a:lnTo>
                    <a:pt x="66" y="144"/>
                  </a:lnTo>
                  <a:lnTo>
                    <a:pt x="74" y="143"/>
                  </a:lnTo>
                  <a:lnTo>
                    <a:pt x="80" y="141"/>
                  </a:lnTo>
                  <a:lnTo>
                    <a:pt x="85" y="139"/>
                  </a:lnTo>
                  <a:lnTo>
                    <a:pt x="88" y="139"/>
                  </a:lnTo>
                  <a:lnTo>
                    <a:pt x="92" y="144"/>
                  </a:lnTo>
                  <a:lnTo>
                    <a:pt x="97" y="152"/>
                  </a:lnTo>
                  <a:lnTo>
                    <a:pt x="104" y="160"/>
                  </a:lnTo>
                  <a:lnTo>
                    <a:pt x="110" y="165"/>
                  </a:lnTo>
                  <a:lnTo>
                    <a:pt x="112" y="167"/>
                  </a:lnTo>
                  <a:lnTo>
                    <a:pt x="112" y="169"/>
                  </a:lnTo>
                  <a:lnTo>
                    <a:pt x="112" y="174"/>
                  </a:lnTo>
                  <a:lnTo>
                    <a:pt x="112" y="181"/>
                  </a:lnTo>
                  <a:lnTo>
                    <a:pt x="114" y="187"/>
                  </a:lnTo>
                  <a:lnTo>
                    <a:pt x="116" y="194"/>
                  </a:lnTo>
                  <a:lnTo>
                    <a:pt x="122" y="201"/>
                  </a:lnTo>
                  <a:lnTo>
                    <a:pt x="130" y="207"/>
                  </a:lnTo>
                  <a:lnTo>
                    <a:pt x="137" y="214"/>
                  </a:lnTo>
                  <a:lnTo>
                    <a:pt x="141" y="221"/>
                  </a:lnTo>
                  <a:lnTo>
                    <a:pt x="144" y="227"/>
                  </a:lnTo>
                  <a:lnTo>
                    <a:pt x="145" y="235"/>
                  </a:lnTo>
                  <a:lnTo>
                    <a:pt x="146" y="244"/>
                  </a:lnTo>
                  <a:lnTo>
                    <a:pt x="147" y="256"/>
                  </a:lnTo>
                  <a:lnTo>
                    <a:pt x="148" y="268"/>
                  </a:lnTo>
                  <a:lnTo>
                    <a:pt x="148" y="280"/>
                  </a:lnTo>
                  <a:lnTo>
                    <a:pt x="147" y="287"/>
                  </a:lnTo>
                  <a:lnTo>
                    <a:pt x="144" y="294"/>
                  </a:lnTo>
                  <a:lnTo>
                    <a:pt x="140" y="301"/>
                  </a:lnTo>
                  <a:lnTo>
                    <a:pt x="138" y="308"/>
                  </a:lnTo>
                  <a:lnTo>
                    <a:pt x="137" y="315"/>
                  </a:lnTo>
                  <a:lnTo>
                    <a:pt x="138" y="320"/>
                  </a:lnTo>
                  <a:lnTo>
                    <a:pt x="141" y="324"/>
                  </a:lnTo>
                  <a:lnTo>
                    <a:pt x="145" y="326"/>
                  </a:lnTo>
                  <a:lnTo>
                    <a:pt x="147" y="331"/>
                  </a:lnTo>
                  <a:lnTo>
                    <a:pt x="148" y="338"/>
                  </a:lnTo>
                  <a:lnTo>
                    <a:pt x="149" y="344"/>
                  </a:lnTo>
                  <a:lnTo>
                    <a:pt x="153" y="351"/>
                  </a:lnTo>
                  <a:lnTo>
                    <a:pt x="157" y="357"/>
                  </a:lnTo>
                  <a:lnTo>
                    <a:pt x="162" y="359"/>
                  </a:lnTo>
                  <a:lnTo>
                    <a:pt x="168" y="363"/>
                  </a:lnTo>
                  <a:lnTo>
                    <a:pt x="175" y="366"/>
                  </a:lnTo>
                  <a:lnTo>
                    <a:pt x="183" y="370"/>
                  </a:lnTo>
                  <a:lnTo>
                    <a:pt x="191" y="372"/>
                  </a:lnTo>
                  <a:lnTo>
                    <a:pt x="198" y="372"/>
                  </a:lnTo>
                  <a:lnTo>
                    <a:pt x="203" y="372"/>
                  </a:lnTo>
                  <a:lnTo>
                    <a:pt x="208" y="369"/>
                  </a:lnTo>
                  <a:lnTo>
                    <a:pt x="212" y="364"/>
                  </a:lnTo>
                  <a:lnTo>
                    <a:pt x="216" y="358"/>
                  </a:lnTo>
                  <a:lnTo>
                    <a:pt x="223" y="353"/>
                  </a:lnTo>
                  <a:lnTo>
                    <a:pt x="230" y="347"/>
                  </a:lnTo>
                  <a:lnTo>
                    <a:pt x="237" y="340"/>
                  </a:lnTo>
                  <a:lnTo>
                    <a:pt x="244" y="333"/>
                  </a:lnTo>
                  <a:lnTo>
                    <a:pt x="251" y="327"/>
                  </a:lnTo>
                  <a:lnTo>
                    <a:pt x="256" y="321"/>
                  </a:lnTo>
                  <a:lnTo>
                    <a:pt x="261" y="316"/>
                  </a:lnTo>
                  <a:lnTo>
                    <a:pt x="266" y="310"/>
                  </a:lnTo>
                  <a:lnTo>
                    <a:pt x="270" y="303"/>
                  </a:lnTo>
                  <a:lnTo>
                    <a:pt x="275" y="296"/>
                  </a:lnTo>
                  <a:lnTo>
                    <a:pt x="279" y="289"/>
                  </a:lnTo>
                  <a:lnTo>
                    <a:pt x="284" y="283"/>
                  </a:lnTo>
                  <a:lnTo>
                    <a:pt x="290" y="279"/>
                  </a:lnTo>
                  <a:lnTo>
                    <a:pt x="296" y="277"/>
                  </a:lnTo>
                  <a:lnTo>
                    <a:pt x="301" y="275"/>
                  </a:lnTo>
                  <a:lnTo>
                    <a:pt x="308" y="274"/>
                  </a:lnTo>
                  <a:lnTo>
                    <a:pt x="314" y="273"/>
                  </a:lnTo>
                  <a:lnTo>
                    <a:pt x="320" y="272"/>
                  </a:lnTo>
                  <a:lnTo>
                    <a:pt x="324" y="271"/>
                  </a:lnTo>
                  <a:lnTo>
                    <a:pt x="330" y="268"/>
                  </a:lnTo>
                  <a:lnTo>
                    <a:pt x="335" y="266"/>
                  </a:lnTo>
                  <a:lnTo>
                    <a:pt x="338" y="264"/>
                  </a:lnTo>
                  <a:lnTo>
                    <a:pt x="345" y="259"/>
                  </a:lnTo>
                  <a:lnTo>
                    <a:pt x="351" y="256"/>
                  </a:lnTo>
                  <a:lnTo>
                    <a:pt x="356" y="252"/>
                  </a:lnTo>
                  <a:lnTo>
                    <a:pt x="362" y="249"/>
                  </a:lnTo>
                  <a:lnTo>
                    <a:pt x="368" y="244"/>
                  </a:lnTo>
                  <a:lnTo>
                    <a:pt x="373" y="239"/>
                  </a:lnTo>
                  <a:lnTo>
                    <a:pt x="376" y="234"/>
                  </a:lnTo>
                  <a:lnTo>
                    <a:pt x="376" y="229"/>
                  </a:lnTo>
                  <a:lnTo>
                    <a:pt x="374" y="226"/>
                  </a:lnTo>
                  <a:lnTo>
                    <a:pt x="369" y="222"/>
                  </a:lnTo>
                  <a:lnTo>
                    <a:pt x="365" y="219"/>
                  </a:lnTo>
                  <a:lnTo>
                    <a:pt x="361" y="218"/>
                  </a:lnTo>
                  <a:lnTo>
                    <a:pt x="357" y="217"/>
                  </a:lnTo>
                  <a:lnTo>
                    <a:pt x="350" y="214"/>
                  </a:lnTo>
                  <a:lnTo>
                    <a:pt x="345" y="212"/>
                  </a:lnTo>
                  <a:lnTo>
                    <a:pt x="345" y="206"/>
                  </a:lnTo>
                  <a:lnTo>
                    <a:pt x="349" y="199"/>
                  </a:lnTo>
                  <a:lnTo>
                    <a:pt x="352" y="192"/>
                  </a:lnTo>
                  <a:lnTo>
                    <a:pt x="356" y="189"/>
                  </a:lnTo>
                  <a:lnTo>
                    <a:pt x="361" y="190"/>
                  </a:lnTo>
                  <a:lnTo>
                    <a:pt x="368" y="192"/>
                  </a:lnTo>
                  <a:lnTo>
                    <a:pt x="377" y="194"/>
                  </a:lnTo>
                  <a:lnTo>
                    <a:pt x="384" y="195"/>
                  </a:lnTo>
                  <a:lnTo>
                    <a:pt x="388" y="195"/>
                  </a:lnTo>
                  <a:lnTo>
                    <a:pt x="388" y="195"/>
                  </a:lnTo>
                  <a:lnTo>
                    <a:pt x="389" y="194"/>
                  </a:lnTo>
                  <a:lnTo>
                    <a:pt x="391" y="190"/>
                  </a:lnTo>
                  <a:lnTo>
                    <a:pt x="392" y="184"/>
                  </a:lnTo>
                  <a:lnTo>
                    <a:pt x="395" y="175"/>
                  </a:lnTo>
                  <a:lnTo>
                    <a:pt x="397" y="166"/>
                  </a:lnTo>
                  <a:lnTo>
                    <a:pt x="398" y="158"/>
                  </a:lnTo>
                  <a:lnTo>
                    <a:pt x="397" y="151"/>
                  </a:lnTo>
                  <a:lnTo>
                    <a:pt x="396" y="143"/>
                  </a:lnTo>
                  <a:lnTo>
                    <a:pt x="394" y="134"/>
                  </a:lnTo>
                  <a:lnTo>
                    <a:pt x="394" y="122"/>
                  </a:lnTo>
                  <a:lnTo>
                    <a:pt x="396" y="110"/>
                  </a:lnTo>
                  <a:lnTo>
                    <a:pt x="400" y="99"/>
                  </a:lnTo>
                  <a:lnTo>
                    <a:pt x="404" y="91"/>
                  </a:lnTo>
                  <a:lnTo>
                    <a:pt x="409" y="85"/>
                  </a:lnTo>
                  <a:lnTo>
                    <a:pt x="414" y="80"/>
                  </a:lnTo>
                  <a:lnTo>
                    <a:pt x="418" y="76"/>
                  </a:lnTo>
                  <a:lnTo>
                    <a:pt x="422" y="73"/>
                  </a:lnTo>
                  <a:lnTo>
                    <a:pt x="427" y="69"/>
                  </a:lnTo>
                  <a:lnTo>
                    <a:pt x="433" y="66"/>
                  </a:lnTo>
                  <a:lnTo>
                    <a:pt x="437" y="62"/>
                  </a:lnTo>
                  <a:lnTo>
                    <a:pt x="442" y="59"/>
                  </a:lnTo>
                  <a:lnTo>
                    <a:pt x="447" y="54"/>
                  </a:lnTo>
                  <a:lnTo>
                    <a:pt x="449" y="51"/>
                  </a:lnTo>
                  <a:lnTo>
                    <a:pt x="450" y="44"/>
                  </a:lnTo>
                  <a:lnTo>
                    <a:pt x="447" y="40"/>
                  </a:lnTo>
                  <a:lnTo>
                    <a:pt x="441" y="40"/>
                  </a:lnTo>
                  <a:lnTo>
                    <a:pt x="434" y="42"/>
                  </a:lnTo>
                  <a:lnTo>
                    <a:pt x="427" y="42"/>
                  </a:lnTo>
                  <a:lnTo>
                    <a:pt x="419" y="40"/>
                  </a:lnTo>
                  <a:lnTo>
                    <a:pt x="411" y="39"/>
                  </a:lnTo>
                  <a:lnTo>
                    <a:pt x="405" y="38"/>
                  </a:lnTo>
                  <a:lnTo>
                    <a:pt x="399" y="38"/>
                  </a:lnTo>
                  <a:lnTo>
                    <a:pt x="395" y="38"/>
                  </a:lnTo>
                  <a:lnTo>
                    <a:pt x="391" y="42"/>
                  </a:lnTo>
                  <a:lnTo>
                    <a:pt x="388" y="46"/>
                  </a:lnTo>
                  <a:lnTo>
                    <a:pt x="385" y="49"/>
                  </a:lnTo>
                  <a:lnTo>
                    <a:pt x="382" y="50"/>
                  </a:lnTo>
                  <a:lnTo>
                    <a:pt x="377" y="51"/>
                  </a:lnTo>
                  <a:lnTo>
                    <a:pt x="373" y="52"/>
                  </a:lnTo>
                  <a:lnTo>
                    <a:pt x="367" y="52"/>
                  </a:lnTo>
                  <a:lnTo>
                    <a:pt x="362" y="52"/>
                  </a:lnTo>
                  <a:lnTo>
                    <a:pt x="357" y="52"/>
                  </a:lnTo>
                  <a:lnTo>
                    <a:pt x="352" y="52"/>
                  </a:lnTo>
                  <a:lnTo>
                    <a:pt x="343" y="51"/>
                  </a:lnTo>
                  <a:lnTo>
                    <a:pt x="334" y="50"/>
                  </a:lnTo>
                  <a:lnTo>
                    <a:pt x="326" y="49"/>
                  </a:lnTo>
                  <a:lnTo>
                    <a:pt x="319" y="49"/>
                  </a:lnTo>
                  <a:lnTo>
                    <a:pt x="315" y="49"/>
                  </a:lnTo>
                  <a:lnTo>
                    <a:pt x="318" y="47"/>
                  </a:lnTo>
                  <a:lnTo>
                    <a:pt x="323" y="45"/>
                  </a:lnTo>
                  <a:lnTo>
                    <a:pt x="330" y="39"/>
                  </a:lnTo>
                  <a:lnTo>
                    <a:pt x="337" y="34"/>
                  </a:lnTo>
                  <a:lnTo>
                    <a:pt x="344" y="30"/>
                  </a:lnTo>
                  <a:lnTo>
                    <a:pt x="351" y="29"/>
                  </a:lnTo>
                  <a:lnTo>
                    <a:pt x="358" y="28"/>
                  </a:lnTo>
                  <a:lnTo>
                    <a:pt x="366" y="28"/>
                  </a:lnTo>
                  <a:lnTo>
                    <a:pt x="376" y="29"/>
                  </a:lnTo>
                  <a:lnTo>
                    <a:pt x="384" y="31"/>
                  </a:lnTo>
                  <a:lnTo>
                    <a:pt x="388" y="31"/>
                  </a:lnTo>
                  <a:lnTo>
                    <a:pt x="382" y="22"/>
                  </a:lnTo>
                  <a:lnTo>
                    <a:pt x="374" y="13"/>
                  </a:lnTo>
                  <a:lnTo>
                    <a:pt x="366" y="7"/>
                  </a:lnTo>
                  <a:lnTo>
                    <a:pt x="359" y="4"/>
                  </a:lnTo>
                  <a:lnTo>
                    <a:pt x="356" y="2"/>
                  </a:lnTo>
                  <a:lnTo>
                    <a:pt x="350" y="2"/>
                  </a:lnTo>
                  <a:lnTo>
                    <a:pt x="344" y="1"/>
                  </a:lnTo>
                  <a:lnTo>
                    <a:pt x="337" y="0"/>
                  </a:lnTo>
                  <a:lnTo>
                    <a:pt x="330" y="0"/>
                  </a:lnTo>
                  <a:lnTo>
                    <a:pt x="322" y="0"/>
                  </a:lnTo>
                  <a:lnTo>
                    <a:pt x="314" y="0"/>
                  </a:lnTo>
                  <a:lnTo>
                    <a:pt x="306" y="1"/>
                  </a:lnTo>
                  <a:lnTo>
                    <a:pt x="298" y="2"/>
                  </a:lnTo>
                  <a:lnTo>
                    <a:pt x="290" y="4"/>
                  </a:lnTo>
                  <a:lnTo>
                    <a:pt x="281" y="4"/>
                  </a:lnTo>
                  <a:lnTo>
                    <a:pt x="273" y="4"/>
                  </a:lnTo>
                  <a:lnTo>
                    <a:pt x="265" y="5"/>
                  </a:lnTo>
                  <a:lnTo>
                    <a:pt x="258" y="5"/>
                  </a:lnTo>
                  <a:lnTo>
                    <a:pt x="252" y="5"/>
                  </a:lnTo>
                  <a:lnTo>
                    <a:pt x="247" y="6"/>
                  </a:lnTo>
                  <a:lnTo>
                    <a:pt x="239" y="9"/>
                  </a:lnTo>
                  <a:lnTo>
                    <a:pt x="232" y="13"/>
                  </a:lnTo>
                  <a:lnTo>
                    <a:pt x="225" y="16"/>
                  </a:lnTo>
                  <a:lnTo>
                    <a:pt x="218" y="17"/>
                  </a:lnTo>
                  <a:lnTo>
                    <a:pt x="213" y="17"/>
                  </a:lnTo>
                  <a:lnTo>
                    <a:pt x="209" y="19"/>
                  </a:lnTo>
                  <a:lnTo>
                    <a:pt x="206" y="21"/>
                  </a:lnTo>
                  <a:lnTo>
                    <a:pt x="200" y="23"/>
                  </a:lnTo>
                  <a:lnTo>
                    <a:pt x="197" y="27"/>
                  </a:lnTo>
                  <a:lnTo>
                    <a:pt x="198" y="30"/>
                  </a:lnTo>
                  <a:lnTo>
                    <a:pt x="201" y="36"/>
                  </a:lnTo>
                  <a:lnTo>
                    <a:pt x="203" y="42"/>
                  </a:lnTo>
                  <a:lnTo>
                    <a:pt x="202" y="45"/>
                  </a:lnTo>
                  <a:lnTo>
                    <a:pt x="198" y="45"/>
                  </a:lnTo>
                  <a:lnTo>
                    <a:pt x="191" y="45"/>
                  </a:lnTo>
                  <a:lnTo>
                    <a:pt x="183" y="46"/>
                  </a:lnTo>
                  <a:lnTo>
                    <a:pt x="175" y="49"/>
                  </a:lnTo>
                  <a:lnTo>
                    <a:pt x="169" y="49"/>
                  </a:lnTo>
                  <a:lnTo>
                    <a:pt x="163" y="49"/>
                  </a:lnTo>
                  <a:lnTo>
                    <a:pt x="159" y="47"/>
                  </a:lnTo>
                  <a:lnTo>
                    <a:pt x="153" y="47"/>
                  </a:lnTo>
                  <a:lnTo>
                    <a:pt x="145" y="49"/>
                  </a:lnTo>
                  <a:lnTo>
                    <a:pt x="138" y="50"/>
                  </a:lnTo>
                  <a:lnTo>
                    <a:pt x="134" y="51"/>
                  </a:lnTo>
                  <a:lnTo>
                    <a:pt x="131" y="51"/>
                  </a:lnTo>
                  <a:lnTo>
                    <a:pt x="123" y="50"/>
                  </a:lnTo>
                  <a:lnTo>
                    <a:pt x="112" y="50"/>
                  </a:lnTo>
                  <a:lnTo>
                    <a:pt x="103" y="52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2139480" y="897480"/>
              <a:ext cx="726120" cy="430920"/>
            </a:xfrm>
            <a:custGeom>
              <a:avLst/>
              <a:gdLst/>
              <a:ahLst/>
              <a:rect l="l" t="t" r="r" b="b"/>
              <a:pathLst>
                <a:path w="243" h="126">
                  <a:moveTo>
                    <a:pt x="243" y="13"/>
                  </a:moveTo>
                  <a:lnTo>
                    <a:pt x="242" y="12"/>
                  </a:lnTo>
                  <a:lnTo>
                    <a:pt x="235" y="12"/>
                  </a:lnTo>
                  <a:lnTo>
                    <a:pt x="223" y="12"/>
                  </a:lnTo>
                  <a:lnTo>
                    <a:pt x="211" y="12"/>
                  </a:lnTo>
                  <a:lnTo>
                    <a:pt x="197" y="11"/>
                  </a:lnTo>
                  <a:lnTo>
                    <a:pt x="184" y="11"/>
                  </a:lnTo>
                  <a:lnTo>
                    <a:pt x="172" y="10"/>
                  </a:lnTo>
                  <a:lnTo>
                    <a:pt x="166" y="8"/>
                  </a:lnTo>
                  <a:lnTo>
                    <a:pt x="159" y="6"/>
                  </a:lnTo>
                  <a:lnTo>
                    <a:pt x="148" y="5"/>
                  </a:lnTo>
                  <a:lnTo>
                    <a:pt x="136" y="3"/>
                  </a:lnTo>
                  <a:lnTo>
                    <a:pt x="122" y="1"/>
                  </a:lnTo>
                  <a:lnTo>
                    <a:pt x="108" y="0"/>
                  </a:lnTo>
                  <a:lnTo>
                    <a:pt x="96" y="1"/>
                  </a:lnTo>
                  <a:lnTo>
                    <a:pt x="86" y="3"/>
                  </a:lnTo>
                  <a:lnTo>
                    <a:pt x="79" y="5"/>
                  </a:lnTo>
                  <a:lnTo>
                    <a:pt x="73" y="8"/>
                  </a:lnTo>
                  <a:lnTo>
                    <a:pt x="66" y="11"/>
                  </a:lnTo>
                  <a:lnTo>
                    <a:pt x="60" y="12"/>
                  </a:lnTo>
                  <a:lnTo>
                    <a:pt x="53" y="13"/>
                  </a:lnTo>
                  <a:lnTo>
                    <a:pt x="46" y="15"/>
                  </a:lnTo>
                  <a:lnTo>
                    <a:pt x="39" y="16"/>
                  </a:lnTo>
                  <a:lnTo>
                    <a:pt x="33" y="18"/>
                  </a:lnTo>
                  <a:lnTo>
                    <a:pt x="28" y="19"/>
                  </a:lnTo>
                  <a:lnTo>
                    <a:pt x="20" y="21"/>
                  </a:lnTo>
                  <a:lnTo>
                    <a:pt x="11" y="21"/>
                  </a:lnTo>
                  <a:lnTo>
                    <a:pt x="4" y="21"/>
                  </a:lnTo>
                  <a:lnTo>
                    <a:pt x="0" y="25"/>
                  </a:lnTo>
                  <a:lnTo>
                    <a:pt x="1" y="30"/>
                  </a:lnTo>
                  <a:lnTo>
                    <a:pt x="5" y="35"/>
                  </a:lnTo>
                  <a:lnTo>
                    <a:pt x="12" y="38"/>
                  </a:lnTo>
                  <a:lnTo>
                    <a:pt x="18" y="42"/>
                  </a:lnTo>
                  <a:lnTo>
                    <a:pt x="24" y="44"/>
                  </a:lnTo>
                  <a:lnTo>
                    <a:pt x="31" y="45"/>
                  </a:lnTo>
                  <a:lnTo>
                    <a:pt x="39" y="48"/>
                  </a:lnTo>
                  <a:lnTo>
                    <a:pt x="46" y="51"/>
                  </a:lnTo>
                  <a:lnTo>
                    <a:pt x="53" y="57"/>
                  </a:lnTo>
                  <a:lnTo>
                    <a:pt x="58" y="64"/>
                  </a:lnTo>
                  <a:lnTo>
                    <a:pt x="60" y="71"/>
                  </a:lnTo>
                  <a:lnTo>
                    <a:pt x="53" y="76"/>
                  </a:lnTo>
                  <a:lnTo>
                    <a:pt x="42" y="82"/>
                  </a:lnTo>
                  <a:lnTo>
                    <a:pt x="37" y="90"/>
                  </a:lnTo>
                  <a:lnTo>
                    <a:pt x="33" y="97"/>
                  </a:lnTo>
                  <a:lnTo>
                    <a:pt x="32" y="101"/>
                  </a:lnTo>
                  <a:lnTo>
                    <a:pt x="30" y="120"/>
                  </a:lnTo>
                  <a:lnTo>
                    <a:pt x="61" y="120"/>
                  </a:lnTo>
                  <a:lnTo>
                    <a:pt x="63" y="121"/>
                  </a:lnTo>
                  <a:lnTo>
                    <a:pt x="68" y="124"/>
                  </a:lnTo>
                  <a:lnTo>
                    <a:pt x="73" y="126"/>
                  </a:lnTo>
                  <a:lnTo>
                    <a:pt x="79" y="125"/>
                  </a:lnTo>
                  <a:lnTo>
                    <a:pt x="83" y="122"/>
                  </a:lnTo>
                  <a:lnTo>
                    <a:pt x="87" y="120"/>
                  </a:lnTo>
                  <a:lnTo>
                    <a:pt x="93" y="117"/>
                  </a:lnTo>
                  <a:lnTo>
                    <a:pt x="99" y="112"/>
                  </a:lnTo>
                  <a:lnTo>
                    <a:pt x="106" y="109"/>
                  </a:lnTo>
                  <a:lnTo>
                    <a:pt x="110" y="105"/>
                  </a:lnTo>
                  <a:lnTo>
                    <a:pt x="114" y="102"/>
                  </a:lnTo>
                  <a:lnTo>
                    <a:pt x="115" y="99"/>
                  </a:lnTo>
                  <a:lnTo>
                    <a:pt x="115" y="95"/>
                  </a:lnTo>
                  <a:lnTo>
                    <a:pt x="114" y="89"/>
                  </a:lnTo>
                  <a:lnTo>
                    <a:pt x="115" y="82"/>
                  </a:lnTo>
                  <a:lnTo>
                    <a:pt x="116" y="75"/>
                  </a:lnTo>
                  <a:lnTo>
                    <a:pt x="119" y="67"/>
                  </a:lnTo>
                  <a:lnTo>
                    <a:pt x="124" y="59"/>
                  </a:lnTo>
                  <a:lnTo>
                    <a:pt x="129" y="54"/>
                  </a:lnTo>
                  <a:lnTo>
                    <a:pt x="134" y="53"/>
                  </a:lnTo>
                  <a:lnTo>
                    <a:pt x="141" y="57"/>
                  </a:lnTo>
                  <a:lnTo>
                    <a:pt x="147" y="63"/>
                  </a:lnTo>
                  <a:lnTo>
                    <a:pt x="152" y="68"/>
                  </a:lnTo>
                  <a:lnTo>
                    <a:pt x="154" y="75"/>
                  </a:lnTo>
                  <a:lnTo>
                    <a:pt x="155" y="80"/>
                  </a:lnTo>
                  <a:lnTo>
                    <a:pt x="158" y="82"/>
                  </a:lnTo>
                  <a:lnTo>
                    <a:pt x="162" y="83"/>
                  </a:lnTo>
                  <a:lnTo>
                    <a:pt x="170" y="80"/>
                  </a:lnTo>
                  <a:lnTo>
                    <a:pt x="177" y="75"/>
                  </a:lnTo>
                  <a:lnTo>
                    <a:pt x="183" y="68"/>
                  </a:lnTo>
                  <a:lnTo>
                    <a:pt x="190" y="59"/>
                  </a:lnTo>
                  <a:lnTo>
                    <a:pt x="198" y="50"/>
                  </a:lnTo>
                  <a:lnTo>
                    <a:pt x="206" y="39"/>
                  </a:lnTo>
                  <a:lnTo>
                    <a:pt x="216" y="29"/>
                  </a:lnTo>
                  <a:lnTo>
                    <a:pt x="229" y="20"/>
                  </a:lnTo>
                  <a:lnTo>
                    <a:pt x="243" y="13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" name=""/>
            <p:cNvSpPr/>
            <p:nvPr/>
          </p:nvSpPr>
          <p:spPr>
            <a:xfrm>
              <a:off x="1502280" y="1571040"/>
              <a:ext cx="362880" cy="221760"/>
            </a:xfrm>
            <a:custGeom>
              <a:avLst/>
              <a:gdLst/>
              <a:ahLst/>
              <a:rect l="l" t="t" r="r" b="b"/>
              <a:pathLst>
                <a:path w="122" h="63">
                  <a:moveTo>
                    <a:pt x="13" y="5"/>
                  </a:moveTo>
                  <a:lnTo>
                    <a:pt x="19" y="2"/>
                  </a:lnTo>
                  <a:lnTo>
                    <a:pt x="26" y="0"/>
                  </a:lnTo>
                  <a:lnTo>
                    <a:pt x="34" y="0"/>
                  </a:lnTo>
                  <a:lnTo>
                    <a:pt x="41" y="0"/>
                  </a:lnTo>
                  <a:lnTo>
                    <a:pt x="49" y="1"/>
                  </a:lnTo>
                  <a:lnTo>
                    <a:pt x="55" y="2"/>
                  </a:lnTo>
                  <a:lnTo>
                    <a:pt x="60" y="5"/>
                  </a:lnTo>
                  <a:lnTo>
                    <a:pt x="65" y="7"/>
                  </a:lnTo>
                  <a:lnTo>
                    <a:pt x="68" y="9"/>
                  </a:lnTo>
                  <a:lnTo>
                    <a:pt x="72" y="13"/>
                  </a:lnTo>
                  <a:lnTo>
                    <a:pt x="75" y="15"/>
                  </a:lnTo>
                  <a:lnTo>
                    <a:pt x="80" y="17"/>
                  </a:lnTo>
                  <a:lnTo>
                    <a:pt x="84" y="20"/>
                  </a:lnTo>
                  <a:lnTo>
                    <a:pt x="90" y="22"/>
                  </a:lnTo>
                  <a:lnTo>
                    <a:pt x="95" y="23"/>
                  </a:lnTo>
                  <a:lnTo>
                    <a:pt x="101" y="23"/>
                  </a:lnTo>
                  <a:lnTo>
                    <a:pt x="110" y="26"/>
                  </a:lnTo>
                  <a:lnTo>
                    <a:pt x="117" y="34"/>
                  </a:lnTo>
                  <a:lnTo>
                    <a:pt x="121" y="44"/>
                  </a:lnTo>
                  <a:lnTo>
                    <a:pt x="122" y="47"/>
                  </a:lnTo>
                  <a:lnTo>
                    <a:pt x="121" y="47"/>
                  </a:lnTo>
                  <a:lnTo>
                    <a:pt x="119" y="48"/>
                  </a:lnTo>
                  <a:lnTo>
                    <a:pt x="114" y="49"/>
                  </a:lnTo>
                  <a:lnTo>
                    <a:pt x="110" y="52"/>
                  </a:lnTo>
                  <a:lnTo>
                    <a:pt x="104" y="53"/>
                  </a:lnTo>
                  <a:lnTo>
                    <a:pt x="97" y="53"/>
                  </a:lnTo>
                  <a:lnTo>
                    <a:pt x="91" y="54"/>
                  </a:lnTo>
                  <a:lnTo>
                    <a:pt x="86" y="53"/>
                  </a:lnTo>
                  <a:lnTo>
                    <a:pt x="80" y="52"/>
                  </a:lnTo>
                  <a:lnTo>
                    <a:pt x="73" y="53"/>
                  </a:lnTo>
                  <a:lnTo>
                    <a:pt x="66" y="54"/>
                  </a:lnTo>
                  <a:lnTo>
                    <a:pt x="59" y="56"/>
                  </a:lnTo>
                  <a:lnTo>
                    <a:pt x="52" y="59"/>
                  </a:lnTo>
                  <a:lnTo>
                    <a:pt x="48" y="60"/>
                  </a:lnTo>
                  <a:lnTo>
                    <a:pt x="44" y="62"/>
                  </a:lnTo>
                  <a:lnTo>
                    <a:pt x="43" y="62"/>
                  </a:lnTo>
                  <a:lnTo>
                    <a:pt x="37" y="63"/>
                  </a:lnTo>
                  <a:lnTo>
                    <a:pt x="27" y="63"/>
                  </a:lnTo>
                  <a:lnTo>
                    <a:pt x="15" y="63"/>
                  </a:lnTo>
                  <a:lnTo>
                    <a:pt x="10" y="59"/>
                  </a:lnTo>
                  <a:lnTo>
                    <a:pt x="12" y="51"/>
                  </a:lnTo>
                  <a:lnTo>
                    <a:pt x="18" y="41"/>
                  </a:lnTo>
                  <a:lnTo>
                    <a:pt x="22" y="34"/>
                  </a:lnTo>
                  <a:lnTo>
                    <a:pt x="25" y="32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2" y="14"/>
                  </a:lnTo>
                  <a:lnTo>
                    <a:pt x="5" y="10"/>
                  </a:lnTo>
                  <a:lnTo>
                    <a:pt x="13" y="5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681000" y="1821240"/>
              <a:ext cx="279360" cy="166680"/>
            </a:xfrm>
            <a:custGeom>
              <a:avLst/>
              <a:gdLst/>
              <a:ahLst/>
              <a:rect l="l" t="t" r="r" b="b"/>
              <a:pathLst>
                <a:path w="94" h="50">
                  <a:moveTo>
                    <a:pt x="37" y="15"/>
                  </a:moveTo>
                  <a:lnTo>
                    <a:pt x="38" y="21"/>
                  </a:lnTo>
                  <a:lnTo>
                    <a:pt x="43" y="22"/>
                  </a:lnTo>
                  <a:lnTo>
                    <a:pt x="50" y="20"/>
                  </a:lnTo>
                  <a:lnTo>
                    <a:pt x="56" y="15"/>
                  </a:lnTo>
                  <a:lnTo>
                    <a:pt x="65" y="11"/>
                  </a:lnTo>
                  <a:lnTo>
                    <a:pt x="73" y="5"/>
                  </a:lnTo>
                  <a:lnTo>
                    <a:pt x="79" y="3"/>
                  </a:lnTo>
                  <a:lnTo>
                    <a:pt x="85" y="3"/>
                  </a:lnTo>
                  <a:lnTo>
                    <a:pt x="92" y="11"/>
                  </a:lnTo>
                  <a:lnTo>
                    <a:pt x="94" y="22"/>
                  </a:lnTo>
                  <a:lnTo>
                    <a:pt x="94" y="31"/>
                  </a:lnTo>
                  <a:lnTo>
                    <a:pt x="94" y="36"/>
                  </a:lnTo>
                  <a:lnTo>
                    <a:pt x="92" y="38"/>
                  </a:lnTo>
                  <a:lnTo>
                    <a:pt x="86" y="42"/>
                  </a:lnTo>
                  <a:lnTo>
                    <a:pt x="76" y="46"/>
                  </a:lnTo>
                  <a:lnTo>
                    <a:pt x="65" y="49"/>
                  </a:lnTo>
                  <a:lnTo>
                    <a:pt x="58" y="49"/>
                  </a:lnTo>
                  <a:lnTo>
                    <a:pt x="51" y="49"/>
                  </a:lnTo>
                  <a:lnTo>
                    <a:pt x="44" y="50"/>
                  </a:lnTo>
                  <a:lnTo>
                    <a:pt x="37" y="49"/>
                  </a:lnTo>
                  <a:lnTo>
                    <a:pt x="31" y="49"/>
                  </a:lnTo>
                  <a:lnTo>
                    <a:pt x="26" y="48"/>
                  </a:lnTo>
                  <a:lnTo>
                    <a:pt x="24" y="46"/>
                  </a:lnTo>
                  <a:lnTo>
                    <a:pt x="22" y="43"/>
                  </a:lnTo>
                  <a:lnTo>
                    <a:pt x="17" y="37"/>
                  </a:lnTo>
                  <a:lnTo>
                    <a:pt x="9" y="31"/>
                  </a:lnTo>
                  <a:lnTo>
                    <a:pt x="3" y="29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1" y="15"/>
                  </a:lnTo>
                  <a:lnTo>
                    <a:pt x="6" y="6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29" y="3"/>
                  </a:lnTo>
                  <a:lnTo>
                    <a:pt x="35" y="8"/>
                  </a:lnTo>
                  <a:lnTo>
                    <a:pt x="37" y="15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4437000" y="1216800"/>
              <a:ext cx="4500720" cy="1395360"/>
            </a:xfrm>
            <a:custGeom>
              <a:avLst/>
              <a:gdLst/>
              <a:ahLst/>
              <a:rect l="l" t="t" r="r" b="b"/>
              <a:pathLst>
                <a:path w="1510" h="403">
                  <a:moveTo>
                    <a:pt x="1116" y="403"/>
                  </a:moveTo>
                  <a:lnTo>
                    <a:pt x="1123" y="391"/>
                  </a:lnTo>
                  <a:lnTo>
                    <a:pt x="1130" y="375"/>
                  </a:lnTo>
                  <a:lnTo>
                    <a:pt x="1136" y="360"/>
                  </a:lnTo>
                  <a:lnTo>
                    <a:pt x="1140" y="351"/>
                  </a:lnTo>
                  <a:lnTo>
                    <a:pt x="1141" y="341"/>
                  </a:lnTo>
                  <a:lnTo>
                    <a:pt x="1138" y="330"/>
                  </a:lnTo>
                  <a:lnTo>
                    <a:pt x="1130" y="321"/>
                  </a:lnTo>
                  <a:lnTo>
                    <a:pt x="1116" y="317"/>
                  </a:lnTo>
                  <a:lnTo>
                    <a:pt x="1105" y="315"/>
                  </a:lnTo>
                  <a:lnTo>
                    <a:pt x="1103" y="308"/>
                  </a:lnTo>
                  <a:lnTo>
                    <a:pt x="1109" y="299"/>
                  </a:lnTo>
                  <a:lnTo>
                    <a:pt x="1120" y="287"/>
                  </a:lnTo>
                  <a:lnTo>
                    <a:pt x="1126" y="281"/>
                  </a:lnTo>
                  <a:lnTo>
                    <a:pt x="1134" y="275"/>
                  </a:lnTo>
                  <a:lnTo>
                    <a:pt x="1144" y="269"/>
                  </a:lnTo>
                  <a:lnTo>
                    <a:pt x="1153" y="263"/>
                  </a:lnTo>
                  <a:lnTo>
                    <a:pt x="1161" y="258"/>
                  </a:lnTo>
                  <a:lnTo>
                    <a:pt x="1169" y="255"/>
                  </a:lnTo>
                  <a:lnTo>
                    <a:pt x="1175" y="255"/>
                  </a:lnTo>
                  <a:lnTo>
                    <a:pt x="1177" y="256"/>
                  </a:lnTo>
                  <a:lnTo>
                    <a:pt x="1181" y="264"/>
                  </a:lnTo>
                  <a:lnTo>
                    <a:pt x="1186" y="271"/>
                  </a:lnTo>
                  <a:lnTo>
                    <a:pt x="1192" y="275"/>
                  </a:lnTo>
                  <a:lnTo>
                    <a:pt x="1198" y="272"/>
                  </a:lnTo>
                  <a:lnTo>
                    <a:pt x="1206" y="265"/>
                  </a:lnTo>
                  <a:lnTo>
                    <a:pt x="1216" y="261"/>
                  </a:lnTo>
                  <a:lnTo>
                    <a:pt x="1227" y="261"/>
                  </a:lnTo>
                  <a:lnTo>
                    <a:pt x="1231" y="265"/>
                  </a:lnTo>
                  <a:lnTo>
                    <a:pt x="1232" y="273"/>
                  </a:lnTo>
                  <a:lnTo>
                    <a:pt x="1236" y="279"/>
                  </a:lnTo>
                  <a:lnTo>
                    <a:pt x="1242" y="280"/>
                  </a:lnTo>
                  <a:lnTo>
                    <a:pt x="1250" y="275"/>
                  </a:lnTo>
                  <a:lnTo>
                    <a:pt x="1254" y="269"/>
                  </a:lnTo>
                  <a:lnTo>
                    <a:pt x="1260" y="262"/>
                  </a:lnTo>
                  <a:lnTo>
                    <a:pt x="1266" y="255"/>
                  </a:lnTo>
                  <a:lnTo>
                    <a:pt x="1273" y="248"/>
                  </a:lnTo>
                  <a:lnTo>
                    <a:pt x="1279" y="242"/>
                  </a:lnTo>
                  <a:lnTo>
                    <a:pt x="1284" y="239"/>
                  </a:lnTo>
                  <a:lnTo>
                    <a:pt x="1290" y="238"/>
                  </a:lnTo>
                  <a:lnTo>
                    <a:pt x="1295" y="241"/>
                  </a:lnTo>
                  <a:lnTo>
                    <a:pt x="1300" y="250"/>
                  </a:lnTo>
                  <a:lnTo>
                    <a:pt x="1300" y="256"/>
                  </a:lnTo>
                  <a:lnTo>
                    <a:pt x="1296" y="261"/>
                  </a:lnTo>
                  <a:lnTo>
                    <a:pt x="1289" y="269"/>
                  </a:lnTo>
                  <a:lnTo>
                    <a:pt x="1284" y="273"/>
                  </a:lnTo>
                  <a:lnTo>
                    <a:pt x="1279" y="278"/>
                  </a:lnTo>
                  <a:lnTo>
                    <a:pt x="1273" y="281"/>
                  </a:lnTo>
                  <a:lnTo>
                    <a:pt x="1267" y="285"/>
                  </a:lnTo>
                  <a:lnTo>
                    <a:pt x="1261" y="289"/>
                  </a:lnTo>
                  <a:lnTo>
                    <a:pt x="1257" y="293"/>
                  </a:lnTo>
                  <a:lnTo>
                    <a:pt x="1254" y="298"/>
                  </a:lnTo>
                  <a:lnTo>
                    <a:pt x="1255" y="302"/>
                  </a:lnTo>
                  <a:lnTo>
                    <a:pt x="1259" y="316"/>
                  </a:lnTo>
                  <a:lnTo>
                    <a:pt x="1261" y="333"/>
                  </a:lnTo>
                  <a:lnTo>
                    <a:pt x="1264" y="348"/>
                  </a:lnTo>
                  <a:lnTo>
                    <a:pt x="1270" y="356"/>
                  </a:lnTo>
                  <a:lnTo>
                    <a:pt x="1275" y="356"/>
                  </a:lnTo>
                  <a:lnTo>
                    <a:pt x="1281" y="354"/>
                  </a:lnTo>
                  <a:lnTo>
                    <a:pt x="1287" y="349"/>
                  </a:lnTo>
                  <a:lnTo>
                    <a:pt x="1293" y="345"/>
                  </a:lnTo>
                  <a:lnTo>
                    <a:pt x="1299" y="338"/>
                  </a:lnTo>
                  <a:lnTo>
                    <a:pt x="1304" y="332"/>
                  </a:lnTo>
                  <a:lnTo>
                    <a:pt x="1310" y="327"/>
                  </a:lnTo>
                  <a:lnTo>
                    <a:pt x="1313" y="323"/>
                  </a:lnTo>
                  <a:lnTo>
                    <a:pt x="1319" y="315"/>
                  </a:lnTo>
                  <a:lnTo>
                    <a:pt x="1325" y="303"/>
                  </a:lnTo>
                  <a:lnTo>
                    <a:pt x="1327" y="293"/>
                  </a:lnTo>
                  <a:lnTo>
                    <a:pt x="1328" y="284"/>
                  </a:lnTo>
                  <a:lnTo>
                    <a:pt x="1330" y="277"/>
                  </a:lnTo>
                  <a:lnTo>
                    <a:pt x="1335" y="270"/>
                  </a:lnTo>
                  <a:lnTo>
                    <a:pt x="1345" y="264"/>
                  </a:lnTo>
                  <a:lnTo>
                    <a:pt x="1359" y="260"/>
                  </a:lnTo>
                  <a:lnTo>
                    <a:pt x="1368" y="257"/>
                  </a:lnTo>
                  <a:lnTo>
                    <a:pt x="1379" y="255"/>
                  </a:lnTo>
                  <a:lnTo>
                    <a:pt x="1390" y="251"/>
                  </a:lnTo>
                  <a:lnTo>
                    <a:pt x="1401" y="248"/>
                  </a:lnTo>
                  <a:lnTo>
                    <a:pt x="1412" y="245"/>
                  </a:lnTo>
                  <a:lnTo>
                    <a:pt x="1421" y="241"/>
                  </a:lnTo>
                  <a:lnTo>
                    <a:pt x="1428" y="237"/>
                  </a:lnTo>
                  <a:lnTo>
                    <a:pt x="1432" y="232"/>
                  </a:lnTo>
                  <a:lnTo>
                    <a:pt x="1438" y="223"/>
                  </a:lnTo>
                  <a:lnTo>
                    <a:pt x="1446" y="212"/>
                  </a:lnTo>
                  <a:lnTo>
                    <a:pt x="1452" y="205"/>
                  </a:lnTo>
                  <a:lnTo>
                    <a:pt x="1456" y="202"/>
                  </a:lnTo>
                  <a:lnTo>
                    <a:pt x="1493" y="230"/>
                  </a:lnTo>
                  <a:lnTo>
                    <a:pt x="1497" y="216"/>
                  </a:lnTo>
                  <a:lnTo>
                    <a:pt x="1504" y="199"/>
                  </a:lnTo>
                  <a:lnTo>
                    <a:pt x="1510" y="181"/>
                  </a:lnTo>
                  <a:lnTo>
                    <a:pt x="1508" y="172"/>
                  </a:lnTo>
                  <a:lnTo>
                    <a:pt x="1503" y="170"/>
                  </a:lnTo>
                  <a:lnTo>
                    <a:pt x="1499" y="170"/>
                  </a:lnTo>
                  <a:lnTo>
                    <a:pt x="1492" y="170"/>
                  </a:lnTo>
                  <a:lnTo>
                    <a:pt x="1486" y="171"/>
                  </a:lnTo>
                  <a:lnTo>
                    <a:pt x="1480" y="172"/>
                  </a:lnTo>
                  <a:lnTo>
                    <a:pt x="1476" y="173"/>
                  </a:lnTo>
                  <a:lnTo>
                    <a:pt x="1472" y="174"/>
                  </a:lnTo>
                  <a:lnTo>
                    <a:pt x="1471" y="174"/>
                  </a:lnTo>
                  <a:lnTo>
                    <a:pt x="1467" y="174"/>
                  </a:lnTo>
                  <a:lnTo>
                    <a:pt x="1459" y="172"/>
                  </a:lnTo>
                  <a:lnTo>
                    <a:pt x="1449" y="167"/>
                  </a:lnTo>
                  <a:lnTo>
                    <a:pt x="1441" y="159"/>
                  </a:lnTo>
                  <a:lnTo>
                    <a:pt x="1436" y="155"/>
                  </a:lnTo>
                  <a:lnTo>
                    <a:pt x="1429" y="150"/>
                  </a:lnTo>
                  <a:lnTo>
                    <a:pt x="1421" y="146"/>
                  </a:lnTo>
                  <a:lnTo>
                    <a:pt x="1412" y="141"/>
                  </a:lnTo>
                  <a:lnTo>
                    <a:pt x="1404" y="139"/>
                  </a:lnTo>
                  <a:lnTo>
                    <a:pt x="1396" y="137"/>
                  </a:lnTo>
                  <a:lnTo>
                    <a:pt x="1389" y="137"/>
                  </a:lnTo>
                  <a:lnTo>
                    <a:pt x="1386" y="141"/>
                  </a:lnTo>
                  <a:lnTo>
                    <a:pt x="1382" y="146"/>
                  </a:lnTo>
                  <a:lnTo>
                    <a:pt x="1375" y="148"/>
                  </a:lnTo>
                  <a:lnTo>
                    <a:pt x="1366" y="150"/>
                  </a:lnTo>
                  <a:lnTo>
                    <a:pt x="1356" y="150"/>
                  </a:lnTo>
                  <a:lnTo>
                    <a:pt x="1343" y="150"/>
                  </a:lnTo>
                  <a:lnTo>
                    <a:pt x="1330" y="148"/>
                  </a:lnTo>
                  <a:lnTo>
                    <a:pt x="1317" y="146"/>
                  </a:lnTo>
                  <a:lnTo>
                    <a:pt x="1304" y="141"/>
                  </a:lnTo>
                  <a:lnTo>
                    <a:pt x="1290" y="135"/>
                  </a:lnTo>
                  <a:lnTo>
                    <a:pt x="1275" y="128"/>
                  </a:lnTo>
                  <a:lnTo>
                    <a:pt x="1259" y="120"/>
                  </a:lnTo>
                  <a:lnTo>
                    <a:pt x="1244" y="113"/>
                  </a:lnTo>
                  <a:lnTo>
                    <a:pt x="1228" y="105"/>
                  </a:lnTo>
                  <a:lnTo>
                    <a:pt x="1215" y="99"/>
                  </a:lnTo>
                  <a:lnTo>
                    <a:pt x="1202" y="96"/>
                  </a:lnTo>
                  <a:lnTo>
                    <a:pt x="1194" y="96"/>
                  </a:lnTo>
                  <a:lnTo>
                    <a:pt x="1189" y="96"/>
                  </a:lnTo>
                  <a:lnTo>
                    <a:pt x="1185" y="93"/>
                  </a:lnTo>
                  <a:lnTo>
                    <a:pt x="1182" y="89"/>
                  </a:lnTo>
                  <a:lnTo>
                    <a:pt x="1178" y="85"/>
                  </a:lnTo>
                  <a:lnTo>
                    <a:pt x="1175" y="81"/>
                  </a:lnTo>
                  <a:lnTo>
                    <a:pt x="1170" y="79"/>
                  </a:lnTo>
                  <a:lnTo>
                    <a:pt x="1164" y="78"/>
                  </a:lnTo>
                  <a:lnTo>
                    <a:pt x="1155" y="81"/>
                  </a:lnTo>
                  <a:lnTo>
                    <a:pt x="1145" y="86"/>
                  </a:lnTo>
                  <a:lnTo>
                    <a:pt x="1133" y="91"/>
                  </a:lnTo>
                  <a:lnTo>
                    <a:pt x="1122" y="97"/>
                  </a:lnTo>
                  <a:lnTo>
                    <a:pt x="1109" y="102"/>
                  </a:lnTo>
                  <a:lnTo>
                    <a:pt x="1096" y="105"/>
                  </a:lnTo>
                  <a:lnTo>
                    <a:pt x="1083" y="106"/>
                  </a:lnTo>
                  <a:lnTo>
                    <a:pt x="1068" y="105"/>
                  </a:lnTo>
                  <a:lnTo>
                    <a:pt x="1053" y="102"/>
                  </a:lnTo>
                  <a:lnTo>
                    <a:pt x="1037" y="96"/>
                  </a:lnTo>
                  <a:lnTo>
                    <a:pt x="1020" y="90"/>
                  </a:lnTo>
                  <a:lnTo>
                    <a:pt x="1003" y="86"/>
                  </a:lnTo>
                  <a:lnTo>
                    <a:pt x="988" y="81"/>
                  </a:lnTo>
                  <a:lnTo>
                    <a:pt x="972" y="78"/>
                  </a:lnTo>
                  <a:lnTo>
                    <a:pt x="958" y="75"/>
                  </a:lnTo>
                  <a:lnTo>
                    <a:pt x="947" y="75"/>
                  </a:lnTo>
                  <a:lnTo>
                    <a:pt x="936" y="78"/>
                  </a:lnTo>
                  <a:lnTo>
                    <a:pt x="927" y="81"/>
                  </a:lnTo>
                  <a:lnTo>
                    <a:pt x="916" y="83"/>
                  </a:lnTo>
                  <a:lnTo>
                    <a:pt x="905" y="86"/>
                  </a:lnTo>
                  <a:lnTo>
                    <a:pt x="894" y="87"/>
                  </a:lnTo>
                  <a:lnTo>
                    <a:pt x="883" y="89"/>
                  </a:lnTo>
                  <a:lnTo>
                    <a:pt x="875" y="89"/>
                  </a:lnTo>
                  <a:lnTo>
                    <a:pt x="871" y="90"/>
                  </a:lnTo>
                  <a:lnTo>
                    <a:pt x="868" y="90"/>
                  </a:lnTo>
                  <a:lnTo>
                    <a:pt x="878" y="80"/>
                  </a:lnTo>
                  <a:lnTo>
                    <a:pt x="880" y="68"/>
                  </a:lnTo>
                  <a:lnTo>
                    <a:pt x="879" y="60"/>
                  </a:lnTo>
                  <a:lnTo>
                    <a:pt x="878" y="57"/>
                  </a:lnTo>
                  <a:lnTo>
                    <a:pt x="904" y="48"/>
                  </a:lnTo>
                  <a:lnTo>
                    <a:pt x="893" y="40"/>
                  </a:lnTo>
                  <a:lnTo>
                    <a:pt x="882" y="32"/>
                  </a:lnTo>
                  <a:lnTo>
                    <a:pt x="872" y="22"/>
                  </a:lnTo>
                  <a:lnTo>
                    <a:pt x="863" y="14"/>
                  </a:lnTo>
                  <a:lnTo>
                    <a:pt x="853" y="7"/>
                  </a:lnTo>
                  <a:lnTo>
                    <a:pt x="845" y="3"/>
                  </a:lnTo>
                  <a:lnTo>
                    <a:pt x="837" y="0"/>
                  </a:lnTo>
                  <a:lnTo>
                    <a:pt x="831" y="2"/>
                  </a:lnTo>
                  <a:lnTo>
                    <a:pt x="826" y="5"/>
                  </a:lnTo>
                  <a:lnTo>
                    <a:pt x="820" y="10"/>
                  </a:lnTo>
                  <a:lnTo>
                    <a:pt x="814" y="14"/>
                  </a:lnTo>
                  <a:lnTo>
                    <a:pt x="810" y="20"/>
                  </a:lnTo>
                  <a:lnTo>
                    <a:pt x="804" y="25"/>
                  </a:lnTo>
                  <a:lnTo>
                    <a:pt x="799" y="28"/>
                  </a:lnTo>
                  <a:lnTo>
                    <a:pt x="793" y="33"/>
                  </a:lnTo>
                  <a:lnTo>
                    <a:pt x="789" y="35"/>
                  </a:lnTo>
                  <a:lnTo>
                    <a:pt x="782" y="34"/>
                  </a:lnTo>
                  <a:lnTo>
                    <a:pt x="775" y="28"/>
                  </a:lnTo>
                  <a:lnTo>
                    <a:pt x="767" y="23"/>
                  </a:lnTo>
                  <a:lnTo>
                    <a:pt x="755" y="26"/>
                  </a:lnTo>
                  <a:lnTo>
                    <a:pt x="749" y="30"/>
                  </a:lnTo>
                  <a:lnTo>
                    <a:pt x="740" y="36"/>
                  </a:lnTo>
                  <a:lnTo>
                    <a:pt x="732" y="41"/>
                  </a:lnTo>
                  <a:lnTo>
                    <a:pt x="724" y="47"/>
                  </a:lnTo>
                  <a:lnTo>
                    <a:pt x="715" y="51"/>
                  </a:lnTo>
                  <a:lnTo>
                    <a:pt x="707" y="55"/>
                  </a:lnTo>
                  <a:lnTo>
                    <a:pt x="698" y="58"/>
                  </a:lnTo>
                  <a:lnTo>
                    <a:pt x="689" y="59"/>
                  </a:lnTo>
                  <a:lnTo>
                    <a:pt x="681" y="61"/>
                  </a:lnTo>
                  <a:lnTo>
                    <a:pt x="674" y="67"/>
                  </a:lnTo>
                  <a:lnTo>
                    <a:pt x="668" y="74"/>
                  </a:lnTo>
                  <a:lnTo>
                    <a:pt x="662" y="81"/>
                  </a:lnTo>
                  <a:lnTo>
                    <a:pt x="657" y="90"/>
                  </a:lnTo>
                  <a:lnTo>
                    <a:pt x="652" y="98"/>
                  </a:lnTo>
                  <a:lnTo>
                    <a:pt x="647" y="105"/>
                  </a:lnTo>
                  <a:lnTo>
                    <a:pt x="640" y="111"/>
                  </a:lnTo>
                  <a:lnTo>
                    <a:pt x="637" y="112"/>
                  </a:lnTo>
                  <a:lnTo>
                    <a:pt x="631" y="113"/>
                  </a:lnTo>
                  <a:lnTo>
                    <a:pt x="625" y="112"/>
                  </a:lnTo>
                  <a:lnTo>
                    <a:pt x="619" y="111"/>
                  </a:lnTo>
                  <a:lnTo>
                    <a:pt x="613" y="110"/>
                  </a:lnTo>
                  <a:lnTo>
                    <a:pt x="606" y="108"/>
                  </a:lnTo>
                  <a:lnTo>
                    <a:pt x="599" y="106"/>
                  </a:lnTo>
                  <a:lnTo>
                    <a:pt x="592" y="105"/>
                  </a:lnTo>
                  <a:lnTo>
                    <a:pt x="584" y="104"/>
                  </a:lnTo>
                  <a:lnTo>
                    <a:pt x="575" y="105"/>
                  </a:lnTo>
                  <a:lnTo>
                    <a:pt x="564" y="106"/>
                  </a:lnTo>
                  <a:lnTo>
                    <a:pt x="554" y="109"/>
                  </a:lnTo>
                  <a:lnTo>
                    <a:pt x="545" y="113"/>
                  </a:lnTo>
                  <a:lnTo>
                    <a:pt x="537" y="118"/>
                  </a:lnTo>
                  <a:lnTo>
                    <a:pt x="531" y="123"/>
                  </a:lnTo>
                  <a:lnTo>
                    <a:pt x="528" y="129"/>
                  </a:lnTo>
                  <a:lnTo>
                    <a:pt x="526" y="135"/>
                  </a:lnTo>
                  <a:lnTo>
                    <a:pt x="520" y="141"/>
                  </a:lnTo>
                  <a:lnTo>
                    <a:pt x="512" y="146"/>
                  </a:lnTo>
                  <a:lnTo>
                    <a:pt x="504" y="148"/>
                  </a:lnTo>
                  <a:lnTo>
                    <a:pt x="495" y="151"/>
                  </a:lnTo>
                  <a:lnTo>
                    <a:pt x="486" y="152"/>
                  </a:lnTo>
                  <a:lnTo>
                    <a:pt x="478" y="154"/>
                  </a:lnTo>
                  <a:lnTo>
                    <a:pt x="471" y="154"/>
                  </a:lnTo>
                  <a:lnTo>
                    <a:pt x="463" y="154"/>
                  </a:lnTo>
                  <a:lnTo>
                    <a:pt x="454" y="152"/>
                  </a:lnTo>
                  <a:lnTo>
                    <a:pt x="442" y="151"/>
                  </a:lnTo>
                  <a:lnTo>
                    <a:pt x="431" y="150"/>
                  </a:lnTo>
                  <a:lnTo>
                    <a:pt x="419" y="150"/>
                  </a:lnTo>
                  <a:lnTo>
                    <a:pt x="410" y="151"/>
                  </a:lnTo>
                  <a:lnTo>
                    <a:pt x="402" y="154"/>
                  </a:lnTo>
                  <a:lnTo>
                    <a:pt x="397" y="157"/>
                  </a:lnTo>
                  <a:lnTo>
                    <a:pt x="390" y="167"/>
                  </a:lnTo>
                  <a:lnTo>
                    <a:pt x="382" y="178"/>
                  </a:lnTo>
                  <a:lnTo>
                    <a:pt x="374" y="187"/>
                  </a:lnTo>
                  <a:lnTo>
                    <a:pt x="371" y="190"/>
                  </a:lnTo>
                  <a:lnTo>
                    <a:pt x="337" y="187"/>
                  </a:lnTo>
                  <a:lnTo>
                    <a:pt x="335" y="188"/>
                  </a:lnTo>
                  <a:lnTo>
                    <a:pt x="330" y="189"/>
                  </a:lnTo>
                  <a:lnTo>
                    <a:pt x="325" y="192"/>
                  </a:lnTo>
                  <a:lnTo>
                    <a:pt x="318" y="193"/>
                  </a:lnTo>
                  <a:lnTo>
                    <a:pt x="312" y="194"/>
                  </a:lnTo>
                  <a:lnTo>
                    <a:pt x="307" y="195"/>
                  </a:lnTo>
                  <a:lnTo>
                    <a:pt x="306" y="194"/>
                  </a:lnTo>
                  <a:lnTo>
                    <a:pt x="310" y="190"/>
                  </a:lnTo>
                  <a:lnTo>
                    <a:pt x="315" y="179"/>
                  </a:lnTo>
                  <a:lnTo>
                    <a:pt x="314" y="165"/>
                  </a:lnTo>
                  <a:lnTo>
                    <a:pt x="306" y="154"/>
                  </a:lnTo>
                  <a:lnTo>
                    <a:pt x="297" y="150"/>
                  </a:lnTo>
                  <a:lnTo>
                    <a:pt x="291" y="151"/>
                  </a:lnTo>
                  <a:lnTo>
                    <a:pt x="283" y="152"/>
                  </a:lnTo>
                  <a:lnTo>
                    <a:pt x="275" y="154"/>
                  </a:lnTo>
                  <a:lnTo>
                    <a:pt x="266" y="154"/>
                  </a:lnTo>
                  <a:lnTo>
                    <a:pt x="257" y="152"/>
                  </a:lnTo>
                  <a:lnTo>
                    <a:pt x="250" y="151"/>
                  </a:lnTo>
                  <a:lnTo>
                    <a:pt x="245" y="148"/>
                  </a:lnTo>
                  <a:lnTo>
                    <a:pt x="243" y="144"/>
                  </a:lnTo>
                  <a:lnTo>
                    <a:pt x="240" y="132"/>
                  </a:lnTo>
                  <a:lnTo>
                    <a:pt x="235" y="114"/>
                  </a:lnTo>
                  <a:lnTo>
                    <a:pt x="225" y="99"/>
                  </a:lnTo>
                  <a:lnTo>
                    <a:pt x="215" y="90"/>
                  </a:lnTo>
                  <a:lnTo>
                    <a:pt x="208" y="89"/>
                  </a:lnTo>
                  <a:lnTo>
                    <a:pt x="200" y="91"/>
                  </a:lnTo>
                  <a:lnTo>
                    <a:pt x="191" y="96"/>
                  </a:lnTo>
                  <a:lnTo>
                    <a:pt x="180" y="102"/>
                  </a:lnTo>
                  <a:lnTo>
                    <a:pt x="170" y="109"/>
                  </a:lnTo>
                  <a:lnTo>
                    <a:pt x="159" y="117"/>
                  </a:lnTo>
                  <a:lnTo>
                    <a:pt x="148" y="125"/>
                  </a:lnTo>
                  <a:lnTo>
                    <a:pt x="139" y="132"/>
                  </a:lnTo>
                  <a:lnTo>
                    <a:pt x="129" y="140"/>
                  </a:lnTo>
                  <a:lnTo>
                    <a:pt x="118" y="149"/>
                  </a:lnTo>
                  <a:lnTo>
                    <a:pt x="107" y="159"/>
                  </a:lnTo>
                  <a:lnTo>
                    <a:pt x="95" y="170"/>
                  </a:lnTo>
                  <a:lnTo>
                    <a:pt x="84" y="180"/>
                  </a:lnTo>
                  <a:lnTo>
                    <a:pt x="73" y="188"/>
                  </a:lnTo>
                  <a:lnTo>
                    <a:pt x="64" y="196"/>
                  </a:lnTo>
                  <a:lnTo>
                    <a:pt x="57" y="202"/>
                  </a:lnTo>
                  <a:lnTo>
                    <a:pt x="48" y="212"/>
                  </a:lnTo>
                  <a:lnTo>
                    <a:pt x="42" y="223"/>
                  </a:lnTo>
                  <a:lnTo>
                    <a:pt x="41" y="235"/>
                  </a:lnTo>
                  <a:lnTo>
                    <a:pt x="46" y="248"/>
                  </a:lnTo>
                  <a:lnTo>
                    <a:pt x="53" y="263"/>
                  </a:lnTo>
                  <a:lnTo>
                    <a:pt x="60" y="279"/>
                  </a:lnTo>
                  <a:lnTo>
                    <a:pt x="66" y="292"/>
                  </a:lnTo>
                  <a:lnTo>
                    <a:pt x="76" y="296"/>
                  </a:lnTo>
                  <a:lnTo>
                    <a:pt x="81" y="296"/>
                  </a:lnTo>
                  <a:lnTo>
                    <a:pt x="88" y="295"/>
                  </a:lnTo>
                  <a:lnTo>
                    <a:pt x="95" y="294"/>
                  </a:lnTo>
                  <a:lnTo>
                    <a:pt x="102" y="292"/>
                  </a:lnTo>
                  <a:lnTo>
                    <a:pt x="109" y="288"/>
                  </a:lnTo>
                  <a:lnTo>
                    <a:pt x="116" y="286"/>
                  </a:lnTo>
                  <a:lnTo>
                    <a:pt x="121" y="283"/>
                  </a:lnTo>
                  <a:lnTo>
                    <a:pt x="124" y="278"/>
                  </a:lnTo>
                  <a:lnTo>
                    <a:pt x="130" y="269"/>
                  </a:lnTo>
                  <a:lnTo>
                    <a:pt x="138" y="260"/>
                  </a:lnTo>
                  <a:lnTo>
                    <a:pt x="142" y="250"/>
                  </a:lnTo>
                  <a:lnTo>
                    <a:pt x="142" y="239"/>
                  </a:lnTo>
                  <a:lnTo>
                    <a:pt x="138" y="226"/>
                  </a:lnTo>
                  <a:lnTo>
                    <a:pt x="136" y="215"/>
                  </a:lnTo>
                  <a:lnTo>
                    <a:pt x="137" y="205"/>
                  </a:lnTo>
                  <a:lnTo>
                    <a:pt x="142" y="196"/>
                  </a:lnTo>
                  <a:lnTo>
                    <a:pt x="148" y="192"/>
                  </a:lnTo>
                  <a:lnTo>
                    <a:pt x="154" y="187"/>
                  </a:lnTo>
                  <a:lnTo>
                    <a:pt x="161" y="182"/>
                  </a:lnTo>
                  <a:lnTo>
                    <a:pt x="167" y="178"/>
                  </a:lnTo>
                  <a:lnTo>
                    <a:pt x="172" y="174"/>
                  </a:lnTo>
                  <a:lnTo>
                    <a:pt x="177" y="171"/>
                  </a:lnTo>
                  <a:lnTo>
                    <a:pt x="180" y="170"/>
                  </a:lnTo>
                  <a:lnTo>
                    <a:pt x="182" y="169"/>
                  </a:lnTo>
                  <a:lnTo>
                    <a:pt x="183" y="169"/>
                  </a:lnTo>
                  <a:lnTo>
                    <a:pt x="186" y="170"/>
                  </a:lnTo>
                  <a:lnTo>
                    <a:pt x="190" y="174"/>
                  </a:lnTo>
                  <a:lnTo>
                    <a:pt x="191" y="181"/>
                  </a:lnTo>
                  <a:lnTo>
                    <a:pt x="190" y="187"/>
                  </a:lnTo>
                  <a:lnTo>
                    <a:pt x="185" y="189"/>
                  </a:lnTo>
                  <a:lnTo>
                    <a:pt x="178" y="193"/>
                  </a:lnTo>
                  <a:lnTo>
                    <a:pt x="170" y="199"/>
                  </a:lnTo>
                  <a:lnTo>
                    <a:pt x="163" y="210"/>
                  </a:lnTo>
                  <a:lnTo>
                    <a:pt x="163" y="224"/>
                  </a:lnTo>
                  <a:lnTo>
                    <a:pt x="169" y="235"/>
                  </a:lnTo>
                  <a:lnTo>
                    <a:pt x="182" y="239"/>
                  </a:lnTo>
                  <a:lnTo>
                    <a:pt x="191" y="237"/>
                  </a:lnTo>
                  <a:lnTo>
                    <a:pt x="200" y="233"/>
                  </a:lnTo>
                  <a:lnTo>
                    <a:pt x="209" y="230"/>
                  </a:lnTo>
                  <a:lnTo>
                    <a:pt x="219" y="226"/>
                  </a:lnTo>
                  <a:lnTo>
                    <a:pt x="228" y="222"/>
                  </a:lnTo>
                  <a:lnTo>
                    <a:pt x="236" y="219"/>
                  </a:lnTo>
                  <a:lnTo>
                    <a:pt x="242" y="217"/>
                  </a:lnTo>
                  <a:lnTo>
                    <a:pt x="246" y="217"/>
                  </a:lnTo>
                  <a:lnTo>
                    <a:pt x="253" y="223"/>
                  </a:lnTo>
                  <a:lnTo>
                    <a:pt x="260" y="233"/>
                  </a:lnTo>
                  <a:lnTo>
                    <a:pt x="266" y="243"/>
                  </a:lnTo>
                  <a:lnTo>
                    <a:pt x="270" y="250"/>
                  </a:lnTo>
                  <a:lnTo>
                    <a:pt x="263" y="251"/>
                  </a:lnTo>
                  <a:lnTo>
                    <a:pt x="257" y="253"/>
                  </a:lnTo>
                  <a:lnTo>
                    <a:pt x="251" y="256"/>
                  </a:lnTo>
                  <a:lnTo>
                    <a:pt x="245" y="260"/>
                  </a:lnTo>
                  <a:lnTo>
                    <a:pt x="240" y="263"/>
                  </a:lnTo>
                  <a:lnTo>
                    <a:pt x="237" y="265"/>
                  </a:lnTo>
                  <a:lnTo>
                    <a:pt x="235" y="268"/>
                  </a:lnTo>
                  <a:lnTo>
                    <a:pt x="233" y="269"/>
                  </a:lnTo>
                  <a:lnTo>
                    <a:pt x="231" y="269"/>
                  </a:lnTo>
                  <a:lnTo>
                    <a:pt x="225" y="268"/>
                  </a:lnTo>
                  <a:lnTo>
                    <a:pt x="216" y="266"/>
                  </a:lnTo>
                  <a:lnTo>
                    <a:pt x="207" y="265"/>
                  </a:lnTo>
                  <a:lnTo>
                    <a:pt x="197" y="265"/>
                  </a:lnTo>
                  <a:lnTo>
                    <a:pt x="187" y="266"/>
                  </a:lnTo>
                  <a:lnTo>
                    <a:pt x="182" y="269"/>
                  </a:lnTo>
                  <a:lnTo>
                    <a:pt x="179" y="272"/>
                  </a:lnTo>
                  <a:lnTo>
                    <a:pt x="177" y="285"/>
                  </a:lnTo>
                  <a:lnTo>
                    <a:pt x="172" y="300"/>
                  </a:lnTo>
                  <a:lnTo>
                    <a:pt x="162" y="313"/>
                  </a:lnTo>
                  <a:lnTo>
                    <a:pt x="148" y="315"/>
                  </a:lnTo>
                  <a:lnTo>
                    <a:pt x="139" y="313"/>
                  </a:lnTo>
                  <a:lnTo>
                    <a:pt x="126" y="311"/>
                  </a:lnTo>
                  <a:lnTo>
                    <a:pt x="113" y="313"/>
                  </a:lnTo>
                  <a:lnTo>
                    <a:pt x="98" y="314"/>
                  </a:lnTo>
                  <a:lnTo>
                    <a:pt x="84" y="316"/>
                  </a:lnTo>
                  <a:lnTo>
                    <a:pt x="70" y="321"/>
                  </a:lnTo>
                  <a:lnTo>
                    <a:pt x="60" y="327"/>
                  </a:lnTo>
                  <a:lnTo>
                    <a:pt x="51" y="336"/>
                  </a:lnTo>
                  <a:lnTo>
                    <a:pt x="46" y="344"/>
                  </a:lnTo>
                  <a:lnTo>
                    <a:pt x="40" y="351"/>
                  </a:lnTo>
                  <a:lnTo>
                    <a:pt x="35" y="356"/>
                  </a:lnTo>
                  <a:lnTo>
                    <a:pt x="30" y="362"/>
                  </a:lnTo>
                  <a:lnTo>
                    <a:pt x="25" y="367"/>
                  </a:lnTo>
                  <a:lnTo>
                    <a:pt x="20" y="371"/>
                  </a:lnTo>
                  <a:lnTo>
                    <a:pt x="16" y="376"/>
                  </a:lnTo>
                  <a:lnTo>
                    <a:pt x="12" y="382"/>
                  </a:lnTo>
                  <a:lnTo>
                    <a:pt x="9" y="387"/>
                  </a:lnTo>
                  <a:lnTo>
                    <a:pt x="5" y="392"/>
                  </a:lnTo>
                  <a:lnTo>
                    <a:pt x="2" y="398"/>
                  </a:lnTo>
                  <a:lnTo>
                    <a:pt x="0" y="403"/>
                  </a:lnTo>
                  <a:lnTo>
                    <a:pt x="1116" y="403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4210200" y="2612520"/>
              <a:ext cx="3554280" cy="1393920"/>
            </a:xfrm>
            <a:custGeom>
              <a:avLst/>
              <a:gdLst/>
              <a:ahLst/>
              <a:rect l="l" t="t" r="r" b="b"/>
              <a:pathLst>
                <a:path w="1192" h="402">
                  <a:moveTo>
                    <a:pt x="76" y="0"/>
                  </a:moveTo>
                  <a:lnTo>
                    <a:pt x="72" y="7"/>
                  </a:lnTo>
                  <a:lnTo>
                    <a:pt x="69" y="13"/>
                  </a:lnTo>
                  <a:lnTo>
                    <a:pt x="66" y="18"/>
                  </a:lnTo>
                  <a:lnTo>
                    <a:pt x="64" y="20"/>
                  </a:lnTo>
                  <a:lnTo>
                    <a:pt x="58" y="24"/>
                  </a:lnTo>
                  <a:lnTo>
                    <a:pt x="51" y="24"/>
                  </a:lnTo>
                  <a:lnTo>
                    <a:pt x="43" y="24"/>
                  </a:lnTo>
                  <a:lnTo>
                    <a:pt x="35" y="21"/>
                  </a:lnTo>
                  <a:lnTo>
                    <a:pt x="27" y="19"/>
                  </a:lnTo>
                  <a:lnTo>
                    <a:pt x="20" y="17"/>
                  </a:lnTo>
                  <a:lnTo>
                    <a:pt x="16" y="15"/>
                  </a:lnTo>
                  <a:lnTo>
                    <a:pt x="15" y="14"/>
                  </a:lnTo>
                  <a:lnTo>
                    <a:pt x="12" y="17"/>
                  </a:lnTo>
                  <a:lnTo>
                    <a:pt x="8" y="24"/>
                  </a:lnTo>
                  <a:lnTo>
                    <a:pt x="2" y="33"/>
                  </a:lnTo>
                  <a:lnTo>
                    <a:pt x="0" y="42"/>
                  </a:lnTo>
                  <a:lnTo>
                    <a:pt x="2" y="53"/>
                  </a:lnTo>
                  <a:lnTo>
                    <a:pt x="6" y="68"/>
                  </a:lnTo>
                  <a:lnTo>
                    <a:pt x="12" y="82"/>
                  </a:lnTo>
                  <a:lnTo>
                    <a:pt x="18" y="90"/>
                  </a:lnTo>
                  <a:lnTo>
                    <a:pt x="21" y="93"/>
                  </a:lnTo>
                  <a:lnTo>
                    <a:pt x="25" y="95"/>
                  </a:lnTo>
                  <a:lnTo>
                    <a:pt x="31" y="96"/>
                  </a:lnTo>
                  <a:lnTo>
                    <a:pt x="36" y="97"/>
                  </a:lnTo>
                  <a:lnTo>
                    <a:pt x="43" y="96"/>
                  </a:lnTo>
                  <a:lnTo>
                    <a:pt x="49" y="95"/>
                  </a:lnTo>
                  <a:lnTo>
                    <a:pt x="55" y="91"/>
                  </a:lnTo>
                  <a:lnTo>
                    <a:pt x="61" y="87"/>
                  </a:lnTo>
                  <a:lnTo>
                    <a:pt x="65" y="80"/>
                  </a:lnTo>
                  <a:lnTo>
                    <a:pt x="72" y="72"/>
                  </a:lnTo>
                  <a:lnTo>
                    <a:pt x="79" y="62"/>
                  </a:lnTo>
                  <a:lnTo>
                    <a:pt x="87" y="51"/>
                  </a:lnTo>
                  <a:lnTo>
                    <a:pt x="95" y="42"/>
                  </a:lnTo>
                  <a:lnTo>
                    <a:pt x="103" y="34"/>
                  </a:lnTo>
                  <a:lnTo>
                    <a:pt x="111" y="27"/>
                  </a:lnTo>
                  <a:lnTo>
                    <a:pt x="118" y="24"/>
                  </a:lnTo>
                  <a:lnTo>
                    <a:pt x="125" y="21"/>
                  </a:lnTo>
                  <a:lnTo>
                    <a:pt x="132" y="21"/>
                  </a:lnTo>
                  <a:lnTo>
                    <a:pt x="139" y="20"/>
                  </a:lnTo>
                  <a:lnTo>
                    <a:pt x="146" y="21"/>
                  </a:lnTo>
                  <a:lnTo>
                    <a:pt x="153" y="22"/>
                  </a:lnTo>
                  <a:lnTo>
                    <a:pt x="160" y="25"/>
                  </a:lnTo>
                  <a:lnTo>
                    <a:pt x="165" y="28"/>
                  </a:lnTo>
                  <a:lnTo>
                    <a:pt x="170" y="33"/>
                  </a:lnTo>
                  <a:lnTo>
                    <a:pt x="175" y="38"/>
                  </a:lnTo>
                  <a:lnTo>
                    <a:pt x="180" y="45"/>
                  </a:lnTo>
                  <a:lnTo>
                    <a:pt x="186" y="53"/>
                  </a:lnTo>
                  <a:lnTo>
                    <a:pt x="192" y="62"/>
                  </a:lnTo>
                  <a:lnTo>
                    <a:pt x="198" y="68"/>
                  </a:lnTo>
                  <a:lnTo>
                    <a:pt x="202" y="75"/>
                  </a:lnTo>
                  <a:lnTo>
                    <a:pt x="205" y="80"/>
                  </a:lnTo>
                  <a:lnTo>
                    <a:pt x="206" y="81"/>
                  </a:lnTo>
                  <a:lnTo>
                    <a:pt x="213" y="60"/>
                  </a:lnTo>
                  <a:lnTo>
                    <a:pt x="237" y="53"/>
                  </a:lnTo>
                  <a:lnTo>
                    <a:pt x="246" y="90"/>
                  </a:lnTo>
                  <a:lnTo>
                    <a:pt x="247" y="88"/>
                  </a:lnTo>
                  <a:lnTo>
                    <a:pt x="252" y="82"/>
                  </a:lnTo>
                  <a:lnTo>
                    <a:pt x="259" y="73"/>
                  </a:lnTo>
                  <a:lnTo>
                    <a:pt x="267" y="63"/>
                  </a:lnTo>
                  <a:lnTo>
                    <a:pt x="277" y="49"/>
                  </a:lnTo>
                  <a:lnTo>
                    <a:pt x="286" y="33"/>
                  </a:lnTo>
                  <a:lnTo>
                    <a:pt x="293" y="20"/>
                  </a:lnTo>
                  <a:lnTo>
                    <a:pt x="297" y="14"/>
                  </a:lnTo>
                  <a:lnTo>
                    <a:pt x="299" y="15"/>
                  </a:lnTo>
                  <a:lnTo>
                    <a:pt x="305" y="17"/>
                  </a:lnTo>
                  <a:lnTo>
                    <a:pt x="312" y="20"/>
                  </a:lnTo>
                  <a:lnTo>
                    <a:pt x="319" y="24"/>
                  </a:lnTo>
                  <a:lnTo>
                    <a:pt x="323" y="26"/>
                  </a:lnTo>
                  <a:lnTo>
                    <a:pt x="328" y="27"/>
                  </a:lnTo>
                  <a:lnTo>
                    <a:pt x="335" y="29"/>
                  </a:lnTo>
                  <a:lnTo>
                    <a:pt x="341" y="30"/>
                  </a:lnTo>
                  <a:lnTo>
                    <a:pt x="346" y="32"/>
                  </a:lnTo>
                  <a:lnTo>
                    <a:pt x="351" y="32"/>
                  </a:lnTo>
                  <a:lnTo>
                    <a:pt x="354" y="33"/>
                  </a:lnTo>
                  <a:lnTo>
                    <a:pt x="356" y="33"/>
                  </a:lnTo>
                  <a:lnTo>
                    <a:pt x="360" y="34"/>
                  </a:lnTo>
                  <a:lnTo>
                    <a:pt x="369" y="36"/>
                  </a:lnTo>
                  <a:lnTo>
                    <a:pt x="381" y="40"/>
                  </a:lnTo>
                  <a:lnTo>
                    <a:pt x="389" y="44"/>
                  </a:lnTo>
                  <a:lnTo>
                    <a:pt x="395" y="51"/>
                  </a:lnTo>
                  <a:lnTo>
                    <a:pt x="403" y="60"/>
                  </a:lnTo>
                  <a:lnTo>
                    <a:pt x="410" y="68"/>
                  </a:lnTo>
                  <a:lnTo>
                    <a:pt x="413" y="72"/>
                  </a:lnTo>
                  <a:lnTo>
                    <a:pt x="404" y="73"/>
                  </a:lnTo>
                  <a:lnTo>
                    <a:pt x="396" y="74"/>
                  </a:lnTo>
                  <a:lnTo>
                    <a:pt x="388" y="75"/>
                  </a:lnTo>
                  <a:lnTo>
                    <a:pt x="381" y="75"/>
                  </a:lnTo>
                  <a:lnTo>
                    <a:pt x="374" y="75"/>
                  </a:lnTo>
                  <a:lnTo>
                    <a:pt x="367" y="75"/>
                  </a:lnTo>
                  <a:lnTo>
                    <a:pt x="361" y="74"/>
                  </a:lnTo>
                  <a:lnTo>
                    <a:pt x="356" y="72"/>
                  </a:lnTo>
                  <a:lnTo>
                    <a:pt x="349" y="70"/>
                  </a:lnTo>
                  <a:lnTo>
                    <a:pt x="342" y="70"/>
                  </a:lnTo>
                  <a:lnTo>
                    <a:pt x="335" y="70"/>
                  </a:lnTo>
                  <a:lnTo>
                    <a:pt x="328" y="70"/>
                  </a:lnTo>
                  <a:lnTo>
                    <a:pt x="320" y="71"/>
                  </a:lnTo>
                  <a:lnTo>
                    <a:pt x="313" y="73"/>
                  </a:lnTo>
                  <a:lnTo>
                    <a:pt x="306" y="75"/>
                  </a:lnTo>
                  <a:lnTo>
                    <a:pt x="300" y="78"/>
                  </a:lnTo>
                  <a:lnTo>
                    <a:pt x="291" y="87"/>
                  </a:lnTo>
                  <a:lnTo>
                    <a:pt x="284" y="97"/>
                  </a:lnTo>
                  <a:lnTo>
                    <a:pt x="281" y="108"/>
                  </a:lnTo>
                  <a:lnTo>
                    <a:pt x="280" y="111"/>
                  </a:lnTo>
                  <a:lnTo>
                    <a:pt x="283" y="112"/>
                  </a:lnTo>
                  <a:lnTo>
                    <a:pt x="291" y="114"/>
                  </a:lnTo>
                  <a:lnTo>
                    <a:pt x="303" y="118"/>
                  </a:lnTo>
                  <a:lnTo>
                    <a:pt x="313" y="120"/>
                  </a:lnTo>
                  <a:lnTo>
                    <a:pt x="320" y="124"/>
                  </a:lnTo>
                  <a:lnTo>
                    <a:pt x="324" y="127"/>
                  </a:lnTo>
                  <a:lnTo>
                    <a:pt x="327" y="134"/>
                  </a:lnTo>
                  <a:lnTo>
                    <a:pt x="328" y="142"/>
                  </a:lnTo>
                  <a:lnTo>
                    <a:pt x="326" y="151"/>
                  </a:lnTo>
                  <a:lnTo>
                    <a:pt x="322" y="162"/>
                  </a:lnTo>
                  <a:lnTo>
                    <a:pt x="318" y="169"/>
                  </a:lnTo>
                  <a:lnTo>
                    <a:pt x="315" y="172"/>
                  </a:lnTo>
                  <a:lnTo>
                    <a:pt x="322" y="178"/>
                  </a:lnTo>
                  <a:lnTo>
                    <a:pt x="331" y="186"/>
                  </a:lnTo>
                  <a:lnTo>
                    <a:pt x="339" y="196"/>
                  </a:lnTo>
                  <a:lnTo>
                    <a:pt x="343" y="203"/>
                  </a:lnTo>
                  <a:lnTo>
                    <a:pt x="352" y="208"/>
                  </a:lnTo>
                  <a:lnTo>
                    <a:pt x="359" y="217"/>
                  </a:lnTo>
                  <a:lnTo>
                    <a:pt x="365" y="227"/>
                  </a:lnTo>
                  <a:lnTo>
                    <a:pt x="367" y="237"/>
                  </a:lnTo>
                  <a:lnTo>
                    <a:pt x="369" y="242"/>
                  </a:lnTo>
                  <a:lnTo>
                    <a:pt x="373" y="252"/>
                  </a:lnTo>
                  <a:lnTo>
                    <a:pt x="379" y="262"/>
                  </a:lnTo>
                  <a:lnTo>
                    <a:pt x="384" y="275"/>
                  </a:lnTo>
                  <a:lnTo>
                    <a:pt x="391" y="287"/>
                  </a:lnTo>
                  <a:lnTo>
                    <a:pt x="397" y="298"/>
                  </a:lnTo>
                  <a:lnTo>
                    <a:pt x="403" y="306"/>
                  </a:lnTo>
                  <a:lnTo>
                    <a:pt x="406" y="309"/>
                  </a:lnTo>
                  <a:lnTo>
                    <a:pt x="414" y="313"/>
                  </a:lnTo>
                  <a:lnTo>
                    <a:pt x="424" y="319"/>
                  </a:lnTo>
                  <a:lnTo>
                    <a:pt x="433" y="326"/>
                  </a:lnTo>
                  <a:lnTo>
                    <a:pt x="439" y="330"/>
                  </a:lnTo>
                  <a:lnTo>
                    <a:pt x="442" y="330"/>
                  </a:lnTo>
                  <a:lnTo>
                    <a:pt x="445" y="330"/>
                  </a:lnTo>
                  <a:lnTo>
                    <a:pt x="451" y="328"/>
                  </a:lnTo>
                  <a:lnTo>
                    <a:pt x="456" y="325"/>
                  </a:lnTo>
                  <a:lnTo>
                    <a:pt x="462" y="323"/>
                  </a:lnTo>
                  <a:lnTo>
                    <a:pt x="466" y="319"/>
                  </a:lnTo>
                  <a:lnTo>
                    <a:pt x="471" y="315"/>
                  </a:lnTo>
                  <a:lnTo>
                    <a:pt x="473" y="310"/>
                  </a:lnTo>
                  <a:lnTo>
                    <a:pt x="475" y="306"/>
                  </a:lnTo>
                  <a:lnTo>
                    <a:pt x="479" y="299"/>
                  </a:lnTo>
                  <a:lnTo>
                    <a:pt x="485" y="292"/>
                  </a:lnTo>
                  <a:lnTo>
                    <a:pt x="489" y="284"/>
                  </a:lnTo>
                  <a:lnTo>
                    <a:pt x="495" y="277"/>
                  </a:lnTo>
                  <a:lnTo>
                    <a:pt x="501" y="270"/>
                  </a:lnTo>
                  <a:lnTo>
                    <a:pt x="507" y="265"/>
                  </a:lnTo>
                  <a:lnTo>
                    <a:pt x="511" y="262"/>
                  </a:lnTo>
                  <a:lnTo>
                    <a:pt x="520" y="257"/>
                  </a:lnTo>
                  <a:lnTo>
                    <a:pt x="530" y="252"/>
                  </a:lnTo>
                  <a:lnTo>
                    <a:pt x="535" y="247"/>
                  </a:lnTo>
                  <a:lnTo>
                    <a:pt x="538" y="245"/>
                  </a:lnTo>
                  <a:lnTo>
                    <a:pt x="525" y="241"/>
                  </a:lnTo>
                  <a:lnTo>
                    <a:pt x="512" y="238"/>
                  </a:lnTo>
                  <a:lnTo>
                    <a:pt x="500" y="234"/>
                  </a:lnTo>
                  <a:lnTo>
                    <a:pt x="487" y="231"/>
                  </a:lnTo>
                  <a:lnTo>
                    <a:pt x="475" y="226"/>
                  </a:lnTo>
                  <a:lnTo>
                    <a:pt x="465" y="222"/>
                  </a:lnTo>
                  <a:lnTo>
                    <a:pt x="457" y="217"/>
                  </a:lnTo>
                  <a:lnTo>
                    <a:pt x="451" y="211"/>
                  </a:lnTo>
                  <a:lnTo>
                    <a:pt x="445" y="200"/>
                  </a:lnTo>
                  <a:lnTo>
                    <a:pt x="444" y="189"/>
                  </a:lnTo>
                  <a:lnTo>
                    <a:pt x="449" y="180"/>
                  </a:lnTo>
                  <a:lnTo>
                    <a:pt x="457" y="173"/>
                  </a:lnTo>
                  <a:lnTo>
                    <a:pt x="466" y="172"/>
                  </a:lnTo>
                  <a:lnTo>
                    <a:pt x="474" y="176"/>
                  </a:lnTo>
                  <a:lnTo>
                    <a:pt x="481" y="182"/>
                  </a:lnTo>
                  <a:lnTo>
                    <a:pt x="486" y="189"/>
                  </a:lnTo>
                  <a:lnTo>
                    <a:pt x="488" y="193"/>
                  </a:lnTo>
                  <a:lnTo>
                    <a:pt x="490" y="196"/>
                  </a:lnTo>
                  <a:lnTo>
                    <a:pt x="495" y="201"/>
                  </a:lnTo>
                  <a:lnTo>
                    <a:pt x="500" y="205"/>
                  </a:lnTo>
                  <a:lnTo>
                    <a:pt x="504" y="210"/>
                  </a:lnTo>
                  <a:lnTo>
                    <a:pt x="510" y="214"/>
                  </a:lnTo>
                  <a:lnTo>
                    <a:pt x="516" y="215"/>
                  </a:lnTo>
                  <a:lnTo>
                    <a:pt x="523" y="215"/>
                  </a:lnTo>
                  <a:lnTo>
                    <a:pt x="531" y="215"/>
                  </a:lnTo>
                  <a:lnTo>
                    <a:pt x="541" y="215"/>
                  </a:lnTo>
                  <a:lnTo>
                    <a:pt x="553" y="217"/>
                  </a:lnTo>
                  <a:lnTo>
                    <a:pt x="565" y="220"/>
                  </a:lnTo>
                  <a:lnTo>
                    <a:pt x="577" y="225"/>
                  </a:lnTo>
                  <a:lnTo>
                    <a:pt x="588" y="230"/>
                  </a:lnTo>
                  <a:lnTo>
                    <a:pt x="599" y="234"/>
                  </a:lnTo>
                  <a:lnTo>
                    <a:pt x="606" y="240"/>
                  </a:lnTo>
                  <a:lnTo>
                    <a:pt x="611" y="246"/>
                  </a:lnTo>
                  <a:lnTo>
                    <a:pt x="618" y="250"/>
                  </a:lnTo>
                  <a:lnTo>
                    <a:pt x="625" y="255"/>
                  </a:lnTo>
                  <a:lnTo>
                    <a:pt x="632" y="258"/>
                  </a:lnTo>
                  <a:lnTo>
                    <a:pt x="639" y="262"/>
                  </a:lnTo>
                  <a:lnTo>
                    <a:pt x="644" y="266"/>
                  </a:lnTo>
                  <a:lnTo>
                    <a:pt x="647" y="271"/>
                  </a:lnTo>
                  <a:lnTo>
                    <a:pt x="649" y="277"/>
                  </a:lnTo>
                  <a:lnTo>
                    <a:pt x="652" y="291"/>
                  </a:lnTo>
                  <a:lnTo>
                    <a:pt x="654" y="303"/>
                  </a:lnTo>
                  <a:lnTo>
                    <a:pt x="657" y="317"/>
                  </a:lnTo>
                  <a:lnTo>
                    <a:pt x="663" y="328"/>
                  </a:lnTo>
                  <a:lnTo>
                    <a:pt x="670" y="338"/>
                  </a:lnTo>
                  <a:lnTo>
                    <a:pt x="677" y="351"/>
                  </a:lnTo>
                  <a:lnTo>
                    <a:pt x="685" y="363"/>
                  </a:lnTo>
                  <a:lnTo>
                    <a:pt x="693" y="372"/>
                  </a:lnTo>
                  <a:lnTo>
                    <a:pt x="701" y="377"/>
                  </a:lnTo>
                  <a:lnTo>
                    <a:pt x="707" y="378"/>
                  </a:lnTo>
                  <a:lnTo>
                    <a:pt x="710" y="372"/>
                  </a:lnTo>
                  <a:lnTo>
                    <a:pt x="712" y="356"/>
                  </a:lnTo>
                  <a:lnTo>
                    <a:pt x="713" y="336"/>
                  </a:lnTo>
                  <a:lnTo>
                    <a:pt x="717" y="315"/>
                  </a:lnTo>
                  <a:lnTo>
                    <a:pt x="725" y="299"/>
                  </a:lnTo>
                  <a:lnTo>
                    <a:pt x="739" y="285"/>
                  </a:lnTo>
                  <a:lnTo>
                    <a:pt x="747" y="279"/>
                  </a:lnTo>
                  <a:lnTo>
                    <a:pt x="754" y="275"/>
                  </a:lnTo>
                  <a:lnTo>
                    <a:pt x="761" y="270"/>
                  </a:lnTo>
                  <a:lnTo>
                    <a:pt x="768" y="266"/>
                  </a:lnTo>
                  <a:lnTo>
                    <a:pt x="774" y="263"/>
                  </a:lnTo>
                  <a:lnTo>
                    <a:pt x="780" y="261"/>
                  </a:lnTo>
                  <a:lnTo>
                    <a:pt x="784" y="258"/>
                  </a:lnTo>
                  <a:lnTo>
                    <a:pt x="788" y="256"/>
                  </a:lnTo>
                  <a:lnTo>
                    <a:pt x="797" y="249"/>
                  </a:lnTo>
                  <a:lnTo>
                    <a:pt x="807" y="240"/>
                  </a:lnTo>
                  <a:lnTo>
                    <a:pt x="815" y="237"/>
                  </a:lnTo>
                  <a:lnTo>
                    <a:pt x="818" y="248"/>
                  </a:lnTo>
                  <a:lnTo>
                    <a:pt x="816" y="266"/>
                  </a:lnTo>
                  <a:lnTo>
                    <a:pt x="816" y="280"/>
                  </a:lnTo>
                  <a:lnTo>
                    <a:pt x="820" y="293"/>
                  </a:lnTo>
                  <a:lnTo>
                    <a:pt x="829" y="306"/>
                  </a:lnTo>
                  <a:lnTo>
                    <a:pt x="838" y="319"/>
                  </a:lnTo>
                  <a:lnTo>
                    <a:pt x="845" y="333"/>
                  </a:lnTo>
                  <a:lnTo>
                    <a:pt x="850" y="347"/>
                  </a:lnTo>
                  <a:lnTo>
                    <a:pt x="853" y="357"/>
                  </a:lnTo>
                  <a:lnTo>
                    <a:pt x="856" y="369"/>
                  </a:lnTo>
                  <a:lnTo>
                    <a:pt x="857" y="382"/>
                  </a:lnTo>
                  <a:lnTo>
                    <a:pt x="859" y="392"/>
                  </a:lnTo>
                  <a:lnTo>
                    <a:pt x="859" y="397"/>
                  </a:lnTo>
                  <a:lnTo>
                    <a:pt x="880" y="382"/>
                  </a:lnTo>
                  <a:lnTo>
                    <a:pt x="882" y="386"/>
                  </a:lnTo>
                  <a:lnTo>
                    <a:pt x="888" y="394"/>
                  </a:lnTo>
                  <a:lnTo>
                    <a:pt x="895" y="402"/>
                  </a:lnTo>
                  <a:lnTo>
                    <a:pt x="902" y="402"/>
                  </a:lnTo>
                  <a:lnTo>
                    <a:pt x="903" y="394"/>
                  </a:lnTo>
                  <a:lnTo>
                    <a:pt x="898" y="382"/>
                  </a:lnTo>
                  <a:lnTo>
                    <a:pt x="892" y="369"/>
                  </a:lnTo>
                  <a:lnTo>
                    <a:pt x="892" y="357"/>
                  </a:lnTo>
                  <a:lnTo>
                    <a:pt x="897" y="351"/>
                  </a:lnTo>
                  <a:lnTo>
                    <a:pt x="903" y="348"/>
                  </a:lnTo>
                  <a:lnTo>
                    <a:pt x="910" y="348"/>
                  </a:lnTo>
                  <a:lnTo>
                    <a:pt x="917" y="348"/>
                  </a:lnTo>
                  <a:lnTo>
                    <a:pt x="925" y="346"/>
                  </a:lnTo>
                  <a:lnTo>
                    <a:pt x="934" y="341"/>
                  </a:lnTo>
                  <a:lnTo>
                    <a:pt x="942" y="334"/>
                  </a:lnTo>
                  <a:lnTo>
                    <a:pt x="950" y="328"/>
                  </a:lnTo>
                  <a:lnTo>
                    <a:pt x="952" y="321"/>
                  </a:lnTo>
                  <a:lnTo>
                    <a:pt x="949" y="314"/>
                  </a:lnTo>
                  <a:lnTo>
                    <a:pt x="943" y="307"/>
                  </a:lnTo>
                  <a:lnTo>
                    <a:pt x="941" y="300"/>
                  </a:lnTo>
                  <a:lnTo>
                    <a:pt x="937" y="293"/>
                  </a:lnTo>
                  <a:lnTo>
                    <a:pt x="932" y="287"/>
                  </a:lnTo>
                  <a:lnTo>
                    <a:pt x="926" y="283"/>
                  </a:lnTo>
                  <a:lnTo>
                    <a:pt x="926" y="276"/>
                  </a:lnTo>
                  <a:lnTo>
                    <a:pt x="929" y="272"/>
                  </a:lnTo>
                  <a:lnTo>
                    <a:pt x="935" y="268"/>
                  </a:lnTo>
                  <a:lnTo>
                    <a:pt x="943" y="264"/>
                  </a:lnTo>
                  <a:lnTo>
                    <a:pt x="951" y="260"/>
                  </a:lnTo>
                  <a:lnTo>
                    <a:pt x="962" y="255"/>
                  </a:lnTo>
                  <a:lnTo>
                    <a:pt x="971" y="252"/>
                  </a:lnTo>
                  <a:lnTo>
                    <a:pt x="979" y="248"/>
                  </a:lnTo>
                  <a:lnTo>
                    <a:pt x="987" y="245"/>
                  </a:lnTo>
                  <a:lnTo>
                    <a:pt x="993" y="242"/>
                  </a:lnTo>
                  <a:lnTo>
                    <a:pt x="1000" y="238"/>
                  </a:lnTo>
                  <a:lnTo>
                    <a:pt x="1005" y="234"/>
                  </a:lnTo>
                  <a:lnTo>
                    <a:pt x="1012" y="228"/>
                  </a:lnTo>
                  <a:lnTo>
                    <a:pt x="1018" y="224"/>
                  </a:lnTo>
                  <a:lnTo>
                    <a:pt x="1025" y="218"/>
                  </a:lnTo>
                  <a:lnTo>
                    <a:pt x="1031" y="214"/>
                  </a:lnTo>
                  <a:lnTo>
                    <a:pt x="1037" y="209"/>
                  </a:lnTo>
                  <a:lnTo>
                    <a:pt x="1046" y="197"/>
                  </a:lnTo>
                  <a:lnTo>
                    <a:pt x="1050" y="184"/>
                  </a:lnTo>
                  <a:lnTo>
                    <a:pt x="1049" y="170"/>
                  </a:lnTo>
                  <a:lnTo>
                    <a:pt x="1046" y="157"/>
                  </a:lnTo>
                  <a:lnTo>
                    <a:pt x="1042" y="147"/>
                  </a:lnTo>
                  <a:lnTo>
                    <a:pt x="1042" y="135"/>
                  </a:lnTo>
                  <a:lnTo>
                    <a:pt x="1046" y="125"/>
                  </a:lnTo>
                  <a:lnTo>
                    <a:pt x="1053" y="114"/>
                  </a:lnTo>
                  <a:lnTo>
                    <a:pt x="1057" y="109"/>
                  </a:lnTo>
                  <a:lnTo>
                    <a:pt x="1062" y="102"/>
                  </a:lnTo>
                  <a:lnTo>
                    <a:pt x="1068" y="96"/>
                  </a:lnTo>
                  <a:lnTo>
                    <a:pt x="1072" y="90"/>
                  </a:lnTo>
                  <a:lnTo>
                    <a:pt x="1078" y="87"/>
                  </a:lnTo>
                  <a:lnTo>
                    <a:pt x="1081" y="86"/>
                  </a:lnTo>
                  <a:lnTo>
                    <a:pt x="1086" y="88"/>
                  </a:lnTo>
                  <a:lnTo>
                    <a:pt x="1088" y="94"/>
                  </a:lnTo>
                  <a:lnTo>
                    <a:pt x="1092" y="111"/>
                  </a:lnTo>
                  <a:lnTo>
                    <a:pt x="1094" y="128"/>
                  </a:lnTo>
                  <a:lnTo>
                    <a:pt x="1095" y="142"/>
                  </a:lnTo>
                  <a:lnTo>
                    <a:pt x="1095" y="148"/>
                  </a:lnTo>
                  <a:lnTo>
                    <a:pt x="1108" y="136"/>
                  </a:lnTo>
                  <a:lnTo>
                    <a:pt x="1116" y="120"/>
                  </a:lnTo>
                  <a:lnTo>
                    <a:pt x="1121" y="104"/>
                  </a:lnTo>
                  <a:lnTo>
                    <a:pt x="1125" y="94"/>
                  </a:lnTo>
                  <a:lnTo>
                    <a:pt x="1132" y="83"/>
                  </a:lnTo>
                  <a:lnTo>
                    <a:pt x="1140" y="68"/>
                  </a:lnTo>
                  <a:lnTo>
                    <a:pt x="1151" y="53"/>
                  </a:lnTo>
                  <a:lnTo>
                    <a:pt x="1159" y="44"/>
                  </a:lnTo>
                  <a:lnTo>
                    <a:pt x="1166" y="37"/>
                  </a:lnTo>
                  <a:lnTo>
                    <a:pt x="1174" y="26"/>
                  </a:lnTo>
                  <a:lnTo>
                    <a:pt x="1182" y="14"/>
                  </a:lnTo>
                  <a:lnTo>
                    <a:pt x="1189" y="5"/>
                  </a:lnTo>
                  <a:lnTo>
                    <a:pt x="1190" y="4"/>
                  </a:lnTo>
                  <a:lnTo>
                    <a:pt x="1191" y="3"/>
                  </a:lnTo>
                  <a:lnTo>
                    <a:pt x="1191" y="2"/>
                  </a:lnTo>
                  <a:lnTo>
                    <a:pt x="1192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" name=""/>
            <p:cNvSpPr/>
            <p:nvPr/>
          </p:nvSpPr>
          <p:spPr>
            <a:xfrm>
              <a:off x="3960720" y="2999880"/>
              <a:ext cx="1588680" cy="2165040"/>
            </a:xfrm>
            <a:custGeom>
              <a:avLst/>
              <a:gdLst/>
              <a:ahLst/>
              <a:rect l="l" t="t" r="r" b="b"/>
              <a:pathLst>
                <a:path w="535" h="623">
                  <a:moveTo>
                    <a:pt x="390" y="64"/>
                  </a:moveTo>
                  <a:lnTo>
                    <a:pt x="383" y="64"/>
                  </a:lnTo>
                  <a:lnTo>
                    <a:pt x="375" y="64"/>
                  </a:lnTo>
                  <a:lnTo>
                    <a:pt x="367" y="61"/>
                  </a:lnTo>
                  <a:lnTo>
                    <a:pt x="360" y="59"/>
                  </a:lnTo>
                  <a:lnTo>
                    <a:pt x="353" y="57"/>
                  </a:lnTo>
                  <a:lnTo>
                    <a:pt x="347" y="53"/>
                  </a:lnTo>
                  <a:lnTo>
                    <a:pt x="342" y="51"/>
                  </a:lnTo>
                  <a:lnTo>
                    <a:pt x="338" y="49"/>
                  </a:lnTo>
                  <a:lnTo>
                    <a:pt x="334" y="47"/>
                  </a:lnTo>
                  <a:lnTo>
                    <a:pt x="330" y="47"/>
                  </a:lnTo>
                  <a:lnTo>
                    <a:pt x="325" y="50"/>
                  </a:lnTo>
                  <a:lnTo>
                    <a:pt x="321" y="52"/>
                  </a:lnTo>
                  <a:lnTo>
                    <a:pt x="315" y="55"/>
                  </a:lnTo>
                  <a:lnTo>
                    <a:pt x="310" y="59"/>
                  </a:lnTo>
                  <a:lnTo>
                    <a:pt x="304" y="61"/>
                  </a:lnTo>
                  <a:lnTo>
                    <a:pt x="299" y="64"/>
                  </a:lnTo>
                  <a:lnTo>
                    <a:pt x="293" y="64"/>
                  </a:lnTo>
                  <a:lnTo>
                    <a:pt x="285" y="62"/>
                  </a:lnTo>
                  <a:lnTo>
                    <a:pt x="277" y="61"/>
                  </a:lnTo>
                  <a:lnTo>
                    <a:pt x="269" y="58"/>
                  </a:lnTo>
                  <a:lnTo>
                    <a:pt x="261" y="53"/>
                  </a:lnTo>
                  <a:lnTo>
                    <a:pt x="253" y="49"/>
                  </a:lnTo>
                  <a:lnTo>
                    <a:pt x="246" y="43"/>
                  </a:lnTo>
                  <a:lnTo>
                    <a:pt x="241" y="36"/>
                  </a:lnTo>
                  <a:lnTo>
                    <a:pt x="235" y="29"/>
                  </a:lnTo>
                  <a:lnTo>
                    <a:pt x="227" y="21"/>
                  </a:lnTo>
                  <a:lnTo>
                    <a:pt x="217" y="14"/>
                  </a:lnTo>
                  <a:lnTo>
                    <a:pt x="208" y="8"/>
                  </a:lnTo>
                  <a:lnTo>
                    <a:pt x="197" y="4"/>
                  </a:lnTo>
                  <a:lnTo>
                    <a:pt x="188" y="0"/>
                  </a:lnTo>
                  <a:lnTo>
                    <a:pt x="180" y="0"/>
                  </a:lnTo>
                  <a:lnTo>
                    <a:pt x="174" y="2"/>
                  </a:lnTo>
                  <a:lnTo>
                    <a:pt x="169" y="6"/>
                  </a:lnTo>
                  <a:lnTo>
                    <a:pt x="162" y="9"/>
                  </a:lnTo>
                  <a:lnTo>
                    <a:pt x="152" y="11"/>
                  </a:lnTo>
                  <a:lnTo>
                    <a:pt x="143" y="12"/>
                  </a:lnTo>
                  <a:lnTo>
                    <a:pt x="134" y="13"/>
                  </a:lnTo>
                  <a:lnTo>
                    <a:pt x="125" y="14"/>
                  </a:lnTo>
                  <a:lnTo>
                    <a:pt x="117" y="17"/>
                  </a:lnTo>
                  <a:lnTo>
                    <a:pt x="110" y="21"/>
                  </a:lnTo>
                  <a:lnTo>
                    <a:pt x="104" y="26"/>
                  </a:lnTo>
                  <a:lnTo>
                    <a:pt x="97" y="32"/>
                  </a:lnTo>
                  <a:lnTo>
                    <a:pt x="89" y="40"/>
                  </a:lnTo>
                  <a:lnTo>
                    <a:pt x="82" y="49"/>
                  </a:lnTo>
                  <a:lnTo>
                    <a:pt x="75" y="57"/>
                  </a:lnTo>
                  <a:lnTo>
                    <a:pt x="68" y="65"/>
                  </a:lnTo>
                  <a:lnTo>
                    <a:pt x="63" y="73"/>
                  </a:lnTo>
                  <a:lnTo>
                    <a:pt x="59" y="78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1" y="95"/>
                  </a:lnTo>
                  <a:lnTo>
                    <a:pt x="33" y="100"/>
                  </a:lnTo>
                  <a:lnTo>
                    <a:pt x="26" y="106"/>
                  </a:lnTo>
                  <a:lnTo>
                    <a:pt x="19" y="112"/>
                  </a:lnTo>
                  <a:lnTo>
                    <a:pt x="14" y="118"/>
                  </a:lnTo>
                  <a:lnTo>
                    <a:pt x="13" y="125"/>
                  </a:lnTo>
                  <a:lnTo>
                    <a:pt x="11" y="138"/>
                  </a:lnTo>
                  <a:lnTo>
                    <a:pt x="7" y="152"/>
                  </a:lnTo>
                  <a:lnTo>
                    <a:pt x="3" y="161"/>
                  </a:lnTo>
                  <a:lnTo>
                    <a:pt x="0" y="166"/>
                  </a:lnTo>
                  <a:lnTo>
                    <a:pt x="1" y="173"/>
                  </a:lnTo>
                  <a:lnTo>
                    <a:pt x="4" y="190"/>
                  </a:lnTo>
                  <a:lnTo>
                    <a:pt x="7" y="209"/>
                  </a:lnTo>
                  <a:lnTo>
                    <a:pt x="13" y="221"/>
                  </a:lnTo>
                  <a:lnTo>
                    <a:pt x="18" y="232"/>
                  </a:lnTo>
                  <a:lnTo>
                    <a:pt x="21" y="247"/>
                  </a:lnTo>
                  <a:lnTo>
                    <a:pt x="28" y="260"/>
                  </a:lnTo>
                  <a:lnTo>
                    <a:pt x="41" y="270"/>
                  </a:lnTo>
                  <a:lnTo>
                    <a:pt x="51" y="272"/>
                  </a:lnTo>
                  <a:lnTo>
                    <a:pt x="65" y="274"/>
                  </a:lnTo>
                  <a:lnTo>
                    <a:pt x="80" y="277"/>
                  </a:lnTo>
                  <a:lnTo>
                    <a:pt x="96" y="278"/>
                  </a:lnTo>
                  <a:lnTo>
                    <a:pt x="112" y="279"/>
                  </a:lnTo>
                  <a:lnTo>
                    <a:pt x="127" y="280"/>
                  </a:lnTo>
                  <a:lnTo>
                    <a:pt x="140" y="280"/>
                  </a:lnTo>
                  <a:lnTo>
                    <a:pt x="150" y="279"/>
                  </a:lnTo>
                  <a:lnTo>
                    <a:pt x="158" y="278"/>
                  </a:lnTo>
                  <a:lnTo>
                    <a:pt x="165" y="278"/>
                  </a:lnTo>
                  <a:lnTo>
                    <a:pt x="172" y="278"/>
                  </a:lnTo>
                  <a:lnTo>
                    <a:pt x="179" y="279"/>
                  </a:lnTo>
                  <a:lnTo>
                    <a:pt x="185" y="280"/>
                  </a:lnTo>
                  <a:lnTo>
                    <a:pt x="190" y="282"/>
                  </a:lnTo>
                  <a:lnTo>
                    <a:pt x="196" y="285"/>
                  </a:lnTo>
                  <a:lnTo>
                    <a:pt x="201" y="288"/>
                  </a:lnTo>
                  <a:lnTo>
                    <a:pt x="210" y="295"/>
                  </a:lnTo>
                  <a:lnTo>
                    <a:pt x="216" y="304"/>
                  </a:lnTo>
                  <a:lnTo>
                    <a:pt x="218" y="313"/>
                  </a:lnTo>
                  <a:lnTo>
                    <a:pt x="217" y="324"/>
                  </a:lnTo>
                  <a:lnTo>
                    <a:pt x="213" y="334"/>
                  </a:lnTo>
                  <a:lnTo>
                    <a:pt x="213" y="341"/>
                  </a:lnTo>
                  <a:lnTo>
                    <a:pt x="219" y="347"/>
                  </a:lnTo>
                  <a:lnTo>
                    <a:pt x="232" y="351"/>
                  </a:lnTo>
                  <a:lnTo>
                    <a:pt x="242" y="357"/>
                  </a:lnTo>
                  <a:lnTo>
                    <a:pt x="245" y="366"/>
                  </a:lnTo>
                  <a:lnTo>
                    <a:pt x="243" y="377"/>
                  </a:lnTo>
                  <a:lnTo>
                    <a:pt x="242" y="388"/>
                  </a:lnTo>
                  <a:lnTo>
                    <a:pt x="242" y="401"/>
                  </a:lnTo>
                  <a:lnTo>
                    <a:pt x="241" y="414"/>
                  </a:lnTo>
                  <a:lnTo>
                    <a:pt x="239" y="429"/>
                  </a:lnTo>
                  <a:lnTo>
                    <a:pt x="238" y="446"/>
                  </a:lnTo>
                  <a:lnTo>
                    <a:pt x="235" y="454"/>
                  </a:lnTo>
                  <a:lnTo>
                    <a:pt x="232" y="461"/>
                  </a:lnTo>
                  <a:lnTo>
                    <a:pt x="231" y="468"/>
                  </a:lnTo>
                  <a:lnTo>
                    <a:pt x="234" y="479"/>
                  </a:lnTo>
                  <a:lnTo>
                    <a:pt x="238" y="486"/>
                  </a:lnTo>
                  <a:lnTo>
                    <a:pt x="242" y="498"/>
                  </a:lnTo>
                  <a:lnTo>
                    <a:pt x="247" y="509"/>
                  </a:lnTo>
                  <a:lnTo>
                    <a:pt x="251" y="517"/>
                  </a:lnTo>
                  <a:lnTo>
                    <a:pt x="256" y="525"/>
                  </a:lnTo>
                  <a:lnTo>
                    <a:pt x="263" y="538"/>
                  </a:lnTo>
                  <a:lnTo>
                    <a:pt x="270" y="552"/>
                  </a:lnTo>
                  <a:lnTo>
                    <a:pt x="275" y="562"/>
                  </a:lnTo>
                  <a:lnTo>
                    <a:pt x="278" y="575"/>
                  </a:lnTo>
                  <a:lnTo>
                    <a:pt x="283" y="593"/>
                  </a:lnTo>
                  <a:lnTo>
                    <a:pt x="289" y="609"/>
                  </a:lnTo>
                  <a:lnTo>
                    <a:pt x="296" y="619"/>
                  </a:lnTo>
                  <a:lnTo>
                    <a:pt x="301" y="621"/>
                  </a:lnTo>
                  <a:lnTo>
                    <a:pt x="309" y="622"/>
                  </a:lnTo>
                  <a:lnTo>
                    <a:pt x="317" y="623"/>
                  </a:lnTo>
                  <a:lnTo>
                    <a:pt x="328" y="623"/>
                  </a:lnTo>
                  <a:lnTo>
                    <a:pt x="337" y="622"/>
                  </a:lnTo>
                  <a:lnTo>
                    <a:pt x="346" y="620"/>
                  </a:lnTo>
                  <a:lnTo>
                    <a:pt x="353" y="615"/>
                  </a:lnTo>
                  <a:lnTo>
                    <a:pt x="359" y="609"/>
                  </a:lnTo>
                  <a:lnTo>
                    <a:pt x="363" y="602"/>
                  </a:lnTo>
                  <a:lnTo>
                    <a:pt x="370" y="597"/>
                  </a:lnTo>
                  <a:lnTo>
                    <a:pt x="377" y="591"/>
                  </a:lnTo>
                  <a:lnTo>
                    <a:pt x="384" y="585"/>
                  </a:lnTo>
                  <a:lnTo>
                    <a:pt x="391" y="581"/>
                  </a:lnTo>
                  <a:lnTo>
                    <a:pt x="397" y="576"/>
                  </a:lnTo>
                  <a:lnTo>
                    <a:pt x="401" y="571"/>
                  </a:lnTo>
                  <a:lnTo>
                    <a:pt x="405" y="567"/>
                  </a:lnTo>
                  <a:lnTo>
                    <a:pt x="407" y="558"/>
                  </a:lnTo>
                  <a:lnTo>
                    <a:pt x="405" y="546"/>
                  </a:lnTo>
                  <a:lnTo>
                    <a:pt x="402" y="536"/>
                  </a:lnTo>
                  <a:lnTo>
                    <a:pt x="401" y="528"/>
                  </a:lnTo>
                  <a:lnTo>
                    <a:pt x="405" y="524"/>
                  </a:lnTo>
                  <a:lnTo>
                    <a:pt x="413" y="524"/>
                  </a:lnTo>
                  <a:lnTo>
                    <a:pt x="422" y="525"/>
                  </a:lnTo>
                  <a:lnTo>
                    <a:pt x="429" y="524"/>
                  </a:lnTo>
                  <a:lnTo>
                    <a:pt x="430" y="520"/>
                  </a:lnTo>
                  <a:lnTo>
                    <a:pt x="429" y="511"/>
                  </a:lnTo>
                  <a:lnTo>
                    <a:pt x="428" y="501"/>
                  </a:lnTo>
                  <a:lnTo>
                    <a:pt x="429" y="491"/>
                  </a:lnTo>
                  <a:lnTo>
                    <a:pt x="435" y="484"/>
                  </a:lnTo>
                  <a:lnTo>
                    <a:pt x="444" y="477"/>
                  </a:lnTo>
                  <a:lnTo>
                    <a:pt x="453" y="471"/>
                  </a:lnTo>
                  <a:lnTo>
                    <a:pt x="459" y="464"/>
                  </a:lnTo>
                  <a:lnTo>
                    <a:pt x="462" y="450"/>
                  </a:lnTo>
                  <a:lnTo>
                    <a:pt x="463" y="433"/>
                  </a:lnTo>
                  <a:lnTo>
                    <a:pt x="462" y="415"/>
                  </a:lnTo>
                  <a:lnTo>
                    <a:pt x="462" y="400"/>
                  </a:lnTo>
                  <a:lnTo>
                    <a:pt x="459" y="391"/>
                  </a:lnTo>
                  <a:lnTo>
                    <a:pt x="452" y="385"/>
                  </a:lnTo>
                  <a:lnTo>
                    <a:pt x="446" y="379"/>
                  </a:lnTo>
                  <a:lnTo>
                    <a:pt x="444" y="370"/>
                  </a:lnTo>
                  <a:lnTo>
                    <a:pt x="448" y="359"/>
                  </a:lnTo>
                  <a:lnTo>
                    <a:pt x="458" y="349"/>
                  </a:lnTo>
                  <a:lnTo>
                    <a:pt x="468" y="338"/>
                  </a:lnTo>
                  <a:lnTo>
                    <a:pt x="477" y="324"/>
                  </a:lnTo>
                  <a:lnTo>
                    <a:pt x="483" y="315"/>
                  </a:lnTo>
                  <a:lnTo>
                    <a:pt x="491" y="302"/>
                  </a:lnTo>
                  <a:lnTo>
                    <a:pt x="501" y="288"/>
                  </a:lnTo>
                  <a:lnTo>
                    <a:pt x="511" y="274"/>
                  </a:lnTo>
                  <a:lnTo>
                    <a:pt x="520" y="260"/>
                  </a:lnTo>
                  <a:lnTo>
                    <a:pt x="528" y="250"/>
                  </a:lnTo>
                  <a:lnTo>
                    <a:pt x="533" y="242"/>
                  </a:lnTo>
                  <a:lnTo>
                    <a:pt x="535" y="240"/>
                  </a:lnTo>
                  <a:lnTo>
                    <a:pt x="529" y="237"/>
                  </a:lnTo>
                  <a:lnTo>
                    <a:pt x="521" y="237"/>
                  </a:lnTo>
                  <a:lnTo>
                    <a:pt x="513" y="240"/>
                  </a:lnTo>
                  <a:lnTo>
                    <a:pt x="505" y="240"/>
                  </a:lnTo>
                  <a:lnTo>
                    <a:pt x="500" y="237"/>
                  </a:lnTo>
                  <a:lnTo>
                    <a:pt x="495" y="233"/>
                  </a:lnTo>
                  <a:lnTo>
                    <a:pt x="487" y="227"/>
                  </a:lnTo>
                  <a:lnTo>
                    <a:pt x="478" y="221"/>
                  </a:lnTo>
                  <a:lnTo>
                    <a:pt x="470" y="214"/>
                  </a:lnTo>
                  <a:lnTo>
                    <a:pt x="462" y="206"/>
                  </a:lnTo>
                  <a:lnTo>
                    <a:pt x="455" y="199"/>
                  </a:lnTo>
                  <a:lnTo>
                    <a:pt x="450" y="194"/>
                  </a:lnTo>
                  <a:lnTo>
                    <a:pt x="440" y="181"/>
                  </a:lnTo>
                  <a:lnTo>
                    <a:pt x="434" y="166"/>
                  </a:lnTo>
                  <a:lnTo>
                    <a:pt x="427" y="151"/>
                  </a:lnTo>
                  <a:lnTo>
                    <a:pt x="423" y="136"/>
                  </a:lnTo>
                  <a:lnTo>
                    <a:pt x="421" y="120"/>
                  </a:lnTo>
                  <a:lnTo>
                    <a:pt x="420" y="102"/>
                  </a:lnTo>
                  <a:lnTo>
                    <a:pt x="420" y="88"/>
                  </a:lnTo>
                  <a:lnTo>
                    <a:pt x="420" y="82"/>
                  </a:lnTo>
                  <a:lnTo>
                    <a:pt x="415" y="75"/>
                  </a:lnTo>
                  <a:lnTo>
                    <a:pt x="407" y="69"/>
                  </a:lnTo>
                  <a:lnTo>
                    <a:pt x="398" y="65"/>
                  </a:lnTo>
                  <a:lnTo>
                    <a:pt x="390" y="64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" name=""/>
            <p:cNvSpPr/>
            <p:nvPr/>
          </p:nvSpPr>
          <p:spPr>
            <a:xfrm>
              <a:off x="5877720" y="1271880"/>
              <a:ext cx="321120" cy="235800"/>
            </a:xfrm>
            <a:custGeom>
              <a:avLst/>
              <a:gdLst/>
              <a:ahLst/>
              <a:rect l="l" t="t" r="r" b="b"/>
              <a:pathLst>
                <a:path w="109" h="68">
                  <a:moveTo>
                    <a:pt x="19" y="35"/>
                  </a:moveTo>
                  <a:lnTo>
                    <a:pt x="27" y="33"/>
                  </a:lnTo>
                  <a:lnTo>
                    <a:pt x="34" y="30"/>
                  </a:lnTo>
                  <a:lnTo>
                    <a:pt x="41" y="25"/>
                  </a:lnTo>
                  <a:lnTo>
                    <a:pt x="46" y="20"/>
                  </a:lnTo>
                  <a:lnTo>
                    <a:pt x="51" y="16"/>
                  </a:lnTo>
                  <a:lnTo>
                    <a:pt x="57" y="11"/>
                  </a:lnTo>
                  <a:lnTo>
                    <a:pt x="61" y="9"/>
                  </a:lnTo>
                  <a:lnTo>
                    <a:pt x="67" y="8"/>
                  </a:lnTo>
                  <a:lnTo>
                    <a:pt x="73" y="7"/>
                  </a:lnTo>
                  <a:lnTo>
                    <a:pt x="79" y="5"/>
                  </a:lnTo>
                  <a:lnTo>
                    <a:pt x="84" y="3"/>
                  </a:lnTo>
                  <a:lnTo>
                    <a:pt x="90" y="1"/>
                  </a:lnTo>
                  <a:lnTo>
                    <a:pt x="95" y="0"/>
                  </a:lnTo>
                  <a:lnTo>
                    <a:pt x="99" y="0"/>
                  </a:lnTo>
                  <a:lnTo>
                    <a:pt x="104" y="2"/>
                  </a:lnTo>
                  <a:lnTo>
                    <a:pt x="106" y="8"/>
                  </a:lnTo>
                  <a:lnTo>
                    <a:pt x="109" y="20"/>
                  </a:lnTo>
                  <a:lnTo>
                    <a:pt x="105" y="30"/>
                  </a:lnTo>
                  <a:lnTo>
                    <a:pt x="95" y="37"/>
                  </a:lnTo>
                  <a:lnTo>
                    <a:pt x="80" y="39"/>
                  </a:lnTo>
                  <a:lnTo>
                    <a:pt x="72" y="39"/>
                  </a:lnTo>
                  <a:lnTo>
                    <a:pt x="64" y="39"/>
                  </a:lnTo>
                  <a:lnTo>
                    <a:pt x="57" y="40"/>
                  </a:lnTo>
                  <a:lnTo>
                    <a:pt x="52" y="41"/>
                  </a:lnTo>
                  <a:lnTo>
                    <a:pt x="48" y="42"/>
                  </a:lnTo>
                  <a:lnTo>
                    <a:pt x="44" y="45"/>
                  </a:lnTo>
                  <a:lnTo>
                    <a:pt x="42" y="47"/>
                  </a:lnTo>
                  <a:lnTo>
                    <a:pt x="40" y="50"/>
                  </a:lnTo>
                  <a:lnTo>
                    <a:pt x="35" y="58"/>
                  </a:lnTo>
                  <a:lnTo>
                    <a:pt x="27" y="64"/>
                  </a:lnTo>
                  <a:lnTo>
                    <a:pt x="16" y="68"/>
                  </a:lnTo>
                  <a:lnTo>
                    <a:pt x="6" y="65"/>
                  </a:lnTo>
                  <a:lnTo>
                    <a:pt x="0" y="57"/>
                  </a:lnTo>
                  <a:lnTo>
                    <a:pt x="0" y="48"/>
                  </a:lnTo>
                  <a:lnTo>
                    <a:pt x="6" y="40"/>
                  </a:lnTo>
                  <a:lnTo>
                    <a:pt x="19" y="35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729040" y="1550520"/>
              <a:ext cx="101160" cy="144720"/>
            </a:xfrm>
            <a:custGeom>
              <a:avLst/>
              <a:gdLst/>
              <a:ahLst/>
              <a:rect l="l" t="t" r="r" b="b"/>
              <a:pathLst>
                <a:path w="34" h="44">
                  <a:moveTo>
                    <a:pt x="29" y="0"/>
                  </a:moveTo>
                  <a:lnTo>
                    <a:pt x="27" y="1"/>
                  </a:lnTo>
                  <a:lnTo>
                    <a:pt x="23" y="2"/>
                  </a:lnTo>
                  <a:lnTo>
                    <a:pt x="17" y="5"/>
                  </a:lnTo>
                  <a:lnTo>
                    <a:pt x="11" y="8"/>
                  </a:lnTo>
                  <a:lnTo>
                    <a:pt x="6" y="12"/>
                  </a:lnTo>
                  <a:lnTo>
                    <a:pt x="1" y="15"/>
                  </a:lnTo>
                  <a:lnTo>
                    <a:pt x="0" y="18"/>
                  </a:lnTo>
                  <a:lnTo>
                    <a:pt x="1" y="21"/>
                  </a:lnTo>
                  <a:lnTo>
                    <a:pt x="10" y="29"/>
                  </a:lnTo>
                  <a:lnTo>
                    <a:pt x="22" y="38"/>
                  </a:lnTo>
                  <a:lnTo>
                    <a:pt x="31" y="44"/>
                  </a:lnTo>
                  <a:lnTo>
                    <a:pt x="34" y="39"/>
                  </a:lnTo>
                  <a:lnTo>
                    <a:pt x="33" y="27"/>
                  </a:lnTo>
                  <a:lnTo>
                    <a:pt x="32" y="14"/>
                  </a:lnTo>
                  <a:lnTo>
                    <a:pt x="30" y="3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4175280" y="2132640"/>
              <a:ext cx="279360" cy="388440"/>
            </a:xfrm>
            <a:custGeom>
              <a:avLst/>
              <a:gdLst/>
              <a:ahLst/>
              <a:rect l="l" t="t" r="r" b="b"/>
              <a:pathLst>
                <a:path w="94" h="113">
                  <a:moveTo>
                    <a:pt x="1" y="59"/>
                  </a:moveTo>
                  <a:lnTo>
                    <a:pt x="0" y="53"/>
                  </a:lnTo>
                  <a:lnTo>
                    <a:pt x="2" y="49"/>
                  </a:lnTo>
                  <a:lnTo>
                    <a:pt x="5" y="46"/>
                  </a:lnTo>
                  <a:lnTo>
                    <a:pt x="9" y="44"/>
                  </a:lnTo>
                  <a:lnTo>
                    <a:pt x="15" y="42"/>
                  </a:lnTo>
                  <a:lnTo>
                    <a:pt x="21" y="38"/>
                  </a:lnTo>
                  <a:lnTo>
                    <a:pt x="26" y="35"/>
                  </a:lnTo>
                  <a:lnTo>
                    <a:pt x="31" y="29"/>
                  </a:lnTo>
                  <a:lnTo>
                    <a:pt x="36" y="22"/>
                  </a:lnTo>
                  <a:lnTo>
                    <a:pt x="40" y="15"/>
                  </a:lnTo>
                  <a:lnTo>
                    <a:pt x="45" y="9"/>
                  </a:lnTo>
                  <a:lnTo>
                    <a:pt x="51" y="5"/>
                  </a:lnTo>
                  <a:lnTo>
                    <a:pt x="56" y="1"/>
                  </a:lnTo>
                  <a:lnTo>
                    <a:pt x="62" y="0"/>
                  </a:lnTo>
                  <a:lnTo>
                    <a:pt x="69" y="1"/>
                  </a:lnTo>
                  <a:lnTo>
                    <a:pt x="77" y="5"/>
                  </a:lnTo>
                  <a:lnTo>
                    <a:pt x="87" y="16"/>
                  </a:lnTo>
                  <a:lnTo>
                    <a:pt x="92" y="28"/>
                  </a:lnTo>
                  <a:lnTo>
                    <a:pt x="92" y="40"/>
                  </a:lnTo>
                  <a:lnTo>
                    <a:pt x="93" y="53"/>
                  </a:lnTo>
                  <a:lnTo>
                    <a:pt x="94" y="62"/>
                  </a:lnTo>
                  <a:lnTo>
                    <a:pt x="92" y="72"/>
                  </a:lnTo>
                  <a:lnTo>
                    <a:pt x="89" y="80"/>
                  </a:lnTo>
                  <a:lnTo>
                    <a:pt x="85" y="88"/>
                  </a:lnTo>
                  <a:lnTo>
                    <a:pt x="83" y="93"/>
                  </a:lnTo>
                  <a:lnTo>
                    <a:pt x="79" y="99"/>
                  </a:lnTo>
                  <a:lnTo>
                    <a:pt x="75" y="104"/>
                  </a:lnTo>
                  <a:lnTo>
                    <a:pt x="69" y="108"/>
                  </a:lnTo>
                  <a:lnTo>
                    <a:pt x="62" y="112"/>
                  </a:lnTo>
                  <a:lnTo>
                    <a:pt x="58" y="113"/>
                  </a:lnTo>
                  <a:lnTo>
                    <a:pt x="53" y="111"/>
                  </a:lnTo>
                  <a:lnTo>
                    <a:pt x="49" y="105"/>
                  </a:lnTo>
                  <a:lnTo>
                    <a:pt x="45" y="92"/>
                  </a:lnTo>
                  <a:lnTo>
                    <a:pt x="43" y="83"/>
                  </a:lnTo>
                  <a:lnTo>
                    <a:pt x="44" y="76"/>
                  </a:lnTo>
                  <a:lnTo>
                    <a:pt x="53" y="72"/>
                  </a:lnTo>
                  <a:lnTo>
                    <a:pt x="63" y="65"/>
                  </a:lnTo>
                  <a:lnTo>
                    <a:pt x="70" y="54"/>
                  </a:lnTo>
                  <a:lnTo>
                    <a:pt x="70" y="44"/>
                  </a:lnTo>
                  <a:lnTo>
                    <a:pt x="64" y="38"/>
                  </a:lnTo>
                  <a:lnTo>
                    <a:pt x="60" y="37"/>
                  </a:lnTo>
                  <a:lnTo>
                    <a:pt x="54" y="36"/>
                  </a:lnTo>
                  <a:lnTo>
                    <a:pt x="48" y="36"/>
                  </a:lnTo>
                  <a:lnTo>
                    <a:pt x="43" y="37"/>
                  </a:lnTo>
                  <a:lnTo>
                    <a:pt x="38" y="39"/>
                  </a:lnTo>
                  <a:lnTo>
                    <a:pt x="33" y="42"/>
                  </a:lnTo>
                  <a:lnTo>
                    <a:pt x="30" y="45"/>
                  </a:lnTo>
                  <a:lnTo>
                    <a:pt x="28" y="51"/>
                  </a:lnTo>
                  <a:lnTo>
                    <a:pt x="23" y="61"/>
                  </a:lnTo>
                  <a:lnTo>
                    <a:pt x="16" y="68"/>
                  </a:lnTo>
                  <a:lnTo>
                    <a:pt x="7" y="69"/>
                  </a:lnTo>
                  <a:lnTo>
                    <a:pt x="1" y="59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7234200" y="4436280"/>
              <a:ext cx="965160" cy="874800"/>
            </a:xfrm>
            <a:custGeom>
              <a:avLst/>
              <a:gdLst/>
              <a:ahLst/>
              <a:rect l="l" t="t" r="r" b="b"/>
              <a:pathLst>
                <a:path w="324" h="253">
                  <a:moveTo>
                    <a:pt x="228" y="50"/>
                  </a:moveTo>
                  <a:lnTo>
                    <a:pt x="222" y="49"/>
                  </a:lnTo>
                  <a:lnTo>
                    <a:pt x="216" y="48"/>
                  </a:lnTo>
                  <a:lnTo>
                    <a:pt x="211" y="48"/>
                  </a:lnTo>
                  <a:lnTo>
                    <a:pt x="205" y="47"/>
                  </a:lnTo>
                  <a:lnTo>
                    <a:pt x="198" y="46"/>
                  </a:lnTo>
                  <a:lnTo>
                    <a:pt x="193" y="44"/>
                  </a:lnTo>
                  <a:lnTo>
                    <a:pt x="189" y="44"/>
                  </a:lnTo>
                  <a:lnTo>
                    <a:pt x="185" y="43"/>
                  </a:lnTo>
                  <a:lnTo>
                    <a:pt x="182" y="41"/>
                  </a:lnTo>
                  <a:lnTo>
                    <a:pt x="182" y="36"/>
                  </a:lnTo>
                  <a:lnTo>
                    <a:pt x="185" y="32"/>
                  </a:lnTo>
                  <a:lnTo>
                    <a:pt x="191" y="27"/>
                  </a:lnTo>
                  <a:lnTo>
                    <a:pt x="192" y="23"/>
                  </a:lnTo>
                  <a:lnTo>
                    <a:pt x="186" y="17"/>
                  </a:lnTo>
                  <a:lnTo>
                    <a:pt x="178" y="12"/>
                  </a:lnTo>
                  <a:lnTo>
                    <a:pt x="173" y="8"/>
                  </a:lnTo>
                  <a:lnTo>
                    <a:pt x="169" y="4"/>
                  </a:lnTo>
                  <a:lnTo>
                    <a:pt x="166" y="1"/>
                  </a:lnTo>
                  <a:lnTo>
                    <a:pt x="162" y="0"/>
                  </a:lnTo>
                  <a:lnTo>
                    <a:pt x="161" y="3"/>
                  </a:lnTo>
                  <a:lnTo>
                    <a:pt x="156" y="8"/>
                  </a:lnTo>
                  <a:lnTo>
                    <a:pt x="147" y="13"/>
                  </a:lnTo>
                  <a:lnTo>
                    <a:pt x="137" y="18"/>
                  </a:lnTo>
                  <a:lnTo>
                    <a:pt x="128" y="23"/>
                  </a:lnTo>
                  <a:lnTo>
                    <a:pt x="122" y="26"/>
                  </a:lnTo>
                  <a:lnTo>
                    <a:pt x="118" y="30"/>
                  </a:lnTo>
                  <a:lnTo>
                    <a:pt x="113" y="31"/>
                  </a:lnTo>
                  <a:lnTo>
                    <a:pt x="106" y="32"/>
                  </a:lnTo>
                  <a:lnTo>
                    <a:pt x="101" y="33"/>
                  </a:lnTo>
                  <a:lnTo>
                    <a:pt x="95" y="34"/>
                  </a:lnTo>
                  <a:lnTo>
                    <a:pt x="88" y="38"/>
                  </a:lnTo>
                  <a:lnTo>
                    <a:pt x="83" y="41"/>
                  </a:lnTo>
                  <a:lnTo>
                    <a:pt x="76" y="46"/>
                  </a:lnTo>
                  <a:lnTo>
                    <a:pt x="70" y="50"/>
                  </a:lnTo>
                  <a:lnTo>
                    <a:pt x="65" y="56"/>
                  </a:lnTo>
                  <a:lnTo>
                    <a:pt x="61" y="62"/>
                  </a:lnTo>
                  <a:lnTo>
                    <a:pt x="57" y="68"/>
                  </a:lnTo>
                  <a:lnTo>
                    <a:pt x="54" y="71"/>
                  </a:lnTo>
                  <a:lnTo>
                    <a:pt x="49" y="76"/>
                  </a:lnTo>
                  <a:lnTo>
                    <a:pt x="45" y="79"/>
                  </a:lnTo>
                  <a:lnTo>
                    <a:pt x="40" y="82"/>
                  </a:lnTo>
                  <a:lnTo>
                    <a:pt x="34" y="87"/>
                  </a:lnTo>
                  <a:lnTo>
                    <a:pt x="27" y="91"/>
                  </a:lnTo>
                  <a:lnTo>
                    <a:pt x="21" y="95"/>
                  </a:lnTo>
                  <a:lnTo>
                    <a:pt x="12" y="97"/>
                  </a:lnTo>
                  <a:lnTo>
                    <a:pt x="6" y="97"/>
                  </a:lnTo>
                  <a:lnTo>
                    <a:pt x="1" y="104"/>
                  </a:lnTo>
                  <a:lnTo>
                    <a:pt x="0" y="130"/>
                  </a:lnTo>
                  <a:lnTo>
                    <a:pt x="0" y="140"/>
                  </a:lnTo>
                  <a:lnTo>
                    <a:pt x="1" y="146"/>
                  </a:lnTo>
                  <a:lnTo>
                    <a:pt x="2" y="150"/>
                  </a:lnTo>
                  <a:lnTo>
                    <a:pt x="6" y="156"/>
                  </a:lnTo>
                  <a:lnTo>
                    <a:pt x="11" y="161"/>
                  </a:lnTo>
                  <a:lnTo>
                    <a:pt x="17" y="164"/>
                  </a:lnTo>
                  <a:lnTo>
                    <a:pt x="19" y="169"/>
                  </a:lnTo>
                  <a:lnTo>
                    <a:pt x="18" y="176"/>
                  </a:lnTo>
                  <a:lnTo>
                    <a:pt x="15" y="183"/>
                  </a:lnTo>
                  <a:lnTo>
                    <a:pt x="11" y="188"/>
                  </a:lnTo>
                  <a:lnTo>
                    <a:pt x="9" y="195"/>
                  </a:lnTo>
                  <a:lnTo>
                    <a:pt x="9" y="205"/>
                  </a:lnTo>
                  <a:lnTo>
                    <a:pt x="11" y="209"/>
                  </a:lnTo>
                  <a:lnTo>
                    <a:pt x="15" y="213"/>
                  </a:lnTo>
                  <a:lnTo>
                    <a:pt x="22" y="216"/>
                  </a:lnTo>
                  <a:lnTo>
                    <a:pt x="29" y="217"/>
                  </a:lnTo>
                  <a:lnTo>
                    <a:pt x="35" y="217"/>
                  </a:lnTo>
                  <a:lnTo>
                    <a:pt x="44" y="217"/>
                  </a:lnTo>
                  <a:lnTo>
                    <a:pt x="50" y="216"/>
                  </a:lnTo>
                  <a:lnTo>
                    <a:pt x="56" y="214"/>
                  </a:lnTo>
                  <a:lnTo>
                    <a:pt x="61" y="211"/>
                  </a:lnTo>
                  <a:lnTo>
                    <a:pt x="67" y="209"/>
                  </a:lnTo>
                  <a:lnTo>
                    <a:pt x="72" y="207"/>
                  </a:lnTo>
                  <a:lnTo>
                    <a:pt x="78" y="205"/>
                  </a:lnTo>
                  <a:lnTo>
                    <a:pt x="85" y="202"/>
                  </a:lnTo>
                  <a:lnTo>
                    <a:pt x="92" y="200"/>
                  </a:lnTo>
                  <a:lnTo>
                    <a:pt x="99" y="198"/>
                  </a:lnTo>
                  <a:lnTo>
                    <a:pt x="106" y="195"/>
                  </a:lnTo>
                  <a:lnTo>
                    <a:pt x="114" y="193"/>
                  </a:lnTo>
                  <a:lnTo>
                    <a:pt x="123" y="192"/>
                  </a:lnTo>
                  <a:lnTo>
                    <a:pt x="133" y="191"/>
                  </a:lnTo>
                  <a:lnTo>
                    <a:pt x="144" y="190"/>
                  </a:lnTo>
                  <a:lnTo>
                    <a:pt x="154" y="191"/>
                  </a:lnTo>
                  <a:lnTo>
                    <a:pt x="165" y="192"/>
                  </a:lnTo>
                  <a:lnTo>
                    <a:pt x="174" y="195"/>
                  </a:lnTo>
                  <a:lnTo>
                    <a:pt x="182" y="199"/>
                  </a:lnTo>
                  <a:lnTo>
                    <a:pt x="189" y="203"/>
                  </a:lnTo>
                  <a:lnTo>
                    <a:pt x="196" y="209"/>
                  </a:lnTo>
                  <a:lnTo>
                    <a:pt x="201" y="215"/>
                  </a:lnTo>
                  <a:lnTo>
                    <a:pt x="207" y="222"/>
                  </a:lnTo>
                  <a:lnTo>
                    <a:pt x="212" y="229"/>
                  </a:lnTo>
                  <a:lnTo>
                    <a:pt x="218" y="234"/>
                  </a:lnTo>
                  <a:lnTo>
                    <a:pt x="221" y="240"/>
                  </a:lnTo>
                  <a:lnTo>
                    <a:pt x="224" y="246"/>
                  </a:lnTo>
                  <a:lnTo>
                    <a:pt x="229" y="249"/>
                  </a:lnTo>
                  <a:lnTo>
                    <a:pt x="236" y="252"/>
                  </a:lnTo>
                  <a:lnTo>
                    <a:pt x="244" y="253"/>
                  </a:lnTo>
                  <a:lnTo>
                    <a:pt x="253" y="252"/>
                  </a:lnTo>
                  <a:lnTo>
                    <a:pt x="262" y="251"/>
                  </a:lnTo>
                  <a:lnTo>
                    <a:pt x="269" y="249"/>
                  </a:lnTo>
                  <a:lnTo>
                    <a:pt x="275" y="247"/>
                  </a:lnTo>
                  <a:lnTo>
                    <a:pt x="277" y="244"/>
                  </a:lnTo>
                  <a:lnTo>
                    <a:pt x="280" y="236"/>
                  </a:lnTo>
                  <a:lnTo>
                    <a:pt x="284" y="225"/>
                  </a:lnTo>
                  <a:lnTo>
                    <a:pt x="289" y="216"/>
                  </a:lnTo>
                  <a:lnTo>
                    <a:pt x="291" y="208"/>
                  </a:lnTo>
                  <a:lnTo>
                    <a:pt x="295" y="201"/>
                  </a:lnTo>
                  <a:lnTo>
                    <a:pt x="302" y="193"/>
                  </a:lnTo>
                  <a:lnTo>
                    <a:pt x="309" y="185"/>
                  </a:lnTo>
                  <a:lnTo>
                    <a:pt x="312" y="177"/>
                  </a:lnTo>
                  <a:lnTo>
                    <a:pt x="313" y="169"/>
                  </a:lnTo>
                  <a:lnTo>
                    <a:pt x="317" y="160"/>
                  </a:lnTo>
                  <a:lnTo>
                    <a:pt x="321" y="150"/>
                  </a:lnTo>
                  <a:lnTo>
                    <a:pt x="324" y="141"/>
                  </a:lnTo>
                  <a:lnTo>
                    <a:pt x="322" y="137"/>
                  </a:lnTo>
                  <a:lnTo>
                    <a:pt x="320" y="131"/>
                  </a:lnTo>
                  <a:lnTo>
                    <a:pt x="315" y="126"/>
                  </a:lnTo>
                  <a:lnTo>
                    <a:pt x="311" y="122"/>
                  </a:lnTo>
                  <a:lnTo>
                    <a:pt x="305" y="116"/>
                  </a:lnTo>
                  <a:lnTo>
                    <a:pt x="299" y="111"/>
                  </a:lnTo>
                  <a:lnTo>
                    <a:pt x="294" y="108"/>
                  </a:lnTo>
                  <a:lnTo>
                    <a:pt x="290" y="103"/>
                  </a:lnTo>
                  <a:lnTo>
                    <a:pt x="280" y="92"/>
                  </a:lnTo>
                  <a:lnTo>
                    <a:pt x="272" y="82"/>
                  </a:lnTo>
                  <a:lnTo>
                    <a:pt x="265" y="74"/>
                  </a:lnTo>
                  <a:lnTo>
                    <a:pt x="261" y="65"/>
                  </a:lnTo>
                  <a:lnTo>
                    <a:pt x="259" y="54"/>
                  </a:lnTo>
                  <a:lnTo>
                    <a:pt x="258" y="42"/>
                  </a:lnTo>
                  <a:lnTo>
                    <a:pt x="257" y="32"/>
                  </a:lnTo>
                  <a:lnTo>
                    <a:pt x="253" y="23"/>
                  </a:lnTo>
                  <a:lnTo>
                    <a:pt x="249" y="15"/>
                  </a:lnTo>
                  <a:lnTo>
                    <a:pt x="243" y="9"/>
                  </a:lnTo>
                  <a:lnTo>
                    <a:pt x="237" y="3"/>
                  </a:lnTo>
                  <a:lnTo>
                    <a:pt x="233" y="0"/>
                  </a:lnTo>
                  <a:lnTo>
                    <a:pt x="235" y="11"/>
                  </a:lnTo>
                  <a:lnTo>
                    <a:pt x="237" y="23"/>
                  </a:lnTo>
                  <a:lnTo>
                    <a:pt x="237" y="33"/>
                  </a:lnTo>
                  <a:lnTo>
                    <a:pt x="237" y="41"/>
                  </a:lnTo>
                  <a:lnTo>
                    <a:pt x="237" y="46"/>
                  </a:lnTo>
                  <a:lnTo>
                    <a:pt x="235" y="49"/>
                  </a:lnTo>
                  <a:lnTo>
                    <a:pt x="233" y="50"/>
                  </a:lnTo>
                  <a:lnTo>
                    <a:pt x="228" y="50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7152120" y="3909240"/>
              <a:ext cx="190080" cy="312840"/>
            </a:xfrm>
            <a:custGeom>
              <a:avLst/>
              <a:gdLst/>
              <a:ahLst/>
              <a:rect l="l" t="t" r="r" b="b"/>
              <a:pathLst>
                <a:path w="63" h="90">
                  <a:moveTo>
                    <a:pt x="18" y="32"/>
                  </a:moveTo>
                  <a:lnTo>
                    <a:pt x="26" y="29"/>
                  </a:lnTo>
                  <a:lnTo>
                    <a:pt x="32" y="23"/>
                  </a:lnTo>
                  <a:lnTo>
                    <a:pt x="37" y="17"/>
                  </a:lnTo>
                  <a:lnTo>
                    <a:pt x="43" y="10"/>
                  </a:lnTo>
                  <a:lnTo>
                    <a:pt x="48" y="4"/>
                  </a:lnTo>
                  <a:lnTo>
                    <a:pt x="55" y="0"/>
                  </a:lnTo>
                  <a:lnTo>
                    <a:pt x="61" y="2"/>
                  </a:lnTo>
                  <a:lnTo>
                    <a:pt x="63" y="11"/>
                  </a:lnTo>
                  <a:lnTo>
                    <a:pt x="63" y="23"/>
                  </a:lnTo>
                  <a:lnTo>
                    <a:pt x="62" y="32"/>
                  </a:lnTo>
                  <a:lnTo>
                    <a:pt x="60" y="40"/>
                  </a:lnTo>
                  <a:lnTo>
                    <a:pt x="61" y="48"/>
                  </a:lnTo>
                  <a:lnTo>
                    <a:pt x="61" y="56"/>
                  </a:lnTo>
                  <a:lnTo>
                    <a:pt x="59" y="64"/>
                  </a:lnTo>
                  <a:lnTo>
                    <a:pt x="54" y="71"/>
                  </a:lnTo>
                  <a:lnTo>
                    <a:pt x="47" y="75"/>
                  </a:lnTo>
                  <a:lnTo>
                    <a:pt x="40" y="77"/>
                  </a:lnTo>
                  <a:lnTo>
                    <a:pt x="33" y="80"/>
                  </a:lnTo>
                  <a:lnTo>
                    <a:pt x="28" y="84"/>
                  </a:lnTo>
                  <a:lnTo>
                    <a:pt x="24" y="87"/>
                  </a:lnTo>
                  <a:lnTo>
                    <a:pt x="21" y="90"/>
                  </a:lnTo>
                  <a:lnTo>
                    <a:pt x="15" y="88"/>
                  </a:lnTo>
                  <a:lnTo>
                    <a:pt x="9" y="85"/>
                  </a:lnTo>
                  <a:lnTo>
                    <a:pt x="5" y="79"/>
                  </a:lnTo>
                  <a:lnTo>
                    <a:pt x="0" y="69"/>
                  </a:lnTo>
                  <a:lnTo>
                    <a:pt x="0" y="55"/>
                  </a:lnTo>
                  <a:lnTo>
                    <a:pt x="6" y="41"/>
                  </a:lnTo>
                  <a:lnTo>
                    <a:pt x="18" y="32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6776640" y="4069800"/>
              <a:ext cx="279360" cy="317520"/>
            </a:xfrm>
            <a:custGeom>
              <a:avLst/>
              <a:gdLst/>
              <a:ahLst/>
              <a:rect l="l" t="t" r="r" b="b"/>
              <a:pathLst>
                <a:path w="96" h="91">
                  <a:moveTo>
                    <a:pt x="0" y="2"/>
                  </a:moveTo>
                  <a:lnTo>
                    <a:pt x="1" y="8"/>
                  </a:lnTo>
                  <a:lnTo>
                    <a:pt x="11" y="12"/>
                  </a:lnTo>
                  <a:lnTo>
                    <a:pt x="21" y="18"/>
                  </a:lnTo>
                  <a:lnTo>
                    <a:pt x="28" y="26"/>
                  </a:lnTo>
                  <a:lnTo>
                    <a:pt x="32" y="33"/>
                  </a:lnTo>
                  <a:lnTo>
                    <a:pt x="36" y="39"/>
                  </a:lnTo>
                  <a:lnTo>
                    <a:pt x="39" y="45"/>
                  </a:lnTo>
                  <a:lnTo>
                    <a:pt x="43" y="52"/>
                  </a:lnTo>
                  <a:lnTo>
                    <a:pt x="47" y="60"/>
                  </a:lnTo>
                  <a:lnTo>
                    <a:pt x="54" y="69"/>
                  </a:lnTo>
                  <a:lnTo>
                    <a:pt x="61" y="78"/>
                  </a:lnTo>
                  <a:lnTo>
                    <a:pt x="69" y="88"/>
                  </a:lnTo>
                  <a:lnTo>
                    <a:pt x="75" y="91"/>
                  </a:lnTo>
                  <a:lnTo>
                    <a:pt x="82" y="91"/>
                  </a:lnTo>
                  <a:lnTo>
                    <a:pt x="89" y="90"/>
                  </a:lnTo>
                  <a:lnTo>
                    <a:pt x="95" y="86"/>
                  </a:lnTo>
                  <a:lnTo>
                    <a:pt x="96" y="80"/>
                  </a:lnTo>
                  <a:lnTo>
                    <a:pt x="94" y="73"/>
                  </a:lnTo>
                  <a:lnTo>
                    <a:pt x="89" y="65"/>
                  </a:lnTo>
                  <a:lnTo>
                    <a:pt x="82" y="60"/>
                  </a:lnTo>
                  <a:lnTo>
                    <a:pt x="76" y="55"/>
                  </a:lnTo>
                  <a:lnTo>
                    <a:pt x="71" y="50"/>
                  </a:lnTo>
                  <a:lnTo>
                    <a:pt x="64" y="46"/>
                  </a:lnTo>
                  <a:lnTo>
                    <a:pt x="58" y="41"/>
                  </a:lnTo>
                  <a:lnTo>
                    <a:pt x="53" y="37"/>
                  </a:lnTo>
                  <a:lnTo>
                    <a:pt x="49" y="32"/>
                  </a:lnTo>
                  <a:lnTo>
                    <a:pt x="45" y="27"/>
                  </a:lnTo>
                  <a:lnTo>
                    <a:pt x="42" y="23"/>
                  </a:lnTo>
                  <a:lnTo>
                    <a:pt x="38" y="17"/>
                  </a:lnTo>
                  <a:lnTo>
                    <a:pt x="34" y="12"/>
                  </a:lnTo>
                  <a:lnTo>
                    <a:pt x="29" y="9"/>
                  </a:lnTo>
                  <a:lnTo>
                    <a:pt x="23" y="8"/>
                  </a:lnTo>
                  <a:lnTo>
                    <a:pt x="18" y="6"/>
                  </a:lnTo>
                  <a:lnTo>
                    <a:pt x="11" y="2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7686720" y="2777760"/>
              <a:ext cx="310320" cy="353880"/>
            </a:xfrm>
            <a:custGeom>
              <a:avLst/>
              <a:gdLst/>
              <a:ahLst/>
              <a:rect l="l" t="t" r="r" b="b"/>
              <a:pathLst>
                <a:path w="102" h="101">
                  <a:moveTo>
                    <a:pt x="63" y="91"/>
                  </a:moveTo>
                  <a:lnTo>
                    <a:pt x="74" y="79"/>
                  </a:lnTo>
                  <a:lnTo>
                    <a:pt x="83" y="65"/>
                  </a:lnTo>
                  <a:lnTo>
                    <a:pt x="89" y="50"/>
                  </a:lnTo>
                  <a:lnTo>
                    <a:pt x="91" y="39"/>
                  </a:lnTo>
                  <a:lnTo>
                    <a:pt x="94" y="30"/>
                  </a:lnTo>
                  <a:lnTo>
                    <a:pt x="99" y="20"/>
                  </a:lnTo>
                  <a:lnTo>
                    <a:pt x="102" y="11"/>
                  </a:lnTo>
                  <a:lnTo>
                    <a:pt x="97" y="3"/>
                  </a:lnTo>
                  <a:lnTo>
                    <a:pt x="87" y="0"/>
                  </a:lnTo>
                  <a:lnTo>
                    <a:pt x="83" y="1"/>
                  </a:lnTo>
                  <a:lnTo>
                    <a:pt x="81" y="7"/>
                  </a:lnTo>
                  <a:lnTo>
                    <a:pt x="78" y="15"/>
                  </a:lnTo>
                  <a:lnTo>
                    <a:pt x="75" y="26"/>
                  </a:lnTo>
                  <a:lnTo>
                    <a:pt x="68" y="39"/>
                  </a:lnTo>
                  <a:lnTo>
                    <a:pt x="61" y="50"/>
                  </a:lnTo>
                  <a:lnTo>
                    <a:pt x="54" y="61"/>
                  </a:lnTo>
                  <a:lnTo>
                    <a:pt x="49" y="65"/>
                  </a:lnTo>
                  <a:lnTo>
                    <a:pt x="41" y="70"/>
                  </a:lnTo>
                  <a:lnTo>
                    <a:pt x="33" y="75"/>
                  </a:lnTo>
                  <a:lnTo>
                    <a:pt x="24" y="79"/>
                  </a:lnTo>
                  <a:lnTo>
                    <a:pt x="15" y="83"/>
                  </a:lnTo>
                  <a:lnTo>
                    <a:pt x="7" y="86"/>
                  </a:lnTo>
                  <a:lnTo>
                    <a:pt x="2" y="87"/>
                  </a:lnTo>
                  <a:lnTo>
                    <a:pt x="0" y="88"/>
                  </a:lnTo>
                  <a:lnTo>
                    <a:pt x="6" y="94"/>
                  </a:lnTo>
                  <a:lnTo>
                    <a:pt x="14" y="98"/>
                  </a:lnTo>
                  <a:lnTo>
                    <a:pt x="22" y="101"/>
                  </a:lnTo>
                  <a:lnTo>
                    <a:pt x="30" y="101"/>
                  </a:lnTo>
                  <a:lnTo>
                    <a:pt x="39" y="101"/>
                  </a:lnTo>
                  <a:lnTo>
                    <a:pt x="47" y="99"/>
                  </a:lnTo>
                  <a:lnTo>
                    <a:pt x="56" y="95"/>
                  </a:lnTo>
                  <a:lnTo>
                    <a:pt x="63" y="91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7705440" y="4173480"/>
              <a:ext cx="398160" cy="242280"/>
            </a:xfrm>
            <a:custGeom>
              <a:avLst/>
              <a:gdLst/>
              <a:ahLst/>
              <a:rect l="l" t="t" r="r" b="b"/>
              <a:pathLst>
                <a:path w="135" h="70">
                  <a:moveTo>
                    <a:pt x="24" y="3"/>
                  </a:moveTo>
                  <a:lnTo>
                    <a:pt x="29" y="2"/>
                  </a:lnTo>
                  <a:lnTo>
                    <a:pt x="34" y="1"/>
                  </a:lnTo>
                  <a:lnTo>
                    <a:pt x="40" y="1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5" y="1"/>
                  </a:lnTo>
                  <a:lnTo>
                    <a:pt x="59" y="3"/>
                  </a:lnTo>
                  <a:lnTo>
                    <a:pt x="65" y="7"/>
                  </a:lnTo>
                  <a:lnTo>
                    <a:pt x="71" y="11"/>
                  </a:lnTo>
                  <a:lnTo>
                    <a:pt x="77" y="16"/>
                  </a:lnTo>
                  <a:lnTo>
                    <a:pt x="81" y="22"/>
                  </a:lnTo>
                  <a:lnTo>
                    <a:pt x="87" y="26"/>
                  </a:lnTo>
                  <a:lnTo>
                    <a:pt x="91" y="32"/>
                  </a:lnTo>
                  <a:lnTo>
                    <a:pt x="97" y="37"/>
                  </a:lnTo>
                  <a:lnTo>
                    <a:pt x="102" y="40"/>
                  </a:lnTo>
                  <a:lnTo>
                    <a:pt x="108" y="43"/>
                  </a:lnTo>
                  <a:lnTo>
                    <a:pt x="118" y="50"/>
                  </a:lnTo>
                  <a:lnTo>
                    <a:pt x="127" y="58"/>
                  </a:lnTo>
                  <a:lnTo>
                    <a:pt x="133" y="67"/>
                  </a:lnTo>
                  <a:lnTo>
                    <a:pt x="135" y="70"/>
                  </a:lnTo>
                  <a:lnTo>
                    <a:pt x="96" y="61"/>
                  </a:lnTo>
                  <a:lnTo>
                    <a:pt x="72" y="64"/>
                  </a:lnTo>
                  <a:lnTo>
                    <a:pt x="70" y="64"/>
                  </a:lnTo>
                  <a:lnTo>
                    <a:pt x="65" y="64"/>
                  </a:lnTo>
                  <a:lnTo>
                    <a:pt x="58" y="63"/>
                  </a:lnTo>
                  <a:lnTo>
                    <a:pt x="50" y="61"/>
                  </a:lnTo>
                  <a:lnTo>
                    <a:pt x="41" y="57"/>
                  </a:lnTo>
                  <a:lnTo>
                    <a:pt x="32" y="53"/>
                  </a:lnTo>
                  <a:lnTo>
                    <a:pt x="25" y="46"/>
                  </a:lnTo>
                  <a:lnTo>
                    <a:pt x="20" y="37"/>
                  </a:lnTo>
                  <a:lnTo>
                    <a:pt x="17" y="31"/>
                  </a:lnTo>
                  <a:lnTo>
                    <a:pt x="11" y="25"/>
                  </a:lnTo>
                  <a:lnTo>
                    <a:pt x="6" y="22"/>
                  </a:lnTo>
                  <a:lnTo>
                    <a:pt x="2" y="17"/>
                  </a:lnTo>
                  <a:lnTo>
                    <a:pt x="0" y="12"/>
                  </a:lnTo>
                  <a:lnTo>
                    <a:pt x="3" y="9"/>
                  </a:lnTo>
                  <a:lnTo>
                    <a:pt x="11" y="5"/>
                  </a:lnTo>
                  <a:lnTo>
                    <a:pt x="24" y="3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8461440" y="5325480"/>
              <a:ext cx="183240" cy="262440"/>
            </a:xfrm>
            <a:custGeom>
              <a:avLst/>
              <a:gdLst/>
              <a:ahLst/>
              <a:rect l="l" t="t" r="r" b="b"/>
              <a:pathLst>
                <a:path w="62" h="76">
                  <a:moveTo>
                    <a:pt x="17" y="41"/>
                  </a:moveTo>
                  <a:lnTo>
                    <a:pt x="22" y="38"/>
                  </a:lnTo>
                  <a:lnTo>
                    <a:pt x="28" y="35"/>
                  </a:lnTo>
                  <a:lnTo>
                    <a:pt x="35" y="29"/>
                  </a:lnTo>
                  <a:lnTo>
                    <a:pt x="40" y="22"/>
                  </a:lnTo>
                  <a:lnTo>
                    <a:pt x="47" y="16"/>
                  </a:lnTo>
                  <a:lnTo>
                    <a:pt x="53" y="10"/>
                  </a:lnTo>
                  <a:lnTo>
                    <a:pt x="58" y="5"/>
                  </a:lnTo>
                  <a:lnTo>
                    <a:pt x="60" y="2"/>
                  </a:lnTo>
                  <a:lnTo>
                    <a:pt x="62" y="0"/>
                  </a:lnTo>
                  <a:lnTo>
                    <a:pt x="62" y="3"/>
                  </a:lnTo>
                  <a:lnTo>
                    <a:pt x="62" y="10"/>
                  </a:lnTo>
                  <a:lnTo>
                    <a:pt x="61" y="20"/>
                  </a:lnTo>
                  <a:lnTo>
                    <a:pt x="59" y="30"/>
                  </a:lnTo>
                  <a:lnTo>
                    <a:pt x="53" y="38"/>
                  </a:lnTo>
                  <a:lnTo>
                    <a:pt x="46" y="44"/>
                  </a:lnTo>
                  <a:lnTo>
                    <a:pt x="39" y="48"/>
                  </a:lnTo>
                  <a:lnTo>
                    <a:pt x="36" y="51"/>
                  </a:lnTo>
                  <a:lnTo>
                    <a:pt x="34" y="58"/>
                  </a:lnTo>
                  <a:lnTo>
                    <a:pt x="34" y="66"/>
                  </a:lnTo>
                  <a:lnTo>
                    <a:pt x="34" y="72"/>
                  </a:lnTo>
                  <a:lnTo>
                    <a:pt x="29" y="75"/>
                  </a:lnTo>
                  <a:lnTo>
                    <a:pt x="20" y="76"/>
                  </a:lnTo>
                  <a:lnTo>
                    <a:pt x="8" y="74"/>
                  </a:lnTo>
                  <a:lnTo>
                    <a:pt x="1" y="68"/>
                  </a:lnTo>
                  <a:lnTo>
                    <a:pt x="0" y="60"/>
                  </a:lnTo>
                  <a:lnTo>
                    <a:pt x="2" y="51"/>
                  </a:lnTo>
                  <a:lnTo>
                    <a:pt x="8" y="44"/>
                  </a:lnTo>
                  <a:lnTo>
                    <a:pt x="17" y="41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8657280" y="5138280"/>
              <a:ext cx="148320" cy="213840"/>
            </a:xfrm>
            <a:custGeom>
              <a:avLst/>
              <a:gdLst/>
              <a:ahLst/>
              <a:rect l="l" t="t" r="r" b="b"/>
              <a:pathLst>
                <a:path w="49" h="62">
                  <a:moveTo>
                    <a:pt x="2" y="0"/>
                  </a:moveTo>
                  <a:lnTo>
                    <a:pt x="9" y="5"/>
                  </a:lnTo>
                  <a:lnTo>
                    <a:pt x="16" y="14"/>
                  </a:lnTo>
                  <a:lnTo>
                    <a:pt x="22" y="23"/>
                  </a:lnTo>
                  <a:lnTo>
                    <a:pt x="26" y="28"/>
                  </a:lnTo>
                  <a:lnTo>
                    <a:pt x="32" y="28"/>
                  </a:lnTo>
                  <a:lnTo>
                    <a:pt x="39" y="28"/>
                  </a:lnTo>
                  <a:lnTo>
                    <a:pt x="46" y="29"/>
                  </a:lnTo>
                  <a:lnTo>
                    <a:pt x="49" y="32"/>
                  </a:lnTo>
                  <a:lnTo>
                    <a:pt x="49" y="38"/>
                  </a:lnTo>
                  <a:lnTo>
                    <a:pt x="47" y="44"/>
                  </a:lnTo>
                  <a:lnTo>
                    <a:pt x="42" y="51"/>
                  </a:lnTo>
                  <a:lnTo>
                    <a:pt x="38" y="57"/>
                  </a:lnTo>
                  <a:lnTo>
                    <a:pt x="33" y="60"/>
                  </a:lnTo>
                  <a:lnTo>
                    <a:pt x="29" y="62"/>
                  </a:lnTo>
                  <a:lnTo>
                    <a:pt x="23" y="61"/>
                  </a:lnTo>
                  <a:lnTo>
                    <a:pt x="18" y="57"/>
                  </a:lnTo>
                  <a:lnTo>
                    <a:pt x="15" y="50"/>
                  </a:lnTo>
                  <a:lnTo>
                    <a:pt x="12" y="43"/>
                  </a:lnTo>
                  <a:lnTo>
                    <a:pt x="11" y="36"/>
                  </a:lnTo>
                  <a:lnTo>
                    <a:pt x="11" y="31"/>
                  </a:lnTo>
                  <a:lnTo>
                    <a:pt x="10" y="25"/>
                  </a:lnTo>
                  <a:lnTo>
                    <a:pt x="7" y="19"/>
                  </a:lnTo>
                  <a:lnTo>
                    <a:pt x="2" y="14"/>
                  </a:lnTo>
                  <a:lnTo>
                    <a:pt x="0" y="1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2371680" y="3583440"/>
              <a:ext cx="261720" cy="144720"/>
            </a:xfrm>
            <a:custGeom>
              <a:avLst/>
              <a:gdLst/>
              <a:ahLst/>
              <a:rect l="l" t="t" r="r" b="b"/>
              <a:pathLst>
                <a:path w="87" h="44">
                  <a:moveTo>
                    <a:pt x="0" y="5"/>
                  </a:moveTo>
                  <a:lnTo>
                    <a:pt x="3" y="0"/>
                  </a:lnTo>
                  <a:lnTo>
                    <a:pt x="9" y="0"/>
                  </a:lnTo>
                  <a:lnTo>
                    <a:pt x="18" y="2"/>
                  </a:lnTo>
                  <a:lnTo>
                    <a:pt x="28" y="7"/>
                  </a:lnTo>
                  <a:lnTo>
                    <a:pt x="38" y="12"/>
                  </a:lnTo>
                  <a:lnTo>
                    <a:pt x="48" y="17"/>
                  </a:lnTo>
                  <a:lnTo>
                    <a:pt x="57" y="23"/>
                  </a:lnTo>
                  <a:lnTo>
                    <a:pt x="64" y="27"/>
                  </a:lnTo>
                  <a:lnTo>
                    <a:pt x="76" y="31"/>
                  </a:lnTo>
                  <a:lnTo>
                    <a:pt x="85" y="37"/>
                  </a:lnTo>
                  <a:lnTo>
                    <a:pt x="87" y="42"/>
                  </a:lnTo>
                  <a:lnTo>
                    <a:pt x="82" y="44"/>
                  </a:lnTo>
                  <a:lnTo>
                    <a:pt x="76" y="44"/>
                  </a:lnTo>
                  <a:lnTo>
                    <a:pt x="69" y="43"/>
                  </a:lnTo>
                  <a:lnTo>
                    <a:pt x="63" y="42"/>
                  </a:lnTo>
                  <a:lnTo>
                    <a:pt x="56" y="40"/>
                  </a:lnTo>
                  <a:lnTo>
                    <a:pt x="51" y="40"/>
                  </a:lnTo>
                  <a:lnTo>
                    <a:pt x="46" y="39"/>
                  </a:lnTo>
                  <a:lnTo>
                    <a:pt x="44" y="38"/>
                  </a:lnTo>
                  <a:lnTo>
                    <a:pt x="42" y="38"/>
                  </a:lnTo>
                  <a:lnTo>
                    <a:pt x="40" y="37"/>
                  </a:lnTo>
                  <a:lnTo>
                    <a:pt x="36" y="35"/>
                  </a:lnTo>
                  <a:lnTo>
                    <a:pt x="29" y="31"/>
                  </a:lnTo>
                  <a:lnTo>
                    <a:pt x="21" y="27"/>
                  </a:lnTo>
                  <a:lnTo>
                    <a:pt x="13" y="21"/>
                  </a:lnTo>
                  <a:lnTo>
                    <a:pt x="6" y="15"/>
                  </a:lnTo>
                  <a:lnTo>
                    <a:pt x="1" y="9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5413320" y="4470840"/>
              <a:ext cx="184680" cy="444960"/>
            </a:xfrm>
            <a:custGeom>
              <a:avLst/>
              <a:gdLst/>
              <a:ahLst/>
              <a:rect l="l" t="t" r="r" b="b"/>
              <a:pathLst>
                <a:path w="62" h="128">
                  <a:moveTo>
                    <a:pt x="41" y="2"/>
                  </a:moveTo>
                  <a:lnTo>
                    <a:pt x="53" y="0"/>
                  </a:lnTo>
                  <a:lnTo>
                    <a:pt x="59" y="2"/>
                  </a:lnTo>
                  <a:lnTo>
                    <a:pt x="62" y="9"/>
                  </a:lnTo>
                  <a:lnTo>
                    <a:pt x="62" y="18"/>
                  </a:lnTo>
                  <a:lnTo>
                    <a:pt x="61" y="29"/>
                  </a:lnTo>
                  <a:lnTo>
                    <a:pt x="59" y="40"/>
                  </a:lnTo>
                  <a:lnTo>
                    <a:pt x="56" y="51"/>
                  </a:lnTo>
                  <a:lnTo>
                    <a:pt x="55" y="60"/>
                  </a:lnTo>
                  <a:lnTo>
                    <a:pt x="55" y="77"/>
                  </a:lnTo>
                  <a:lnTo>
                    <a:pt x="54" y="94"/>
                  </a:lnTo>
                  <a:lnTo>
                    <a:pt x="52" y="109"/>
                  </a:lnTo>
                  <a:lnTo>
                    <a:pt x="49" y="119"/>
                  </a:lnTo>
                  <a:lnTo>
                    <a:pt x="47" y="121"/>
                  </a:lnTo>
                  <a:lnTo>
                    <a:pt x="44" y="123"/>
                  </a:lnTo>
                  <a:lnTo>
                    <a:pt x="38" y="125"/>
                  </a:lnTo>
                  <a:lnTo>
                    <a:pt x="32" y="128"/>
                  </a:lnTo>
                  <a:lnTo>
                    <a:pt x="25" y="128"/>
                  </a:lnTo>
                  <a:lnTo>
                    <a:pt x="19" y="127"/>
                  </a:lnTo>
                  <a:lnTo>
                    <a:pt x="15" y="122"/>
                  </a:lnTo>
                  <a:lnTo>
                    <a:pt x="10" y="116"/>
                  </a:lnTo>
                  <a:lnTo>
                    <a:pt x="4" y="100"/>
                  </a:lnTo>
                  <a:lnTo>
                    <a:pt x="1" y="86"/>
                  </a:lnTo>
                  <a:lnTo>
                    <a:pt x="0" y="75"/>
                  </a:lnTo>
                  <a:lnTo>
                    <a:pt x="1" y="67"/>
                  </a:lnTo>
                  <a:lnTo>
                    <a:pt x="4" y="59"/>
                  </a:lnTo>
                  <a:lnTo>
                    <a:pt x="10" y="49"/>
                  </a:lnTo>
                  <a:lnTo>
                    <a:pt x="18" y="43"/>
                  </a:lnTo>
                  <a:lnTo>
                    <a:pt x="25" y="40"/>
                  </a:lnTo>
                  <a:lnTo>
                    <a:pt x="30" y="34"/>
                  </a:lnTo>
                  <a:lnTo>
                    <a:pt x="33" y="22"/>
                  </a:lnTo>
                  <a:lnTo>
                    <a:pt x="37" y="9"/>
                  </a:lnTo>
                  <a:lnTo>
                    <a:pt x="41" y="2"/>
                  </a:lnTo>
                  <a:close/>
                </a:path>
              </a:pathLst>
            </a:custGeom>
            <a:solidFill>
              <a:srgbClr val="cecece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Risk Assessment Process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 flipH="1">
            <a:off x="5343480" y="2211480"/>
            <a:ext cx="1540080" cy="1901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3073320" y="2330280"/>
            <a:ext cx="1457280" cy="1768680"/>
          </a:xfrm>
          <a:prstGeom prst="line">
            <a:avLst/>
          </a:prstGeom>
          <a:ln w="12600">
            <a:solidFill>
              <a:srgbClr val="000000"/>
            </a:solidFill>
            <a:miter/>
            <a:tailEnd len="lg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5372280" y="1219320"/>
            <a:ext cx="2855880" cy="1271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9900"/>
              </a:gs>
              <a:gs pos="50000">
                <a:srgbClr val="cbe9cb"/>
              </a:gs>
              <a:gs pos="100000">
                <a:srgbClr val="009900"/>
              </a:gs>
            </a:gsLst>
            <a:lin ang="8100000"/>
          </a:gradFill>
          <a:ln w="0">
            <a:noFill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5630760" y="1459080"/>
            <a:ext cx="2392560" cy="8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algn="ctr">
              <a:lnSpc>
                <a:spcPct val="90000"/>
              </a:lnSpc>
              <a:spcBef>
                <a:spcPts val="488"/>
              </a:spcBef>
              <a:spcAft>
                <a:spcPts val="975"/>
              </a:spcAft>
              <a:tabLst>
                <a:tab algn="l" pos="0"/>
                <a:tab algn="ctr" pos="53751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br>
              <a:rPr sz="2600"/>
            </a:b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1628640" y="1219320"/>
            <a:ext cx="2855880" cy="12715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333cc"/>
              </a:gs>
              <a:gs pos="50000">
                <a:srgbClr val="d5d5f3"/>
              </a:gs>
              <a:gs pos="100000">
                <a:srgbClr val="3333cc"/>
              </a:gs>
            </a:gsLst>
            <a:lin ang="13500000"/>
          </a:gradFill>
          <a:ln w="0">
            <a:noFill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2822400" y="4175280"/>
            <a:ext cx="4361040" cy="16048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00"/>
              </a:gs>
              <a:gs pos="50000">
                <a:srgbClr val="feeeb1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063960" y="4506840"/>
            <a:ext cx="3941640" cy="141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algn="ctr">
              <a:lnSpc>
                <a:spcPct val="90000"/>
              </a:lnSpc>
              <a:spcBef>
                <a:spcPts val="601"/>
              </a:spcBef>
              <a:spcAft>
                <a:spcPts val="1199"/>
              </a:spcAft>
              <a:tabLst>
                <a:tab algn="l" pos="0"/>
                <a:tab algn="ctr" pos="53751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/ Return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Profile of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1722600" y="1454040"/>
            <a:ext cx="2663640" cy="80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54000" indent="-54000" algn="ctr">
              <a:lnSpc>
                <a:spcPct val="90000"/>
              </a:lnSpc>
              <a:spcBef>
                <a:spcPts val="488"/>
              </a:spcBef>
              <a:spcAft>
                <a:spcPts val="975"/>
              </a:spcAft>
              <a:tabLst>
                <a:tab algn="l" pos="0"/>
                <a:tab algn="ctr" pos="53751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Analysis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Example Transaction Approval Document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366840" y="801720"/>
            <a:ext cx="4219560" cy="564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8" name="" descr=""/>
          <p:cNvPicPr/>
          <p:nvPr/>
        </p:nvPicPr>
        <p:blipFill>
          <a:blip r:embed="rId1"/>
          <a:srcRect l="0" t="0" r="29930" b="89301"/>
          <a:stretch/>
        </p:blipFill>
        <p:spPr>
          <a:xfrm>
            <a:off x="927000" y="839880"/>
            <a:ext cx="2940120" cy="272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9" name=""/>
          <p:cNvSpPr/>
          <p:nvPr/>
        </p:nvSpPr>
        <p:spPr>
          <a:xfrm>
            <a:off x="489960" y="3681360"/>
            <a:ext cx="3252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SUMMARY  (note – each instrument must be shown – options must be shown separately)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1847160" y="3780000"/>
            <a:ext cx="236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($000)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1827360" y="3871800"/>
            <a:ext cx="23004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627120" y="3879720"/>
            <a:ext cx="769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Commitment: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1658520" y="3879720"/>
            <a:ext cx="3322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$140,000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2812680" y="3879720"/>
            <a:ext cx="10706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Weighted Average Life (yrs.):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139640" y="3879720"/>
            <a:ext cx="199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19.00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626400" y="3978360"/>
            <a:ext cx="6786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 Bond Amount: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703880" y="3978360"/>
            <a:ext cx="288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$10,000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631440" y="4224240"/>
            <a:ext cx="798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 Components: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612720" y="4316400"/>
            <a:ext cx="7732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728360" y="4125960"/>
            <a:ext cx="222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PV @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1709640" y="4216320"/>
            <a:ext cx="21456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1595160" y="4224240"/>
            <a:ext cx="4989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Price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1574640" y="4316400"/>
            <a:ext cx="48600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205000" y="4125960"/>
            <a:ext cx="442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Cumulative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184480" y="4216320"/>
            <a:ext cx="42840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318040" y="4224240"/>
            <a:ext cx="207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IRR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298600" y="4316400"/>
            <a:ext cx="20016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826000" y="4224240"/>
            <a:ext cx="9975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Price Components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2805120" y="4316400"/>
            <a:ext cx="96696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628560" y="4324320"/>
            <a:ext cx="528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Cash Outflows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1702080" y="4324320"/>
            <a:ext cx="288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148,737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2341800" y="4324320"/>
            <a:ext cx="153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N/A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2819160" y="4324320"/>
            <a:ext cx="6559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free rate (%):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213080" y="4324320"/>
            <a:ext cx="155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5.50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628200" y="4422600"/>
            <a:ext cx="162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1935720" y="4422600"/>
            <a:ext cx="45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2308680" y="4422600"/>
            <a:ext cx="2289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0.00%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2816640" y="4422600"/>
            <a:ext cx="1002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Equity/Credit premium (%):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4213080" y="4422600"/>
            <a:ext cx="155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5.00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25680" y="4522680"/>
            <a:ext cx="7790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Intermed. Cash Flows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1702080" y="4522680"/>
            <a:ext cx="288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140,014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2288880" y="4522680"/>
            <a:ext cx="273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11.95%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2815560" y="4522680"/>
            <a:ext cx="815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Country Premium (%):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4208400" y="4522680"/>
            <a:ext cx="155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3.50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625680" y="4619520"/>
            <a:ext cx="558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Terminal Value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1743480" y="4619520"/>
            <a:ext cx="243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54,983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2288160" y="4619520"/>
            <a:ext cx="273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18.50%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2820960" y="4619520"/>
            <a:ext cx="381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(%):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4208400" y="4619520"/>
            <a:ext cx="155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3.00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32160" y="4754520"/>
            <a:ext cx="405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NPV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1744200" y="4754520"/>
            <a:ext cx="243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66,169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2279880" y="4754520"/>
            <a:ext cx="288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18.50%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2826360" y="4754520"/>
            <a:ext cx="9385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CAPITAL PRICE: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4080240" y="4754520"/>
            <a:ext cx="2880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17.00%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58720" y="4741920"/>
            <a:ext cx="129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58720" y="4741920"/>
            <a:ext cx="129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71680" y="4741920"/>
            <a:ext cx="108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582480" y="4741920"/>
            <a:ext cx="90828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1490760" y="4741920"/>
            <a:ext cx="12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1503360" y="4741920"/>
            <a:ext cx="60804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111400" y="4741920"/>
            <a:ext cx="111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2122560" y="4741920"/>
            <a:ext cx="53028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2652840" y="4741920"/>
            <a:ext cx="111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2652840" y="4741920"/>
            <a:ext cx="111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2752560" y="4741920"/>
            <a:ext cx="129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2752560" y="4741920"/>
            <a:ext cx="129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2765520" y="4741920"/>
            <a:ext cx="12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2778120" y="4741920"/>
            <a:ext cx="120348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981600" y="4741920"/>
            <a:ext cx="12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3994200" y="4741920"/>
            <a:ext cx="363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4357800" y="4741920"/>
            <a:ext cx="12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4357800" y="4741920"/>
            <a:ext cx="12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58720" y="4754520"/>
            <a:ext cx="12960" cy="98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58720" y="4853160"/>
            <a:ext cx="129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58720" y="4853160"/>
            <a:ext cx="129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71680" y="4853160"/>
            <a:ext cx="91908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490760" y="4853160"/>
            <a:ext cx="12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1503360" y="4853160"/>
            <a:ext cx="60804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2111400" y="4853160"/>
            <a:ext cx="111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122560" y="4853160"/>
            <a:ext cx="53028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652840" y="4754520"/>
            <a:ext cx="11160" cy="98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2652840" y="4853160"/>
            <a:ext cx="111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652840" y="4853160"/>
            <a:ext cx="111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2752560" y="4754520"/>
            <a:ext cx="12960" cy="98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2752560" y="4853160"/>
            <a:ext cx="129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2752560" y="4853160"/>
            <a:ext cx="1296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765520" y="4853160"/>
            <a:ext cx="121608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3981600" y="4853160"/>
            <a:ext cx="12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3994200" y="4853160"/>
            <a:ext cx="363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357800" y="4754520"/>
            <a:ext cx="12600" cy="98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4357800" y="4853160"/>
            <a:ext cx="12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357800" y="4853160"/>
            <a:ext cx="12600" cy="126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3" name="" descr=""/>
          <p:cNvPicPr/>
          <p:nvPr/>
        </p:nvPicPr>
        <p:blipFill>
          <a:blip r:embed="rId2"/>
          <a:stretch/>
        </p:blipFill>
        <p:spPr>
          <a:xfrm>
            <a:off x="1351080" y="5067360"/>
            <a:ext cx="2203200" cy="13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4" name="" descr=""/>
          <p:cNvPicPr/>
          <p:nvPr/>
        </p:nvPicPr>
        <p:blipFill>
          <a:blip r:embed="rId3"/>
          <a:stretch/>
        </p:blipFill>
        <p:spPr>
          <a:xfrm>
            <a:off x="468360" y="4870440"/>
            <a:ext cx="4076640" cy="28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5" name=""/>
          <p:cNvSpPr/>
          <p:nvPr/>
        </p:nvSpPr>
        <p:spPr>
          <a:xfrm>
            <a:off x="4711680" y="795240"/>
            <a:ext cx="4233960" cy="5643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6" name="" descr=""/>
          <p:cNvPicPr/>
          <p:nvPr/>
        </p:nvPicPr>
        <p:blipFill>
          <a:blip r:embed="rId4"/>
          <a:stretch/>
        </p:blipFill>
        <p:spPr>
          <a:xfrm>
            <a:off x="4784760" y="884160"/>
            <a:ext cx="3930480" cy="1490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7" name=""/>
          <p:cNvSpPr/>
          <p:nvPr/>
        </p:nvSpPr>
        <p:spPr>
          <a:xfrm>
            <a:off x="4839840" y="2330280"/>
            <a:ext cx="12949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HEDGABLE OR MARKET RISKS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009040" y="2541600"/>
            <a:ext cx="6462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Foreign Exchange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5002560" y="2643120"/>
            <a:ext cx="162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5821200" y="2541600"/>
            <a:ext cx="27619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curves used, description of hedges in place, functional currency of the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5814360" y="2643120"/>
            <a:ext cx="432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transaction..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4932360" y="253512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4932360" y="253512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4938840" y="2535120"/>
            <a:ext cx="79200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730840" y="253512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5737320" y="2535120"/>
            <a:ext cx="295416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8691480" y="253512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8691480" y="253512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4932360" y="2541600"/>
            <a:ext cx="6480" cy="204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5730840" y="2541600"/>
            <a:ext cx="6480" cy="204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8691480" y="2541600"/>
            <a:ext cx="6480" cy="204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5005800" y="2752560"/>
            <a:ext cx="6339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Rate 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824080" y="2752560"/>
            <a:ext cx="2791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interest rate basis of outstanding or projected debt.  Describe hedges in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5827320" y="2854440"/>
            <a:ext cx="2823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place at transaction level.  Does not include issues related to Enron’s funding of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5838120" y="2957400"/>
            <a:ext cx="27446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transaction.  Note that all transactions carry interest rate exposure through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5820120" y="3057480"/>
            <a:ext cx="651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discount rate. 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4932360" y="2746440"/>
            <a:ext cx="648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4938840" y="2746440"/>
            <a:ext cx="79200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5730840" y="2746440"/>
            <a:ext cx="648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5737320" y="2746440"/>
            <a:ext cx="295416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8691480" y="2746440"/>
            <a:ext cx="648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932360" y="2752560"/>
            <a:ext cx="6480" cy="511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730840" y="2752560"/>
            <a:ext cx="6480" cy="511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8691480" y="2752560"/>
            <a:ext cx="6480" cy="51120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5003640" y="3268800"/>
            <a:ext cx="4204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Equity 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5826960" y="3268800"/>
            <a:ext cx="25239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for all non-structured credit transactions.  Include discussion of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5823720" y="3371760"/>
            <a:ext cx="279180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adjustments to value made for lack of liquidity.  Note that equity market risk 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5829840" y="3473280"/>
            <a:ext cx="2835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reflected as a component both of the exit multiple and the discount rate.  Market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833440" y="3576600"/>
            <a:ext cx="27986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comparables are required for all private merchant transactions.  List comps and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5812560" y="3678120"/>
            <a:ext cx="1512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associated multiples used if applicable.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932360" y="326232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938840" y="3224160"/>
            <a:ext cx="79200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730840" y="326232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5737320" y="3224160"/>
            <a:ext cx="295416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8691480" y="326232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932360" y="3268800"/>
            <a:ext cx="6480" cy="512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5730840" y="3268800"/>
            <a:ext cx="6480" cy="512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8691480" y="3268800"/>
            <a:ext cx="6480" cy="5126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005440" y="3787920"/>
            <a:ext cx="4057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829480" y="3787920"/>
            <a:ext cx="281088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for all structured credits.  Describe rating (implied or otherwise) for the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824080" y="3889440"/>
            <a:ext cx="2840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counterparty.  Include discussion of how credit risk is modeled.  Note that credit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817240" y="3990960"/>
            <a:ext cx="1841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is reflected as a component of the discount rate.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4932360" y="378144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4938840" y="3781440"/>
            <a:ext cx="79200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5730840" y="378144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737320" y="3781440"/>
            <a:ext cx="295416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691480" y="3781440"/>
            <a:ext cx="648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4932360" y="3787920"/>
            <a:ext cx="6480" cy="306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5730840" y="3787920"/>
            <a:ext cx="6480" cy="306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8691480" y="3787920"/>
            <a:ext cx="6480" cy="3063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5006520" y="4100400"/>
            <a:ext cx="4892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Inflation 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5811120" y="4100400"/>
            <a:ext cx="14637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 impact of inflation on cash flows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4932360" y="4094280"/>
            <a:ext cx="648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4938840" y="4094280"/>
            <a:ext cx="79200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730840" y="4094280"/>
            <a:ext cx="648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5737320" y="4094280"/>
            <a:ext cx="295416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8691480" y="4094280"/>
            <a:ext cx="648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4932360" y="4100400"/>
            <a:ext cx="6480" cy="101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730840" y="4100400"/>
            <a:ext cx="6480" cy="101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8691480" y="4100400"/>
            <a:ext cx="6480" cy="1018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003280" y="4210200"/>
            <a:ext cx="60732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Risk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5812200" y="4210200"/>
            <a:ext cx="266616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Include commodity volumes, base curves, source of curves, relative market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829120" y="4311720"/>
            <a:ext cx="28184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liquidity, hedges in place at transaction level.  Include attachments if necessary.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932360" y="4202280"/>
            <a:ext cx="64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938840" y="4202280"/>
            <a:ext cx="79200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730840" y="4202280"/>
            <a:ext cx="64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737320" y="4202280"/>
            <a:ext cx="295416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8691480" y="4202280"/>
            <a:ext cx="64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4932360" y="4210200"/>
            <a:ext cx="6480" cy="203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4932360" y="4413240"/>
            <a:ext cx="64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4932360" y="4413240"/>
            <a:ext cx="64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4938840" y="4413240"/>
            <a:ext cx="79200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730840" y="4210200"/>
            <a:ext cx="6480" cy="203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730840" y="4413240"/>
            <a:ext cx="64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5737320" y="4413240"/>
            <a:ext cx="295416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8691480" y="4210200"/>
            <a:ext cx="6480" cy="203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8691480" y="4413240"/>
            <a:ext cx="64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8691480" y="4413240"/>
            <a:ext cx="6480" cy="79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19" name="" descr="">
            <a:hlinkClick r:id="rId5"/>
          </p:cNvPr>
          <p:cNvPicPr/>
          <p:nvPr/>
        </p:nvPicPr>
        <p:blipFill>
          <a:blip r:embed="rId6"/>
          <a:stretch/>
        </p:blipFill>
        <p:spPr>
          <a:xfrm>
            <a:off x="4809960" y="4527720"/>
            <a:ext cx="3838680" cy="510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20" name=""/>
          <p:cNvSpPr/>
          <p:nvPr/>
        </p:nvSpPr>
        <p:spPr>
          <a:xfrm>
            <a:off x="4979520" y="5202360"/>
            <a:ext cx="115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5123880" y="5203800"/>
            <a:ext cx="466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APPROVALS: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6482880" y="5202360"/>
            <a:ext cx="19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Name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7557840" y="5202360"/>
            <a:ext cx="31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Signature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8416800" y="5202360"/>
            <a:ext cx="153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4999320" y="5340240"/>
            <a:ext cx="5742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Management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6067080" y="5340240"/>
            <a:ext cx="3880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Hopley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4999320" y="5484960"/>
            <a:ext cx="842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Capital Management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6062760" y="5484960"/>
            <a:ext cx="881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Andy Fastow/Jeff McMahon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6012000" y="5432400"/>
            <a:ext cx="1065240" cy="4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7183440" y="5432400"/>
            <a:ext cx="977760" cy="4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8255160" y="5432400"/>
            <a:ext cx="415800" cy="4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004360" y="5629320"/>
            <a:ext cx="762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Unit Originator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6012000" y="5575320"/>
            <a:ext cx="106524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7183440" y="5575320"/>
            <a:ext cx="97776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8255160" y="5575320"/>
            <a:ext cx="41580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000760" y="5772240"/>
            <a:ext cx="618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Unit Legal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6012000" y="5719680"/>
            <a:ext cx="106524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7183440" y="5719680"/>
            <a:ext cx="97776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8255160" y="5719680"/>
            <a:ext cx="41580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5000040" y="6046920"/>
            <a:ext cx="63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Unit Mgmt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012000" y="5864400"/>
            <a:ext cx="1065240" cy="4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7183440" y="5864400"/>
            <a:ext cx="977760" cy="4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8255160" y="5864400"/>
            <a:ext cx="415800" cy="4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5000760" y="5905440"/>
            <a:ext cx="5616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Manager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029640" y="5921280"/>
            <a:ext cx="817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Jere Overdyke/Cliff Shedd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6012000" y="6008760"/>
            <a:ext cx="1065240" cy="4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7183440" y="6008760"/>
            <a:ext cx="977760" cy="4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8255160" y="6008760"/>
            <a:ext cx="415800" cy="4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5008320" y="6202440"/>
            <a:ext cx="565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 Management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6059880" y="620568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Jeffrey Skilling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6012000" y="6151680"/>
            <a:ext cx="106524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7183440" y="6151680"/>
            <a:ext cx="97776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8255160" y="6151680"/>
            <a:ext cx="415800" cy="6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6012000" y="6296040"/>
            <a:ext cx="106524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7183440" y="6296040"/>
            <a:ext cx="97776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8255160" y="6296040"/>
            <a:ext cx="415800" cy="6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6022800" y="6027120"/>
            <a:ext cx="5004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Sutton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5969520" y="5739840"/>
            <a:ext cx="59760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Sheila Tweed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5972040" y="5587560"/>
            <a:ext cx="55548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 Paul Oxer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8240760" y="5304960"/>
            <a:ext cx="421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1-21-99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8242560" y="5446080"/>
            <a:ext cx="421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1-21-99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8242560" y="5592240"/>
            <a:ext cx="421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1-21-99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8240760" y="5733360"/>
            <a:ext cx="421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1-21-99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8244000" y="5878080"/>
            <a:ext cx="421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1-21-99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8242560" y="6019200"/>
            <a:ext cx="421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1-21-99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8242560" y="6168600"/>
            <a:ext cx="4219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1-21-99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7211880" y="5751360"/>
            <a:ext cx="368280" cy="115920"/>
          </a:xfrm>
          <a:custGeom>
            <a:avLst/>
            <a:gdLst/>
            <a:ahLst/>
            <a:rect l="l" t="t" r="r" b="b"/>
            <a:pathLst>
              <a:path w="232" h="73">
                <a:moveTo>
                  <a:pt x="7" y="63"/>
                </a:moveTo>
                <a:cubicBezTo>
                  <a:pt x="16" y="59"/>
                  <a:pt x="22" y="52"/>
                  <a:pt x="31" y="48"/>
                </a:cubicBezTo>
                <a:cubicBezTo>
                  <a:pt x="35" y="42"/>
                  <a:pt x="40" y="38"/>
                  <a:pt x="41" y="30"/>
                </a:cubicBezTo>
                <a:cubicBezTo>
                  <a:pt x="40" y="15"/>
                  <a:pt x="40" y="2"/>
                  <a:pt x="23" y="0"/>
                </a:cubicBezTo>
                <a:cubicBezTo>
                  <a:pt x="0" y="6"/>
                  <a:pt x="10" y="21"/>
                  <a:pt x="19" y="36"/>
                </a:cubicBezTo>
                <a:cubicBezTo>
                  <a:pt x="20" y="43"/>
                  <a:pt x="22" y="50"/>
                  <a:pt x="25" y="57"/>
                </a:cubicBezTo>
                <a:cubicBezTo>
                  <a:pt x="23" y="66"/>
                  <a:pt x="24" y="71"/>
                  <a:pt x="14" y="69"/>
                </a:cubicBezTo>
                <a:cubicBezTo>
                  <a:pt x="8" y="65"/>
                  <a:pt x="5" y="59"/>
                  <a:pt x="2" y="52"/>
                </a:cubicBezTo>
                <a:cubicBezTo>
                  <a:pt x="8" y="41"/>
                  <a:pt x="34" y="64"/>
                  <a:pt x="43" y="66"/>
                </a:cubicBezTo>
                <a:cubicBezTo>
                  <a:pt x="57" y="63"/>
                  <a:pt x="60" y="55"/>
                  <a:pt x="62" y="42"/>
                </a:cubicBezTo>
                <a:cubicBezTo>
                  <a:pt x="61" y="25"/>
                  <a:pt x="67" y="15"/>
                  <a:pt x="55" y="6"/>
                </a:cubicBezTo>
                <a:cubicBezTo>
                  <a:pt x="48" y="19"/>
                  <a:pt x="50" y="31"/>
                  <a:pt x="55" y="45"/>
                </a:cubicBezTo>
                <a:cubicBezTo>
                  <a:pt x="55" y="48"/>
                  <a:pt x="55" y="51"/>
                  <a:pt x="56" y="54"/>
                </a:cubicBezTo>
                <a:cubicBezTo>
                  <a:pt x="56" y="55"/>
                  <a:pt x="57" y="59"/>
                  <a:pt x="58" y="58"/>
                </a:cubicBezTo>
                <a:cubicBezTo>
                  <a:pt x="61" y="56"/>
                  <a:pt x="59" y="51"/>
                  <a:pt x="61" y="48"/>
                </a:cubicBezTo>
                <a:cubicBezTo>
                  <a:pt x="74" y="50"/>
                  <a:pt x="66" y="54"/>
                  <a:pt x="71" y="64"/>
                </a:cubicBezTo>
                <a:cubicBezTo>
                  <a:pt x="72" y="66"/>
                  <a:pt x="82" y="67"/>
                  <a:pt x="83" y="67"/>
                </a:cubicBezTo>
                <a:cubicBezTo>
                  <a:pt x="94" y="66"/>
                  <a:pt x="93" y="66"/>
                  <a:pt x="97" y="57"/>
                </a:cubicBezTo>
                <a:cubicBezTo>
                  <a:pt x="94" y="49"/>
                  <a:pt x="90" y="48"/>
                  <a:pt x="88" y="57"/>
                </a:cubicBezTo>
                <a:cubicBezTo>
                  <a:pt x="89" y="67"/>
                  <a:pt x="93" y="65"/>
                  <a:pt x="101" y="69"/>
                </a:cubicBezTo>
                <a:cubicBezTo>
                  <a:pt x="111" y="67"/>
                  <a:pt x="112" y="64"/>
                  <a:pt x="116" y="55"/>
                </a:cubicBezTo>
                <a:cubicBezTo>
                  <a:pt x="119" y="69"/>
                  <a:pt x="122" y="67"/>
                  <a:pt x="136" y="66"/>
                </a:cubicBezTo>
                <a:cubicBezTo>
                  <a:pt x="142" y="55"/>
                  <a:pt x="141" y="46"/>
                  <a:pt x="145" y="34"/>
                </a:cubicBezTo>
                <a:cubicBezTo>
                  <a:pt x="143" y="18"/>
                  <a:pt x="143" y="4"/>
                  <a:pt x="134" y="22"/>
                </a:cubicBezTo>
                <a:cubicBezTo>
                  <a:pt x="135" y="38"/>
                  <a:pt x="134" y="57"/>
                  <a:pt x="152" y="63"/>
                </a:cubicBezTo>
                <a:cubicBezTo>
                  <a:pt x="160" y="60"/>
                  <a:pt x="165" y="55"/>
                  <a:pt x="170" y="48"/>
                </a:cubicBezTo>
                <a:cubicBezTo>
                  <a:pt x="179" y="50"/>
                  <a:pt x="170" y="51"/>
                  <a:pt x="167" y="58"/>
                </a:cubicBezTo>
                <a:cubicBezTo>
                  <a:pt x="165" y="69"/>
                  <a:pt x="163" y="73"/>
                  <a:pt x="176" y="69"/>
                </a:cubicBezTo>
                <a:cubicBezTo>
                  <a:pt x="178" y="66"/>
                  <a:pt x="178" y="60"/>
                  <a:pt x="182" y="60"/>
                </a:cubicBezTo>
                <a:cubicBezTo>
                  <a:pt x="186" y="60"/>
                  <a:pt x="189" y="66"/>
                  <a:pt x="193" y="66"/>
                </a:cubicBezTo>
                <a:cubicBezTo>
                  <a:pt x="206" y="67"/>
                  <a:pt x="219" y="66"/>
                  <a:pt x="232" y="66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7651800" y="5749920"/>
            <a:ext cx="77760" cy="103320"/>
          </a:xfrm>
          <a:custGeom>
            <a:avLst/>
            <a:gdLst/>
            <a:ahLst/>
            <a:rect l="l" t="t" r="r" b="b"/>
            <a:pathLst>
              <a:path w="49" h="65">
                <a:moveTo>
                  <a:pt x="0" y="13"/>
                </a:moveTo>
                <a:cubicBezTo>
                  <a:pt x="10" y="12"/>
                  <a:pt x="18" y="11"/>
                  <a:pt x="27" y="8"/>
                </a:cubicBezTo>
                <a:cubicBezTo>
                  <a:pt x="37" y="0"/>
                  <a:pt x="37" y="14"/>
                  <a:pt x="42" y="20"/>
                </a:cubicBezTo>
                <a:cubicBezTo>
                  <a:pt x="44" y="39"/>
                  <a:pt x="49" y="61"/>
                  <a:pt x="25" y="65"/>
                </a:cubicBezTo>
                <a:cubicBezTo>
                  <a:pt x="20" y="64"/>
                  <a:pt x="6" y="63"/>
                  <a:pt x="6" y="55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7743960" y="5770440"/>
            <a:ext cx="233280" cy="96840"/>
          </a:xfrm>
          <a:custGeom>
            <a:avLst/>
            <a:gdLst/>
            <a:ahLst/>
            <a:rect l="l" t="t" r="r" b="b"/>
            <a:pathLst>
              <a:path w="147" h="61">
                <a:moveTo>
                  <a:pt x="8" y="27"/>
                </a:moveTo>
                <a:cubicBezTo>
                  <a:pt x="4" y="36"/>
                  <a:pt x="0" y="47"/>
                  <a:pt x="12" y="49"/>
                </a:cubicBezTo>
                <a:cubicBezTo>
                  <a:pt x="24" y="48"/>
                  <a:pt x="31" y="50"/>
                  <a:pt x="33" y="37"/>
                </a:cubicBezTo>
                <a:cubicBezTo>
                  <a:pt x="35" y="48"/>
                  <a:pt x="34" y="50"/>
                  <a:pt x="44" y="54"/>
                </a:cubicBezTo>
                <a:cubicBezTo>
                  <a:pt x="50" y="49"/>
                  <a:pt x="53" y="45"/>
                  <a:pt x="56" y="39"/>
                </a:cubicBezTo>
                <a:cubicBezTo>
                  <a:pt x="64" y="42"/>
                  <a:pt x="67" y="44"/>
                  <a:pt x="74" y="40"/>
                </a:cubicBezTo>
                <a:cubicBezTo>
                  <a:pt x="76" y="35"/>
                  <a:pt x="80" y="25"/>
                  <a:pt x="71" y="30"/>
                </a:cubicBezTo>
                <a:cubicBezTo>
                  <a:pt x="64" y="39"/>
                  <a:pt x="66" y="43"/>
                  <a:pt x="72" y="52"/>
                </a:cubicBezTo>
                <a:cubicBezTo>
                  <a:pt x="89" y="51"/>
                  <a:pt x="87" y="50"/>
                  <a:pt x="92" y="36"/>
                </a:cubicBezTo>
                <a:cubicBezTo>
                  <a:pt x="89" y="26"/>
                  <a:pt x="88" y="27"/>
                  <a:pt x="83" y="34"/>
                </a:cubicBezTo>
                <a:cubicBezTo>
                  <a:pt x="80" y="43"/>
                  <a:pt x="82" y="50"/>
                  <a:pt x="92" y="52"/>
                </a:cubicBezTo>
                <a:cubicBezTo>
                  <a:pt x="101" y="51"/>
                  <a:pt x="104" y="48"/>
                  <a:pt x="107" y="40"/>
                </a:cubicBezTo>
                <a:cubicBezTo>
                  <a:pt x="109" y="25"/>
                  <a:pt x="105" y="42"/>
                  <a:pt x="104" y="45"/>
                </a:cubicBezTo>
                <a:cubicBezTo>
                  <a:pt x="105" y="55"/>
                  <a:pt x="105" y="56"/>
                  <a:pt x="113" y="61"/>
                </a:cubicBezTo>
                <a:cubicBezTo>
                  <a:pt x="136" y="50"/>
                  <a:pt x="121" y="16"/>
                  <a:pt x="110" y="0"/>
                </a:cubicBezTo>
                <a:cubicBezTo>
                  <a:pt x="97" y="8"/>
                  <a:pt x="100" y="36"/>
                  <a:pt x="114" y="42"/>
                </a:cubicBezTo>
                <a:cubicBezTo>
                  <a:pt x="120" y="44"/>
                  <a:pt x="126" y="45"/>
                  <a:pt x="132" y="46"/>
                </a:cubicBezTo>
                <a:cubicBezTo>
                  <a:pt x="137" y="50"/>
                  <a:pt x="143" y="53"/>
                  <a:pt x="147" y="57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96120" y="5934240"/>
            <a:ext cx="281160" cy="104760"/>
          </a:xfrm>
          <a:custGeom>
            <a:avLst/>
            <a:gdLst/>
            <a:ahLst/>
            <a:rect l="l" t="t" r="r" b="b"/>
            <a:pathLst>
              <a:path w="177" h="66">
                <a:moveTo>
                  <a:pt x="17" y="36"/>
                </a:moveTo>
                <a:cubicBezTo>
                  <a:pt x="15" y="33"/>
                  <a:pt x="13" y="30"/>
                  <a:pt x="12" y="27"/>
                </a:cubicBezTo>
                <a:cubicBezTo>
                  <a:pt x="11" y="25"/>
                  <a:pt x="12" y="24"/>
                  <a:pt x="11" y="22"/>
                </a:cubicBezTo>
                <a:cubicBezTo>
                  <a:pt x="10" y="19"/>
                  <a:pt x="6" y="12"/>
                  <a:pt x="6" y="12"/>
                </a:cubicBezTo>
                <a:cubicBezTo>
                  <a:pt x="12" y="6"/>
                  <a:pt x="17" y="2"/>
                  <a:pt x="26" y="0"/>
                </a:cubicBezTo>
                <a:cubicBezTo>
                  <a:pt x="37" y="2"/>
                  <a:pt x="35" y="5"/>
                  <a:pt x="33" y="16"/>
                </a:cubicBezTo>
                <a:cubicBezTo>
                  <a:pt x="32" y="32"/>
                  <a:pt x="31" y="57"/>
                  <a:pt x="12" y="61"/>
                </a:cubicBezTo>
                <a:cubicBezTo>
                  <a:pt x="6" y="64"/>
                  <a:pt x="4" y="66"/>
                  <a:pt x="0" y="60"/>
                </a:cubicBezTo>
                <a:cubicBezTo>
                  <a:pt x="3" y="51"/>
                  <a:pt x="6" y="43"/>
                  <a:pt x="11" y="36"/>
                </a:cubicBezTo>
                <a:cubicBezTo>
                  <a:pt x="22" y="37"/>
                  <a:pt x="32" y="40"/>
                  <a:pt x="42" y="37"/>
                </a:cubicBezTo>
                <a:cubicBezTo>
                  <a:pt x="44" y="36"/>
                  <a:pt x="45" y="34"/>
                  <a:pt x="47" y="33"/>
                </a:cubicBezTo>
                <a:cubicBezTo>
                  <a:pt x="50" y="31"/>
                  <a:pt x="54" y="42"/>
                  <a:pt x="54" y="42"/>
                </a:cubicBezTo>
                <a:cubicBezTo>
                  <a:pt x="66" y="37"/>
                  <a:pt x="50" y="30"/>
                  <a:pt x="62" y="25"/>
                </a:cubicBezTo>
                <a:cubicBezTo>
                  <a:pt x="65" y="26"/>
                  <a:pt x="69" y="25"/>
                  <a:pt x="71" y="28"/>
                </a:cubicBezTo>
                <a:cubicBezTo>
                  <a:pt x="72" y="30"/>
                  <a:pt x="71" y="38"/>
                  <a:pt x="74" y="40"/>
                </a:cubicBezTo>
                <a:cubicBezTo>
                  <a:pt x="78" y="42"/>
                  <a:pt x="86" y="45"/>
                  <a:pt x="86" y="45"/>
                </a:cubicBezTo>
                <a:cubicBezTo>
                  <a:pt x="95" y="40"/>
                  <a:pt x="91" y="34"/>
                  <a:pt x="86" y="27"/>
                </a:cubicBezTo>
                <a:cubicBezTo>
                  <a:pt x="89" y="45"/>
                  <a:pt x="128" y="41"/>
                  <a:pt x="141" y="42"/>
                </a:cubicBezTo>
                <a:cubicBezTo>
                  <a:pt x="151" y="41"/>
                  <a:pt x="177" y="41"/>
                  <a:pt x="170" y="34"/>
                </a:cubicBezTo>
                <a:cubicBezTo>
                  <a:pt x="160" y="24"/>
                  <a:pt x="168" y="39"/>
                  <a:pt x="164" y="31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7647120" y="5910120"/>
            <a:ext cx="126720" cy="98640"/>
          </a:xfrm>
          <a:custGeom>
            <a:avLst/>
            <a:gdLst/>
            <a:ahLst/>
            <a:rect l="l" t="t" r="r" b="b"/>
            <a:pathLst>
              <a:path w="80" h="62">
                <a:moveTo>
                  <a:pt x="6" y="21"/>
                </a:moveTo>
                <a:cubicBezTo>
                  <a:pt x="0" y="35"/>
                  <a:pt x="2" y="29"/>
                  <a:pt x="0" y="38"/>
                </a:cubicBezTo>
                <a:cubicBezTo>
                  <a:pt x="1" y="54"/>
                  <a:pt x="1" y="51"/>
                  <a:pt x="7" y="62"/>
                </a:cubicBezTo>
                <a:cubicBezTo>
                  <a:pt x="15" y="53"/>
                  <a:pt x="16" y="41"/>
                  <a:pt x="10" y="29"/>
                </a:cubicBezTo>
                <a:cubicBezTo>
                  <a:pt x="10" y="27"/>
                  <a:pt x="9" y="23"/>
                  <a:pt x="9" y="23"/>
                </a:cubicBezTo>
                <a:cubicBezTo>
                  <a:pt x="29" y="13"/>
                  <a:pt x="75" y="6"/>
                  <a:pt x="75" y="6"/>
                </a:cubicBezTo>
                <a:cubicBezTo>
                  <a:pt x="80" y="2"/>
                  <a:pt x="80" y="5"/>
                  <a:pt x="78" y="0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7694640" y="5927760"/>
            <a:ext cx="395280" cy="106200"/>
          </a:xfrm>
          <a:custGeom>
            <a:avLst/>
            <a:gdLst/>
            <a:ahLst/>
            <a:rect l="l" t="t" r="r" b="b"/>
            <a:pathLst>
              <a:path w="249" h="67">
                <a:moveTo>
                  <a:pt x="0" y="24"/>
                </a:moveTo>
                <a:cubicBezTo>
                  <a:pt x="1" y="29"/>
                  <a:pt x="2" y="33"/>
                  <a:pt x="3" y="38"/>
                </a:cubicBezTo>
                <a:cubicBezTo>
                  <a:pt x="6" y="61"/>
                  <a:pt x="4" y="51"/>
                  <a:pt x="3" y="44"/>
                </a:cubicBezTo>
                <a:cubicBezTo>
                  <a:pt x="6" y="28"/>
                  <a:pt x="1" y="28"/>
                  <a:pt x="12" y="32"/>
                </a:cubicBezTo>
                <a:cubicBezTo>
                  <a:pt x="17" y="38"/>
                  <a:pt x="20" y="40"/>
                  <a:pt x="27" y="36"/>
                </a:cubicBezTo>
                <a:cubicBezTo>
                  <a:pt x="22" y="22"/>
                  <a:pt x="21" y="38"/>
                  <a:pt x="24" y="42"/>
                </a:cubicBezTo>
                <a:cubicBezTo>
                  <a:pt x="26" y="45"/>
                  <a:pt x="30" y="45"/>
                  <a:pt x="33" y="47"/>
                </a:cubicBezTo>
                <a:cubicBezTo>
                  <a:pt x="41" y="43"/>
                  <a:pt x="42" y="37"/>
                  <a:pt x="43" y="29"/>
                </a:cubicBezTo>
                <a:cubicBezTo>
                  <a:pt x="54" y="31"/>
                  <a:pt x="53" y="37"/>
                  <a:pt x="55" y="47"/>
                </a:cubicBezTo>
                <a:cubicBezTo>
                  <a:pt x="65" y="45"/>
                  <a:pt x="81" y="27"/>
                  <a:pt x="72" y="38"/>
                </a:cubicBezTo>
                <a:cubicBezTo>
                  <a:pt x="72" y="41"/>
                  <a:pt x="72" y="45"/>
                  <a:pt x="73" y="48"/>
                </a:cubicBezTo>
                <a:cubicBezTo>
                  <a:pt x="74" y="49"/>
                  <a:pt x="75" y="45"/>
                  <a:pt x="75" y="44"/>
                </a:cubicBezTo>
                <a:cubicBezTo>
                  <a:pt x="75" y="38"/>
                  <a:pt x="74" y="33"/>
                  <a:pt x="73" y="27"/>
                </a:cubicBezTo>
                <a:cubicBezTo>
                  <a:pt x="72" y="18"/>
                  <a:pt x="66" y="0"/>
                  <a:pt x="75" y="18"/>
                </a:cubicBezTo>
                <a:cubicBezTo>
                  <a:pt x="77" y="29"/>
                  <a:pt x="85" y="43"/>
                  <a:pt x="94" y="50"/>
                </a:cubicBezTo>
                <a:cubicBezTo>
                  <a:pt x="100" y="49"/>
                  <a:pt x="110" y="49"/>
                  <a:pt x="106" y="41"/>
                </a:cubicBezTo>
                <a:cubicBezTo>
                  <a:pt x="114" y="36"/>
                  <a:pt x="114" y="40"/>
                  <a:pt x="118" y="47"/>
                </a:cubicBezTo>
                <a:cubicBezTo>
                  <a:pt x="121" y="46"/>
                  <a:pt x="124" y="47"/>
                  <a:pt x="126" y="45"/>
                </a:cubicBezTo>
                <a:cubicBezTo>
                  <a:pt x="128" y="44"/>
                  <a:pt x="127" y="38"/>
                  <a:pt x="129" y="39"/>
                </a:cubicBezTo>
                <a:cubicBezTo>
                  <a:pt x="130" y="39"/>
                  <a:pt x="133" y="57"/>
                  <a:pt x="133" y="59"/>
                </a:cubicBezTo>
                <a:cubicBezTo>
                  <a:pt x="127" y="67"/>
                  <a:pt x="123" y="62"/>
                  <a:pt x="118" y="56"/>
                </a:cubicBezTo>
                <a:cubicBezTo>
                  <a:pt x="123" y="51"/>
                  <a:pt x="126" y="48"/>
                  <a:pt x="132" y="45"/>
                </a:cubicBezTo>
                <a:cubicBezTo>
                  <a:pt x="147" y="53"/>
                  <a:pt x="141" y="38"/>
                  <a:pt x="136" y="29"/>
                </a:cubicBezTo>
                <a:cubicBezTo>
                  <a:pt x="134" y="20"/>
                  <a:pt x="123" y="7"/>
                  <a:pt x="138" y="17"/>
                </a:cubicBezTo>
                <a:cubicBezTo>
                  <a:pt x="146" y="31"/>
                  <a:pt x="144" y="32"/>
                  <a:pt x="142" y="50"/>
                </a:cubicBezTo>
                <a:cubicBezTo>
                  <a:pt x="141" y="39"/>
                  <a:pt x="134" y="22"/>
                  <a:pt x="148" y="20"/>
                </a:cubicBezTo>
                <a:cubicBezTo>
                  <a:pt x="155" y="24"/>
                  <a:pt x="159" y="29"/>
                  <a:pt x="162" y="36"/>
                </a:cubicBezTo>
                <a:cubicBezTo>
                  <a:pt x="155" y="43"/>
                  <a:pt x="157" y="46"/>
                  <a:pt x="166" y="44"/>
                </a:cubicBezTo>
                <a:cubicBezTo>
                  <a:pt x="185" y="37"/>
                  <a:pt x="206" y="42"/>
                  <a:pt x="226" y="41"/>
                </a:cubicBezTo>
                <a:cubicBezTo>
                  <a:pt x="232" y="40"/>
                  <a:pt x="239" y="41"/>
                  <a:pt x="244" y="38"/>
                </a:cubicBezTo>
                <a:cubicBezTo>
                  <a:pt x="249" y="35"/>
                  <a:pt x="246" y="20"/>
                  <a:pt x="246" y="20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7210440" y="6215040"/>
            <a:ext cx="103320" cy="73080"/>
          </a:xfrm>
          <a:custGeom>
            <a:avLst/>
            <a:gdLst/>
            <a:ahLst/>
            <a:rect l="l" t="t" r="r" b="b"/>
            <a:pathLst>
              <a:path w="65" h="46">
                <a:moveTo>
                  <a:pt x="65" y="0"/>
                </a:moveTo>
                <a:cubicBezTo>
                  <a:pt x="64" y="12"/>
                  <a:pt x="63" y="28"/>
                  <a:pt x="53" y="38"/>
                </a:cubicBezTo>
                <a:cubicBezTo>
                  <a:pt x="48" y="43"/>
                  <a:pt x="32" y="44"/>
                  <a:pt x="32" y="44"/>
                </a:cubicBezTo>
                <a:cubicBezTo>
                  <a:pt x="23" y="43"/>
                  <a:pt x="13" y="46"/>
                  <a:pt x="5" y="41"/>
                </a:cubicBezTo>
                <a:cubicBezTo>
                  <a:pt x="0" y="38"/>
                  <a:pt x="21" y="35"/>
                  <a:pt x="21" y="35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27360" bIns="27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7319880" y="6211800"/>
            <a:ext cx="131760" cy="138240"/>
          </a:xfrm>
          <a:custGeom>
            <a:avLst/>
            <a:gdLst/>
            <a:ahLst/>
            <a:rect l="l" t="t" r="r" b="b"/>
            <a:pathLst>
              <a:path w="83" h="87">
                <a:moveTo>
                  <a:pt x="0" y="47"/>
                </a:moveTo>
                <a:cubicBezTo>
                  <a:pt x="9" y="51"/>
                  <a:pt x="21" y="39"/>
                  <a:pt x="3" y="43"/>
                </a:cubicBezTo>
                <a:cubicBezTo>
                  <a:pt x="5" y="53"/>
                  <a:pt x="4" y="57"/>
                  <a:pt x="15" y="55"/>
                </a:cubicBezTo>
                <a:cubicBezTo>
                  <a:pt x="20" y="49"/>
                  <a:pt x="23" y="35"/>
                  <a:pt x="23" y="35"/>
                </a:cubicBezTo>
                <a:cubicBezTo>
                  <a:pt x="18" y="0"/>
                  <a:pt x="21" y="35"/>
                  <a:pt x="26" y="44"/>
                </a:cubicBezTo>
                <a:cubicBezTo>
                  <a:pt x="27" y="58"/>
                  <a:pt x="28" y="69"/>
                  <a:pt x="32" y="82"/>
                </a:cubicBezTo>
                <a:cubicBezTo>
                  <a:pt x="34" y="69"/>
                  <a:pt x="29" y="63"/>
                  <a:pt x="24" y="52"/>
                </a:cubicBezTo>
                <a:cubicBezTo>
                  <a:pt x="27" y="51"/>
                  <a:pt x="30" y="54"/>
                  <a:pt x="33" y="52"/>
                </a:cubicBezTo>
                <a:cubicBezTo>
                  <a:pt x="38" y="49"/>
                  <a:pt x="45" y="40"/>
                  <a:pt x="45" y="40"/>
                </a:cubicBezTo>
                <a:cubicBezTo>
                  <a:pt x="45" y="38"/>
                  <a:pt x="37" y="9"/>
                  <a:pt x="45" y="22"/>
                </a:cubicBezTo>
                <a:cubicBezTo>
                  <a:pt x="48" y="39"/>
                  <a:pt x="47" y="32"/>
                  <a:pt x="50" y="44"/>
                </a:cubicBezTo>
                <a:cubicBezTo>
                  <a:pt x="52" y="56"/>
                  <a:pt x="58" y="69"/>
                  <a:pt x="68" y="77"/>
                </a:cubicBezTo>
                <a:cubicBezTo>
                  <a:pt x="70" y="81"/>
                  <a:pt x="72" y="87"/>
                  <a:pt x="78" y="79"/>
                </a:cubicBezTo>
                <a:cubicBezTo>
                  <a:pt x="83" y="72"/>
                  <a:pt x="65" y="55"/>
                  <a:pt x="60" y="52"/>
                </a:cubicBezTo>
                <a:cubicBezTo>
                  <a:pt x="58" y="49"/>
                  <a:pt x="53" y="47"/>
                  <a:pt x="53" y="43"/>
                </a:cubicBezTo>
                <a:cubicBezTo>
                  <a:pt x="52" y="33"/>
                  <a:pt x="69" y="30"/>
                  <a:pt x="72" y="23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7499520" y="6197760"/>
            <a:ext cx="74520" cy="110880"/>
          </a:xfrm>
          <a:custGeom>
            <a:avLst/>
            <a:gdLst/>
            <a:ahLst/>
            <a:rect l="l" t="t" r="r" b="b"/>
            <a:pathLst>
              <a:path w="47" h="70">
                <a:moveTo>
                  <a:pt x="0" y="62"/>
                </a:moveTo>
                <a:cubicBezTo>
                  <a:pt x="15" y="61"/>
                  <a:pt x="16" y="60"/>
                  <a:pt x="27" y="52"/>
                </a:cubicBezTo>
                <a:cubicBezTo>
                  <a:pt x="35" y="38"/>
                  <a:pt x="31" y="44"/>
                  <a:pt x="39" y="34"/>
                </a:cubicBezTo>
                <a:cubicBezTo>
                  <a:pt x="40" y="28"/>
                  <a:pt x="37" y="0"/>
                  <a:pt x="40" y="20"/>
                </a:cubicBezTo>
                <a:cubicBezTo>
                  <a:pt x="40" y="34"/>
                  <a:pt x="47" y="59"/>
                  <a:pt x="33" y="70"/>
                </a:cubicBezTo>
                <a:cubicBezTo>
                  <a:pt x="23" y="67"/>
                  <a:pt x="20" y="56"/>
                  <a:pt x="16" y="47"/>
                </a:cubicBezTo>
                <a:cubicBezTo>
                  <a:pt x="16" y="45"/>
                  <a:pt x="14" y="42"/>
                  <a:pt x="15" y="41"/>
                </a:cubicBezTo>
                <a:cubicBezTo>
                  <a:pt x="20" y="36"/>
                  <a:pt x="30" y="58"/>
                  <a:pt x="30" y="58"/>
                </a:cubicBezTo>
                <a:cubicBezTo>
                  <a:pt x="34" y="53"/>
                  <a:pt x="37" y="49"/>
                  <a:pt x="42" y="44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7581960" y="6216480"/>
            <a:ext cx="358560" cy="122400"/>
          </a:xfrm>
          <a:custGeom>
            <a:avLst/>
            <a:gdLst/>
            <a:ahLst/>
            <a:rect l="l" t="t" r="r" b="b"/>
            <a:pathLst>
              <a:path w="226" h="77">
                <a:moveTo>
                  <a:pt x="0" y="52"/>
                </a:moveTo>
                <a:cubicBezTo>
                  <a:pt x="7" y="48"/>
                  <a:pt x="8" y="46"/>
                  <a:pt x="9" y="38"/>
                </a:cubicBezTo>
                <a:cubicBezTo>
                  <a:pt x="8" y="29"/>
                  <a:pt x="7" y="19"/>
                  <a:pt x="3" y="10"/>
                </a:cubicBezTo>
                <a:cubicBezTo>
                  <a:pt x="4" y="7"/>
                  <a:pt x="3" y="3"/>
                  <a:pt x="5" y="2"/>
                </a:cubicBezTo>
                <a:cubicBezTo>
                  <a:pt x="9" y="0"/>
                  <a:pt x="8" y="10"/>
                  <a:pt x="9" y="14"/>
                </a:cubicBezTo>
                <a:cubicBezTo>
                  <a:pt x="11" y="24"/>
                  <a:pt x="13" y="33"/>
                  <a:pt x="15" y="43"/>
                </a:cubicBezTo>
                <a:cubicBezTo>
                  <a:pt x="10" y="50"/>
                  <a:pt x="17" y="49"/>
                  <a:pt x="23" y="50"/>
                </a:cubicBezTo>
                <a:cubicBezTo>
                  <a:pt x="28" y="43"/>
                  <a:pt x="28" y="49"/>
                  <a:pt x="35" y="52"/>
                </a:cubicBezTo>
                <a:cubicBezTo>
                  <a:pt x="50" y="49"/>
                  <a:pt x="45" y="40"/>
                  <a:pt x="39" y="29"/>
                </a:cubicBezTo>
                <a:cubicBezTo>
                  <a:pt x="38" y="22"/>
                  <a:pt x="35" y="20"/>
                  <a:pt x="38" y="14"/>
                </a:cubicBezTo>
                <a:cubicBezTo>
                  <a:pt x="47" y="28"/>
                  <a:pt x="46" y="52"/>
                  <a:pt x="65" y="56"/>
                </a:cubicBezTo>
                <a:cubicBezTo>
                  <a:pt x="70" y="48"/>
                  <a:pt x="70" y="41"/>
                  <a:pt x="66" y="32"/>
                </a:cubicBezTo>
                <a:cubicBezTo>
                  <a:pt x="65" y="25"/>
                  <a:pt x="64" y="21"/>
                  <a:pt x="60" y="16"/>
                </a:cubicBezTo>
                <a:cubicBezTo>
                  <a:pt x="60" y="14"/>
                  <a:pt x="59" y="9"/>
                  <a:pt x="59" y="11"/>
                </a:cubicBezTo>
                <a:cubicBezTo>
                  <a:pt x="59" y="25"/>
                  <a:pt x="66" y="44"/>
                  <a:pt x="78" y="53"/>
                </a:cubicBezTo>
                <a:cubicBezTo>
                  <a:pt x="81" y="53"/>
                  <a:pt x="84" y="53"/>
                  <a:pt x="86" y="52"/>
                </a:cubicBezTo>
                <a:cubicBezTo>
                  <a:pt x="89" y="50"/>
                  <a:pt x="83" y="43"/>
                  <a:pt x="86" y="41"/>
                </a:cubicBezTo>
                <a:cubicBezTo>
                  <a:pt x="89" y="39"/>
                  <a:pt x="89" y="47"/>
                  <a:pt x="92" y="50"/>
                </a:cubicBezTo>
                <a:cubicBezTo>
                  <a:pt x="95" y="53"/>
                  <a:pt x="98" y="54"/>
                  <a:pt x="102" y="56"/>
                </a:cubicBezTo>
                <a:cubicBezTo>
                  <a:pt x="104" y="52"/>
                  <a:pt x="102" y="46"/>
                  <a:pt x="105" y="43"/>
                </a:cubicBezTo>
                <a:cubicBezTo>
                  <a:pt x="107" y="42"/>
                  <a:pt x="108" y="47"/>
                  <a:pt x="110" y="47"/>
                </a:cubicBezTo>
                <a:cubicBezTo>
                  <a:pt x="112" y="47"/>
                  <a:pt x="106" y="44"/>
                  <a:pt x="107" y="43"/>
                </a:cubicBezTo>
                <a:cubicBezTo>
                  <a:pt x="108" y="42"/>
                  <a:pt x="111" y="44"/>
                  <a:pt x="113" y="44"/>
                </a:cubicBezTo>
                <a:cubicBezTo>
                  <a:pt x="118" y="48"/>
                  <a:pt x="118" y="52"/>
                  <a:pt x="125" y="53"/>
                </a:cubicBezTo>
                <a:cubicBezTo>
                  <a:pt x="131" y="50"/>
                  <a:pt x="134" y="47"/>
                  <a:pt x="140" y="46"/>
                </a:cubicBezTo>
                <a:cubicBezTo>
                  <a:pt x="143" y="50"/>
                  <a:pt x="144" y="54"/>
                  <a:pt x="146" y="59"/>
                </a:cubicBezTo>
                <a:cubicBezTo>
                  <a:pt x="141" y="77"/>
                  <a:pt x="135" y="72"/>
                  <a:pt x="128" y="59"/>
                </a:cubicBezTo>
                <a:cubicBezTo>
                  <a:pt x="158" y="55"/>
                  <a:pt x="189" y="51"/>
                  <a:pt x="219" y="46"/>
                </a:cubicBezTo>
                <a:cubicBezTo>
                  <a:pt x="225" y="44"/>
                  <a:pt x="226" y="45"/>
                  <a:pt x="222" y="43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7265880" y="5337000"/>
            <a:ext cx="209520" cy="187560"/>
          </a:xfrm>
          <a:custGeom>
            <a:avLst/>
            <a:gdLst/>
            <a:ahLst/>
            <a:rect l="l" t="t" r="r" b="b"/>
            <a:pathLst>
              <a:path w="132" h="118">
                <a:moveTo>
                  <a:pt x="13" y="61"/>
                </a:moveTo>
                <a:cubicBezTo>
                  <a:pt x="10" y="43"/>
                  <a:pt x="12" y="12"/>
                  <a:pt x="28" y="0"/>
                </a:cubicBezTo>
                <a:cubicBezTo>
                  <a:pt x="34" y="11"/>
                  <a:pt x="33" y="16"/>
                  <a:pt x="34" y="30"/>
                </a:cubicBezTo>
                <a:cubicBezTo>
                  <a:pt x="32" y="64"/>
                  <a:pt x="37" y="90"/>
                  <a:pt x="21" y="118"/>
                </a:cubicBezTo>
                <a:cubicBezTo>
                  <a:pt x="7" y="110"/>
                  <a:pt x="8" y="92"/>
                  <a:pt x="1" y="78"/>
                </a:cubicBezTo>
                <a:cubicBezTo>
                  <a:pt x="2" y="73"/>
                  <a:pt x="0" y="67"/>
                  <a:pt x="4" y="64"/>
                </a:cubicBezTo>
                <a:cubicBezTo>
                  <a:pt x="15" y="55"/>
                  <a:pt x="32" y="50"/>
                  <a:pt x="46" y="48"/>
                </a:cubicBezTo>
                <a:cubicBezTo>
                  <a:pt x="56" y="44"/>
                  <a:pt x="37" y="56"/>
                  <a:pt x="52" y="63"/>
                </a:cubicBezTo>
                <a:cubicBezTo>
                  <a:pt x="68" y="58"/>
                  <a:pt x="59" y="53"/>
                  <a:pt x="49" y="51"/>
                </a:cubicBezTo>
                <a:cubicBezTo>
                  <a:pt x="58" y="47"/>
                  <a:pt x="64" y="48"/>
                  <a:pt x="72" y="42"/>
                </a:cubicBezTo>
                <a:cubicBezTo>
                  <a:pt x="71" y="30"/>
                  <a:pt x="73" y="22"/>
                  <a:pt x="64" y="16"/>
                </a:cubicBezTo>
                <a:cubicBezTo>
                  <a:pt x="63" y="22"/>
                  <a:pt x="64" y="27"/>
                  <a:pt x="66" y="33"/>
                </a:cubicBezTo>
                <a:cubicBezTo>
                  <a:pt x="68" y="44"/>
                  <a:pt x="73" y="54"/>
                  <a:pt x="78" y="64"/>
                </a:cubicBezTo>
                <a:cubicBezTo>
                  <a:pt x="70" y="67"/>
                  <a:pt x="70" y="61"/>
                  <a:pt x="69" y="54"/>
                </a:cubicBezTo>
                <a:cubicBezTo>
                  <a:pt x="69" y="50"/>
                  <a:pt x="69" y="46"/>
                  <a:pt x="70" y="43"/>
                </a:cubicBezTo>
                <a:cubicBezTo>
                  <a:pt x="74" y="33"/>
                  <a:pt x="87" y="58"/>
                  <a:pt x="91" y="60"/>
                </a:cubicBezTo>
                <a:cubicBezTo>
                  <a:pt x="92" y="55"/>
                  <a:pt x="89" y="48"/>
                  <a:pt x="93" y="45"/>
                </a:cubicBezTo>
                <a:cubicBezTo>
                  <a:pt x="98" y="42"/>
                  <a:pt x="103" y="58"/>
                  <a:pt x="103" y="58"/>
                </a:cubicBezTo>
                <a:cubicBezTo>
                  <a:pt x="107" y="71"/>
                  <a:pt x="102" y="58"/>
                  <a:pt x="103" y="45"/>
                </a:cubicBezTo>
                <a:cubicBezTo>
                  <a:pt x="111" y="47"/>
                  <a:pt x="113" y="54"/>
                  <a:pt x="120" y="58"/>
                </a:cubicBezTo>
                <a:cubicBezTo>
                  <a:pt x="123" y="55"/>
                  <a:pt x="132" y="46"/>
                  <a:pt x="132" y="42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7567560" y="5361120"/>
            <a:ext cx="19080" cy="82440"/>
          </a:xfrm>
          <a:custGeom>
            <a:avLst/>
            <a:gdLst/>
            <a:ahLst/>
            <a:rect l="l" t="t" r="r" b="b"/>
            <a:pathLst>
              <a:path w="12" h="52">
                <a:moveTo>
                  <a:pt x="6" y="0"/>
                </a:moveTo>
                <a:cubicBezTo>
                  <a:pt x="11" y="9"/>
                  <a:pt x="11" y="20"/>
                  <a:pt x="12" y="30"/>
                </a:cubicBezTo>
                <a:cubicBezTo>
                  <a:pt x="11" y="52"/>
                  <a:pt x="10" y="47"/>
                  <a:pt x="0" y="37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36720" bIns="36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7628040" y="5367240"/>
            <a:ext cx="14040" cy="61920"/>
          </a:xfrm>
          <a:custGeom>
            <a:avLst/>
            <a:gdLst/>
            <a:ahLst/>
            <a:rect l="l" t="t" r="r" b="b"/>
            <a:pathLst>
              <a:path w="9" h="39">
                <a:moveTo>
                  <a:pt x="1" y="0"/>
                </a:moveTo>
                <a:cubicBezTo>
                  <a:pt x="2" y="15"/>
                  <a:pt x="0" y="39"/>
                  <a:pt x="9" y="39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16200" bIns="16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7589880" y="5398920"/>
            <a:ext cx="38160" cy="17640"/>
          </a:xfrm>
          <a:custGeom>
            <a:avLst/>
            <a:gdLst/>
            <a:ahLst/>
            <a:rect l="l" t="t" r="r" b="b"/>
            <a:pathLst>
              <a:path w="24" h="11">
                <a:moveTo>
                  <a:pt x="0" y="4"/>
                </a:moveTo>
                <a:cubicBezTo>
                  <a:pt x="7" y="8"/>
                  <a:pt x="24" y="11"/>
                  <a:pt x="21" y="0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28080" bIns="-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7677000" y="5372280"/>
            <a:ext cx="222480" cy="107640"/>
          </a:xfrm>
          <a:custGeom>
            <a:avLst/>
            <a:gdLst/>
            <a:ahLst/>
            <a:rect l="l" t="t" r="r" b="b"/>
            <a:pathLst>
              <a:path w="140" h="68">
                <a:moveTo>
                  <a:pt x="0" y="20"/>
                </a:moveTo>
                <a:cubicBezTo>
                  <a:pt x="3" y="27"/>
                  <a:pt x="0" y="32"/>
                  <a:pt x="8" y="35"/>
                </a:cubicBezTo>
                <a:cubicBezTo>
                  <a:pt x="16" y="31"/>
                  <a:pt x="15" y="25"/>
                  <a:pt x="6" y="23"/>
                </a:cubicBezTo>
                <a:cubicBezTo>
                  <a:pt x="9" y="29"/>
                  <a:pt x="11" y="29"/>
                  <a:pt x="17" y="30"/>
                </a:cubicBezTo>
                <a:cubicBezTo>
                  <a:pt x="29" y="28"/>
                  <a:pt x="35" y="68"/>
                  <a:pt x="21" y="51"/>
                </a:cubicBezTo>
                <a:cubicBezTo>
                  <a:pt x="22" y="40"/>
                  <a:pt x="17" y="22"/>
                  <a:pt x="30" y="26"/>
                </a:cubicBezTo>
                <a:cubicBezTo>
                  <a:pt x="36" y="31"/>
                  <a:pt x="39" y="33"/>
                  <a:pt x="32" y="38"/>
                </a:cubicBezTo>
                <a:cubicBezTo>
                  <a:pt x="32" y="38"/>
                  <a:pt x="41" y="37"/>
                  <a:pt x="45" y="36"/>
                </a:cubicBezTo>
                <a:cubicBezTo>
                  <a:pt x="55" y="24"/>
                  <a:pt x="48" y="7"/>
                  <a:pt x="36" y="0"/>
                </a:cubicBezTo>
                <a:cubicBezTo>
                  <a:pt x="34" y="10"/>
                  <a:pt x="45" y="31"/>
                  <a:pt x="56" y="33"/>
                </a:cubicBezTo>
                <a:cubicBezTo>
                  <a:pt x="66" y="40"/>
                  <a:pt x="61" y="28"/>
                  <a:pt x="69" y="38"/>
                </a:cubicBezTo>
                <a:cubicBezTo>
                  <a:pt x="72" y="37"/>
                  <a:pt x="79" y="35"/>
                  <a:pt x="80" y="32"/>
                </a:cubicBezTo>
                <a:cubicBezTo>
                  <a:pt x="82" y="26"/>
                  <a:pt x="69" y="22"/>
                  <a:pt x="86" y="36"/>
                </a:cubicBezTo>
                <a:cubicBezTo>
                  <a:pt x="94" y="26"/>
                  <a:pt x="95" y="45"/>
                  <a:pt x="96" y="51"/>
                </a:cubicBezTo>
                <a:cubicBezTo>
                  <a:pt x="94" y="66"/>
                  <a:pt x="87" y="60"/>
                  <a:pt x="84" y="50"/>
                </a:cubicBezTo>
                <a:cubicBezTo>
                  <a:pt x="94" y="29"/>
                  <a:pt x="120" y="33"/>
                  <a:pt x="140" y="29"/>
                </a:cubicBezTo>
                <a:cubicBezTo>
                  <a:pt x="138" y="28"/>
                  <a:pt x="135" y="26"/>
                  <a:pt x="135" y="26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7248600" y="5508720"/>
            <a:ext cx="155520" cy="88920"/>
          </a:xfrm>
          <a:custGeom>
            <a:avLst/>
            <a:gdLst/>
            <a:ahLst/>
            <a:rect l="l" t="t" r="r" b="b"/>
            <a:pathLst>
              <a:path w="98" h="56">
                <a:moveTo>
                  <a:pt x="44" y="7"/>
                </a:moveTo>
                <a:cubicBezTo>
                  <a:pt x="34" y="5"/>
                  <a:pt x="25" y="1"/>
                  <a:pt x="15" y="0"/>
                </a:cubicBezTo>
                <a:cubicBezTo>
                  <a:pt x="8" y="3"/>
                  <a:pt x="6" y="5"/>
                  <a:pt x="5" y="12"/>
                </a:cubicBezTo>
                <a:cubicBezTo>
                  <a:pt x="6" y="25"/>
                  <a:pt x="0" y="42"/>
                  <a:pt x="15" y="39"/>
                </a:cubicBezTo>
                <a:cubicBezTo>
                  <a:pt x="22" y="35"/>
                  <a:pt x="27" y="30"/>
                  <a:pt x="32" y="24"/>
                </a:cubicBezTo>
                <a:cubicBezTo>
                  <a:pt x="34" y="12"/>
                  <a:pt x="28" y="24"/>
                  <a:pt x="27" y="27"/>
                </a:cubicBezTo>
                <a:cubicBezTo>
                  <a:pt x="29" y="37"/>
                  <a:pt x="28" y="41"/>
                  <a:pt x="38" y="37"/>
                </a:cubicBezTo>
                <a:cubicBezTo>
                  <a:pt x="42" y="32"/>
                  <a:pt x="41" y="27"/>
                  <a:pt x="48" y="30"/>
                </a:cubicBezTo>
                <a:cubicBezTo>
                  <a:pt x="46" y="43"/>
                  <a:pt x="43" y="28"/>
                  <a:pt x="56" y="34"/>
                </a:cubicBezTo>
                <a:cubicBezTo>
                  <a:pt x="58" y="43"/>
                  <a:pt x="59" y="34"/>
                  <a:pt x="65" y="31"/>
                </a:cubicBezTo>
                <a:cubicBezTo>
                  <a:pt x="67" y="41"/>
                  <a:pt x="72" y="33"/>
                  <a:pt x="74" y="28"/>
                </a:cubicBezTo>
                <a:cubicBezTo>
                  <a:pt x="77" y="9"/>
                  <a:pt x="75" y="38"/>
                  <a:pt x="75" y="39"/>
                </a:cubicBezTo>
                <a:cubicBezTo>
                  <a:pt x="83" y="36"/>
                  <a:pt x="82" y="32"/>
                  <a:pt x="89" y="36"/>
                </a:cubicBezTo>
                <a:cubicBezTo>
                  <a:pt x="90" y="40"/>
                  <a:pt x="92" y="44"/>
                  <a:pt x="92" y="48"/>
                </a:cubicBezTo>
                <a:cubicBezTo>
                  <a:pt x="92" y="50"/>
                  <a:pt x="90" y="56"/>
                  <a:pt x="90" y="54"/>
                </a:cubicBezTo>
                <a:cubicBezTo>
                  <a:pt x="90" y="48"/>
                  <a:pt x="92" y="46"/>
                  <a:pt x="95" y="42"/>
                </a:cubicBezTo>
                <a:cubicBezTo>
                  <a:pt x="96" y="36"/>
                  <a:pt x="98" y="37"/>
                  <a:pt x="92" y="36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7470720" y="5494320"/>
            <a:ext cx="79560" cy="28440"/>
          </a:xfrm>
          <a:custGeom>
            <a:avLst/>
            <a:gdLst/>
            <a:ahLst/>
            <a:rect l="l" t="t" r="r" b="b"/>
            <a:pathLst>
              <a:path w="50" h="18">
                <a:moveTo>
                  <a:pt x="15" y="7"/>
                </a:moveTo>
                <a:cubicBezTo>
                  <a:pt x="4" y="18"/>
                  <a:pt x="0" y="8"/>
                  <a:pt x="12" y="6"/>
                </a:cubicBezTo>
                <a:cubicBezTo>
                  <a:pt x="24" y="8"/>
                  <a:pt x="26" y="9"/>
                  <a:pt x="42" y="10"/>
                </a:cubicBezTo>
                <a:cubicBezTo>
                  <a:pt x="46" y="7"/>
                  <a:pt x="50" y="5"/>
                  <a:pt x="48" y="0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17280" bIns="-17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7475400" y="5514840"/>
            <a:ext cx="52560" cy="66960"/>
          </a:xfrm>
          <a:custGeom>
            <a:avLst/>
            <a:gdLst/>
            <a:ahLst/>
            <a:rect l="l" t="t" r="r" b="b"/>
            <a:pathLst>
              <a:path w="33" h="42">
                <a:moveTo>
                  <a:pt x="24" y="0"/>
                </a:moveTo>
                <a:cubicBezTo>
                  <a:pt x="22" y="5"/>
                  <a:pt x="21" y="10"/>
                  <a:pt x="19" y="15"/>
                </a:cubicBezTo>
                <a:cubicBezTo>
                  <a:pt x="17" y="24"/>
                  <a:pt x="18" y="40"/>
                  <a:pt x="7" y="42"/>
                </a:cubicBezTo>
                <a:cubicBezTo>
                  <a:pt x="2" y="38"/>
                  <a:pt x="1" y="36"/>
                  <a:pt x="0" y="30"/>
                </a:cubicBezTo>
                <a:cubicBezTo>
                  <a:pt x="7" y="29"/>
                  <a:pt x="12" y="27"/>
                  <a:pt x="19" y="26"/>
                </a:cubicBezTo>
                <a:cubicBezTo>
                  <a:pt x="33" y="22"/>
                  <a:pt x="26" y="12"/>
                  <a:pt x="30" y="24"/>
                </a:cubicBezTo>
                <a:cubicBezTo>
                  <a:pt x="26" y="30"/>
                  <a:pt x="28" y="28"/>
                  <a:pt x="24" y="32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21240" bIns="212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7520040" y="5510160"/>
            <a:ext cx="162000" cy="66600"/>
          </a:xfrm>
          <a:custGeom>
            <a:avLst/>
            <a:gdLst/>
            <a:ahLst/>
            <a:rect l="l" t="t" r="r" b="b"/>
            <a:pathLst>
              <a:path w="102" h="42">
                <a:moveTo>
                  <a:pt x="27" y="26"/>
                </a:moveTo>
                <a:cubicBezTo>
                  <a:pt x="21" y="23"/>
                  <a:pt x="16" y="26"/>
                  <a:pt x="9" y="27"/>
                </a:cubicBezTo>
                <a:cubicBezTo>
                  <a:pt x="4" y="33"/>
                  <a:pt x="0" y="35"/>
                  <a:pt x="8" y="38"/>
                </a:cubicBezTo>
                <a:cubicBezTo>
                  <a:pt x="13" y="37"/>
                  <a:pt x="23" y="33"/>
                  <a:pt x="23" y="33"/>
                </a:cubicBezTo>
                <a:cubicBezTo>
                  <a:pt x="24" y="36"/>
                  <a:pt x="23" y="42"/>
                  <a:pt x="29" y="39"/>
                </a:cubicBezTo>
                <a:cubicBezTo>
                  <a:pt x="32" y="38"/>
                  <a:pt x="38" y="32"/>
                  <a:pt x="38" y="32"/>
                </a:cubicBezTo>
                <a:cubicBezTo>
                  <a:pt x="39" y="25"/>
                  <a:pt x="43" y="24"/>
                  <a:pt x="47" y="30"/>
                </a:cubicBezTo>
                <a:cubicBezTo>
                  <a:pt x="46" y="34"/>
                  <a:pt x="42" y="41"/>
                  <a:pt x="42" y="41"/>
                </a:cubicBezTo>
                <a:cubicBezTo>
                  <a:pt x="48" y="35"/>
                  <a:pt x="51" y="29"/>
                  <a:pt x="56" y="23"/>
                </a:cubicBezTo>
                <a:cubicBezTo>
                  <a:pt x="57" y="17"/>
                  <a:pt x="59" y="0"/>
                  <a:pt x="59" y="6"/>
                </a:cubicBezTo>
                <a:cubicBezTo>
                  <a:pt x="59" y="13"/>
                  <a:pt x="57" y="23"/>
                  <a:pt x="54" y="30"/>
                </a:cubicBezTo>
                <a:cubicBezTo>
                  <a:pt x="53" y="37"/>
                  <a:pt x="54" y="38"/>
                  <a:pt x="60" y="41"/>
                </a:cubicBezTo>
                <a:cubicBezTo>
                  <a:pt x="68" y="38"/>
                  <a:pt x="69" y="38"/>
                  <a:pt x="68" y="29"/>
                </a:cubicBezTo>
                <a:cubicBezTo>
                  <a:pt x="62" y="34"/>
                  <a:pt x="60" y="36"/>
                  <a:pt x="65" y="42"/>
                </a:cubicBezTo>
                <a:cubicBezTo>
                  <a:pt x="72" y="32"/>
                  <a:pt x="64" y="33"/>
                  <a:pt x="81" y="32"/>
                </a:cubicBezTo>
                <a:cubicBezTo>
                  <a:pt x="87" y="17"/>
                  <a:pt x="74" y="41"/>
                  <a:pt x="89" y="38"/>
                </a:cubicBezTo>
                <a:cubicBezTo>
                  <a:pt x="94" y="30"/>
                  <a:pt x="91" y="37"/>
                  <a:pt x="98" y="41"/>
                </a:cubicBezTo>
                <a:cubicBezTo>
                  <a:pt x="99" y="38"/>
                  <a:pt x="102" y="35"/>
                  <a:pt x="102" y="32"/>
                </a:cubicBezTo>
                <a:cubicBezTo>
                  <a:pt x="102" y="30"/>
                  <a:pt x="98" y="29"/>
                  <a:pt x="98" y="29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20880" bIns="20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7589880" y="5533920"/>
            <a:ext cx="155520" cy="27000"/>
          </a:xfrm>
          <a:custGeom>
            <a:avLst/>
            <a:gdLst/>
            <a:ahLst/>
            <a:rect l="l" t="t" r="r" b="b"/>
            <a:pathLst>
              <a:path w="98" h="17">
                <a:moveTo>
                  <a:pt x="0" y="0"/>
                </a:moveTo>
                <a:cubicBezTo>
                  <a:pt x="12" y="2"/>
                  <a:pt x="98" y="17"/>
                  <a:pt x="72" y="0"/>
                </a:cubicBezTo>
              </a:path>
            </a:pathLst>
          </a:custGeom>
          <a:noFill/>
          <a:ln w="93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18720" bIns="-18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3743280" y="1271520"/>
            <a:ext cx="561960" cy="609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446760" y="2016000"/>
            <a:ext cx="852840" cy="10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DESCRIPTION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550440" y="2155680"/>
            <a:ext cx="3855240" cy="74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Interest is a water and sewage company in a South American Country (SAC).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Acquire an interest from the SAC government of between 39.8% and 50% of the Strategic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Interest, and through a Shareholders’ Agreement be granted control over all but a limited number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corporate matters. It serves a population of 2.0 million and has approximately 400,000 water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and 300,000 wastewater customers.  All customers are metered with a collection rate at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approximately 95%.  Average water losses of 40% can be reduced to 30% in five years.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Azurix requests approval to acquire the Strategic Interest for cash consideration of up to $150 million.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90" name=""/>
          <p:cNvGrpSpPr/>
          <p:nvPr/>
        </p:nvGrpSpPr>
        <p:grpSpPr>
          <a:xfrm>
            <a:off x="440640" y="3029040"/>
            <a:ext cx="3405960" cy="475200"/>
            <a:chOff x="440640" y="3029040"/>
            <a:chExt cx="3405960" cy="475200"/>
          </a:xfrm>
        </p:grpSpPr>
        <p:sp>
          <p:nvSpPr>
            <p:cNvPr id="491" name=""/>
            <p:cNvSpPr/>
            <p:nvPr/>
          </p:nvSpPr>
          <p:spPr>
            <a:xfrm>
              <a:off x="440640" y="3029040"/>
              <a:ext cx="25131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TRANSACTION SOURCES AND USES OF FUNDS ($ Thousands)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1865880" y="3184560"/>
              <a:ext cx="295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Sources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1822320" y="3279960"/>
              <a:ext cx="293760" cy="79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3665880" y="3184560"/>
              <a:ext cx="1724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Uses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3630600" y="3279960"/>
              <a:ext cx="169920" cy="792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568080" y="3287880"/>
              <a:ext cx="474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Equity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1829160" y="3287880"/>
              <a:ext cx="332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$140,000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2642040" y="3287880"/>
              <a:ext cx="413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Acquisition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3513600" y="3287880"/>
              <a:ext cx="332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$140,000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564120" y="3397320"/>
              <a:ext cx="187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1829160" y="3397320"/>
              <a:ext cx="332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$140,000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3513600" y="3397320"/>
              <a:ext cx="332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$140,000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1522440" y="3390840"/>
              <a:ext cx="641160" cy="64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3235320" y="3390840"/>
              <a:ext cx="611280" cy="64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5" name=""/>
          <p:cNvGrpSpPr/>
          <p:nvPr/>
        </p:nvGrpSpPr>
        <p:grpSpPr>
          <a:xfrm>
            <a:off x="365040" y="1130400"/>
            <a:ext cx="4189320" cy="812520"/>
            <a:chOff x="365040" y="1130400"/>
            <a:chExt cx="4189320" cy="812520"/>
          </a:xfrm>
        </p:grpSpPr>
        <p:sp>
          <p:nvSpPr>
            <p:cNvPr id="506" name=""/>
            <p:cNvSpPr/>
            <p:nvPr/>
          </p:nvSpPr>
          <p:spPr>
            <a:xfrm>
              <a:off x="471960" y="1135080"/>
              <a:ext cx="489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DEAL NAME: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1723320" y="1135080"/>
              <a:ext cx="9172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EXAMPLE TRANSACTION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2692440" y="1135080"/>
              <a:ext cx="783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Date DASH Completed: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3796560" y="1135080"/>
              <a:ext cx="2718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12/18/98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365040" y="1130400"/>
              <a:ext cx="122868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1593720" y="1130400"/>
              <a:ext cx="504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1598760" y="1130400"/>
              <a:ext cx="100476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2603520" y="1130400"/>
              <a:ext cx="468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2608200" y="1130400"/>
              <a:ext cx="110988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3718080" y="1130400"/>
              <a:ext cx="612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3724200" y="1130400"/>
              <a:ext cx="83016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468360" y="1224000"/>
              <a:ext cx="474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Counterparty: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2664720" y="1224000"/>
              <a:ext cx="4600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RAC Analyst: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468720" y="1314360"/>
              <a:ext cx="4687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Business Unit: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1664640" y="1314360"/>
              <a:ext cx="2124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Azurix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2673360" y="1314360"/>
              <a:ext cx="57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Investment Type: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498240" y="1403280"/>
              <a:ext cx="839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Business Unit Originator: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3" name=""/>
            <p:cNvSpPr/>
            <p:nvPr/>
          </p:nvSpPr>
          <p:spPr>
            <a:xfrm>
              <a:off x="1677600" y="1403280"/>
              <a:ext cx="375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J. Paul Oxer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4" name=""/>
            <p:cNvSpPr/>
            <p:nvPr/>
          </p:nvSpPr>
          <p:spPr>
            <a:xfrm>
              <a:off x="2697120" y="1403280"/>
              <a:ext cx="885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Capital Funding Source(s):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3806280" y="1403280"/>
              <a:ext cx="4345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Balance Sheet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6" name=""/>
            <p:cNvSpPr/>
            <p:nvPr/>
          </p:nvSpPr>
          <p:spPr>
            <a:xfrm>
              <a:off x="455760" y="1495440"/>
              <a:ext cx="71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Wingdings"/>
                  <a:ea typeface="Wingdings"/>
                </a:rPr>
                <a:t>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7" name=""/>
            <p:cNvSpPr/>
            <p:nvPr/>
          </p:nvSpPr>
          <p:spPr>
            <a:xfrm>
              <a:off x="532800" y="1492200"/>
              <a:ext cx="436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Public           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986760" y="1495440"/>
              <a:ext cx="468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Wingdings"/>
                  <a:ea typeface="Wingdings"/>
                </a:rPr>
                <a:t>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9" name=""/>
            <p:cNvSpPr/>
            <p:nvPr/>
          </p:nvSpPr>
          <p:spPr>
            <a:xfrm>
              <a:off x="1045080" y="1492200"/>
              <a:ext cx="237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Private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0" name=""/>
            <p:cNvSpPr/>
            <p:nvPr/>
          </p:nvSpPr>
          <p:spPr>
            <a:xfrm>
              <a:off x="455760" y="1585800"/>
              <a:ext cx="71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Wingdings"/>
                  <a:ea typeface="Wingdings"/>
                </a:rPr>
                <a:t>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532800" y="1581120"/>
              <a:ext cx="436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Merchant     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2" name=""/>
            <p:cNvSpPr/>
            <p:nvPr/>
          </p:nvSpPr>
          <p:spPr>
            <a:xfrm>
              <a:off x="986760" y="1585800"/>
              <a:ext cx="468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Wingdings"/>
                  <a:ea typeface="Wingdings"/>
                </a:rPr>
                <a:t>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3" name=""/>
            <p:cNvSpPr/>
            <p:nvPr/>
          </p:nvSpPr>
          <p:spPr>
            <a:xfrm>
              <a:off x="1049760" y="1581120"/>
              <a:ext cx="292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Strategic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2689200" y="1492200"/>
              <a:ext cx="762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Expected Closing Date: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5" name=""/>
            <p:cNvSpPr/>
            <p:nvPr/>
          </p:nvSpPr>
          <p:spPr>
            <a:xfrm>
              <a:off x="3819240" y="1492200"/>
              <a:ext cx="5151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Feb. 27, 1999 —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6" name=""/>
            <p:cNvSpPr/>
            <p:nvPr/>
          </p:nvSpPr>
          <p:spPr>
            <a:xfrm>
              <a:off x="3809160" y="1581120"/>
              <a:ext cx="44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April 15, 1999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2689200" y="1668600"/>
              <a:ext cx="7923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Expected Funding Date: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8" name=""/>
            <p:cNvSpPr/>
            <p:nvPr/>
          </p:nvSpPr>
          <p:spPr>
            <a:xfrm>
              <a:off x="3816000" y="1668600"/>
              <a:ext cx="477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Feb. 27, 1999 –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9" name=""/>
            <p:cNvSpPr/>
            <p:nvPr/>
          </p:nvSpPr>
          <p:spPr>
            <a:xfrm>
              <a:off x="3809160" y="1757520"/>
              <a:ext cx="4474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April 15, 1999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474120" y="1851120"/>
              <a:ext cx="468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Wingdings"/>
                  <a:ea typeface="Wingdings"/>
                </a:rPr>
                <a:t>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1" name=""/>
            <p:cNvSpPr/>
            <p:nvPr/>
          </p:nvSpPr>
          <p:spPr>
            <a:xfrm>
              <a:off x="549360" y="1847880"/>
              <a:ext cx="436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Conforming 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2" name=""/>
            <p:cNvSpPr/>
            <p:nvPr/>
          </p:nvSpPr>
          <p:spPr>
            <a:xfrm>
              <a:off x="982800" y="1851120"/>
              <a:ext cx="71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Wingdings"/>
                  <a:ea typeface="Wingdings"/>
                </a:rPr>
                <a:t>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1066680" y="1847880"/>
              <a:ext cx="5130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Nonconforming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4" name=""/>
            <p:cNvSpPr/>
            <p:nvPr/>
          </p:nvSpPr>
          <p:spPr>
            <a:xfrm>
              <a:off x="2706840" y="1847880"/>
              <a:ext cx="9745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Board Approval:  X Pending 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5" name=""/>
            <p:cNvSpPr/>
            <p:nvPr/>
          </p:nvSpPr>
          <p:spPr>
            <a:xfrm>
              <a:off x="3641760" y="1851120"/>
              <a:ext cx="71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Wingdings"/>
                  <a:ea typeface="Wingdings"/>
                </a:rPr>
                <a:t>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3713760" y="1847880"/>
              <a:ext cx="3499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Received 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7" name=""/>
            <p:cNvSpPr/>
            <p:nvPr/>
          </p:nvSpPr>
          <p:spPr>
            <a:xfrm>
              <a:off x="4065480" y="1851120"/>
              <a:ext cx="71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Wingdings"/>
                  <a:ea typeface="Wingdings"/>
                </a:rPr>
                <a:t>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8" name=""/>
            <p:cNvSpPr/>
            <p:nvPr/>
          </p:nvSpPr>
          <p:spPr>
            <a:xfrm>
              <a:off x="4117680" y="1847880"/>
              <a:ext cx="9612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9" name=""/>
            <p:cNvSpPr/>
            <p:nvPr/>
          </p:nvSpPr>
          <p:spPr>
            <a:xfrm>
              <a:off x="4233960" y="1851120"/>
              <a:ext cx="716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none">
                  <a:solidFill>
                    <a:srgbClr val="000000"/>
                  </a:solidFill>
                  <a:effectLst/>
                  <a:uFillTx/>
                  <a:latin typeface="Wingdings"/>
                  <a:ea typeface="Wingdings"/>
                </a:rPr>
                <a:t>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0" name=""/>
            <p:cNvSpPr/>
            <p:nvPr/>
          </p:nvSpPr>
          <p:spPr>
            <a:xfrm>
              <a:off x="4287960" y="1847880"/>
              <a:ext cx="1508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N/A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1" name=""/>
            <p:cNvSpPr/>
            <p:nvPr/>
          </p:nvSpPr>
          <p:spPr>
            <a:xfrm>
              <a:off x="365040" y="1936800"/>
              <a:ext cx="122868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1593720" y="1936800"/>
              <a:ext cx="504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3" name=""/>
            <p:cNvSpPr/>
            <p:nvPr/>
          </p:nvSpPr>
          <p:spPr>
            <a:xfrm>
              <a:off x="1598760" y="1936800"/>
              <a:ext cx="100476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4" name=""/>
            <p:cNvSpPr/>
            <p:nvPr/>
          </p:nvSpPr>
          <p:spPr>
            <a:xfrm>
              <a:off x="2603520" y="1936800"/>
              <a:ext cx="468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2608200" y="1936800"/>
              <a:ext cx="184320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6" name=""/>
            <p:cNvSpPr/>
            <p:nvPr/>
          </p:nvSpPr>
          <p:spPr>
            <a:xfrm>
              <a:off x="4451400" y="1936800"/>
              <a:ext cx="468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7" name=""/>
            <p:cNvSpPr/>
            <p:nvPr/>
          </p:nvSpPr>
          <p:spPr>
            <a:xfrm>
              <a:off x="4456080" y="1936800"/>
              <a:ext cx="98280" cy="4680"/>
            </a:xfrm>
            <a:prstGeom prst="rect">
              <a:avLst/>
            </a:pr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8" name=""/>
          <p:cNvSpPr/>
          <p:nvPr/>
        </p:nvSpPr>
        <p:spPr>
          <a:xfrm>
            <a:off x="3767040" y="1395360"/>
            <a:ext cx="581040" cy="452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7267680" y="5619600"/>
            <a:ext cx="60120" cy="96840"/>
          </a:xfrm>
          <a:custGeom>
            <a:avLst/>
            <a:gdLst/>
            <a:ahLst/>
            <a:rect l="l" t="t" r="r" b="b"/>
            <a:pathLst>
              <a:path w="38" h="61">
                <a:moveTo>
                  <a:pt x="34" y="0"/>
                </a:moveTo>
                <a:cubicBezTo>
                  <a:pt x="33" y="21"/>
                  <a:pt x="38" y="47"/>
                  <a:pt x="18" y="60"/>
                </a:cubicBezTo>
                <a:cubicBezTo>
                  <a:pt x="13" y="59"/>
                  <a:pt x="7" y="61"/>
                  <a:pt x="2" y="58"/>
                </a:cubicBezTo>
                <a:cubicBezTo>
                  <a:pt x="0" y="57"/>
                  <a:pt x="4" y="52"/>
                  <a:pt x="4" y="52"/>
                </a:cubicBezTo>
              </a:path>
            </a:pathLst>
          </a:custGeom>
          <a:noFill/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0" name=""/>
          <p:cNvSpPr/>
          <p:nvPr/>
        </p:nvSpPr>
        <p:spPr>
          <a:xfrm>
            <a:off x="7388280" y="5643720"/>
            <a:ext cx="28440" cy="83880"/>
          </a:xfrm>
          <a:custGeom>
            <a:avLst/>
            <a:gdLst/>
            <a:ahLst/>
            <a:rect l="l" t="t" r="r" b="b"/>
            <a:pathLst>
              <a:path w="18" h="53">
                <a:moveTo>
                  <a:pt x="0" y="3"/>
                </a:moveTo>
                <a:cubicBezTo>
                  <a:pt x="5" y="2"/>
                  <a:pt x="11" y="0"/>
                  <a:pt x="16" y="1"/>
                </a:cubicBezTo>
                <a:cubicBezTo>
                  <a:pt x="18" y="1"/>
                  <a:pt x="18" y="5"/>
                  <a:pt x="18" y="7"/>
                </a:cubicBezTo>
                <a:cubicBezTo>
                  <a:pt x="18" y="11"/>
                  <a:pt x="13" y="53"/>
                  <a:pt x="4" y="53"/>
                </a:cubicBezTo>
              </a:path>
            </a:pathLst>
          </a:custGeom>
          <a:noFill/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38160" bIns="38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7416720" y="5622840"/>
            <a:ext cx="76320" cy="60480"/>
          </a:xfrm>
          <a:custGeom>
            <a:avLst/>
            <a:gdLst/>
            <a:ahLst/>
            <a:rect l="l" t="t" r="r" b="b"/>
            <a:pathLst>
              <a:path w="48" h="38">
                <a:moveTo>
                  <a:pt x="8" y="10"/>
                </a:moveTo>
                <a:cubicBezTo>
                  <a:pt x="28" y="6"/>
                  <a:pt x="48" y="0"/>
                  <a:pt x="38" y="30"/>
                </a:cubicBezTo>
                <a:cubicBezTo>
                  <a:pt x="36" y="37"/>
                  <a:pt x="11" y="38"/>
                  <a:pt x="8" y="38"/>
                </a:cubicBezTo>
                <a:cubicBezTo>
                  <a:pt x="5" y="37"/>
                  <a:pt x="0" y="36"/>
                  <a:pt x="0" y="36"/>
                </a:cubicBezTo>
              </a:path>
            </a:pathLst>
          </a:custGeom>
          <a:noFill/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14760" bIns="147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7564320" y="5618160"/>
            <a:ext cx="125640" cy="109440"/>
          </a:xfrm>
          <a:custGeom>
            <a:avLst/>
            <a:gdLst/>
            <a:ahLst/>
            <a:rect l="l" t="t" r="r" b="b"/>
            <a:pathLst>
              <a:path w="79" h="69">
                <a:moveTo>
                  <a:pt x="45" y="5"/>
                </a:moveTo>
                <a:cubicBezTo>
                  <a:pt x="30" y="0"/>
                  <a:pt x="17" y="0"/>
                  <a:pt x="7" y="13"/>
                </a:cubicBezTo>
                <a:cubicBezTo>
                  <a:pt x="3" y="26"/>
                  <a:pt x="0" y="46"/>
                  <a:pt x="11" y="57"/>
                </a:cubicBezTo>
                <a:cubicBezTo>
                  <a:pt x="17" y="63"/>
                  <a:pt x="35" y="69"/>
                  <a:pt x="35" y="69"/>
                </a:cubicBezTo>
                <a:cubicBezTo>
                  <a:pt x="64" y="64"/>
                  <a:pt x="62" y="22"/>
                  <a:pt x="39" y="7"/>
                </a:cubicBezTo>
                <a:cubicBezTo>
                  <a:pt x="33" y="25"/>
                  <a:pt x="70" y="22"/>
                  <a:pt x="79" y="13"/>
                </a:cubicBezTo>
              </a:path>
            </a:pathLst>
          </a:custGeom>
          <a:noFill/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7662960" y="5681520"/>
            <a:ext cx="88920" cy="51120"/>
          </a:xfrm>
          <a:custGeom>
            <a:avLst/>
            <a:gdLst/>
            <a:ahLst/>
            <a:rect l="l" t="t" r="r" b="b"/>
            <a:pathLst>
              <a:path w="56" h="32">
                <a:moveTo>
                  <a:pt x="9" y="3"/>
                </a:moveTo>
                <a:cubicBezTo>
                  <a:pt x="16" y="4"/>
                  <a:pt x="24" y="0"/>
                  <a:pt x="29" y="5"/>
                </a:cubicBezTo>
                <a:cubicBezTo>
                  <a:pt x="56" y="32"/>
                  <a:pt x="0" y="25"/>
                  <a:pt x="51" y="25"/>
                </a:cubicBezTo>
              </a:path>
            </a:pathLst>
          </a:custGeom>
          <a:noFill/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5400" bIns="54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7693200" y="5673600"/>
            <a:ext cx="41040" cy="57240"/>
          </a:xfrm>
          <a:custGeom>
            <a:avLst/>
            <a:gdLst/>
            <a:ahLst/>
            <a:rect l="l" t="t" r="r" b="b"/>
            <a:pathLst>
              <a:path w="26" h="36">
                <a:moveTo>
                  <a:pt x="26" y="0"/>
                </a:moveTo>
                <a:cubicBezTo>
                  <a:pt x="12" y="5"/>
                  <a:pt x="6" y="24"/>
                  <a:pt x="0" y="36"/>
                </a:cubicBezTo>
              </a:path>
            </a:pathLst>
          </a:custGeom>
          <a:noFill/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11520" bIns="11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7742160" y="5676840"/>
            <a:ext cx="189000" cy="71640"/>
          </a:xfrm>
          <a:custGeom>
            <a:avLst/>
            <a:gdLst/>
            <a:ahLst/>
            <a:rect l="l" t="t" r="r" b="b"/>
            <a:pathLst>
              <a:path w="119" h="45">
                <a:moveTo>
                  <a:pt x="11" y="12"/>
                </a:moveTo>
                <a:cubicBezTo>
                  <a:pt x="21" y="11"/>
                  <a:pt x="32" y="13"/>
                  <a:pt x="41" y="10"/>
                </a:cubicBezTo>
                <a:cubicBezTo>
                  <a:pt x="45" y="8"/>
                  <a:pt x="36" y="1"/>
                  <a:pt x="31" y="0"/>
                </a:cubicBezTo>
                <a:cubicBezTo>
                  <a:pt x="23" y="1"/>
                  <a:pt x="15" y="0"/>
                  <a:pt x="7" y="2"/>
                </a:cubicBezTo>
                <a:cubicBezTo>
                  <a:pt x="0" y="4"/>
                  <a:pt x="4" y="18"/>
                  <a:pt x="5" y="20"/>
                </a:cubicBezTo>
                <a:cubicBezTo>
                  <a:pt x="8" y="26"/>
                  <a:pt x="22" y="27"/>
                  <a:pt x="27" y="28"/>
                </a:cubicBezTo>
                <a:cubicBezTo>
                  <a:pt x="34" y="27"/>
                  <a:pt x="44" y="31"/>
                  <a:pt x="49" y="26"/>
                </a:cubicBezTo>
                <a:cubicBezTo>
                  <a:pt x="75" y="3"/>
                  <a:pt x="24" y="3"/>
                  <a:pt x="69" y="8"/>
                </a:cubicBezTo>
                <a:cubicBezTo>
                  <a:pt x="76" y="45"/>
                  <a:pt x="66" y="30"/>
                  <a:pt x="119" y="30"/>
                </a:cubicBezTo>
              </a:path>
            </a:pathLst>
          </a:custGeom>
          <a:noFill/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25920" bIns="259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7170840" y="6051600"/>
            <a:ext cx="534960" cy="98280"/>
          </a:xfrm>
          <a:custGeom>
            <a:avLst/>
            <a:gdLst/>
            <a:ahLst/>
            <a:rect l="l" t="t" r="r" b="b"/>
            <a:pathLst>
              <a:path w="337" h="62">
                <a:moveTo>
                  <a:pt x="61" y="0"/>
                </a:moveTo>
                <a:cubicBezTo>
                  <a:pt x="57" y="22"/>
                  <a:pt x="51" y="48"/>
                  <a:pt x="27" y="54"/>
                </a:cubicBezTo>
                <a:cubicBezTo>
                  <a:pt x="17" y="53"/>
                  <a:pt x="0" y="52"/>
                  <a:pt x="15" y="42"/>
                </a:cubicBezTo>
                <a:cubicBezTo>
                  <a:pt x="100" y="45"/>
                  <a:pt x="63" y="28"/>
                  <a:pt x="69" y="62"/>
                </a:cubicBezTo>
                <a:cubicBezTo>
                  <a:pt x="80" y="61"/>
                  <a:pt x="101" y="57"/>
                  <a:pt x="81" y="50"/>
                </a:cubicBezTo>
                <a:cubicBezTo>
                  <a:pt x="92" y="49"/>
                  <a:pt x="141" y="50"/>
                  <a:pt x="111" y="40"/>
                </a:cubicBezTo>
                <a:cubicBezTo>
                  <a:pt x="66" y="47"/>
                  <a:pt x="138" y="60"/>
                  <a:pt x="141" y="60"/>
                </a:cubicBezTo>
                <a:cubicBezTo>
                  <a:pt x="206" y="61"/>
                  <a:pt x="272" y="60"/>
                  <a:pt x="337" y="60"/>
                </a:cubicBezTo>
              </a:path>
            </a:pathLst>
          </a:custGeom>
          <a:noFill/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7597800" y="6048360"/>
            <a:ext cx="558720" cy="108000"/>
          </a:xfrm>
          <a:custGeom>
            <a:avLst/>
            <a:gdLst/>
            <a:ahLst/>
            <a:rect l="l" t="t" r="r" b="b"/>
            <a:pathLst>
              <a:path w="352" h="68">
                <a:moveTo>
                  <a:pt x="64" y="18"/>
                </a:moveTo>
                <a:cubicBezTo>
                  <a:pt x="54" y="8"/>
                  <a:pt x="46" y="6"/>
                  <a:pt x="34" y="0"/>
                </a:cubicBezTo>
                <a:cubicBezTo>
                  <a:pt x="33" y="0"/>
                  <a:pt x="0" y="11"/>
                  <a:pt x="22" y="22"/>
                </a:cubicBezTo>
                <a:cubicBezTo>
                  <a:pt x="29" y="26"/>
                  <a:pt x="38" y="23"/>
                  <a:pt x="46" y="24"/>
                </a:cubicBezTo>
                <a:cubicBezTo>
                  <a:pt x="51" y="32"/>
                  <a:pt x="55" y="43"/>
                  <a:pt x="58" y="52"/>
                </a:cubicBezTo>
                <a:cubicBezTo>
                  <a:pt x="45" y="65"/>
                  <a:pt x="28" y="59"/>
                  <a:pt x="12" y="54"/>
                </a:cubicBezTo>
                <a:cubicBezTo>
                  <a:pt x="11" y="52"/>
                  <a:pt x="6" y="47"/>
                  <a:pt x="8" y="48"/>
                </a:cubicBezTo>
                <a:cubicBezTo>
                  <a:pt x="28" y="63"/>
                  <a:pt x="18" y="58"/>
                  <a:pt x="42" y="66"/>
                </a:cubicBezTo>
                <a:cubicBezTo>
                  <a:pt x="56" y="65"/>
                  <a:pt x="65" y="65"/>
                  <a:pt x="76" y="58"/>
                </a:cubicBezTo>
                <a:cubicBezTo>
                  <a:pt x="78" y="54"/>
                  <a:pt x="80" y="42"/>
                  <a:pt x="82" y="46"/>
                </a:cubicBezTo>
                <a:cubicBezTo>
                  <a:pt x="93" y="68"/>
                  <a:pt x="75" y="61"/>
                  <a:pt x="118" y="64"/>
                </a:cubicBezTo>
                <a:cubicBezTo>
                  <a:pt x="132" y="68"/>
                  <a:pt x="129" y="56"/>
                  <a:pt x="132" y="42"/>
                </a:cubicBezTo>
                <a:cubicBezTo>
                  <a:pt x="211" y="44"/>
                  <a:pt x="273" y="48"/>
                  <a:pt x="352" y="48"/>
                </a:cubicBezTo>
              </a:path>
            </a:pathLst>
          </a:custGeom>
          <a:noFill/>
          <a:ln w="93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Underwriting Summary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PlaceHolder 2"/>
          <p:cNvSpPr>
            <a:spLocks noGrp="1"/>
          </p:cNvSpPr>
          <p:nvPr>
            <p:ph/>
          </p:nvPr>
        </p:nvSpPr>
        <p:spPr>
          <a:xfrm>
            <a:off x="1082520" y="905040"/>
            <a:ext cx="7778880" cy="39844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18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Assurance that returns are evaluated relative to the risks assumed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8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independent quantitative and qualitative feedback to senior management.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8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Mitigate risks in transactions where appropriate.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8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Coordinate other internal resources (tax, legal, accounting, insurance, trading, etc.) for transaction evaluation and capital allocation.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8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Participate in negotiations with origination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18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Assist in syndication efforts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"/>
          <p:cNvSpPr/>
          <p:nvPr/>
        </p:nvSpPr>
        <p:spPr>
          <a:xfrm rot="5362800">
            <a:off x="3472200" y="-1631160"/>
            <a:ext cx="2000160" cy="6828120"/>
          </a:xfrm>
          <a:custGeom>
            <a:avLst/>
            <a:gdLst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  <a:gd name="GluePoint4X" fmla="*/ 0 w 21600"/>
              <a:gd name="GluePoint4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21600" h="21600">
                <a:moveTo>
                  <a:pt x="21600" y="0"/>
                </a:moveTo>
                <a:cubicBezTo>
                  <a:pt x="16200" y="1938"/>
                  <a:pt x="10800" y="5080"/>
                  <a:pt x="10800" y="10800"/>
                </a:cubicBezTo>
                <a:cubicBezTo>
                  <a:pt x="10800" y="16520"/>
                  <a:pt x="16200" y="19662"/>
                  <a:pt x="21600" y="21600"/>
                </a:cubicBezTo>
                <a:cubicBezTo>
                  <a:pt x="9740" y="21600"/>
                  <a:pt x="0" y="16730"/>
                  <a:pt x="0" y="10800"/>
                </a:cubicBezTo>
                <a:cubicBezTo>
                  <a:pt x="0" y="4870"/>
                  <a:pt x="9740" y="0"/>
                  <a:pt x="21600" y="0"/>
                </a:cubicBezTo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100000">
                <a:srgbClr val="fef1c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1040" rIns="41040" tIns="82080" bIns="8208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2374920" y="1157400"/>
            <a:ext cx="4398840" cy="86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Credit Risk Management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4780080" y="2806560"/>
            <a:ext cx="3333600" cy="2546640"/>
          </a:xfrm>
          <a:prstGeom prst="bevel">
            <a:avLst>
              <a:gd name="adj" fmla="val 9773"/>
            </a:avLst>
          </a:prstGeom>
          <a:gradFill rotWithShape="0">
            <a:gsLst>
              <a:gs pos="0">
                <a:srgbClr val="740012"/>
              </a:gs>
              <a:gs pos="50000">
                <a:srgbClr val="fc0128"/>
              </a:gs>
              <a:gs pos="100000">
                <a:srgbClr val="74001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1008000" y="2787480"/>
            <a:ext cx="3333960" cy="2546640"/>
          </a:xfrm>
          <a:prstGeom prst="bevel">
            <a:avLst>
              <a:gd name="adj" fmla="val 9773"/>
            </a:avLst>
          </a:prstGeom>
          <a:gradFill rotWithShape="0">
            <a:gsLst>
              <a:gs pos="0">
                <a:srgbClr val="740012"/>
              </a:gs>
              <a:gs pos="50000">
                <a:srgbClr val="fc0128"/>
              </a:gs>
              <a:gs pos="100000">
                <a:srgbClr val="74001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5064120" y="3370320"/>
            <a:ext cx="1676520" cy="134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Liquids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Chemicals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6478560" y="3376440"/>
            <a:ext cx="1854360" cy="134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Weather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Paper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Equities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Currency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1996920" y="3019320"/>
            <a:ext cx="2141640" cy="190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marL="231840" indent="-231840">
              <a:lnSpc>
                <a:spcPct val="14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Forwards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Swaps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Swaptions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Exotics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1290600" y="5440320"/>
            <a:ext cx="2657520" cy="11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171360" indent="-171360">
              <a:lnSpc>
                <a:spcPct val="90000"/>
              </a:lnSpc>
              <a:spcBef>
                <a:spcPts val="1661"/>
              </a:spcBef>
              <a:spcAft>
                <a:spcPts val="524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Over $4 billion in price risk management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90000"/>
              </a:lnSpc>
              <a:spcBef>
                <a:spcPts val="1661"/>
              </a:spcBef>
              <a:spcAft>
                <a:spcPts val="524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Over $1 billion in A/R exposure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5105520" y="5443560"/>
            <a:ext cx="2743200" cy="132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171360" indent="-171360">
              <a:lnSpc>
                <a:spcPct val="90000"/>
              </a:lnSpc>
              <a:spcBef>
                <a:spcPts val="1576"/>
              </a:spcBef>
              <a:spcAft>
                <a:spcPts val="524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Over 80% of exposure to investment grade counterparties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1360" indent="-171360">
              <a:lnSpc>
                <a:spcPct val="90000"/>
              </a:lnSpc>
              <a:spcBef>
                <a:spcPts val="1576"/>
              </a:spcBef>
              <a:spcAft>
                <a:spcPts val="524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8,000 counterparties, 2,500 active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1101600" y="2181240"/>
            <a:ext cx="3048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 and Financial</a:t>
            </a:r>
            <a:br>
              <a:rPr sz="22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4835520" y="2166840"/>
            <a:ext cx="3200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Domestic and International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Transaction Universe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"/>
          <p:cNvSpPr/>
          <p:nvPr/>
        </p:nvSpPr>
        <p:spPr>
          <a:xfrm>
            <a:off x="1120680" y="1203480"/>
            <a:ext cx="762948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285840" indent="-285840" algn="ctr">
              <a:lnSpc>
                <a:spcPct val="85000"/>
              </a:lnSpc>
              <a:spcBef>
                <a:spcPts val="139"/>
              </a:spcBef>
              <a:spcAft>
                <a:spcPts val="5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2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Credit Risk Measurement and Management Recommendations from the Publication </a:t>
            </a:r>
            <a:r>
              <a:rPr b="1" i="1" lang="en-US" sz="2200" strike="noStrike" u="sng">
                <a:solidFill>
                  <a:srgbClr val="660066"/>
                </a:solidFill>
                <a:effectLst/>
                <a:uFillTx/>
                <a:latin typeface="Times New Roman"/>
              </a:rPr>
              <a:t>Derivatives: Practices and Principles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1182600" y="673200"/>
            <a:ext cx="6934320" cy="5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algn="ctr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G</a:t>
            </a:r>
            <a:r>
              <a:rPr b="1" lang="en-US" sz="20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ROUP</a:t>
            </a:r>
            <a:r>
              <a:rPr b="1" lang="en-US" sz="32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 O</a:t>
            </a:r>
            <a:r>
              <a:rPr b="1" lang="en-US" sz="20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F</a:t>
            </a:r>
            <a:r>
              <a:rPr b="1" lang="en-US" sz="32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 T</a:t>
            </a:r>
            <a:r>
              <a:rPr b="1" lang="en-US" sz="2000" strike="noStrike" u="none">
                <a:solidFill>
                  <a:srgbClr val="660066"/>
                </a:solidFill>
                <a:effectLst/>
                <a:uFillTx/>
                <a:latin typeface="Times New Roman"/>
              </a:rPr>
              <a:t>HIRTY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Credit Risk Management Principles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85" name="SPRSDW" descr=""/>
          <p:cNvPicPr/>
          <p:nvPr/>
        </p:nvPicPr>
        <p:blipFill>
          <a:blip r:embed="rId1"/>
          <a:stretch/>
        </p:blipFill>
        <p:spPr>
          <a:xfrm>
            <a:off x="2131920" y="5481720"/>
            <a:ext cx="4953240" cy="36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6" name=""/>
          <p:cNvSpPr/>
          <p:nvPr/>
        </p:nvSpPr>
        <p:spPr>
          <a:xfrm>
            <a:off x="2633760" y="4689360"/>
            <a:ext cx="4066920" cy="700200"/>
          </a:xfrm>
          <a:prstGeom prst="can">
            <a:avLst>
              <a:gd name="adj" fmla="val 25000"/>
            </a:avLst>
          </a:prstGeom>
          <a:gradFill rotWithShape="0">
            <a:gsLst>
              <a:gs pos="0">
                <a:srgbClr val="660066"/>
              </a:gs>
              <a:gs pos="50000">
                <a:srgbClr val="dfcbdf"/>
              </a:gs>
              <a:gs pos="100000">
                <a:srgbClr val="6600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2643120" y="4002120"/>
            <a:ext cx="4067280" cy="698400"/>
          </a:xfrm>
          <a:prstGeom prst="can">
            <a:avLst>
              <a:gd name="adj" fmla="val 25000"/>
            </a:avLst>
          </a:prstGeom>
          <a:gradFill rotWithShape="0">
            <a:gsLst>
              <a:gs pos="0">
                <a:srgbClr val="000099"/>
              </a:gs>
              <a:gs pos="50000">
                <a:srgbClr val="cbcbe9"/>
              </a:gs>
              <a:gs pos="100000">
                <a:srgbClr val="00009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2643120" y="3335400"/>
            <a:ext cx="4067280" cy="700200"/>
          </a:xfrm>
          <a:prstGeom prst="can">
            <a:avLst>
              <a:gd name="adj" fmla="val 25000"/>
            </a:avLst>
          </a:prstGeom>
          <a:gradFill rotWithShape="0">
            <a:gsLst>
              <a:gs pos="0">
                <a:srgbClr val="006666"/>
              </a:gs>
              <a:gs pos="50000">
                <a:srgbClr val="cbdfdf"/>
              </a:gs>
              <a:gs pos="100000">
                <a:srgbClr val="006666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2652840" y="2647800"/>
            <a:ext cx="4066920" cy="698760"/>
          </a:xfrm>
          <a:prstGeom prst="can">
            <a:avLst>
              <a:gd name="adj" fmla="val 25000"/>
            </a:avLst>
          </a:prstGeom>
          <a:gradFill rotWithShape="0">
            <a:gsLst>
              <a:gs pos="0">
                <a:srgbClr val="ff9900"/>
              </a:gs>
              <a:gs pos="50000">
                <a:srgbClr val="fee9cb"/>
              </a:gs>
              <a:gs pos="100000">
                <a:srgbClr val="ff99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2681280" y="1969920"/>
            <a:ext cx="4067280" cy="700200"/>
          </a:xfrm>
          <a:prstGeom prst="can">
            <a:avLst>
              <a:gd name="adj" fmla="val 25000"/>
            </a:avLst>
          </a:prstGeom>
          <a:gradFill rotWithShape="0">
            <a:gsLst>
              <a:gs pos="0">
                <a:srgbClr val="009900"/>
              </a:gs>
              <a:gs pos="50000">
                <a:srgbClr val="cbe9cb"/>
              </a:gs>
              <a:gs pos="100000">
                <a:srgbClr val="009900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1" name=""/>
          <p:cNvSpPr/>
          <p:nvPr/>
        </p:nvSpPr>
        <p:spPr>
          <a:xfrm>
            <a:off x="2643120" y="4970520"/>
            <a:ext cx="4038840" cy="23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70000" lnSpcReduction="19999"/>
          </a:bodyPr>
          <a:p>
            <a:pPr algn="ctr">
              <a:lnSpc>
                <a:spcPct val="90000"/>
              </a:lnSpc>
              <a:spcBef>
                <a:spcPts val="1239"/>
              </a:spcBef>
              <a:spcAft>
                <a:spcPts val="675"/>
              </a:spcAft>
              <a:tabLst>
                <a:tab algn="l" pos="0"/>
                <a:tab algn="l" pos="85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Credit Enhancement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2" name=""/>
          <p:cNvSpPr/>
          <p:nvPr/>
        </p:nvSpPr>
        <p:spPr>
          <a:xfrm>
            <a:off x="2684520" y="4273560"/>
            <a:ext cx="4038480" cy="23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70000" lnSpcReduction="19999"/>
          </a:bodyPr>
          <a:p>
            <a:pPr algn="ctr">
              <a:lnSpc>
                <a:spcPct val="90000"/>
              </a:lnSpc>
              <a:spcBef>
                <a:spcPts val="1239"/>
              </a:spcBef>
              <a:spcAft>
                <a:spcPts val="675"/>
              </a:spcAft>
              <a:tabLst>
                <a:tab algn="l" pos="0"/>
                <a:tab algn="l" pos="85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Master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3" name=""/>
          <p:cNvSpPr/>
          <p:nvPr/>
        </p:nvSpPr>
        <p:spPr>
          <a:xfrm>
            <a:off x="2833560" y="3622680"/>
            <a:ext cx="4038840" cy="23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70000" lnSpcReduction="19999"/>
          </a:bodyPr>
          <a:p>
            <a:pPr algn="ctr">
              <a:lnSpc>
                <a:spcPct val="90000"/>
              </a:lnSpc>
              <a:spcBef>
                <a:spcPts val="1239"/>
              </a:spcBef>
              <a:spcAft>
                <a:spcPts val="675"/>
              </a:spcAft>
              <a:tabLst>
                <a:tab algn="l" pos="0"/>
                <a:tab algn="l" pos="85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Independent Credit 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4" name=""/>
          <p:cNvSpPr/>
          <p:nvPr/>
        </p:nvSpPr>
        <p:spPr>
          <a:xfrm>
            <a:off x="2658960" y="2892600"/>
            <a:ext cx="4038840" cy="23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70000" lnSpcReduction="19999"/>
          </a:bodyPr>
          <a:p>
            <a:pPr algn="ctr">
              <a:lnSpc>
                <a:spcPct val="90000"/>
              </a:lnSpc>
              <a:spcBef>
                <a:spcPts val="1239"/>
              </a:spcBef>
              <a:spcAft>
                <a:spcPts val="675"/>
              </a:spcAft>
              <a:tabLst>
                <a:tab algn="l" pos="0"/>
                <a:tab algn="l" pos="85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Aggregating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5" name=""/>
          <p:cNvSpPr/>
          <p:nvPr/>
        </p:nvSpPr>
        <p:spPr>
          <a:xfrm>
            <a:off x="2709720" y="2184480"/>
            <a:ext cx="4038840" cy="23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70000" lnSpcReduction="19999"/>
          </a:bodyPr>
          <a:p>
            <a:pPr algn="ctr">
              <a:lnSpc>
                <a:spcPct val="90000"/>
              </a:lnSpc>
              <a:spcBef>
                <a:spcPts val="1239"/>
              </a:spcBef>
              <a:spcAft>
                <a:spcPts val="675"/>
              </a:spcAft>
              <a:tabLst>
                <a:tab algn="l" pos="0"/>
                <a:tab algn="l" pos="857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Measuring Exposure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6" name=""/>
          <p:cNvSpPr/>
          <p:nvPr/>
        </p:nvSpPr>
        <p:spPr>
          <a:xfrm>
            <a:off x="212760" y="5981760"/>
            <a:ext cx="8798040" cy="56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algn="ctr">
              <a:lnSpc>
                <a:spcPct val="85000"/>
              </a:lnSpc>
              <a:spcBef>
                <a:spcPts val="99"/>
              </a:spcBef>
              <a:spcAft>
                <a:spcPts val="40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Group of Thirty is a private, independent, body established in 1978 to provide analysis and recommendations for the financial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7" name=""/>
          <p:cNvSpPr/>
          <p:nvPr/>
        </p:nvSpPr>
        <p:spPr>
          <a:xfrm>
            <a:off x="2589120" y="2170080"/>
            <a:ext cx="60660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9999"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8" name=""/>
          <p:cNvSpPr/>
          <p:nvPr/>
        </p:nvSpPr>
        <p:spPr>
          <a:xfrm>
            <a:off x="2598840" y="3570120"/>
            <a:ext cx="60624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9999"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9" name=""/>
          <p:cNvSpPr/>
          <p:nvPr/>
        </p:nvSpPr>
        <p:spPr>
          <a:xfrm>
            <a:off x="2608200" y="2865600"/>
            <a:ext cx="60660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9999"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2608200" y="4227480"/>
            <a:ext cx="60660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9999"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1" name=""/>
          <p:cNvSpPr/>
          <p:nvPr/>
        </p:nvSpPr>
        <p:spPr>
          <a:xfrm>
            <a:off x="2598840" y="4932360"/>
            <a:ext cx="60624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9999"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14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"/>
          <p:cNvSpPr/>
          <p:nvPr/>
        </p:nvSpPr>
        <p:spPr>
          <a:xfrm>
            <a:off x="1306440" y="847800"/>
            <a:ext cx="6843960" cy="100656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e6dcac"/>
              </a:gs>
              <a:gs pos="100000">
                <a:srgbClr val="e6dca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3" name=""/>
          <p:cNvGrpSpPr/>
          <p:nvPr/>
        </p:nvGrpSpPr>
        <p:grpSpPr>
          <a:xfrm>
            <a:off x="7156440" y="4792680"/>
            <a:ext cx="1642680" cy="1439640"/>
            <a:chOff x="7156440" y="4792680"/>
            <a:chExt cx="1642680" cy="1439640"/>
          </a:xfrm>
        </p:grpSpPr>
        <p:sp>
          <p:nvSpPr>
            <p:cNvPr id="604" name=""/>
            <p:cNvSpPr/>
            <p:nvPr/>
          </p:nvSpPr>
          <p:spPr>
            <a:xfrm>
              <a:off x="7156440" y="4952520"/>
              <a:ext cx="1275840" cy="1278360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50000">
                  <a:srgbClr val="b1dfb1"/>
                </a:gs>
                <a:gs pos="100000">
                  <a:srgbClr val="0099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8432280" y="4792680"/>
              <a:ext cx="361800" cy="1439640"/>
            </a:xfrm>
            <a:custGeom>
              <a:avLst/>
              <a:gdLst/>
              <a:ahLst/>
              <a:rect l="l" t="t" r="r" b="b"/>
              <a:pathLst>
                <a:path w="254" h="1011">
                  <a:moveTo>
                    <a:pt x="0" y="113"/>
                  </a:moveTo>
                  <a:lnTo>
                    <a:pt x="0" y="1011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13"/>
                  </a:lnTo>
                  <a:close/>
                </a:path>
              </a:pathLst>
            </a:custGeom>
            <a:gradFill rotWithShape="0">
              <a:gsLst>
                <a:gs pos="0">
                  <a:srgbClr val="009900"/>
                </a:gs>
                <a:gs pos="50000">
                  <a:srgbClr val="b1dfb1"/>
                </a:gs>
                <a:gs pos="100000">
                  <a:srgbClr val="0099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7157880" y="4792680"/>
              <a:ext cx="1641240" cy="161640"/>
            </a:xfrm>
            <a:custGeom>
              <a:avLst/>
              <a:gdLst/>
              <a:ahLst/>
              <a:rect l="l" t="t" r="r" b="b"/>
              <a:pathLst>
                <a:path w="1156" h="113">
                  <a:moveTo>
                    <a:pt x="0" y="113"/>
                  </a:moveTo>
                  <a:lnTo>
                    <a:pt x="898" y="113"/>
                  </a:lnTo>
                  <a:lnTo>
                    <a:pt x="1156" y="0"/>
                  </a:lnTo>
                  <a:lnTo>
                    <a:pt x="290" y="0"/>
                  </a:lnTo>
                  <a:lnTo>
                    <a:pt x="0" y="113"/>
                  </a:lnTo>
                  <a:close/>
                </a:path>
              </a:pathLst>
            </a:custGeom>
            <a:gradFill rotWithShape="0">
              <a:gsLst>
                <a:gs pos="0">
                  <a:srgbClr val="009900"/>
                </a:gs>
                <a:gs pos="50000">
                  <a:srgbClr val="b1dfb1"/>
                </a:gs>
                <a:gs pos="100000">
                  <a:srgbClr val="0099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07" name=""/>
          <p:cNvGrpSpPr/>
          <p:nvPr/>
        </p:nvGrpSpPr>
        <p:grpSpPr>
          <a:xfrm>
            <a:off x="5527800" y="4222800"/>
            <a:ext cx="1642680" cy="1482480"/>
            <a:chOff x="5527800" y="4222800"/>
            <a:chExt cx="1642680" cy="1482480"/>
          </a:xfrm>
        </p:grpSpPr>
        <p:sp>
          <p:nvSpPr>
            <p:cNvPr id="608" name=""/>
            <p:cNvSpPr/>
            <p:nvPr/>
          </p:nvSpPr>
          <p:spPr>
            <a:xfrm>
              <a:off x="5527800" y="4425840"/>
              <a:ext cx="1275840" cy="1279440"/>
            </a:xfrm>
            <a:prstGeom prst="rect">
              <a:avLst/>
            </a:prstGeom>
            <a:gradFill rotWithShape="0">
              <a:gsLst>
                <a:gs pos="0">
                  <a:srgbClr val="3333cc"/>
                </a:gs>
                <a:gs pos="50000">
                  <a:srgbClr val="acace9"/>
                </a:gs>
                <a:gs pos="100000">
                  <a:srgbClr val="3333cc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6803640" y="4227480"/>
              <a:ext cx="361800" cy="1477800"/>
            </a:xfrm>
            <a:custGeom>
              <a:avLst/>
              <a:gdLst/>
              <a:ahLst/>
              <a:rect l="l" t="t" r="r" b="b"/>
              <a:pathLst>
                <a:path w="254" h="1037">
                  <a:moveTo>
                    <a:pt x="0" y="140"/>
                  </a:moveTo>
                  <a:lnTo>
                    <a:pt x="0" y="1037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40"/>
                  </a:lnTo>
                  <a:close/>
                </a:path>
              </a:pathLst>
            </a:custGeom>
            <a:gradFill rotWithShape="0">
              <a:gsLst>
                <a:gs pos="0">
                  <a:srgbClr val="3333cc"/>
                </a:gs>
                <a:gs pos="50000">
                  <a:srgbClr val="acace9"/>
                </a:gs>
                <a:gs pos="100000">
                  <a:srgbClr val="3333cc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5531040" y="4222800"/>
              <a:ext cx="1639440" cy="204480"/>
            </a:xfrm>
            <a:custGeom>
              <a:avLst/>
              <a:gdLst/>
              <a:ahLst/>
              <a:rect l="l" t="t" r="r" b="b"/>
              <a:pathLst>
                <a:path w="1155" h="144">
                  <a:moveTo>
                    <a:pt x="0" y="144"/>
                  </a:moveTo>
                  <a:lnTo>
                    <a:pt x="897" y="144"/>
                  </a:lnTo>
                  <a:lnTo>
                    <a:pt x="1155" y="0"/>
                  </a:lnTo>
                  <a:lnTo>
                    <a:pt x="290" y="0"/>
                  </a:lnTo>
                  <a:lnTo>
                    <a:pt x="0" y="144"/>
                  </a:lnTo>
                  <a:close/>
                </a:path>
              </a:pathLst>
            </a:custGeom>
            <a:gradFill rotWithShape="0">
              <a:gsLst>
                <a:gs pos="0">
                  <a:srgbClr val="3333cc"/>
                </a:gs>
                <a:gs pos="50000">
                  <a:srgbClr val="acace9"/>
                </a:gs>
                <a:gs pos="100000">
                  <a:srgbClr val="3333cc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1" name=""/>
          <p:cNvGrpSpPr/>
          <p:nvPr/>
        </p:nvGrpSpPr>
        <p:grpSpPr>
          <a:xfrm>
            <a:off x="3900600" y="3762360"/>
            <a:ext cx="1642680" cy="1480680"/>
            <a:chOff x="3900600" y="3762360"/>
            <a:chExt cx="1642680" cy="1480680"/>
          </a:xfrm>
        </p:grpSpPr>
        <p:sp>
          <p:nvSpPr>
            <p:cNvPr id="612" name=""/>
            <p:cNvSpPr/>
            <p:nvPr/>
          </p:nvSpPr>
          <p:spPr>
            <a:xfrm>
              <a:off x="3900600" y="3965400"/>
              <a:ext cx="1275840" cy="1277640"/>
            </a:xfrm>
            <a:prstGeom prst="rect">
              <a:avLst/>
            </a:prstGeom>
            <a:gradFill rotWithShape="0">
              <a:gsLst>
                <a:gs pos="0">
                  <a:srgbClr val="008080"/>
                </a:gs>
                <a:gs pos="50000">
                  <a:srgbClr val="98cbcb"/>
                </a:gs>
                <a:gs pos="100000">
                  <a:srgbClr val="00808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5176440" y="3767400"/>
              <a:ext cx="361800" cy="1475640"/>
            </a:xfrm>
            <a:custGeom>
              <a:avLst/>
              <a:gdLst/>
              <a:ahLst/>
              <a:rect l="l" t="t" r="r" b="b"/>
              <a:pathLst>
                <a:path w="254" h="1037">
                  <a:moveTo>
                    <a:pt x="0" y="140"/>
                  </a:moveTo>
                  <a:lnTo>
                    <a:pt x="0" y="1037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40"/>
                  </a:lnTo>
                  <a:close/>
                </a:path>
              </a:pathLst>
            </a:custGeom>
            <a:gradFill rotWithShape="0">
              <a:gsLst>
                <a:gs pos="0">
                  <a:srgbClr val="008080"/>
                </a:gs>
                <a:gs pos="50000">
                  <a:srgbClr val="98cbcb"/>
                </a:gs>
                <a:gs pos="100000">
                  <a:srgbClr val="00808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3903840" y="3762360"/>
              <a:ext cx="1639440" cy="204840"/>
            </a:xfrm>
            <a:custGeom>
              <a:avLst/>
              <a:gdLst/>
              <a:ahLst/>
              <a:rect l="l" t="t" r="r" b="b"/>
              <a:pathLst>
                <a:path w="1155" h="144">
                  <a:moveTo>
                    <a:pt x="0" y="144"/>
                  </a:moveTo>
                  <a:lnTo>
                    <a:pt x="897" y="144"/>
                  </a:lnTo>
                  <a:lnTo>
                    <a:pt x="1155" y="0"/>
                  </a:lnTo>
                  <a:lnTo>
                    <a:pt x="290" y="0"/>
                  </a:lnTo>
                  <a:lnTo>
                    <a:pt x="0" y="144"/>
                  </a:lnTo>
                  <a:close/>
                </a:path>
              </a:pathLst>
            </a:custGeom>
            <a:gradFill rotWithShape="0">
              <a:gsLst>
                <a:gs pos="0">
                  <a:srgbClr val="008080"/>
                </a:gs>
                <a:gs pos="50000">
                  <a:srgbClr val="98cbcb"/>
                </a:gs>
                <a:gs pos="100000">
                  <a:srgbClr val="00808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5" name=""/>
          <p:cNvGrpSpPr/>
          <p:nvPr/>
        </p:nvGrpSpPr>
        <p:grpSpPr>
          <a:xfrm>
            <a:off x="2257560" y="3282840"/>
            <a:ext cx="1642680" cy="1438200"/>
            <a:chOff x="2257560" y="3282840"/>
            <a:chExt cx="1642680" cy="1438200"/>
          </a:xfrm>
        </p:grpSpPr>
        <p:sp>
          <p:nvSpPr>
            <p:cNvPr id="616" name=""/>
            <p:cNvSpPr/>
            <p:nvPr/>
          </p:nvSpPr>
          <p:spPr>
            <a:xfrm>
              <a:off x="2257560" y="3442680"/>
              <a:ext cx="1275840" cy="1276920"/>
            </a:xfrm>
            <a:prstGeom prst="rect">
              <a:avLst/>
            </a:prstGeom>
            <a:gradFill rotWithShape="0">
              <a:gsLst>
                <a:gs pos="0">
                  <a:srgbClr val="660066"/>
                </a:gs>
                <a:gs pos="50000">
                  <a:srgbClr val="b585b5"/>
                </a:gs>
                <a:gs pos="100000">
                  <a:srgbClr val="660066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3533400" y="3282840"/>
              <a:ext cx="361800" cy="1438200"/>
            </a:xfrm>
            <a:custGeom>
              <a:avLst/>
              <a:gdLst/>
              <a:ahLst/>
              <a:rect l="l" t="t" r="r" b="b"/>
              <a:pathLst>
                <a:path w="254" h="1011">
                  <a:moveTo>
                    <a:pt x="0" y="114"/>
                  </a:moveTo>
                  <a:lnTo>
                    <a:pt x="0" y="1011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14"/>
                  </a:lnTo>
                  <a:close/>
                </a:path>
              </a:pathLst>
            </a:custGeom>
            <a:gradFill rotWithShape="0">
              <a:gsLst>
                <a:gs pos="0">
                  <a:srgbClr val="660066"/>
                </a:gs>
                <a:gs pos="50000">
                  <a:srgbClr val="b585b5"/>
                </a:gs>
                <a:gs pos="100000">
                  <a:srgbClr val="660066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2259360" y="3282840"/>
              <a:ext cx="1640880" cy="161280"/>
            </a:xfrm>
            <a:custGeom>
              <a:avLst/>
              <a:gdLst/>
              <a:ahLst/>
              <a:rect l="l" t="t" r="r" b="b"/>
              <a:pathLst>
                <a:path w="1156" h="114">
                  <a:moveTo>
                    <a:pt x="0" y="114"/>
                  </a:moveTo>
                  <a:lnTo>
                    <a:pt x="898" y="114"/>
                  </a:lnTo>
                  <a:lnTo>
                    <a:pt x="1156" y="0"/>
                  </a:lnTo>
                  <a:lnTo>
                    <a:pt x="290" y="0"/>
                  </a:lnTo>
                  <a:lnTo>
                    <a:pt x="0" y="114"/>
                  </a:lnTo>
                  <a:close/>
                </a:path>
              </a:pathLst>
            </a:custGeom>
            <a:gradFill rotWithShape="0">
              <a:gsLst>
                <a:gs pos="0">
                  <a:srgbClr val="660066"/>
                </a:gs>
                <a:gs pos="50000">
                  <a:srgbClr val="b585b5"/>
                </a:gs>
                <a:gs pos="100000">
                  <a:srgbClr val="660066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19" name=""/>
          <p:cNvSpPr/>
          <p:nvPr/>
        </p:nvSpPr>
        <p:spPr>
          <a:xfrm>
            <a:off x="7338600" y="5267160"/>
            <a:ext cx="91368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Scoring: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0" name=""/>
          <p:cNvSpPr/>
          <p:nvPr/>
        </p:nvSpPr>
        <p:spPr>
          <a:xfrm>
            <a:off x="5497200" y="4730760"/>
            <a:ext cx="1350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1" name=""/>
          <p:cNvSpPr/>
          <p:nvPr/>
        </p:nvSpPr>
        <p:spPr>
          <a:xfrm>
            <a:off x="4044600" y="4357800"/>
            <a:ext cx="913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2" name=""/>
          <p:cNvSpPr/>
          <p:nvPr/>
        </p:nvSpPr>
        <p:spPr>
          <a:xfrm>
            <a:off x="2421000" y="3838680"/>
            <a:ext cx="874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Reserve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23" name=""/>
          <p:cNvGrpSpPr/>
          <p:nvPr/>
        </p:nvGrpSpPr>
        <p:grpSpPr>
          <a:xfrm>
            <a:off x="619200" y="2759040"/>
            <a:ext cx="1643040" cy="1379520"/>
            <a:chOff x="619200" y="2759040"/>
            <a:chExt cx="1643040" cy="1379520"/>
          </a:xfrm>
        </p:grpSpPr>
        <p:sp>
          <p:nvSpPr>
            <p:cNvPr id="624" name=""/>
            <p:cNvSpPr/>
            <p:nvPr/>
          </p:nvSpPr>
          <p:spPr>
            <a:xfrm>
              <a:off x="619200" y="2858760"/>
              <a:ext cx="1277640" cy="1278360"/>
            </a:xfrm>
            <a:prstGeom prst="rect">
              <a:avLst/>
            </a:prstGeom>
            <a:gradFill rotWithShape="0">
              <a:gsLst>
                <a:gs pos="0">
                  <a:srgbClr val="ffcc00"/>
                </a:gs>
                <a:gs pos="50000">
                  <a:srgbClr val="fee998"/>
                </a:gs>
                <a:gs pos="100000">
                  <a:srgbClr val="ffcc0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1898280" y="2759040"/>
              <a:ext cx="362520" cy="1379520"/>
            </a:xfrm>
            <a:custGeom>
              <a:avLst/>
              <a:gdLst/>
              <a:ahLst/>
              <a:rect l="l" t="t" r="r" b="b"/>
              <a:pathLst>
                <a:path w="255" h="969">
                  <a:moveTo>
                    <a:pt x="0" y="72"/>
                  </a:moveTo>
                  <a:lnTo>
                    <a:pt x="0" y="969"/>
                  </a:lnTo>
                  <a:lnTo>
                    <a:pt x="255" y="852"/>
                  </a:lnTo>
                  <a:lnTo>
                    <a:pt x="255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50000">
                  <a:srgbClr val="fee998"/>
                </a:gs>
                <a:gs pos="100000">
                  <a:srgbClr val="ffcc0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622080" y="2759040"/>
              <a:ext cx="1640160" cy="102600"/>
            </a:xfrm>
            <a:custGeom>
              <a:avLst/>
              <a:gdLst/>
              <a:ahLst/>
              <a:rect l="l" t="t" r="r" b="b"/>
              <a:pathLst>
                <a:path w="1154" h="72">
                  <a:moveTo>
                    <a:pt x="0" y="72"/>
                  </a:moveTo>
                  <a:lnTo>
                    <a:pt x="898" y="72"/>
                  </a:lnTo>
                  <a:lnTo>
                    <a:pt x="1154" y="0"/>
                  </a:lnTo>
                  <a:lnTo>
                    <a:pt x="283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50000">
                  <a:srgbClr val="fee998"/>
                </a:gs>
                <a:gs pos="100000">
                  <a:srgbClr val="ffcc0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27" name=""/>
          <p:cNvSpPr/>
          <p:nvPr/>
        </p:nvSpPr>
        <p:spPr>
          <a:xfrm>
            <a:off x="681480" y="3173400"/>
            <a:ext cx="1161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8" name=""/>
          <p:cNvSpPr/>
          <p:nvPr/>
        </p:nvSpPr>
        <p:spPr>
          <a:xfrm>
            <a:off x="6165720" y="863640"/>
            <a:ext cx="1884600" cy="101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9" name=""/>
          <p:cNvSpPr/>
          <p:nvPr/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b">
            <a:no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Credit Risk Management Drivers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0" name=""/>
          <p:cNvSpPr/>
          <p:nvPr/>
        </p:nvSpPr>
        <p:spPr>
          <a:xfrm>
            <a:off x="863640" y="857160"/>
            <a:ext cx="2894040" cy="101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1" name=""/>
          <p:cNvSpPr/>
          <p:nvPr/>
        </p:nvSpPr>
        <p:spPr>
          <a:xfrm>
            <a:off x="793800" y="2584440"/>
            <a:ext cx="786456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2" name=""/>
          <p:cNvSpPr/>
          <p:nvPr/>
        </p:nvSpPr>
        <p:spPr>
          <a:xfrm>
            <a:off x="2908440" y="2336760"/>
            <a:ext cx="3340080" cy="3988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Tools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"/>
          <p:cNvSpPr/>
          <p:nvPr/>
        </p:nvSpPr>
        <p:spPr>
          <a:xfrm>
            <a:off x="336600" y="5894280"/>
            <a:ext cx="8440560" cy="57636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Internal “Enron Rating” for All Counterparties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4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Counterparty Credit Evaluation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635" name=""/>
          <p:cNvSpPr/>
          <p:nvPr/>
        </p:nvSpPr>
        <p:spPr>
          <a:xfrm>
            <a:off x="722160" y="676440"/>
            <a:ext cx="8421840" cy="536400"/>
          </a:xfrm>
          <a:prstGeom prst="roundRect">
            <a:avLst>
              <a:gd name="adj" fmla="val 16667"/>
            </a:avLst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Counterparty’s Ability and Willingness to Honor Obligations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6" name=""/>
          <p:cNvSpPr/>
          <p:nvPr/>
        </p:nvSpPr>
        <p:spPr>
          <a:xfrm>
            <a:off x="795240" y="1271520"/>
            <a:ext cx="4110120" cy="1932120"/>
          </a:xfrm>
          <a:prstGeom prst="ellipse">
            <a:avLst/>
          </a:prstGeom>
          <a:gradFill rotWithShape="0">
            <a:gsLst>
              <a:gs pos="0">
                <a:srgbClr val="ffcc00"/>
              </a:gs>
              <a:gs pos="50000">
                <a:srgbClr val="fef9e7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1720" rIns="81720" tIns="40680" bIns="406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7" name=""/>
          <p:cNvSpPr/>
          <p:nvPr/>
        </p:nvSpPr>
        <p:spPr>
          <a:xfrm>
            <a:off x="4281480" y="1271520"/>
            <a:ext cx="4108320" cy="1932120"/>
          </a:xfrm>
          <a:prstGeom prst="ellipse">
            <a:avLst/>
          </a:prstGeom>
          <a:solidFill>
            <a:srgbClr val="bbf7ff">
              <a:alpha val="50000"/>
            </a:srgbClr>
          </a:solidFill>
          <a:ln w="19080">
            <a:solidFill>
              <a:srgbClr val="33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8" name=""/>
          <p:cNvSpPr/>
          <p:nvPr/>
        </p:nvSpPr>
        <p:spPr>
          <a:xfrm>
            <a:off x="760320" y="1771560"/>
            <a:ext cx="4084560" cy="12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algn="ctr">
              <a:lnSpc>
                <a:spcPct val="90000"/>
              </a:lnSpc>
              <a:spcBef>
                <a:spcPts val="1400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Quantitative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400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9" name=""/>
          <p:cNvSpPr/>
          <p:nvPr/>
        </p:nvSpPr>
        <p:spPr>
          <a:xfrm>
            <a:off x="4387680" y="1757520"/>
            <a:ext cx="4084920" cy="121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algn="ctr">
              <a:lnSpc>
                <a:spcPct val="90000"/>
              </a:lnSpc>
              <a:spcBef>
                <a:spcPts val="1400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Qualitative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400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0" name=""/>
          <p:cNvSpPr/>
          <p:nvPr/>
        </p:nvSpPr>
        <p:spPr>
          <a:xfrm>
            <a:off x="1617840" y="3448080"/>
            <a:ext cx="2792160" cy="230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strength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37"/>
              </a:spcBef>
              <a:spcAft>
                <a:spcPts val="675"/>
              </a:spcAft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financial ratios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39840" indent="-168480">
              <a:lnSpc>
                <a:spcPct val="90000"/>
              </a:lnSpc>
              <a:spcBef>
                <a:spcPts val="788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Operating performance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39840" indent="-168480">
              <a:lnSpc>
                <a:spcPct val="90000"/>
              </a:lnSpc>
              <a:spcBef>
                <a:spcPts val="788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Liquidity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39840" indent="-168480">
              <a:lnSpc>
                <a:spcPct val="90000"/>
              </a:lnSpc>
              <a:spcBef>
                <a:spcPts val="788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Debt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39840" indent="-168480">
              <a:lnSpc>
                <a:spcPct val="90000"/>
              </a:lnSpc>
              <a:spcBef>
                <a:spcPts val="788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1" name=""/>
          <p:cNvSpPr/>
          <p:nvPr/>
        </p:nvSpPr>
        <p:spPr>
          <a:xfrm>
            <a:off x="5353200" y="3422520"/>
            <a:ext cx="3243240" cy="177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 fontScale="92500" lnSpcReduction="19999"/>
          </a:bodyPr>
          <a:p>
            <a:pPr>
              <a:lnSpc>
                <a:spcPct val="90000"/>
              </a:lnSpc>
              <a:spcBef>
                <a:spcPts val="1012"/>
              </a:spcBef>
              <a:spcAft>
                <a:spcPts val="675"/>
              </a:spcAft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sector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12"/>
              </a:spcBef>
              <a:spcAft>
                <a:spcPts val="675"/>
              </a:spcAft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Rank within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12"/>
              </a:spcBef>
              <a:spcAft>
                <a:spcPts val="675"/>
              </a:spcAft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12"/>
              </a:spcBef>
              <a:spcAft>
                <a:spcPts val="675"/>
              </a:spcAft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activities and controls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012"/>
              </a:spcBef>
              <a:spcAft>
                <a:spcPts val="675"/>
              </a:spcAft>
              <a:tabLst>
                <a:tab algn="l" pos="0"/>
                <a:tab algn="l" pos="32036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Sovereign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split dir="out" orient="vert"/>
  </p:transition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Credit Reserve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643" name="PlaceHolder 2"/>
          <p:cNvSpPr>
            <a:spLocks noGrp="1"/>
          </p:cNvSpPr>
          <p:nvPr>
            <p:ph/>
          </p:nvPr>
        </p:nvSpPr>
        <p:spPr>
          <a:xfrm>
            <a:off x="1026720" y="950760"/>
            <a:ext cx="8116920" cy="52689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priced at transaction level via Monte Carlo simulation</a:t>
            </a:r>
            <a:br>
              <a:rPr sz="2000"/>
            </a:br>
            <a:br>
              <a:rPr sz="2000"/>
            </a:b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Factors in simulation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901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International Counterparty Credit Rating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901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Probability of default derived from corporate bond spreads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901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Tenor of deal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901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Price Volatility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901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Deal Pricing vs. Current Price Curve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901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Interest Rates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901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Credit Enhancements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Reserve held against MTM earnings reflects market price of credit on 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Credit reserve valued on portfolio basis monthly to confirm adequacy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Credit Risk Management Summary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645" name="PlaceHolder 2"/>
          <p:cNvSpPr>
            <a:spLocks noGrp="1"/>
          </p:cNvSpPr>
          <p:nvPr>
            <p:ph/>
          </p:nvPr>
        </p:nvSpPr>
        <p:spPr>
          <a:xfrm>
            <a:off x="1066680" y="761760"/>
            <a:ext cx="7778880" cy="8715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global credit exposure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 and limit concentration risks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46" name="SPRSDW" descr=""/>
          <p:cNvPicPr/>
          <p:nvPr/>
        </p:nvPicPr>
        <p:blipFill>
          <a:blip r:embed="rId1"/>
          <a:stretch/>
        </p:blipFill>
        <p:spPr>
          <a:xfrm>
            <a:off x="2743200" y="5943600"/>
            <a:ext cx="3641760" cy="444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7" name="Globe2" descr=""/>
          <p:cNvPicPr/>
          <p:nvPr/>
        </p:nvPicPr>
        <p:blipFill>
          <a:blip r:embed="rId2"/>
          <a:stretch/>
        </p:blipFill>
        <p:spPr>
          <a:xfrm>
            <a:off x="2590920" y="1905120"/>
            <a:ext cx="3985920" cy="394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8" name=""/>
          <p:cNvSpPr/>
          <p:nvPr/>
        </p:nvSpPr>
        <p:spPr>
          <a:xfrm rot="19992000">
            <a:off x="1463400" y="2036880"/>
            <a:ext cx="1069920" cy="949320"/>
          </a:xfrm>
          <a:prstGeom prst="ellipse">
            <a:avLst/>
          </a:prstGeom>
          <a:solidFill>
            <a:srgbClr val="66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9" name=""/>
          <p:cNvSpPr/>
          <p:nvPr/>
        </p:nvSpPr>
        <p:spPr>
          <a:xfrm rot="19992000">
            <a:off x="1440000" y="2241000"/>
            <a:ext cx="1100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Counterparty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0" name=""/>
          <p:cNvGrpSpPr/>
          <p:nvPr/>
        </p:nvGrpSpPr>
        <p:grpSpPr>
          <a:xfrm>
            <a:off x="1240560" y="4114080"/>
            <a:ext cx="1370160" cy="1515960"/>
            <a:chOff x="1240560" y="4114080"/>
            <a:chExt cx="1370160" cy="1515960"/>
          </a:xfrm>
        </p:grpSpPr>
        <p:sp>
          <p:nvSpPr>
            <p:cNvPr id="651" name=""/>
            <p:cNvSpPr/>
            <p:nvPr/>
          </p:nvSpPr>
          <p:spPr>
            <a:xfrm rot="20107200">
              <a:off x="1390320" y="4400640"/>
              <a:ext cx="1069920" cy="949320"/>
            </a:xfrm>
            <a:prstGeom prst="ellipse">
              <a:avLst/>
            </a:prstGeom>
            <a:solidFill>
              <a:srgbClr val="66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 rot="20107200">
              <a:off x="1585800" y="4184280"/>
              <a:ext cx="638280" cy="1374840"/>
            </a:xfrm>
            <a:prstGeom prst="rect">
              <a:avLst/>
            </a:prstGeom>
            <a:solidFill>
              <a:srgbClr val="66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Credit Rating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Class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53" name=""/>
          <p:cNvSpPr/>
          <p:nvPr/>
        </p:nvSpPr>
        <p:spPr>
          <a:xfrm>
            <a:off x="3556080" y="3436920"/>
            <a:ext cx="1955880" cy="1150920"/>
          </a:xfrm>
          <a:prstGeom prst="roundRect">
            <a:avLst>
              <a:gd name="adj" fmla="val 16667"/>
            </a:avLst>
          </a:prstGeom>
          <a:solidFill>
            <a:srgbClr val="e6dca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>
            <a:off x="4133880" y="4146480"/>
            <a:ext cx="1685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3281400" y="3508200"/>
            <a:ext cx="180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CREDIT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 flipV="1">
            <a:off x="3602160" y="3502080"/>
            <a:ext cx="1854000" cy="102240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 rot="19990800">
            <a:off x="6708240" y="4428720"/>
            <a:ext cx="1070280" cy="949320"/>
          </a:xfrm>
          <a:prstGeom prst="ellipse">
            <a:avLst/>
          </a:prstGeom>
          <a:solidFill>
            <a:srgbClr val="66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8" name=""/>
          <p:cNvSpPr/>
          <p:nvPr/>
        </p:nvSpPr>
        <p:spPr>
          <a:xfrm rot="19990800">
            <a:off x="6724440" y="4531680"/>
            <a:ext cx="9936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Geographic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Region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9" name=""/>
          <p:cNvSpPr/>
          <p:nvPr/>
        </p:nvSpPr>
        <p:spPr>
          <a:xfrm rot="20529000">
            <a:off x="6585120" y="2085840"/>
            <a:ext cx="1069920" cy="949320"/>
          </a:xfrm>
          <a:prstGeom prst="ellipse">
            <a:avLst/>
          </a:prstGeom>
          <a:solidFill>
            <a:srgbClr val="66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0" name=""/>
          <p:cNvSpPr/>
          <p:nvPr/>
        </p:nvSpPr>
        <p:spPr>
          <a:xfrm rot="20529000">
            <a:off x="6595920" y="2130840"/>
            <a:ext cx="1059120" cy="77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Industry Class                 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PlaceHolder 1"/>
          <p:cNvSpPr>
            <a:spLocks noGrp="1"/>
          </p:cNvSpPr>
          <p:nvPr>
            <p:ph type="title"/>
          </p:nvPr>
        </p:nvSpPr>
        <p:spPr>
          <a:xfrm>
            <a:off x="1107720" y="16200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Responsibilities of Risk Management Controls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662" name="PlaceHolder 2"/>
          <p:cNvSpPr>
            <a:spLocks noGrp="1"/>
          </p:cNvSpPr>
          <p:nvPr>
            <p:ph/>
          </p:nvPr>
        </p:nvSpPr>
        <p:spPr>
          <a:xfrm>
            <a:off x="1082520" y="990360"/>
            <a:ext cx="7778880" cy="243972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5000"/>
              </a:lnSpc>
              <a:spcBef>
                <a:spcPts val="162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Administration / Guardianship of the Enron Corp. Risk  Management Policy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162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 Portfolio Risk Analysis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1375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 are reviewed daily by Risk Management Controls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5000"/>
              </a:lnSpc>
              <a:spcBef>
                <a:spcPts val="1375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Limits are reviewed and ratified by the Enron Board of Directors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4572000" y="2552760"/>
            <a:ext cx="0" cy="812880"/>
          </a:xfrm>
          <a:prstGeom prst="line">
            <a:avLst/>
          </a:prstGeom>
          <a:ln cap="rnd" w="1260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311880" y="2797200"/>
            <a:ext cx="0" cy="1028520"/>
          </a:xfrm>
          <a:prstGeom prst="line">
            <a:avLst/>
          </a:prstGeom>
          <a:ln w="1260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096920" y="2793960"/>
            <a:ext cx="6977160" cy="1119240"/>
          </a:xfrm>
          <a:custGeom>
            <a:avLst/>
            <a:gdLst/>
            <a:ahLst/>
            <a:rect l="l" t="t" r="r" b="b"/>
            <a:pathLst>
              <a:path w="4945" h="705">
                <a:moveTo>
                  <a:pt x="0" y="704"/>
                </a:moveTo>
                <a:lnTo>
                  <a:pt x="0" y="0"/>
                </a:lnTo>
                <a:lnTo>
                  <a:pt x="4944" y="0"/>
                </a:lnTo>
                <a:lnTo>
                  <a:pt x="4944" y="704"/>
                </a:lnTo>
              </a:path>
            </a:pathLst>
          </a:custGeom>
          <a:noFill/>
          <a:ln cap="rnd" w="1260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13040" y="2797200"/>
            <a:ext cx="0" cy="1028520"/>
          </a:xfrm>
          <a:prstGeom prst="line">
            <a:avLst/>
          </a:prstGeom>
          <a:ln w="1260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/>
          </p:nvPr>
        </p:nvSpPr>
        <p:spPr>
          <a:xfrm>
            <a:off x="0" y="4829040"/>
            <a:ext cx="2139840" cy="13766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Pipeline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Portland General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Electric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1959120" y="4778280"/>
            <a:ext cx="2152440" cy="146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&amp; Trade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01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01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International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774960" y="4778280"/>
            <a:ext cx="174636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565600" y="4778280"/>
            <a:ext cx="2178360" cy="97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Communications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Azurix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7461360" y="4778280"/>
            <a:ext cx="1746000" cy="97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Oil &amp; Gas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Company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title"/>
          </p:nvPr>
        </p:nvSpPr>
        <p:spPr>
          <a:xfrm>
            <a:off x="1053720" y="16524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Enron Corp.  - Business Units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001960" y="3009960"/>
            <a:ext cx="1549440" cy="1447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333cc"/>
              </a:gs>
              <a:gs pos="50000">
                <a:srgbClr val="cdcdf1"/>
              </a:gs>
              <a:gs pos="100000">
                <a:srgbClr val="3333cc"/>
              </a:gs>
            </a:gsLst>
            <a:lin ang="13500000"/>
          </a:gradFill>
          <a:ln w="0">
            <a:noFill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Wholesale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Energy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Operations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and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763800" y="3009960"/>
            <a:ext cx="1549440" cy="1447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333cc"/>
              </a:gs>
              <a:gs pos="50000">
                <a:srgbClr val="cdcdf1"/>
              </a:gs>
              <a:gs pos="100000">
                <a:srgbClr val="3333cc"/>
              </a:gs>
            </a:gsLst>
            <a:lin ang="13500000"/>
          </a:gradFill>
          <a:ln w="0">
            <a:noFill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Retail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14200" y="3009960"/>
            <a:ext cx="1551240" cy="1447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333cc"/>
              </a:gs>
              <a:gs pos="50000">
                <a:srgbClr val="cdcdf1"/>
              </a:gs>
              <a:gs pos="100000">
                <a:srgbClr val="3333cc"/>
              </a:gs>
            </a:gsLst>
            <a:lin ang="13500000"/>
          </a:gradFill>
          <a:ln w="0">
            <a:noFill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Transportation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Distribution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311960" y="3009960"/>
            <a:ext cx="1550880" cy="1447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00"/>
              </a:gs>
              <a:gs pos="50000">
                <a:srgbClr val="fef3cb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Exploration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Production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526000" y="3009960"/>
            <a:ext cx="1549440" cy="14479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00"/>
              </a:gs>
              <a:gs pos="50000">
                <a:srgbClr val="fef3cb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" name=""/>
          <p:cNvGrpSpPr/>
          <p:nvPr/>
        </p:nvGrpSpPr>
        <p:grpSpPr>
          <a:xfrm>
            <a:off x="3656160" y="787320"/>
            <a:ext cx="1828440" cy="1828080"/>
            <a:chOff x="3656160" y="787320"/>
            <a:chExt cx="1828440" cy="1828080"/>
          </a:xfrm>
        </p:grpSpPr>
        <p:grpSp>
          <p:nvGrpSpPr>
            <p:cNvPr id="40" name=""/>
            <p:cNvGrpSpPr/>
            <p:nvPr/>
          </p:nvGrpSpPr>
          <p:grpSpPr>
            <a:xfrm>
              <a:off x="3656160" y="1463040"/>
              <a:ext cx="1828440" cy="1152360"/>
              <a:chOff x="3656160" y="1463040"/>
              <a:chExt cx="1828440" cy="1152360"/>
            </a:xfrm>
          </p:grpSpPr>
          <p:sp>
            <p:nvSpPr>
              <p:cNvPr id="41" name=""/>
              <p:cNvSpPr/>
              <p:nvPr/>
            </p:nvSpPr>
            <p:spPr>
              <a:xfrm>
                <a:off x="3656160" y="1468080"/>
                <a:ext cx="366480" cy="36504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2" name=""/>
              <p:cNvSpPr/>
              <p:nvPr/>
            </p:nvSpPr>
            <p:spPr>
              <a:xfrm>
                <a:off x="3834000" y="1646280"/>
                <a:ext cx="389520" cy="3891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3" name=""/>
              <p:cNvSpPr/>
              <p:nvPr/>
            </p:nvSpPr>
            <p:spPr>
              <a:xfrm>
                <a:off x="4418280" y="2229120"/>
                <a:ext cx="388440" cy="38628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4" name=""/>
              <p:cNvSpPr/>
              <p:nvPr/>
            </p:nvSpPr>
            <p:spPr>
              <a:xfrm>
                <a:off x="4267440" y="2073240"/>
                <a:ext cx="17640" cy="59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2240" bIns="12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5" name=""/>
              <p:cNvSpPr/>
              <p:nvPr/>
            </p:nvSpPr>
            <p:spPr>
              <a:xfrm>
                <a:off x="4267440" y="1849320"/>
                <a:ext cx="118440" cy="2318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" name=""/>
              <p:cNvSpPr/>
              <p:nvPr/>
            </p:nvSpPr>
            <p:spPr>
              <a:xfrm>
                <a:off x="4038480" y="1855440"/>
                <a:ext cx="229680" cy="37800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7" name=""/>
              <p:cNvSpPr/>
              <p:nvPr/>
            </p:nvSpPr>
            <p:spPr>
              <a:xfrm>
                <a:off x="4417560" y="2073240"/>
                <a:ext cx="155880" cy="2923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" name=""/>
              <p:cNvSpPr/>
              <p:nvPr/>
            </p:nvSpPr>
            <p:spPr>
              <a:xfrm>
                <a:off x="4263120" y="2089800"/>
                <a:ext cx="155160" cy="29376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" name=""/>
              <p:cNvSpPr/>
              <p:nvPr/>
            </p:nvSpPr>
            <p:spPr>
              <a:xfrm>
                <a:off x="4756680" y="1463040"/>
                <a:ext cx="727920" cy="92052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50" name=""/>
            <p:cNvSpPr/>
            <p:nvPr/>
          </p:nvSpPr>
          <p:spPr>
            <a:xfrm>
              <a:off x="3891600" y="787320"/>
              <a:ext cx="920520" cy="91944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4426920" y="1124280"/>
              <a:ext cx="723600" cy="9208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66ff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split dir="out" orient="vert"/>
  </p:transition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" name="PlaceHolder 1"/>
          <p:cNvSpPr>
            <a:spLocks noGrp="1"/>
          </p:cNvSpPr>
          <p:nvPr>
            <p:ph/>
          </p:nvPr>
        </p:nvSpPr>
        <p:spPr>
          <a:xfrm>
            <a:off x="991800" y="762120"/>
            <a:ext cx="7807320" cy="572976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85000"/>
              </a:lnSpc>
              <a:spcBef>
                <a:spcPts val="337"/>
              </a:spcBef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Value-at-Risk (V@R) has become the standard measure of risk across portfolios and businesses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5000"/>
              </a:lnSpc>
              <a:spcBef>
                <a:spcPts val="300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Dollar loss that may be experienced in the value of a portfolio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300"/>
              </a:spcBef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over a defined time period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300"/>
              </a:spcBef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with a given confidence interval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71640" indent="-228600">
              <a:lnSpc>
                <a:spcPct val="85000"/>
              </a:lnSpc>
              <a:spcBef>
                <a:spcPts val="300"/>
              </a:spcBef>
              <a:buClr>
                <a:srgbClr val="350fc1"/>
              </a:buClr>
              <a:buSzPct val="110000"/>
              <a:buFont typeface="Times New Roman"/>
              <a:buChar char="»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due to changes in market risk factors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5000"/>
              </a:lnSpc>
              <a:spcBef>
                <a:spcPts val="1125"/>
              </a:spcBef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Corp.’s V@R methodology uses a 95% confidence interval and a one-day time horizon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3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3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3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3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3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3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3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3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33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2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0">
              <a:lnSpc>
                <a:spcPct val="85000"/>
              </a:lnSpc>
              <a:spcBef>
                <a:spcPts val="1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85000"/>
              </a:lnSpc>
              <a:spcBef>
                <a:spcPts val="337"/>
              </a:spcBef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Measures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5000"/>
              </a:lnSpc>
              <a:spcBef>
                <a:spcPts val="300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Stress testing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85000"/>
              </a:lnSpc>
              <a:spcBef>
                <a:spcPts val="300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Scenario 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4" name="PlaceHolder 2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Value-at-Risk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pic>
        <p:nvPicPr>
          <p:cNvPr id="665" name="Box" descr=""/>
          <p:cNvPicPr/>
          <p:nvPr/>
        </p:nvPicPr>
        <p:blipFill>
          <a:blip r:embed="rId1"/>
          <a:srcRect l="5051" t="3659" r="8371" b="4611"/>
          <a:stretch/>
        </p:blipFill>
        <p:spPr>
          <a:xfrm>
            <a:off x="1652760" y="3000240"/>
            <a:ext cx="6172200" cy="2590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66" name=""/>
          <p:cNvSpPr/>
          <p:nvPr/>
        </p:nvSpPr>
        <p:spPr>
          <a:xfrm flipV="1">
            <a:off x="4876920" y="5148360"/>
            <a:ext cx="0" cy="460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7" name=""/>
          <p:cNvSpPr/>
          <p:nvPr/>
        </p:nvSpPr>
        <p:spPr>
          <a:xfrm>
            <a:off x="1856520" y="5108400"/>
            <a:ext cx="176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8" name=""/>
          <p:cNvSpPr/>
          <p:nvPr/>
        </p:nvSpPr>
        <p:spPr>
          <a:xfrm>
            <a:off x="1843920" y="4336920"/>
            <a:ext cx="176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9" name=""/>
          <p:cNvSpPr/>
          <p:nvPr/>
        </p:nvSpPr>
        <p:spPr>
          <a:xfrm>
            <a:off x="1831320" y="3973680"/>
            <a:ext cx="176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0" name=""/>
          <p:cNvSpPr/>
          <p:nvPr/>
        </p:nvSpPr>
        <p:spPr>
          <a:xfrm>
            <a:off x="1826640" y="3591000"/>
            <a:ext cx="176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1" name=""/>
          <p:cNvSpPr/>
          <p:nvPr/>
        </p:nvSpPr>
        <p:spPr>
          <a:xfrm>
            <a:off x="1851840" y="3201840"/>
            <a:ext cx="176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2" name=""/>
          <p:cNvSpPr/>
          <p:nvPr/>
        </p:nvSpPr>
        <p:spPr>
          <a:xfrm flipV="1">
            <a:off x="2100240" y="3292200"/>
            <a:ext cx="0" cy="1901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3" name=""/>
          <p:cNvSpPr/>
          <p:nvPr/>
        </p:nvSpPr>
        <p:spPr>
          <a:xfrm>
            <a:off x="2131920" y="5194440"/>
            <a:ext cx="136440" cy="1440"/>
          </a:xfrm>
          <a:prstGeom prst="line">
            <a:avLst/>
          </a:prstGeom>
          <a:ln w="38160">
            <a:solidFill>
              <a:srgbClr val="fc0128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4" name=""/>
          <p:cNvSpPr/>
          <p:nvPr/>
        </p:nvSpPr>
        <p:spPr>
          <a:xfrm>
            <a:off x="2036880" y="4427640"/>
            <a:ext cx="136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5" name=""/>
          <p:cNvSpPr/>
          <p:nvPr/>
        </p:nvSpPr>
        <p:spPr>
          <a:xfrm>
            <a:off x="2036880" y="4078440"/>
            <a:ext cx="136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6" name=""/>
          <p:cNvSpPr/>
          <p:nvPr/>
        </p:nvSpPr>
        <p:spPr>
          <a:xfrm>
            <a:off x="2049480" y="3691080"/>
            <a:ext cx="136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7" name=""/>
          <p:cNvSpPr/>
          <p:nvPr/>
        </p:nvSpPr>
        <p:spPr>
          <a:xfrm>
            <a:off x="2049480" y="3292560"/>
            <a:ext cx="136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8" name=""/>
          <p:cNvSpPr/>
          <p:nvPr/>
        </p:nvSpPr>
        <p:spPr>
          <a:xfrm>
            <a:off x="2217600" y="5162400"/>
            <a:ext cx="9720" cy="11160"/>
          </a:xfrm>
          <a:custGeom>
            <a:avLst/>
            <a:gdLst/>
            <a:ahLst/>
            <a:rect l="l" t="t" r="r" b="b"/>
            <a:pathLst>
              <a:path w="35" h="64">
                <a:moveTo>
                  <a:pt x="8" y="64"/>
                </a:moveTo>
                <a:lnTo>
                  <a:pt x="15" y="63"/>
                </a:lnTo>
                <a:lnTo>
                  <a:pt x="21" y="59"/>
                </a:lnTo>
                <a:lnTo>
                  <a:pt x="26" y="56"/>
                </a:lnTo>
                <a:lnTo>
                  <a:pt x="30" y="51"/>
                </a:lnTo>
                <a:lnTo>
                  <a:pt x="33" y="46"/>
                </a:lnTo>
                <a:lnTo>
                  <a:pt x="35" y="41"/>
                </a:lnTo>
                <a:lnTo>
                  <a:pt x="35" y="34"/>
                </a:lnTo>
                <a:lnTo>
                  <a:pt x="35" y="29"/>
                </a:lnTo>
                <a:lnTo>
                  <a:pt x="34" y="22"/>
                </a:lnTo>
                <a:lnTo>
                  <a:pt x="33" y="17"/>
                </a:lnTo>
                <a:lnTo>
                  <a:pt x="29" y="12"/>
                </a:lnTo>
                <a:lnTo>
                  <a:pt x="25" y="8"/>
                </a:lnTo>
                <a:lnTo>
                  <a:pt x="21" y="4"/>
                </a:lnTo>
                <a:lnTo>
                  <a:pt x="14" y="1"/>
                </a:lnTo>
                <a:lnTo>
                  <a:pt x="8" y="0"/>
                </a:lnTo>
                <a:lnTo>
                  <a:pt x="0" y="0"/>
                </a:lnTo>
                <a:lnTo>
                  <a:pt x="8" y="64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9" name=""/>
          <p:cNvSpPr/>
          <p:nvPr/>
        </p:nvSpPr>
        <p:spPr>
          <a:xfrm>
            <a:off x="2130480" y="5162400"/>
            <a:ext cx="88920" cy="19080"/>
          </a:xfrm>
          <a:custGeom>
            <a:avLst/>
            <a:gdLst/>
            <a:ahLst/>
            <a:rect l="l" t="t" r="r" b="b"/>
            <a:pathLst>
              <a:path w="328" h="102">
                <a:moveTo>
                  <a:pt x="4" y="71"/>
                </a:moveTo>
                <a:lnTo>
                  <a:pt x="8" y="102"/>
                </a:lnTo>
                <a:lnTo>
                  <a:pt x="328" y="64"/>
                </a:lnTo>
                <a:lnTo>
                  <a:pt x="320" y="0"/>
                </a:lnTo>
                <a:lnTo>
                  <a:pt x="0" y="39"/>
                </a:lnTo>
                <a:lnTo>
                  <a:pt x="4" y="71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0" name=""/>
          <p:cNvSpPr/>
          <p:nvPr/>
        </p:nvSpPr>
        <p:spPr>
          <a:xfrm>
            <a:off x="2090880" y="5168880"/>
            <a:ext cx="9360" cy="12600"/>
          </a:xfrm>
          <a:custGeom>
            <a:avLst/>
            <a:gdLst/>
            <a:ahLst/>
            <a:rect l="l" t="t" r="r" b="b"/>
            <a:pathLst>
              <a:path w="37" h="63">
                <a:moveTo>
                  <a:pt x="29" y="0"/>
                </a:moveTo>
                <a:lnTo>
                  <a:pt x="21" y="2"/>
                </a:lnTo>
                <a:lnTo>
                  <a:pt x="15" y="4"/>
                </a:lnTo>
                <a:lnTo>
                  <a:pt x="11" y="8"/>
                </a:lnTo>
                <a:lnTo>
                  <a:pt x="7" y="13"/>
                </a:lnTo>
                <a:lnTo>
                  <a:pt x="3" y="19"/>
                </a:lnTo>
                <a:lnTo>
                  <a:pt x="2" y="24"/>
                </a:lnTo>
                <a:lnTo>
                  <a:pt x="0" y="29"/>
                </a:lnTo>
                <a:lnTo>
                  <a:pt x="0" y="36"/>
                </a:lnTo>
                <a:lnTo>
                  <a:pt x="2" y="41"/>
                </a:lnTo>
                <a:lnTo>
                  <a:pt x="4" y="48"/>
                </a:lnTo>
                <a:lnTo>
                  <a:pt x="7" y="51"/>
                </a:lnTo>
                <a:lnTo>
                  <a:pt x="11" y="57"/>
                </a:lnTo>
                <a:lnTo>
                  <a:pt x="16" y="59"/>
                </a:lnTo>
                <a:lnTo>
                  <a:pt x="23" y="62"/>
                </a:lnTo>
                <a:lnTo>
                  <a:pt x="29" y="63"/>
                </a:lnTo>
                <a:lnTo>
                  <a:pt x="37" y="63"/>
                </a:lnTo>
                <a:lnTo>
                  <a:pt x="29" y="0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1" name=""/>
          <p:cNvSpPr/>
          <p:nvPr/>
        </p:nvSpPr>
        <p:spPr>
          <a:xfrm>
            <a:off x="2313000" y="5151600"/>
            <a:ext cx="9360" cy="12600"/>
          </a:xfrm>
          <a:custGeom>
            <a:avLst/>
            <a:gdLst/>
            <a:ahLst/>
            <a:rect l="l" t="t" r="r" b="b"/>
            <a:pathLst>
              <a:path w="35" h="64">
                <a:moveTo>
                  <a:pt x="8" y="64"/>
                </a:moveTo>
                <a:lnTo>
                  <a:pt x="16" y="63"/>
                </a:lnTo>
                <a:lnTo>
                  <a:pt x="22" y="59"/>
                </a:lnTo>
                <a:lnTo>
                  <a:pt x="26" y="55"/>
                </a:lnTo>
                <a:lnTo>
                  <a:pt x="30" y="51"/>
                </a:lnTo>
                <a:lnTo>
                  <a:pt x="34" y="46"/>
                </a:lnTo>
                <a:lnTo>
                  <a:pt x="35" y="39"/>
                </a:lnTo>
                <a:lnTo>
                  <a:pt x="35" y="34"/>
                </a:lnTo>
                <a:lnTo>
                  <a:pt x="35" y="27"/>
                </a:lnTo>
                <a:lnTo>
                  <a:pt x="34" y="22"/>
                </a:lnTo>
                <a:lnTo>
                  <a:pt x="31" y="17"/>
                </a:lnTo>
                <a:lnTo>
                  <a:pt x="29" y="12"/>
                </a:lnTo>
                <a:lnTo>
                  <a:pt x="25" y="8"/>
                </a:lnTo>
                <a:lnTo>
                  <a:pt x="20" y="4"/>
                </a:lnTo>
                <a:lnTo>
                  <a:pt x="14" y="1"/>
                </a:lnTo>
                <a:lnTo>
                  <a:pt x="6" y="0"/>
                </a:lnTo>
                <a:lnTo>
                  <a:pt x="0" y="1"/>
                </a:lnTo>
                <a:lnTo>
                  <a:pt x="8" y="64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2" name=""/>
          <p:cNvSpPr/>
          <p:nvPr/>
        </p:nvSpPr>
        <p:spPr>
          <a:xfrm>
            <a:off x="2217600" y="5151600"/>
            <a:ext cx="98640" cy="21960"/>
          </a:xfrm>
          <a:custGeom>
            <a:avLst/>
            <a:gdLst/>
            <a:ahLst/>
            <a:rect l="l" t="t" r="r" b="b"/>
            <a:pathLst>
              <a:path w="360" h="113">
                <a:moveTo>
                  <a:pt x="4" y="82"/>
                </a:moveTo>
                <a:lnTo>
                  <a:pt x="9" y="113"/>
                </a:lnTo>
                <a:lnTo>
                  <a:pt x="360" y="63"/>
                </a:lnTo>
                <a:lnTo>
                  <a:pt x="352" y="0"/>
                </a:lnTo>
                <a:lnTo>
                  <a:pt x="0" y="50"/>
                </a:lnTo>
                <a:lnTo>
                  <a:pt x="4" y="82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840" bIns="-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3" name=""/>
          <p:cNvSpPr/>
          <p:nvPr/>
        </p:nvSpPr>
        <p:spPr>
          <a:xfrm>
            <a:off x="2209680" y="5162400"/>
            <a:ext cx="9720" cy="11160"/>
          </a:xfrm>
          <a:custGeom>
            <a:avLst/>
            <a:gdLst/>
            <a:ahLst/>
            <a:rect l="l" t="t" r="r" b="b"/>
            <a:pathLst>
              <a:path w="37" h="63">
                <a:moveTo>
                  <a:pt x="28" y="0"/>
                </a:moveTo>
                <a:lnTo>
                  <a:pt x="20" y="1"/>
                </a:lnTo>
                <a:lnTo>
                  <a:pt x="15" y="4"/>
                </a:lnTo>
                <a:lnTo>
                  <a:pt x="9" y="8"/>
                </a:lnTo>
                <a:lnTo>
                  <a:pt x="5" y="13"/>
                </a:lnTo>
                <a:lnTo>
                  <a:pt x="3" y="19"/>
                </a:lnTo>
                <a:lnTo>
                  <a:pt x="0" y="24"/>
                </a:lnTo>
                <a:lnTo>
                  <a:pt x="0" y="29"/>
                </a:lnTo>
                <a:lnTo>
                  <a:pt x="0" y="36"/>
                </a:lnTo>
                <a:lnTo>
                  <a:pt x="1" y="41"/>
                </a:lnTo>
                <a:lnTo>
                  <a:pt x="4" y="47"/>
                </a:lnTo>
                <a:lnTo>
                  <a:pt x="7" y="51"/>
                </a:lnTo>
                <a:lnTo>
                  <a:pt x="11" y="57"/>
                </a:lnTo>
                <a:lnTo>
                  <a:pt x="16" y="59"/>
                </a:lnTo>
                <a:lnTo>
                  <a:pt x="22" y="62"/>
                </a:lnTo>
                <a:lnTo>
                  <a:pt x="29" y="63"/>
                </a:lnTo>
                <a:lnTo>
                  <a:pt x="37" y="63"/>
                </a:lnTo>
                <a:lnTo>
                  <a:pt x="28" y="0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4" name=""/>
          <p:cNvSpPr/>
          <p:nvPr/>
        </p:nvSpPr>
        <p:spPr>
          <a:xfrm>
            <a:off x="2400480" y="5140440"/>
            <a:ext cx="9360" cy="11160"/>
          </a:xfrm>
          <a:custGeom>
            <a:avLst/>
            <a:gdLst/>
            <a:ahLst/>
            <a:rect l="l" t="t" r="r" b="b"/>
            <a:pathLst>
              <a:path w="38" h="63">
                <a:moveTo>
                  <a:pt x="12" y="63"/>
                </a:moveTo>
                <a:lnTo>
                  <a:pt x="20" y="62"/>
                </a:lnTo>
                <a:lnTo>
                  <a:pt x="25" y="58"/>
                </a:lnTo>
                <a:lnTo>
                  <a:pt x="30" y="54"/>
                </a:lnTo>
                <a:lnTo>
                  <a:pt x="34" y="48"/>
                </a:lnTo>
                <a:lnTo>
                  <a:pt x="37" y="43"/>
                </a:lnTo>
                <a:lnTo>
                  <a:pt x="38" y="38"/>
                </a:lnTo>
                <a:lnTo>
                  <a:pt x="38" y="31"/>
                </a:lnTo>
                <a:lnTo>
                  <a:pt x="37" y="26"/>
                </a:lnTo>
                <a:lnTo>
                  <a:pt x="35" y="20"/>
                </a:lnTo>
                <a:lnTo>
                  <a:pt x="33" y="14"/>
                </a:lnTo>
                <a:lnTo>
                  <a:pt x="30" y="10"/>
                </a:lnTo>
                <a:lnTo>
                  <a:pt x="25" y="5"/>
                </a:lnTo>
                <a:lnTo>
                  <a:pt x="20" y="2"/>
                </a:lnTo>
                <a:lnTo>
                  <a:pt x="14" y="1"/>
                </a:lnTo>
                <a:lnTo>
                  <a:pt x="8" y="0"/>
                </a:lnTo>
                <a:lnTo>
                  <a:pt x="0" y="1"/>
                </a:lnTo>
                <a:lnTo>
                  <a:pt x="12" y="63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5" name=""/>
          <p:cNvSpPr/>
          <p:nvPr/>
        </p:nvSpPr>
        <p:spPr>
          <a:xfrm>
            <a:off x="2313000" y="5140440"/>
            <a:ext cx="92160" cy="23760"/>
          </a:xfrm>
          <a:custGeom>
            <a:avLst/>
            <a:gdLst/>
            <a:ahLst/>
            <a:rect l="l" t="t" r="r" b="b"/>
            <a:pathLst>
              <a:path w="333" h="126">
                <a:moveTo>
                  <a:pt x="7" y="95"/>
                </a:moveTo>
                <a:lnTo>
                  <a:pt x="13" y="126"/>
                </a:lnTo>
                <a:lnTo>
                  <a:pt x="333" y="62"/>
                </a:lnTo>
                <a:lnTo>
                  <a:pt x="321" y="0"/>
                </a:lnTo>
                <a:lnTo>
                  <a:pt x="0" y="63"/>
                </a:lnTo>
                <a:lnTo>
                  <a:pt x="7" y="95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6" name=""/>
          <p:cNvSpPr/>
          <p:nvPr/>
        </p:nvSpPr>
        <p:spPr>
          <a:xfrm>
            <a:off x="2306520" y="5151600"/>
            <a:ext cx="11160" cy="12600"/>
          </a:xfrm>
          <a:custGeom>
            <a:avLst/>
            <a:gdLst/>
            <a:ahLst/>
            <a:rect l="l" t="t" r="r" b="b"/>
            <a:pathLst>
              <a:path w="38" h="63">
                <a:moveTo>
                  <a:pt x="25" y="0"/>
                </a:moveTo>
                <a:lnTo>
                  <a:pt x="19" y="3"/>
                </a:lnTo>
                <a:lnTo>
                  <a:pt x="12" y="5"/>
                </a:lnTo>
                <a:lnTo>
                  <a:pt x="8" y="9"/>
                </a:lnTo>
                <a:lnTo>
                  <a:pt x="4" y="15"/>
                </a:lnTo>
                <a:lnTo>
                  <a:pt x="2" y="20"/>
                </a:lnTo>
                <a:lnTo>
                  <a:pt x="0" y="25"/>
                </a:lnTo>
                <a:lnTo>
                  <a:pt x="0" y="32"/>
                </a:lnTo>
                <a:lnTo>
                  <a:pt x="0" y="37"/>
                </a:lnTo>
                <a:lnTo>
                  <a:pt x="2" y="44"/>
                </a:lnTo>
                <a:lnTo>
                  <a:pt x="4" y="49"/>
                </a:lnTo>
                <a:lnTo>
                  <a:pt x="8" y="54"/>
                </a:lnTo>
                <a:lnTo>
                  <a:pt x="12" y="58"/>
                </a:lnTo>
                <a:lnTo>
                  <a:pt x="17" y="61"/>
                </a:lnTo>
                <a:lnTo>
                  <a:pt x="24" y="63"/>
                </a:lnTo>
                <a:lnTo>
                  <a:pt x="31" y="63"/>
                </a:lnTo>
                <a:lnTo>
                  <a:pt x="38" y="63"/>
                </a:lnTo>
                <a:lnTo>
                  <a:pt x="25" y="0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7" name=""/>
          <p:cNvSpPr/>
          <p:nvPr/>
        </p:nvSpPr>
        <p:spPr>
          <a:xfrm>
            <a:off x="2495520" y="5126040"/>
            <a:ext cx="11160" cy="11160"/>
          </a:xfrm>
          <a:custGeom>
            <a:avLst/>
            <a:gdLst/>
            <a:ahLst/>
            <a:rect l="l" t="t" r="r" b="b"/>
            <a:pathLst>
              <a:path w="39" h="63">
                <a:moveTo>
                  <a:pt x="14" y="63"/>
                </a:moveTo>
                <a:lnTo>
                  <a:pt x="21" y="60"/>
                </a:lnTo>
                <a:lnTo>
                  <a:pt x="27" y="57"/>
                </a:lnTo>
                <a:lnTo>
                  <a:pt x="31" y="52"/>
                </a:lnTo>
                <a:lnTo>
                  <a:pt x="35" y="48"/>
                </a:lnTo>
                <a:lnTo>
                  <a:pt x="38" y="43"/>
                </a:lnTo>
                <a:lnTo>
                  <a:pt x="39" y="36"/>
                </a:lnTo>
                <a:lnTo>
                  <a:pt x="39" y="31"/>
                </a:lnTo>
                <a:lnTo>
                  <a:pt x="38" y="25"/>
                </a:lnTo>
                <a:lnTo>
                  <a:pt x="37" y="19"/>
                </a:lnTo>
                <a:lnTo>
                  <a:pt x="34" y="14"/>
                </a:lnTo>
                <a:lnTo>
                  <a:pt x="30" y="9"/>
                </a:lnTo>
                <a:lnTo>
                  <a:pt x="26" y="5"/>
                </a:lnTo>
                <a:lnTo>
                  <a:pt x="21" y="2"/>
                </a:lnTo>
                <a:lnTo>
                  <a:pt x="14" y="0"/>
                </a:lnTo>
                <a:lnTo>
                  <a:pt x="8" y="0"/>
                </a:lnTo>
                <a:lnTo>
                  <a:pt x="0" y="1"/>
                </a:lnTo>
                <a:lnTo>
                  <a:pt x="14" y="63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8" name=""/>
          <p:cNvSpPr/>
          <p:nvPr/>
        </p:nvSpPr>
        <p:spPr>
          <a:xfrm>
            <a:off x="2400480" y="5126040"/>
            <a:ext cx="99720" cy="25560"/>
          </a:xfrm>
          <a:custGeom>
            <a:avLst/>
            <a:gdLst/>
            <a:ahLst/>
            <a:rect l="l" t="t" r="r" b="b"/>
            <a:pathLst>
              <a:path w="366" h="142">
                <a:moveTo>
                  <a:pt x="7" y="110"/>
                </a:moveTo>
                <a:lnTo>
                  <a:pt x="14" y="142"/>
                </a:lnTo>
                <a:lnTo>
                  <a:pt x="366" y="62"/>
                </a:lnTo>
                <a:lnTo>
                  <a:pt x="352" y="0"/>
                </a:lnTo>
                <a:lnTo>
                  <a:pt x="0" y="80"/>
                </a:lnTo>
                <a:lnTo>
                  <a:pt x="7" y="110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1240" bIns="-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9" name=""/>
          <p:cNvSpPr/>
          <p:nvPr/>
        </p:nvSpPr>
        <p:spPr>
          <a:xfrm>
            <a:off x="2394000" y="5140440"/>
            <a:ext cx="11160" cy="11160"/>
          </a:xfrm>
          <a:custGeom>
            <a:avLst/>
            <a:gdLst/>
            <a:ahLst/>
            <a:rect l="l" t="t" r="r" b="b"/>
            <a:pathLst>
              <a:path w="39" h="63">
                <a:moveTo>
                  <a:pt x="25" y="0"/>
                </a:moveTo>
                <a:lnTo>
                  <a:pt x="18" y="3"/>
                </a:lnTo>
                <a:lnTo>
                  <a:pt x="11" y="5"/>
                </a:lnTo>
                <a:lnTo>
                  <a:pt x="8" y="9"/>
                </a:lnTo>
                <a:lnTo>
                  <a:pt x="4" y="15"/>
                </a:lnTo>
                <a:lnTo>
                  <a:pt x="1" y="20"/>
                </a:lnTo>
                <a:lnTo>
                  <a:pt x="0" y="26"/>
                </a:lnTo>
                <a:lnTo>
                  <a:pt x="0" y="32"/>
                </a:lnTo>
                <a:lnTo>
                  <a:pt x="1" y="38"/>
                </a:lnTo>
                <a:lnTo>
                  <a:pt x="2" y="43"/>
                </a:lnTo>
                <a:lnTo>
                  <a:pt x="5" y="49"/>
                </a:lnTo>
                <a:lnTo>
                  <a:pt x="9" y="54"/>
                </a:lnTo>
                <a:lnTo>
                  <a:pt x="13" y="58"/>
                </a:lnTo>
                <a:lnTo>
                  <a:pt x="18" y="61"/>
                </a:lnTo>
                <a:lnTo>
                  <a:pt x="25" y="62"/>
                </a:lnTo>
                <a:lnTo>
                  <a:pt x="31" y="63"/>
                </a:lnTo>
                <a:lnTo>
                  <a:pt x="39" y="62"/>
                </a:lnTo>
                <a:lnTo>
                  <a:pt x="25" y="0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0" name=""/>
          <p:cNvSpPr/>
          <p:nvPr/>
        </p:nvSpPr>
        <p:spPr>
          <a:xfrm>
            <a:off x="2489040" y="5126040"/>
            <a:ext cx="12960" cy="11160"/>
          </a:xfrm>
          <a:custGeom>
            <a:avLst/>
            <a:gdLst/>
            <a:ahLst/>
            <a:rect l="l" t="t" r="r" b="b"/>
            <a:pathLst>
              <a:path w="42" h="63">
                <a:moveTo>
                  <a:pt x="22" y="0"/>
                </a:moveTo>
                <a:lnTo>
                  <a:pt x="16" y="3"/>
                </a:lnTo>
                <a:lnTo>
                  <a:pt x="10" y="7"/>
                </a:lnTo>
                <a:lnTo>
                  <a:pt x="5" y="12"/>
                </a:lnTo>
                <a:lnTo>
                  <a:pt x="2" y="17"/>
                </a:lnTo>
                <a:lnTo>
                  <a:pt x="1" y="22"/>
                </a:lnTo>
                <a:lnTo>
                  <a:pt x="0" y="29"/>
                </a:lnTo>
                <a:lnTo>
                  <a:pt x="0" y="34"/>
                </a:lnTo>
                <a:lnTo>
                  <a:pt x="1" y="41"/>
                </a:lnTo>
                <a:lnTo>
                  <a:pt x="4" y="46"/>
                </a:lnTo>
                <a:lnTo>
                  <a:pt x="6" y="51"/>
                </a:lnTo>
                <a:lnTo>
                  <a:pt x="10" y="55"/>
                </a:lnTo>
                <a:lnTo>
                  <a:pt x="16" y="59"/>
                </a:lnTo>
                <a:lnTo>
                  <a:pt x="21" y="62"/>
                </a:lnTo>
                <a:lnTo>
                  <a:pt x="27" y="63"/>
                </a:lnTo>
                <a:lnTo>
                  <a:pt x="34" y="63"/>
                </a:lnTo>
                <a:lnTo>
                  <a:pt x="42" y="62"/>
                </a:lnTo>
                <a:lnTo>
                  <a:pt x="22" y="0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1" name=""/>
          <p:cNvSpPr/>
          <p:nvPr/>
        </p:nvSpPr>
        <p:spPr>
          <a:xfrm>
            <a:off x="6426360" y="4743360"/>
            <a:ext cx="15840" cy="9720"/>
          </a:xfrm>
          <a:custGeom>
            <a:avLst/>
            <a:gdLst/>
            <a:ahLst/>
            <a:rect l="l" t="t" r="r" b="b"/>
            <a:pathLst>
              <a:path w="58" h="51">
                <a:moveTo>
                  <a:pt x="0" y="38"/>
                </a:moveTo>
                <a:lnTo>
                  <a:pt x="5" y="43"/>
                </a:lnTo>
                <a:lnTo>
                  <a:pt x="10" y="47"/>
                </a:lnTo>
                <a:lnTo>
                  <a:pt x="16" y="50"/>
                </a:lnTo>
                <a:lnTo>
                  <a:pt x="22" y="51"/>
                </a:lnTo>
                <a:lnTo>
                  <a:pt x="29" y="51"/>
                </a:lnTo>
                <a:lnTo>
                  <a:pt x="34" y="50"/>
                </a:lnTo>
                <a:lnTo>
                  <a:pt x="39" y="47"/>
                </a:lnTo>
                <a:lnTo>
                  <a:pt x="45" y="45"/>
                </a:lnTo>
                <a:lnTo>
                  <a:pt x="48" y="41"/>
                </a:lnTo>
                <a:lnTo>
                  <a:pt x="52" y="35"/>
                </a:lnTo>
                <a:lnTo>
                  <a:pt x="55" y="30"/>
                </a:lnTo>
                <a:lnTo>
                  <a:pt x="58" y="25"/>
                </a:lnTo>
                <a:lnTo>
                  <a:pt x="58" y="18"/>
                </a:lnTo>
                <a:lnTo>
                  <a:pt x="58" y="12"/>
                </a:lnTo>
                <a:lnTo>
                  <a:pt x="55" y="7"/>
                </a:lnTo>
                <a:lnTo>
                  <a:pt x="51" y="0"/>
                </a:lnTo>
                <a:lnTo>
                  <a:pt x="0" y="38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2" name=""/>
          <p:cNvSpPr/>
          <p:nvPr/>
        </p:nvSpPr>
        <p:spPr>
          <a:xfrm>
            <a:off x="6523200" y="4816440"/>
            <a:ext cx="15840" cy="9720"/>
          </a:xfrm>
          <a:custGeom>
            <a:avLst/>
            <a:gdLst/>
            <a:ahLst/>
            <a:rect l="l" t="t" r="r" b="b"/>
            <a:pathLst>
              <a:path w="55" h="54">
                <a:moveTo>
                  <a:pt x="0" y="43"/>
                </a:moveTo>
                <a:lnTo>
                  <a:pt x="5" y="48"/>
                </a:lnTo>
                <a:lnTo>
                  <a:pt x="10" y="52"/>
                </a:lnTo>
                <a:lnTo>
                  <a:pt x="17" y="54"/>
                </a:lnTo>
                <a:lnTo>
                  <a:pt x="22" y="54"/>
                </a:lnTo>
                <a:lnTo>
                  <a:pt x="29" y="54"/>
                </a:lnTo>
                <a:lnTo>
                  <a:pt x="34" y="51"/>
                </a:lnTo>
                <a:lnTo>
                  <a:pt x="39" y="48"/>
                </a:lnTo>
                <a:lnTo>
                  <a:pt x="44" y="46"/>
                </a:lnTo>
                <a:lnTo>
                  <a:pt x="48" y="41"/>
                </a:lnTo>
                <a:lnTo>
                  <a:pt x="51" y="35"/>
                </a:lnTo>
                <a:lnTo>
                  <a:pt x="54" y="30"/>
                </a:lnTo>
                <a:lnTo>
                  <a:pt x="55" y="25"/>
                </a:lnTo>
                <a:lnTo>
                  <a:pt x="55" y="18"/>
                </a:lnTo>
                <a:lnTo>
                  <a:pt x="54" y="12"/>
                </a:lnTo>
                <a:lnTo>
                  <a:pt x="51" y="6"/>
                </a:lnTo>
                <a:lnTo>
                  <a:pt x="46" y="0"/>
                </a:lnTo>
                <a:lnTo>
                  <a:pt x="0" y="43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3" name=""/>
          <p:cNvSpPr/>
          <p:nvPr/>
        </p:nvSpPr>
        <p:spPr>
          <a:xfrm>
            <a:off x="6427800" y="4743360"/>
            <a:ext cx="108000" cy="79560"/>
          </a:xfrm>
          <a:custGeom>
            <a:avLst/>
            <a:gdLst/>
            <a:ahLst/>
            <a:rect l="l" t="t" r="r" b="b"/>
            <a:pathLst>
              <a:path w="399" h="426">
                <a:moveTo>
                  <a:pt x="24" y="21"/>
                </a:moveTo>
                <a:lnTo>
                  <a:pt x="0" y="44"/>
                </a:lnTo>
                <a:lnTo>
                  <a:pt x="353" y="426"/>
                </a:lnTo>
                <a:lnTo>
                  <a:pt x="399" y="383"/>
                </a:lnTo>
                <a:lnTo>
                  <a:pt x="46" y="0"/>
                </a:lnTo>
                <a:lnTo>
                  <a:pt x="24" y="21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4" name=""/>
          <p:cNvSpPr/>
          <p:nvPr/>
        </p:nvSpPr>
        <p:spPr>
          <a:xfrm>
            <a:off x="6424560" y="4741920"/>
            <a:ext cx="15840" cy="11160"/>
          </a:xfrm>
          <a:custGeom>
            <a:avLst/>
            <a:gdLst/>
            <a:ahLst/>
            <a:rect l="l" t="t" r="r" b="b"/>
            <a:pathLst>
              <a:path w="55" h="55">
                <a:moveTo>
                  <a:pt x="55" y="11"/>
                </a:moveTo>
                <a:lnTo>
                  <a:pt x="50" y="6"/>
                </a:lnTo>
                <a:lnTo>
                  <a:pt x="45" y="2"/>
                </a:lnTo>
                <a:lnTo>
                  <a:pt x="38" y="1"/>
                </a:lnTo>
                <a:lnTo>
                  <a:pt x="32" y="0"/>
                </a:lnTo>
                <a:lnTo>
                  <a:pt x="27" y="1"/>
                </a:lnTo>
                <a:lnTo>
                  <a:pt x="21" y="2"/>
                </a:lnTo>
                <a:lnTo>
                  <a:pt x="16" y="6"/>
                </a:lnTo>
                <a:lnTo>
                  <a:pt x="11" y="9"/>
                </a:lnTo>
                <a:lnTo>
                  <a:pt x="7" y="14"/>
                </a:lnTo>
                <a:lnTo>
                  <a:pt x="4" y="19"/>
                </a:lnTo>
                <a:lnTo>
                  <a:pt x="2" y="25"/>
                </a:lnTo>
                <a:lnTo>
                  <a:pt x="0" y="30"/>
                </a:lnTo>
                <a:lnTo>
                  <a:pt x="0" y="36"/>
                </a:lnTo>
                <a:lnTo>
                  <a:pt x="2" y="42"/>
                </a:lnTo>
                <a:lnTo>
                  <a:pt x="4" y="48"/>
                </a:lnTo>
                <a:lnTo>
                  <a:pt x="9" y="55"/>
                </a:lnTo>
                <a:lnTo>
                  <a:pt x="55" y="11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5" name=""/>
          <p:cNvSpPr/>
          <p:nvPr/>
        </p:nvSpPr>
        <p:spPr>
          <a:xfrm>
            <a:off x="6610320" y="4878360"/>
            <a:ext cx="15840" cy="11160"/>
          </a:xfrm>
          <a:custGeom>
            <a:avLst/>
            <a:gdLst/>
            <a:ahLst/>
            <a:rect l="l" t="t" r="r" b="b"/>
            <a:pathLst>
              <a:path w="55" h="56">
                <a:moveTo>
                  <a:pt x="0" y="45"/>
                </a:moveTo>
                <a:lnTo>
                  <a:pt x="7" y="49"/>
                </a:lnTo>
                <a:lnTo>
                  <a:pt x="12" y="53"/>
                </a:lnTo>
                <a:lnTo>
                  <a:pt x="18" y="54"/>
                </a:lnTo>
                <a:lnTo>
                  <a:pt x="24" y="56"/>
                </a:lnTo>
                <a:lnTo>
                  <a:pt x="30" y="54"/>
                </a:lnTo>
                <a:lnTo>
                  <a:pt x="36" y="53"/>
                </a:lnTo>
                <a:lnTo>
                  <a:pt x="41" y="49"/>
                </a:lnTo>
                <a:lnTo>
                  <a:pt x="46" y="46"/>
                </a:lnTo>
                <a:lnTo>
                  <a:pt x="50" y="41"/>
                </a:lnTo>
                <a:lnTo>
                  <a:pt x="53" y="36"/>
                </a:lnTo>
                <a:lnTo>
                  <a:pt x="55" y="31"/>
                </a:lnTo>
                <a:lnTo>
                  <a:pt x="55" y="25"/>
                </a:lnTo>
                <a:lnTo>
                  <a:pt x="55" y="19"/>
                </a:lnTo>
                <a:lnTo>
                  <a:pt x="54" y="14"/>
                </a:lnTo>
                <a:lnTo>
                  <a:pt x="51" y="7"/>
                </a:lnTo>
                <a:lnTo>
                  <a:pt x="47" y="0"/>
                </a:lnTo>
                <a:lnTo>
                  <a:pt x="0" y="45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6523200" y="4816440"/>
            <a:ext cx="99720" cy="71640"/>
          </a:xfrm>
          <a:custGeom>
            <a:avLst/>
            <a:gdLst/>
            <a:ahLst/>
            <a:rect l="l" t="t" r="r" b="b"/>
            <a:pathLst>
              <a:path w="366" h="382">
                <a:moveTo>
                  <a:pt x="22" y="22"/>
                </a:moveTo>
                <a:lnTo>
                  <a:pt x="0" y="43"/>
                </a:lnTo>
                <a:lnTo>
                  <a:pt x="319" y="382"/>
                </a:lnTo>
                <a:lnTo>
                  <a:pt x="366" y="337"/>
                </a:lnTo>
                <a:lnTo>
                  <a:pt x="46" y="0"/>
                </a:lnTo>
                <a:lnTo>
                  <a:pt x="22" y="22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6521400" y="4813200"/>
            <a:ext cx="14400" cy="9720"/>
          </a:xfrm>
          <a:custGeom>
            <a:avLst/>
            <a:gdLst/>
            <a:ahLst/>
            <a:rect l="l" t="t" r="r" b="b"/>
            <a:pathLst>
              <a:path w="56" h="54">
                <a:moveTo>
                  <a:pt x="56" y="11"/>
                </a:moveTo>
                <a:lnTo>
                  <a:pt x="50" y="6"/>
                </a:lnTo>
                <a:lnTo>
                  <a:pt x="44" y="3"/>
                </a:lnTo>
                <a:lnTo>
                  <a:pt x="39" y="0"/>
                </a:lnTo>
                <a:lnTo>
                  <a:pt x="32" y="0"/>
                </a:lnTo>
                <a:lnTo>
                  <a:pt x="27" y="2"/>
                </a:lnTo>
                <a:lnTo>
                  <a:pt x="20" y="3"/>
                </a:lnTo>
                <a:lnTo>
                  <a:pt x="15" y="6"/>
                </a:lnTo>
                <a:lnTo>
                  <a:pt x="11" y="9"/>
                </a:lnTo>
                <a:lnTo>
                  <a:pt x="7" y="13"/>
                </a:lnTo>
                <a:lnTo>
                  <a:pt x="3" y="19"/>
                </a:lnTo>
                <a:lnTo>
                  <a:pt x="2" y="24"/>
                </a:lnTo>
                <a:lnTo>
                  <a:pt x="0" y="30"/>
                </a:lnTo>
                <a:lnTo>
                  <a:pt x="0" y="37"/>
                </a:lnTo>
                <a:lnTo>
                  <a:pt x="2" y="42"/>
                </a:lnTo>
                <a:lnTo>
                  <a:pt x="4" y="49"/>
                </a:lnTo>
                <a:lnTo>
                  <a:pt x="10" y="54"/>
                </a:lnTo>
                <a:lnTo>
                  <a:pt x="56" y="11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6707160" y="4935600"/>
            <a:ext cx="14400" cy="9360"/>
          </a:xfrm>
          <a:custGeom>
            <a:avLst/>
            <a:gdLst/>
            <a:ahLst/>
            <a:rect l="l" t="t" r="r" b="b"/>
            <a:pathLst>
              <a:path w="54" h="56">
                <a:moveTo>
                  <a:pt x="0" y="48"/>
                </a:moveTo>
                <a:lnTo>
                  <a:pt x="6" y="52"/>
                </a:lnTo>
                <a:lnTo>
                  <a:pt x="13" y="55"/>
                </a:lnTo>
                <a:lnTo>
                  <a:pt x="18" y="56"/>
                </a:lnTo>
                <a:lnTo>
                  <a:pt x="25" y="56"/>
                </a:lnTo>
                <a:lnTo>
                  <a:pt x="30" y="55"/>
                </a:lnTo>
                <a:lnTo>
                  <a:pt x="37" y="52"/>
                </a:lnTo>
                <a:lnTo>
                  <a:pt x="41" y="48"/>
                </a:lnTo>
                <a:lnTo>
                  <a:pt x="45" y="44"/>
                </a:lnTo>
                <a:lnTo>
                  <a:pt x="49" y="39"/>
                </a:lnTo>
                <a:lnTo>
                  <a:pt x="51" y="34"/>
                </a:lnTo>
                <a:lnTo>
                  <a:pt x="52" y="28"/>
                </a:lnTo>
                <a:lnTo>
                  <a:pt x="54" y="22"/>
                </a:lnTo>
                <a:lnTo>
                  <a:pt x="52" y="17"/>
                </a:lnTo>
                <a:lnTo>
                  <a:pt x="50" y="10"/>
                </a:lnTo>
                <a:lnTo>
                  <a:pt x="46" y="5"/>
                </a:lnTo>
                <a:lnTo>
                  <a:pt x="41" y="0"/>
                </a:lnTo>
                <a:lnTo>
                  <a:pt x="0" y="48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6611760" y="4878360"/>
            <a:ext cx="106560" cy="66600"/>
          </a:xfrm>
          <a:custGeom>
            <a:avLst/>
            <a:gdLst/>
            <a:ahLst/>
            <a:rect l="l" t="t" r="r" b="b"/>
            <a:pathLst>
              <a:path w="393" h="344">
                <a:moveTo>
                  <a:pt x="21" y="25"/>
                </a:moveTo>
                <a:lnTo>
                  <a:pt x="0" y="50"/>
                </a:lnTo>
                <a:lnTo>
                  <a:pt x="352" y="344"/>
                </a:lnTo>
                <a:lnTo>
                  <a:pt x="393" y="296"/>
                </a:lnTo>
                <a:lnTo>
                  <a:pt x="42" y="0"/>
                </a:lnTo>
                <a:lnTo>
                  <a:pt x="21" y="25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6608880" y="4878360"/>
            <a:ext cx="12600" cy="9720"/>
          </a:xfrm>
          <a:custGeom>
            <a:avLst/>
            <a:gdLst/>
            <a:ahLst/>
            <a:rect l="l" t="t" r="r" b="b"/>
            <a:pathLst>
              <a:path w="54" h="58">
                <a:moveTo>
                  <a:pt x="54" y="8"/>
                </a:moveTo>
                <a:lnTo>
                  <a:pt x="47" y="4"/>
                </a:lnTo>
                <a:lnTo>
                  <a:pt x="41" y="1"/>
                </a:lnTo>
                <a:lnTo>
                  <a:pt x="34" y="0"/>
                </a:lnTo>
                <a:lnTo>
                  <a:pt x="29" y="1"/>
                </a:lnTo>
                <a:lnTo>
                  <a:pt x="22" y="3"/>
                </a:lnTo>
                <a:lnTo>
                  <a:pt x="17" y="5"/>
                </a:lnTo>
                <a:lnTo>
                  <a:pt x="12" y="8"/>
                </a:lnTo>
                <a:lnTo>
                  <a:pt x="8" y="12"/>
                </a:lnTo>
                <a:lnTo>
                  <a:pt x="5" y="17"/>
                </a:lnTo>
                <a:lnTo>
                  <a:pt x="2" y="22"/>
                </a:lnTo>
                <a:lnTo>
                  <a:pt x="1" y="29"/>
                </a:lnTo>
                <a:lnTo>
                  <a:pt x="0" y="34"/>
                </a:lnTo>
                <a:lnTo>
                  <a:pt x="1" y="41"/>
                </a:lnTo>
                <a:lnTo>
                  <a:pt x="2" y="46"/>
                </a:lnTo>
                <a:lnTo>
                  <a:pt x="6" y="53"/>
                </a:lnTo>
                <a:lnTo>
                  <a:pt x="12" y="58"/>
                </a:lnTo>
                <a:lnTo>
                  <a:pt x="54" y="8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6794640" y="4983120"/>
            <a:ext cx="14040" cy="9720"/>
          </a:xfrm>
          <a:custGeom>
            <a:avLst/>
            <a:gdLst/>
            <a:ahLst/>
            <a:rect l="l" t="t" r="r" b="b"/>
            <a:pathLst>
              <a:path w="52" h="57">
                <a:moveTo>
                  <a:pt x="0" y="50"/>
                </a:moveTo>
                <a:lnTo>
                  <a:pt x="6" y="54"/>
                </a:lnTo>
                <a:lnTo>
                  <a:pt x="13" y="57"/>
                </a:lnTo>
                <a:lnTo>
                  <a:pt x="19" y="57"/>
                </a:lnTo>
                <a:lnTo>
                  <a:pt x="25" y="57"/>
                </a:lnTo>
                <a:lnTo>
                  <a:pt x="31" y="55"/>
                </a:lnTo>
                <a:lnTo>
                  <a:pt x="36" y="53"/>
                </a:lnTo>
                <a:lnTo>
                  <a:pt x="40" y="49"/>
                </a:lnTo>
                <a:lnTo>
                  <a:pt x="44" y="45"/>
                </a:lnTo>
                <a:lnTo>
                  <a:pt x="48" y="40"/>
                </a:lnTo>
                <a:lnTo>
                  <a:pt x="51" y="34"/>
                </a:lnTo>
                <a:lnTo>
                  <a:pt x="52" y="28"/>
                </a:lnTo>
                <a:lnTo>
                  <a:pt x="52" y="22"/>
                </a:lnTo>
                <a:lnTo>
                  <a:pt x="51" y="16"/>
                </a:lnTo>
                <a:lnTo>
                  <a:pt x="48" y="11"/>
                </a:lnTo>
                <a:lnTo>
                  <a:pt x="46" y="5"/>
                </a:lnTo>
                <a:lnTo>
                  <a:pt x="39" y="0"/>
                </a:lnTo>
                <a:lnTo>
                  <a:pt x="0" y="50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2" name=""/>
          <p:cNvSpPr/>
          <p:nvPr/>
        </p:nvSpPr>
        <p:spPr>
          <a:xfrm>
            <a:off x="6707160" y="4933800"/>
            <a:ext cx="98280" cy="59040"/>
          </a:xfrm>
          <a:custGeom>
            <a:avLst/>
            <a:gdLst/>
            <a:ahLst/>
            <a:rect l="l" t="t" r="r" b="b"/>
            <a:pathLst>
              <a:path w="359" h="305">
                <a:moveTo>
                  <a:pt x="20" y="25"/>
                </a:moveTo>
                <a:lnTo>
                  <a:pt x="0" y="50"/>
                </a:lnTo>
                <a:lnTo>
                  <a:pt x="320" y="305"/>
                </a:lnTo>
                <a:lnTo>
                  <a:pt x="359" y="255"/>
                </a:lnTo>
                <a:lnTo>
                  <a:pt x="40" y="0"/>
                </a:lnTo>
                <a:lnTo>
                  <a:pt x="20" y="25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3" name=""/>
          <p:cNvSpPr/>
          <p:nvPr/>
        </p:nvSpPr>
        <p:spPr>
          <a:xfrm>
            <a:off x="6703920" y="4933800"/>
            <a:ext cx="14400" cy="11160"/>
          </a:xfrm>
          <a:custGeom>
            <a:avLst/>
            <a:gdLst/>
            <a:ahLst/>
            <a:rect l="l" t="t" r="r" b="b"/>
            <a:pathLst>
              <a:path w="53" h="56">
                <a:moveTo>
                  <a:pt x="53" y="6"/>
                </a:moveTo>
                <a:lnTo>
                  <a:pt x="46" y="2"/>
                </a:lnTo>
                <a:lnTo>
                  <a:pt x="39" y="0"/>
                </a:lnTo>
                <a:lnTo>
                  <a:pt x="34" y="0"/>
                </a:lnTo>
                <a:lnTo>
                  <a:pt x="28" y="0"/>
                </a:lnTo>
                <a:lnTo>
                  <a:pt x="22" y="1"/>
                </a:lnTo>
                <a:lnTo>
                  <a:pt x="17" y="4"/>
                </a:lnTo>
                <a:lnTo>
                  <a:pt x="12" y="8"/>
                </a:lnTo>
                <a:lnTo>
                  <a:pt x="8" y="11"/>
                </a:lnTo>
                <a:lnTo>
                  <a:pt x="4" y="17"/>
                </a:lnTo>
                <a:lnTo>
                  <a:pt x="1" y="22"/>
                </a:lnTo>
                <a:lnTo>
                  <a:pt x="0" y="29"/>
                </a:lnTo>
                <a:lnTo>
                  <a:pt x="0" y="34"/>
                </a:lnTo>
                <a:lnTo>
                  <a:pt x="1" y="40"/>
                </a:lnTo>
                <a:lnTo>
                  <a:pt x="4" y="46"/>
                </a:lnTo>
                <a:lnTo>
                  <a:pt x="8" y="51"/>
                </a:lnTo>
                <a:lnTo>
                  <a:pt x="13" y="56"/>
                </a:lnTo>
                <a:lnTo>
                  <a:pt x="53" y="6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4" name=""/>
          <p:cNvSpPr/>
          <p:nvPr/>
        </p:nvSpPr>
        <p:spPr>
          <a:xfrm>
            <a:off x="6791400" y="4981680"/>
            <a:ext cx="12600" cy="11160"/>
          </a:xfrm>
          <a:custGeom>
            <a:avLst/>
            <a:gdLst/>
            <a:ahLst/>
            <a:rect l="l" t="t" r="r" b="b"/>
            <a:pathLst>
              <a:path w="48" h="59">
                <a:moveTo>
                  <a:pt x="48" y="6"/>
                </a:moveTo>
                <a:lnTo>
                  <a:pt x="42" y="2"/>
                </a:lnTo>
                <a:lnTo>
                  <a:pt x="35" y="0"/>
                </a:lnTo>
                <a:lnTo>
                  <a:pt x="29" y="0"/>
                </a:lnTo>
                <a:lnTo>
                  <a:pt x="22" y="2"/>
                </a:lnTo>
                <a:lnTo>
                  <a:pt x="17" y="4"/>
                </a:lnTo>
                <a:lnTo>
                  <a:pt x="13" y="7"/>
                </a:lnTo>
                <a:lnTo>
                  <a:pt x="8" y="11"/>
                </a:lnTo>
                <a:lnTo>
                  <a:pt x="5" y="16"/>
                </a:lnTo>
                <a:lnTo>
                  <a:pt x="2" y="21"/>
                </a:lnTo>
                <a:lnTo>
                  <a:pt x="0" y="27"/>
                </a:lnTo>
                <a:lnTo>
                  <a:pt x="0" y="33"/>
                </a:lnTo>
                <a:lnTo>
                  <a:pt x="0" y="38"/>
                </a:lnTo>
                <a:lnTo>
                  <a:pt x="1" y="45"/>
                </a:lnTo>
                <a:lnTo>
                  <a:pt x="5" y="50"/>
                </a:lnTo>
                <a:lnTo>
                  <a:pt x="9" y="55"/>
                </a:lnTo>
                <a:lnTo>
                  <a:pt x="16" y="59"/>
                </a:lnTo>
                <a:lnTo>
                  <a:pt x="48" y="6"/>
                </a:lnTo>
                <a:close/>
              </a:path>
            </a:pathLst>
          </a:custGeom>
          <a:solidFill>
            <a:srgbClr val="d81e04"/>
          </a:solidFill>
          <a:ln w="38160">
            <a:solidFill>
              <a:srgbClr val="fc012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5" name=""/>
          <p:cNvSpPr/>
          <p:nvPr/>
        </p:nvSpPr>
        <p:spPr>
          <a:xfrm>
            <a:off x="2131920" y="5194440"/>
            <a:ext cx="5497560" cy="144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6" name=""/>
          <p:cNvSpPr/>
          <p:nvPr/>
        </p:nvSpPr>
        <p:spPr>
          <a:xfrm>
            <a:off x="2136600" y="4927680"/>
            <a:ext cx="941400" cy="266760"/>
          </a:xfrm>
          <a:custGeom>
            <a:avLst/>
            <a:gdLst/>
            <a:ahLst/>
            <a:rect l="l" t="t" r="r" b="b"/>
            <a:pathLst>
              <a:path w="3456" h="1408">
                <a:moveTo>
                  <a:pt x="0" y="1312"/>
                </a:moveTo>
                <a:lnTo>
                  <a:pt x="22" y="1312"/>
                </a:lnTo>
                <a:lnTo>
                  <a:pt x="85" y="1310"/>
                </a:lnTo>
                <a:lnTo>
                  <a:pt x="131" y="1309"/>
                </a:lnTo>
                <a:lnTo>
                  <a:pt x="188" y="1307"/>
                </a:lnTo>
                <a:lnTo>
                  <a:pt x="251" y="1303"/>
                </a:lnTo>
                <a:lnTo>
                  <a:pt x="325" y="1296"/>
                </a:lnTo>
                <a:lnTo>
                  <a:pt x="405" y="1288"/>
                </a:lnTo>
                <a:lnTo>
                  <a:pt x="493" y="1279"/>
                </a:lnTo>
                <a:lnTo>
                  <a:pt x="587" y="1266"/>
                </a:lnTo>
                <a:lnTo>
                  <a:pt x="689" y="1251"/>
                </a:lnTo>
                <a:lnTo>
                  <a:pt x="796" y="1234"/>
                </a:lnTo>
                <a:lnTo>
                  <a:pt x="909" y="1213"/>
                </a:lnTo>
                <a:lnTo>
                  <a:pt x="1029" y="1188"/>
                </a:lnTo>
                <a:lnTo>
                  <a:pt x="1153" y="1161"/>
                </a:lnTo>
                <a:lnTo>
                  <a:pt x="1280" y="1128"/>
                </a:lnTo>
                <a:lnTo>
                  <a:pt x="1413" y="1092"/>
                </a:lnTo>
                <a:lnTo>
                  <a:pt x="1548" y="1052"/>
                </a:lnTo>
                <a:lnTo>
                  <a:pt x="1688" y="1006"/>
                </a:lnTo>
                <a:lnTo>
                  <a:pt x="1829" y="956"/>
                </a:lnTo>
                <a:lnTo>
                  <a:pt x="1974" y="900"/>
                </a:lnTo>
                <a:lnTo>
                  <a:pt x="2120" y="839"/>
                </a:lnTo>
                <a:lnTo>
                  <a:pt x="2268" y="772"/>
                </a:lnTo>
                <a:lnTo>
                  <a:pt x="2417" y="699"/>
                </a:lnTo>
                <a:lnTo>
                  <a:pt x="2567" y="621"/>
                </a:lnTo>
                <a:lnTo>
                  <a:pt x="2717" y="535"/>
                </a:lnTo>
                <a:lnTo>
                  <a:pt x="2866" y="442"/>
                </a:lnTo>
                <a:lnTo>
                  <a:pt x="3016" y="343"/>
                </a:lnTo>
                <a:lnTo>
                  <a:pt x="3165" y="237"/>
                </a:lnTo>
                <a:lnTo>
                  <a:pt x="3312" y="123"/>
                </a:lnTo>
                <a:lnTo>
                  <a:pt x="3456" y="0"/>
                </a:lnTo>
                <a:lnTo>
                  <a:pt x="3456" y="1408"/>
                </a:lnTo>
                <a:lnTo>
                  <a:pt x="0" y="1408"/>
                </a:lnTo>
                <a:lnTo>
                  <a:pt x="0" y="1312"/>
                </a:lnTo>
                <a:close/>
              </a:path>
            </a:pathLst>
          </a:custGeom>
          <a:solidFill>
            <a:srgbClr val="aed3e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7" name=""/>
          <p:cNvGrpSpPr/>
          <p:nvPr/>
        </p:nvGrpSpPr>
        <p:grpSpPr>
          <a:xfrm>
            <a:off x="2495520" y="3290760"/>
            <a:ext cx="5141520" cy="1890360"/>
            <a:chOff x="2495520" y="3290760"/>
            <a:chExt cx="5141520" cy="1890360"/>
          </a:xfrm>
        </p:grpSpPr>
        <p:sp>
          <p:nvSpPr>
            <p:cNvPr id="708" name=""/>
            <p:cNvSpPr/>
            <p:nvPr/>
          </p:nvSpPr>
          <p:spPr>
            <a:xfrm>
              <a:off x="2582640" y="5106600"/>
              <a:ext cx="10800" cy="11880"/>
            </a:xfrm>
            <a:custGeom>
              <a:avLst/>
              <a:gdLst/>
              <a:ahLst/>
              <a:rect l="l" t="t" r="r" b="b"/>
              <a:pathLst>
                <a:path w="41" h="62">
                  <a:moveTo>
                    <a:pt x="18" y="62"/>
                  </a:moveTo>
                  <a:lnTo>
                    <a:pt x="25" y="59"/>
                  </a:lnTo>
                  <a:lnTo>
                    <a:pt x="31" y="55"/>
                  </a:lnTo>
                  <a:lnTo>
                    <a:pt x="35" y="51"/>
                  </a:lnTo>
                  <a:lnTo>
                    <a:pt x="38" y="46"/>
                  </a:lnTo>
                  <a:lnTo>
                    <a:pt x="41" y="39"/>
                  </a:lnTo>
                  <a:lnTo>
                    <a:pt x="41" y="34"/>
                  </a:lnTo>
                  <a:lnTo>
                    <a:pt x="41" y="27"/>
                  </a:lnTo>
                  <a:lnTo>
                    <a:pt x="39" y="22"/>
                  </a:lnTo>
                  <a:lnTo>
                    <a:pt x="37" y="17"/>
                  </a:lnTo>
                  <a:lnTo>
                    <a:pt x="34" y="12"/>
                  </a:lnTo>
                  <a:lnTo>
                    <a:pt x="30" y="8"/>
                  </a:lnTo>
                  <a:lnTo>
                    <a:pt x="25" y="4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6" y="0"/>
                  </a:lnTo>
                  <a:lnTo>
                    <a:pt x="0" y="1"/>
                  </a:lnTo>
                  <a:lnTo>
                    <a:pt x="18" y="6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2495520" y="5106600"/>
              <a:ext cx="92160" cy="30960"/>
            </a:xfrm>
            <a:custGeom>
              <a:avLst/>
              <a:gdLst/>
              <a:ahLst/>
              <a:rect l="l" t="t" r="r" b="b"/>
              <a:pathLst>
                <a:path w="339" h="162">
                  <a:moveTo>
                    <a:pt x="9" y="130"/>
                  </a:moveTo>
                  <a:lnTo>
                    <a:pt x="20" y="162"/>
                  </a:lnTo>
                  <a:lnTo>
                    <a:pt x="339" y="61"/>
                  </a:lnTo>
                  <a:lnTo>
                    <a:pt x="321" y="0"/>
                  </a:lnTo>
                  <a:lnTo>
                    <a:pt x="0" y="100"/>
                  </a:lnTo>
                  <a:lnTo>
                    <a:pt x="9" y="13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840" bIns="-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2677680" y="5083560"/>
              <a:ext cx="10800" cy="11880"/>
            </a:xfrm>
            <a:custGeom>
              <a:avLst/>
              <a:gdLst/>
              <a:ahLst/>
              <a:rect l="l" t="t" r="r" b="b"/>
              <a:pathLst>
                <a:path w="42" h="62">
                  <a:moveTo>
                    <a:pt x="21" y="62"/>
                  </a:moveTo>
                  <a:lnTo>
                    <a:pt x="27" y="59"/>
                  </a:lnTo>
                  <a:lnTo>
                    <a:pt x="33" y="55"/>
                  </a:lnTo>
                  <a:lnTo>
                    <a:pt x="37" y="50"/>
                  </a:lnTo>
                  <a:lnTo>
                    <a:pt x="41" y="45"/>
                  </a:lnTo>
                  <a:lnTo>
                    <a:pt x="42" y="40"/>
                  </a:lnTo>
                  <a:lnTo>
                    <a:pt x="42" y="33"/>
                  </a:lnTo>
                  <a:lnTo>
                    <a:pt x="42" y="28"/>
                  </a:lnTo>
                  <a:lnTo>
                    <a:pt x="41" y="21"/>
                  </a:lnTo>
                  <a:lnTo>
                    <a:pt x="38" y="16"/>
                  </a:lnTo>
                  <a:lnTo>
                    <a:pt x="34" y="11"/>
                  </a:lnTo>
                  <a:lnTo>
                    <a:pt x="30" y="7"/>
                  </a:lnTo>
                  <a:lnTo>
                    <a:pt x="26" y="4"/>
                  </a:lnTo>
                  <a:lnTo>
                    <a:pt x="19" y="2"/>
                  </a:lnTo>
                  <a:lnTo>
                    <a:pt x="14" y="0"/>
                  </a:lnTo>
                  <a:lnTo>
                    <a:pt x="6" y="0"/>
                  </a:lnTo>
                  <a:lnTo>
                    <a:pt x="0" y="2"/>
                  </a:lnTo>
                  <a:lnTo>
                    <a:pt x="21" y="6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2582640" y="5083560"/>
              <a:ext cx="100440" cy="34920"/>
            </a:xfrm>
            <a:custGeom>
              <a:avLst/>
              <a:gdLst/>
              <a:ahLst/>
              <a:rect l="l" t="t" r="r" b="b"/>
              <a:pathLst>
                <a:path w="373" h="184">
                  <a:moveTo>
                    <a:pt x="10" y="153"/>
                  </a:moveTo>
                  <a:lnTo>
                    <a:pt x="21" y="184"/>
                  </a:lnTo>
                  <a:lnTo>
                    <a:pt x="373" y="60"/>
                  </a:lnTo>
                  <a:lnTo>
                    <a:pt x="352" y="0"/>
                  </a:lnTo>
                  <a:lnTo>
                    <a:pt x="0" y="123"/>
                  </a:lnTo>
                  <a:lnTo>
                    <a:pt x="10" y="15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2575800" y="5106600"/>
              <a:ext cx="11880" cy="11880"/>
            </a:xfrm>
            <a:custGeom>
              <a:avLst/>
              <a:gdLst/>
              <a:ahLst/>
              <a:rect l="l" t="t" r="r" b="b"/>
              <a:pathLst>
                <a:path w="42" h="63">
                  <a:moveTo>
                    <a:pt x="21" y="0"/>
                  </a:moveTo>
                  <a:lnTo>
                    <a:pt x="14" y="4"/>
                  </a:lnTo>
                  <a:lnTo>
                    <a:pt x="9" y="8"/>
                  </a:lnTo>
                  <a:lnTo>
                    <a:pt x="5" y="12"/>
                  </a:lnTo>
                  <a:lnTo>
                    <a:pt x="1" y="17"/>
                  </a:lnTo>
                  <a:lnTo>
                    <a:pt x="0" y="24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1" y="41"/>
                  </a:lnTo>
                  <a:lnTo>
                    <a:pt x="3" y="46"/>
                  </a:lnTo>
                  <a:lnTo>
                    <a:pt x="6" y="51"/>
                  </a:lnTo>
                  <a:lnTo>
                    <a:pt x="11" y="55"/>
                  </a:lnTo>
                  <a:lnTo>
                    <a:pt x="15" y="59"/>
                  </a:lnTo>
                  <a:lnTo>
                    <a:pt x="22" y="62"/>
                  </a:lnTo>
                  <a:lnTo>
                    <a:pt x="27" y="63"/>
                  </a:lnTo>
                  <a:lnTo>
                    <a:pt x="34" y="63"/>
                  </a:lnTo>
                  <a:lnTo>
                    <a:pt x="42" y="6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2763720" y="5054760"/>
              <a:ext cx="12240" cy="12240"/>
            </a:xfrm>
            <a:custGeom>
              <a:avLst/>
              <a:gdLst/>
              <a:ahLst/>
              <a:rect l="l" t="t" r="r" b="b"/>
              <a:pathLst>
                <a:path w="46" h="62">
                  <a:moveTo>
                    <a:pt x="27" y="62"/>
                  </a:moveTo>
                  <a:lnTo>
                    <a:pt x="34" y="58"/>
                  </a:lnTo>
                  <a:lnTo>
                    <a:pt x="38" y="53"/>
                  </a:lnTo>
                  <a:lnTo>
                    <a:pt x="42" y="47"/>
                  </a:lnTo>
                  <a:lnTo>
                    <a:pt x="44" y="42"/>
                  </a:lnTo>
                  <a:lnTo>
                    <a:pt x="46" y="37"/>
                  </a:lnTo>
                  <a:lnTo>
                    <a:pt x="46" y="30"/>
                  </a:lnTo>
                  <a:lnTo>
                    <a:pt x="44" y="25"/>
                  </a:lnTo>
                  <a:lnTo>
                    <a:pt x="42" y="20"/>
                  </a:lnTo>
                  <a:lnTo>
                    <a:pt x="39" y="15"/>
                  </a:lnTo>
                  <a:lnTo>
                    <a:pt x="35" y="9"/>
                  </a:lnTo>
                  <a:lnTo>
                    <a:pt x="31" y="5"/>
                  </a:lnTo>
                  <a:lnTo>
                    <a:pt x="26" y="3"/>
                  </a:lnTo>
                  <a:lnTo>
                    <a:pt x="19" y="1"/>
                  </a:lnTo>
                  <a:lnTo>
                    <a:pt x="14" y="0"/>
                  </a:lnTo>
                  <a:lnTo>
                    <a:pt x="6" y="1"/>
                  </a:lnTo>
                  <a:lnTo>
                    <a:pt x="0" y="4"/>
                  </a:lnTo>
                  <a:lnTo>
                    <a:pt x="27" y="6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2676600" y="5055840"/>
              <a:ext cx="95400" cy="38160"/>
            </a:xfrm>
            <a:custGeom>
              <a:avLst/>
              <a:gdLst/>
              <a:ahLst/>
              <a:rect l="l" t="t" r="r" b="b"/>
              <a:pathLst>
                <a:path w="347" h="208">
                  <a:moveTo>
                    <a:pt x="13" y="179"/>
                  </a:moveTo>
                  <a:lnTo>
                    <a:pt x="26" y="208"/>
                  </a:lnTo>
                  <a:lnTo>
                    <a:pt x="347" y="58"/>
                  </a:lnTo>
                  <a:lnTo>
                    <a:pt x="320" y="0"/>
                  </a:lnTo>
                  <a:lnTo>
                    <a:pt x="0" y="150"/>
                  </a:lnTo>
                  <a:lnTo>
                    <a:pt x="13" y="17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2670840" y="5084640"/>
              <a:ext cx="13680" cy="10800"/>
            </a:xfrm>
            <a:custGeom>
              <a:avLst/>
              <a:gdLst/>
              <a:ahLst/>
              <a:rect l="l" t="t" r="r" b="b"/>
              <a:pathLst>
                <a:path w="46" h="62">
                  <a:moveTo>
                    <a:pt x="20" y="0"/>
                  </a:moveTo>
                  <a:lnTo>
                    <a:pt x="14" y="4"/>
                  </a:lnTo>
                  <a:lnTo>
                    <a:pt x="8" y="9"/>
                  </a:lnTo>
                  <a:lnTo>
                    <a:pt x="4" y="14"/>
                  </a:lnTo>
                  <a:lnTo>
                    <a:pt x="2" y="20"/>
                  </a:lnTo>
                  <a:lnTo>
                    <a:pt x="0" y="25"/>
                  </a:lnTo>
                  <a:lnTo>
                    <a:pt x="2" y="31"/>
                  </a:lnTo>
                  <a:lnTo>
                    <a:pt x="2" y="37"/>
                  </a:lnTo>
                  <a:lnTo>
                    <a:pt x="4" y="43"/>
                  </a:lnTo>
                  <a:lnTo>
                    <a:pt x="7" y="48"/>
                  </a:lnTo>
                  <a:lnTo>
                    <a:pt x="11" y="52"/>
                  </a:lnTo>
                  <a:lnTo>
                    <a:pt x="15" y="56"/>
                  </a:lnTo>
                  <a:lnTo>
                    <a:pt x="20" y="59"/>
                  </a:lnTo>
                  <a:lnTo>
                    <a:pt x="27" y="60"/>
                  </a:lnTo>
                  <a:lnTo>
                    <a:pt x="33" y="62"/>
                  </a:lnTo>
                  <a:lnTo>
                    <a:pt x="40" y="60"/>
                  </a:lnTo>
                  <a:lnTo>
                    <a:pt x="46" y="58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2860560" y="5020560"/>
              <a:ext cx="12240" cy="10800"/>
            </a:xfrm>
            <a:custGeom>
              <a:avLst/>
              <a:gdLst/>
              <a:ahLst/>
              <a:rect l="l" t="t" r="r" b="b"/>
              <a:pathLst>
                <a:path w="48" h="60">
                  <a:moveTo>
                    <a:pt x="29" y="60"/>
                  </a:moveTo>
                  <a:lnTo>
                    <a:pt x="36" y="56"/>
                  </a:lnTo>
                  <a:lnTo>
                    <a:pt x="41" y="52"/>
                  </a:lnTo>
                  <a:lnTo>
                    <a:pt x="44" y="47"/>
                  </a:lnTo>
                  <a:lnTo>
                    <a:pt x="46" y="41"/>
                  </a:lnTo>
                  <a:lnTo>
                    <a:pt x="48" y="35"/>
                  </a:lnTo>
                  <a:lnTo>
                    <a:pt x="48" y="29"/>
                  </a:lnTo>
                  <a:lnTo>
                    <a:pt x="46" y="23"/>
                  </a:lnTo>
                  <a:lnTo>
                    <a:pt x="44" y="18"/>
                  </a:lnTo>
                  <a:lnTo>
                    <a:pt x="40" y="13"/>
                  </a:lnTo>
                  <a:lnTo>
                    <a:pt x="36" y="8"/>
                  </a:lnTo>
                  <a:lnTo>
                    <a:pt x="32" y="5"/>
                  </a:lnTo>
                  <a:lnTo>
                    <a:pt x="27" y="2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7" y="1"/>
                  </a:lnTo>
                  <a:lnTo>
                    <a:pt x="0" y="4"/>
                  </a:lnTo>
                  <a:lnTo>
                    <a:pt x="29" y="6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2763720" y="5022000"/>
              <a:ext cx="103320" cy="43200"/>
            </a:xfrm>
            <a:custGeom>
              <a:avLst/>
              <a:gdLst/>
              <a:ahLst/>
              <a:rect l="l" t="t" r="r" b="b"/>
              <a:pathLst>
                <a:path w="381" h="238">
                  <a:moveTo>
                    <a:pt x="15" y="210"/>
                  </a:moveTo>
                  <a:lnTo>
                    <a:pt x="30" y="238"/>
                  </a:lnTo>
                  <a:lnTo>
                    <a:pt x="381" y="56"/>
                  </a:lnTo>
                  <a:lnTo>
                    <a:pt x="352" y="0"/>
                  </a:lnTo>
                  <a:lnTo>
                    <a:pt x="0" y="181"/>
                  </a:lnTo>
                  <a:lnTo>
                    <a:pt x="15" y="21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2758320" y="5055840"/>
              <a:ext cx="13320" cy="10800"/>
            </a:xfrm>
            <a:custGeom>
              <a:avLst/>
              <a:gdLst/>
              <a:ahLst/>
              <a:rect l="l" t="t" r="r" b="b"/>
              <a:pathLst>
                <a:path w="47" h="61">
                  <a:moveTo>
                    <a:pt x="17" y="0"/>
                  </a:moveTo>
                  <a:lnTo>
                    <a:pt x="11" y="4"/>
                  </a:lnTo>
                  <a:lnTo>
                    <a:pt x="7" y="9"/>
                  </a:lnTo>
                  <a:lnTo>
                    <a:pt x="3" y="15"/>
                  </a:lnTo>
                  <a:lnTo>
                    <a:pt x="1" y="20"/>
                  </a:lnTo>
                  <a:lnTo>
                    <a:pt x="0" y="26"/>
                  </a:lnTo>
                  <a:lnTo>
                    <a:pt x="0" y="32"/>
                  </a:lnTo>
                  <a:lnTo>
                    <a:pt x="1" y="38"/>
                  </a:lnTo>
                  <a:lnTo>
                    <a:pt x="4" y="43"/>
                  </a:lnTo>
                  <a:lnTo>
                    <a:pt x="7" y="49"/>
                  </a:lnTo>
                  <a:lnTo>
                    <a:pt x="11" y="53"/>
                  </a:lnTo>
                  <a:lnTo>
                    <a:pt x="16" y="57"/>
                  </a:lnTo>
                  <a:lnTo>
                    <a:pt x="21" y="59"/>
                  </a:lnTo>
                  <a:lnTo>
                    <a:pt x="26" y="61"/>
                  </a:lnTo>
                  <a:lnTo>
                    <a:pt x="33" y="61"/>
                  </a:lnTo>
                  <a:lnTo>
                    <a:pt x="40" y="59"/>
                  </a:lnTo>
                  <a:lnTo>
                    <a:pt x="47" y="57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2946240" y="4981320"/>
              <a:ext cx="13320" cy="10800"/>
            </a:xfrm>
            <a:custGeom>
              <a:avLst/>
              <a:gdLst/>
              <a:ahLst/>
              <a:rect l="l" t="t" r="r" b="b"/>
              <a:pathLst>
                <a:path w="50" h="59">
                  <a:moveTo>
                    <a:pt x="36" y="59"/>
                  </a:moveTo>
                  <a:lnTo>
                    <a:pt x="42" y="54"/>
                  </a:lnTo>
                  <a:lnTo>
                    <a:pt x="46" y="49"/>
                  </a:lnTo>
                  <a:lnTo>
                    <a:pt x="49" y="44"/>
                  </a:lnTo>
                  <a:lnTo>
                    <a:pt x="50" y="37"/>
                  </a:lnTo>
                  <a:lnTo>
                    <a:pt x="50" y="32"/>
                  </a:lnTo>
                  <a:lnTo>
                    <a:pt x="50" y="25"/>
                  </a:lnTo>
                  <a:lnTo>
                    <a:pt x="47" y="20"/>
                  </a:lnTo>
                  <a:lnTo>
                    <a:pt x="45" y="15"/>
                  </a:lnTo>
                  <a:lnTo>
                    <a:pt x="41" y="9"/>
                  </a:lnTo>
                  <a:lnTo>
                    <a:pt x="37" y="6"/>
                  </a:lnTo>
                  <a:lnTo>
                    <a:pt x="32" y="3"/>
                  </a:lnTo>
                  <a:lnTo>
                    <a:pt x="26" y="2"/>
                  </a:lnTo>
                  <a:lnTo>
                    <a:pt x="20" y="0"/>
                  </a:lnTo>
                  <a:lnTo>
                    <a:pt x="13" y="0"/>
                  </a:lnTo>
                  <a:lnTo>
                    <a:pt x="7" y="3"/>
                  </a:lnTo>
                  <a:lnTo>
                    <a:pt x="0" y="6"/>
                  </a:lnTo>
                  <a:lnTo>
                    <a:pt x="36" y="5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2859120" y="4981320"/>
              <a:ext cx="96480" cy="50040"/>
            </a:xfrm>
            <a:custGeom>
              <a:avLst/>
              <a:gdLst/>
              <a:ahLst/>
              <a:rect l="l" t="t" r="r" b="b"/>
              <a:pathLst>
                <a:path w="355" h="269">
                  <a:moveTo>
                    <a:pt x="17" y="243"/>
                  </a:moveTo>
                  <a:lnTo>
                    <a:pt x="35" y="269"/>
                  </a:lnTo>
                  <a:lnTo>
                    <a:pt x="355" y="53"/>
                  </a:lnTo>
                  <a:lnTo>
                    <a:pt x="319" y="0"/>
                  </a:lnTo>
                  <a:lnTo>
                    <a:pt x="0" y="216"/>
                  </a:lnTo>
                  <a:lnTo>
                    <a:pt x="17" y="24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2855160" y="5022000"/>
              <a:ext cx="13320" cy="10800"/>
            </a:xfrm>
            <a:custGeom>
              <a:avLst/>
              <a:gdLst/>
              <a:ahLst/>
              <a:rect l="l" t="t" r="r" b="b"/>
              <a:pathLst>
                <a:path w="50" h="59">
                  <a:moveTo>
                    <a:pt x="15" y="0"/>
                  </a:moveTo>
                  <a:lnTo>
                    <a:pt x="8" y="4"/>
                  </a:lnTo>
                  <a:lnTo>
                    <a:pt x="4" y="10"/>
                  </a:lnTo>
                  <a:lnTo>
                    <a:pt x="2" y="16"/>
                  </a:lnTo>
                  <a:lnTo>
                    <a:pt x="0" y="21"/>
                  </a:lnTo>
                  <a:lnTo>
                    <a:pt x="0" y="28"/>
                  </a:lnTo>
                  <a:lnTo>
                    <a:pt x="0" y="33"/>
                  </a:lnTo>
                  <a:lnTo>
                    <a:pt x="3" y="38"/>
                  </a:lnTo>
                  <a:lnTo>
                    <a:pt x="6" y="44"/>
                  </a:lnTo>
                  <a:lnTo>
                    <a:pt x="10" y="49"/>
                  </a:lnTo>
                  <a:lnTo>
                    <a:pt x="13" y="53"/>
                  </a:lnTo>
                  <a:lnTo>
                    <a:pt x="19" y="56"/>
                  </a:lnTo>
                  <a:lnTo>
                    <a:pt x="25" y="58"/>
                  </a:lnTo>
                  <a:lnTo>
                    <a:pt x="31" y="59"/>
                  </a:lnTo>
                  <a:lnTo>
                    <a:pt x="37" y="58"/>
                  </a:lnTo>
                  <a:lnTo>
                    <a:pt x="44" y="57"/>
                  </a:lnTo>
                  <a:lnTo>
                    <a:pt x="50" y="53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3042000" y="4933440"/>
              <a:ext cx="13320" cy="10800"/>
            </a:xfrm>
            <a:custGeom>
              <a:avLst/>
              <a:gdLst/>
              <a:ahLst/>
              <a:rect l="l" t="t" r="r" b="b"/>
              <a:pathLst>
                <a:path w="50" h="57">
                  <a:moveTo>
                    <a:pt x="37" y="57"/>
                  </a:moveTo>
                  <a:lnTo>
                    <a:pt x="42" y="52"/>
                  </a:lnTo>
                  <a:lnTo>
                    <a:pt x="46" y="47"/>
                  </a:lnTo>
                  <a:lnTo>
                    <a:pt x="49" y="42"/>
                  </a:lnTo>
                  <a:lnTo>
                    <a:pt x="50" y="35"/>
                  </a:lnTo>
                  <a:lnTo>
                    <a:pt x="50" y="30"/>
                  </a:lnTo>
                  <a:lnTo>
                    <a:pt x="49" y="23"/>
                  </a:lnTo>
                  <a:lnTo>
                    <a:pt x="48" y="18"/>
                  </a:lnTo>
                  <a:lnTo>
                    <a:pt x="44" y="13"/>
                  </a:lnTo>
                  <a:lnTo>
                    <a:pt x="40" y="9"/>
                  </a:lnTo>
                  <a:lnTo>
                    <a:pt x="36" y="5"/>
                  </a:lnTo>
                  <a:lnTo>
                    <a:pt x="31" y="2"/>
                  </a:lnTo>
                  <a:lnTo>
                    <a:pt x="25" y="0"/>
                  </a:lnTo>
                  <a:lnTo>
                    <a:pt x="19" y="0"/>
                  </a:lnTo>
                  <a:lnTo>
                    <a:pt x="12" y="0"/>
                  </a:lnTo>
                  <a:lnTo>
                    <a:pt x="6" y="2"/>
                  </a:lnTo>
                  <a:lnTo>
                    <a:pt x="0" y="6"/>
                  </a:lnTo>
                  <a:lnTo>
                    <a:pt x="37" y="5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2946240" y="4933440"/>
              <a:ext cx="106200" cy="58320"/>
            </a:xfrm>
            <a:custGeom>
              <a:avLst/>
              <a:gdLst/>
              <a:ahLst/>
              <a:rect l="l" t="t" r="r" b="b"/>
              <a:pathLst>
                <a:path w="389" h="305">
                  <a:moveTo>
                    <a:pt x="19" y="280"/>
                  </a:moveTo>
                  <a:lnTo>
                    <a:pt x="37" y="305"/>
                  </a:lnTo>
                  <a:lnTo>
                    <a:pt x="389" y="51"/>
                  </a:lnTo>
                  <a:lnTo>
                    <a:pt x="352" y="0"/>
                  </a:lnTo>
                  <a:lnTo>
                    <a:pt x="0" y="254"/>
                  </a:lnTo>
                  <a:lnTo>
                    <a:pt x="19" y="28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520" bIns="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2942280" y="4982400"/>
              <a:ext cx="13320" cy="10800"/>
            </a:xfrm>
            <a:custGeom>
              <a:avLst/>
              <a:gdLst/>
              <a:ahLst/>
              <a:rect l="l" t="t" r="r" b="b"/>
              <a:pathLst>
                <a:path w="51" h="58">
                  <a:moveTo>
                    <a:pt x="14" y="0"/>
                  </a:moveTo>
                  <a:lnTo>
                    <a:pt x="8" y="5"/>
                  </a:lnTo>
                  <a:lnTo>
                    <a:pt x="4" y="10"/>
                  </a:lnTo>
                  <a:lnTo>
                    <a:pt x="1" y="16"/>
                  </a:lnTo>
                  <a:lnTo>
                    <a:pt x="0" y="22"/>
                  </a:lnTo>
                  <a:lnTo>
                    <a:pt x="0" y="27"/>
                  </a:lnTo>
                  <a:lnTo>
                    <a:pt x="1" y="34"/>
                  </a:lnTo>
                  <a:lnTo>
                    <a:pt x="4" y="39"/>
                  </a:lnTo>
                  <a:lnTo>
                    <a:pt x="6" y="45"/>
                  </a:lnTo>
                  <a:lnTo>
                    <a:pt x="10" y="48"/>
                  </a:lnTo>
                  <a:lnTo>
                    <a:pt x="15" y="52"/>
                  </a:lnTo>
                  <a:lnTo>
                    <a:pt x="19" y="55"/>
                  </a:lnTo>
                  <a:lnTo>
                    <a:pt x="26" y="58"/>
                  </a:lnTo>
                  <a:lnTo>
                    <a:pt x="31" y="58"/>
                  </a:lnTo>
                  <a:lnTo>
                    <a:pt x="38" y="58"/>
                  </a:lnTo>
                  <a:lnTo>
                    <a:pt x="44" y="55"/>
                  </a:lnTo>
                  <a:lnTo>
                    <a:pt x="51" y="51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3129120" y="4877640"/>
              <a:ext cx="13320" cy="10800"/>
            </a:xfrm>
            <a:custGeom>
              <a:avLst/>
              <a:gdLst/>
              <a:ahLst/>
              <a:rect l="l" t="t" r="r" b="b"/>
              <a:pathLst>
                <a:path w="54" h="56">
                  <a:moveTo>
                    <a:pt x="43" y="56"/>
                  </a:moveTo>
                  <a:lnTo>
                    <a:pt x="47" y="51"/>
                  </a:lnTo>
                  <a:lnTo>
                    <a:pt x="51" y="45"/>
                  </a:lnTo>
                  <a:lnTo>
                    <a:pt x="54" y="39"/>
                  </a:lnTo>
                  <a:lnTo>
                    <a:pt x="54" y="33"/>
                  </a:lnTo>
                  <a:lnTo>
                    <a:pt x="53" y="28"/>
                  </a:lnTo>
                  <a:lnTo>
                    <a:pt x="51" y="21"/>
                  </a:lnTo>
                  <a:lnTo>
                    <a:pt x="49" y="16"/>
                  </a:lnTo>
                  <a:lnTo>
                    <a:pt x="45" y="12"/>
                  </a:lnTo>
                  <a:lnTo>
                    <a:pt x="41" y="8"/>
                  </a:lnTo>
                  <a:lnTo>
                    <a:pt x="36" y="4"/>
                  </a:lnTo>
                  <a:lnTo>
                    <a:pt x="30" y="1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2" y="3"/>
                  </a:lnTo>
                  <a:lnTo>
                    <a:pt x="5" y="5"/>
                  </a:lnTo>
                  <a:lnTo>
                    <a:pt x="0" y="9"/>
                  </a:lnTo>
                  <a:lnTo>
                    <a:pt x="43" y="5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3042000" y="4879080"/>
              <a:ext cx="97920" cy="63720"/>
            </a:xfrm>
            <a:custGeom>
              <a:avLst/>
              <a:gdLst/>
              <a:ahLst/>
              <a:rect l="l" t="t" r="r" b="b"/>
              <a:pathLst>
                <a:path w="364" h="342">
                  <a:moveTo>
                    <a:pt x="23" y="318"/>
                  </a:moveTo>
                  <a:lnTo>
                    <a:pt x="44" y="342"/>
                  </a:lnTo>
                  <a:lnTo>
                    <a:pt x="364" y="47"/>
                  </a:lnTo>
                  <a:lnTo>
                    <a:pt x="321" y="0"/>
                  </a:lnTo>
                  <a:lnTo>
                    <a:pt x="0" y="296"/>
                  </a:lnTo>
                  <a:lnTo>
                    <a:pt x="23" y="31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3038040" y="4934880"/>
              <a:ext cx="14760" cy="9360"/>
            </a:xfrm>
            <a:custGeom>
              <a:avLst/>
              <a:gdLst/>
              <a:ahLst/>
              <a:rect l="l" t="t" r="r" b="b"/>
              <a:pathLst>
                <a:path w="54" h="55">
                  <a:moveTo>
                    <a:pt x="10" y="0"/>
                  </a:moveTo>
                  <a:lnTo>
                    <a:pt x="5" y="5"/>
                  </a:lnTo>
                  <a:lnTo>
                    <a:pt x="3" y="10"/>
                  </a:lnTo>
                  <a:lnTo>
                    <a:pt x="0" y="17"/>
                  </a:lnTo>
                  <a:lnTo>
                    <a:pt x="0" y="22"/>
                  </a:lnTo>
                  <a:lnTo>
                    <a:pt x="0" y="29"/>
                  </a:lnTo>
                  <a:lnTo>
                    <a:pt x="3" y="34"/>
                  </a:lnTo>
                  <a:lnTo>
                    <a:pt x="5" y="39"/>
                  </a:lnTo>
                  <a:lnTo>
                    <a:pt x="9" y="45"/>
                  </a:lnTo>
                  <a:lnTo>
                    <a:pt x="13" y="48"/>
                  </a:lnTo>
                  <a:lnTo>
                    <a:pt x="18" y="51"/>
                  </a:lnTo>
                  <a:lnTo>
                    <a:pt x="24" y="54"/>
                  </a:lnTo>
                  <a:lnTo>
                    <a:pt x="30" y="55"/>
                  </a:lnTo>
                  <a:lnTo>
                    <a:pt x="35" y="55"/>
                  </a:lnTo>
                  <a:lnTo>
                    <a:pt x="42" y="54"/>
                  </a:lnTo>
                  <a:lnTo>
                    <a:pt x="49" y="51"/>
                  </a:lnTo>
                  <a:lnTo>
                    <a:pt x="54" y="46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3224520" y="4813920"/>
              <a:ext cx="14760" cy="900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45" y="55"/>
                  </a:moveTo>
                  <a:lnTo>
                    <a:pt x="50" y="50"/>
                  </a:lnTo>
                  <a:lnTo>
                    <a:pt x="53" y="44"/>
                  </a:lnTo>
                  <a:lnTo>
                    <a:pt x="54" y="38"/>
                  </a:lnTo>
                  <a:lnTo>
                    <a:pt x="55" y="32"/>
                  </a:lnTo>
                  <a:lnTo>
                    <a:pt x="54" y="27"/>
                  </a:lnTo>
                  <a:lnTo>
                    <a:pt x="53" y="20"/>
                  </a:lnTo>
                  <a:lnTo>
                    <a:pt x="49" y="15"/>
                  </a:lnTo>
                  <a:lnTo>
                    <a:pt x="46" y="11"/>
                  </a:lnTo>
                  <a:lnTo>
                    <a:pt x="41" y="7"/>
                  </a:lnTo>
                  <a:lnTo>
                    <a:pt x="35" y="3"/>
                  </a:lnTo>
                  <a:lnTo>
                    <a:pt x="30" y="2"/>
                  </a:lnTo>
                  <a:lnTo>
                    <a:pt x="25" y="0"/>
                  </a:lnTo>
                  <a:lnTo>
                    <a:pt x="18" y="0"/>
                  </a:lnTo>
                  <a:lnTo>
                    <a:pt x="12" y="2"/>
                  </a:lnTo>
                  <a:lnTo>
                    <a:pt x="7" y="6"/>
                  </a:lnTo>
                  <a:lnTo>
                    <a:pt x="0" y="9"/>
                  </a:lnTo>
                  <a:lnTo>
                    <a:pt x="45" y="5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3129120" y="4816080"/>
              <a:ext cx="107280" cy="72000"/>
            </a:xfrm>
            <a:custGeom>
              <a:avLst/>
              <a:gdLst/>
              <a:ahLst/>
              <a:rect l="l" t="t" r="r" b="b"/>
              <a:pathLst>
                <a:path w="397" h="385">
                  <a:moveTo>
                    <a:pt x="22" y="362"/>
                  </a:moveTo>
                  <a:lnTo>
                    <a:pt x="44" y="385"/>
                  </a:lnTo>
                  <a:lnTo>
                    <a:pt x="397" y="46"/>
                  </a:lnTo>
                  <a:lnTo>
                    <a:pt x="352" y="0"/>
                  </a:lnTo>
                  <a:lnTo>
                    <a:pt x="0" y="339"/>
                  </a:lnTo>
                  <a:lnTo>
                    <a:pt x="22" y="36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3125160" y="4879080"/>
              <a:ext cx="14760" cy="10800"/>
            </a:xfrm>
            <a:custGeom>
              <a:avLst/>
              <a:gdLst/>
              <a:ahLst/>
              <a:rect l="l" t="t" r="r" b="b"/>
              <a:pathLst>
                <a:path w="53" h="56">
                  <a:moveTo>
                    <a:pt x="9" y="0"/>
                  </a:moveTo>
                  <a:lnTo>
                    <a:pt x="5" y="6"/>
                  </a:lnTo>
                  <a:lnTo>
                    <a:pt x="1" y="11"/>
                  </a:lnTo>
                  <a:lnTo>
                    <a:pt x="0" y="18"/>
                  </a:lnTo>
                  <a:lnTo>
                    <a:pt x="0" y="24"/>
                  </a:lnTo>
                  <a:lnTo>
                    <a:pt x="0" y="29"/>
                  </a:lnTo>
                  <a:lnTo>
                    <a:pt x="2" y="35"/>
                  </a:lnTo>
                  <a:lnTo>
                    <a:pt x="5" y="40"/>
                  </a:lnTo>
                  <a:lnTo>
                    <a:pt x="9" y="45"/>
                  </a:lnTo>
                  <a:lnTo>
                    <a:pt x="13" y="49"/>
                  </a:lnTo>
                  <a:lnTo>
                    <a:pt x="18" y="52"/>
                  </a:lnTo>
                  <a:lnTo>
                    <a:pt x="23" y="54"/>
                  </a:lnTo>
                  <a:lnTo>
                    <a:pt x="30" y="56"/>
                  </a:lnTo>
                  <a:lnTo>
                    <a:pt x="35" y="56"/>
                  </a:lnTo>
                  <a:lnTo>
                    <a:pt x="42" y="53"/>
                  </a:lnTo>
                  <a:lnTo>
                    <a:pt x="48" y="50"/>
                  </a:lnTo>
                  <a:lnTo>
                    <a:pt x="53" y="4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3310560" y="4741560"/>
              <a:ext cx="14760" cy="10800"/>
            </a:xfrm>
            <a:custGeom>
              <a:avLst/>
              <a:gdLst/>
              <a:ahLst/>
              <a:rect l="l" t="t" r="r" b="b"/>
              <a:pathLst>
                <a:path w="57" h="52">
                  <a:moveTo>
                    <a:pt x="49" y="52"/>
                  </a:moveTo>
                  <a:lnTo>
                    <a:pt x="53" y="46"/>
                  </a:lnTo>
                  <a:lnTo>
                    <a:pt x="55" y="39"/>
                  </a:lnTo>
                  <a:lnTo>
                    <a:pt x="57" y="34"/>
                  </a:lnTo>
                  <a:lnTo>
                    <a:pt x="57" y="27"/>
                  </a:lnTo>
                  <a:lnTo>
                    <a:pt x="55" y="22"/>
                  </a:lnTo>
                  <a:lnTo>
                    <a:pt x="53" y="16"/>
                  </a:lnTo>
                  <a:lnTo>
                    <a:pt x="49" y="12"/>
                  </a:lnTo>
                  <a:lnTo>
                    <a:pt x="45" y="8"/>
                  </a:lnTo>
                  <a:lnTo>
                    <a:pt x="39" y="4"/>
                  </a:lnTo>
                  <a:lnTo>
                    <a:pt x="34" y="1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17" y="0"/>
                  </a:lnTo>
                  <a:lnTo>
                    <a:pt x="11" y="2"/>
                  </a:lnTo>
                  <a:lnTo>
                    <a:pt x="5" y="6"/>
                  </a:lnTo>
                  <a:lnTo>
                    <a:pt x="0" y="12"/>
                  </a:lnTo>
                  <a:lnTo>
                    <a:pt x="49" y="5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3223080" y="4744080"/>
              <a:ext cx="100800" cy="78480"/>
            </a:xfrm>
            <a:custGeom>
              <a:avLst/>
              <a:gdLst/>
              <a:ahLst/>
              <a:rect l="l" t="t" r="r" b="b"/>
              <a:pathLst>
                <a:path w="370" h="423">
                  <a:moveTo>
                    <a:pt x="25" y="403"/>
                  </a:moveTo>
                  <a:lnTo>
                    <a:pt x="50" y="423"/>
                  </a:lnTo>
                  <a:lnTo>
                    <a:pt x="370" y="40"/>
                  </a:lnTo>
                  <a:lnTo>
                    <a:pt x="321" y="0"/>
                  </a:lnTo>
                  <a:lnTo>
                    <a:pt x="0" y="382"/>
                  </a:lnTo>
                  <a:lnTo>
                    <a:pt x="25" y="40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1680" bIns="31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3221640" y="4816080"/>
              <a:ext cx="16200" cy="9360"/>
            </a:xfrm>
            <a:custGeom>
              <a:avLst/>
              <a:gdLst/>
              <a:ahLst/>
              <a:rect l="l" t="t" r="r" b="b"/>
              <a:pathLst>
                <a:path w="58" h="53">
                  <a:moveTo>
                    <a:pt x="8" y="0"/>
                  </a:moveTo>
                  <a:lnTo>
                    <a:pt x="4" y="7"/>
                  </a:lnTo>
                  <a:lnTo>
                    <a:pt x="2" y="13"/>
                  </a:lnTo>
                  <a:lnTo>
                    <a:pt x="0" y="18"/>
                  </a:lnTo>
                  <a:lnTo>
                    <a:pt x="2" y="25"/>
                  </a:lnTo>
                  <a:lnTo>
                    <a:pt x="3" y="30"/>
                  </a:lnTo>
                  <a:lnTo>
                    <a:pt x="6" y="36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8" y="49"/>
                  </a:lnTo>
                  <a:lnTo>
                    <a:pt x="23" y="51"/>
                  </a:lnTo>
                  <a:lnTo>
                    <a:pt x="29" y="53"/>
                  </a:lnTo>
                  <a:lnTo>
                    <a:pt x="35" y="53"/>
                  </a:lnTo>
                  <a:lnTo>
                    <a:pt x="41" y="53"/>
                  </a:lnTo>
                  <a:lnTo>
                    <a:pt x="46" y="50"/>
                  </a:lnTo>
                  <a:lnTo>
                    <a:pt x="53" y="46"/>
                  </a:lnTo>
                  <a:lnTo>
                    <a:pt x="58" y="41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3407400" y="4662360"/>
              <a:ext cx="14760" cy="936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49" y="53"/>
                  </a:moveTo>
                  <a:lnTo>
                    <a:pt x="53" y="46"/>
                  </a:lnTo>
                  <a:lnTo>
                    <a:pt x="55" y="40"/>
                  </a:lnTo>
                  <a:lnTo>
                    <a:pt x="57" y="35"/>
                  </a:lnTo>
                  <a:lnTo>
                    <a:pt x="57" y="28"/>
                  </a:lnTo>
                  <a:lnTo>
                    <a:pt x="55" y="23"/>
                  </a:lnTo>
                  <a:lnTo>
                    <a:pt x="53" y="18"/>
                  </a:lnTo>
                  <a:lnTo>
                    <a:pt x="49" y="12"/>
                  </a:lnTo>
                  <a:lnTo>
                    <a:pt x="45" y="8"/>
                  </a:lnTo>
                  <a:lnTo>
                    <a:pt x="40" y="4"/>
                  </a:lnTo>
                  <a:lnTo>
                    <a:pt x="34" y="2"/>
                  </a:lnTo>
                  <a:lnTo>
                    <a:pt x="29" y="0"/>
                  </a:lnTo>
                  <a:lnTo>
                    <a:pt x="23" y="0"/>
                  </a:lnTo>
                  <a:lnTo>
                    <a:pt x="17" y="2"/>
                  </a:lnTo>
                  <a:lnTo>
                    <a:pt x="11" y="3"/>
                  </a:lnTo>
                  <a:lnTo>
                    <a:pt x="6" y="7"/>
                  </a:lnTo>
                  <a:lnTo>
                    <a:pt x="0" y="12"/>
                  </a:lnTo>
                  <a:lnTo>
                    <a:pt x="49" y="5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3310560" y="4665240"/>
              <a:ext cx="108720" cy="86760"/>
            </a:xfrm>
            <a:custGeom>
              <a:avLst/>
              <a:gdLst/>
              <a:ahLst/>
              <a:rect l="l" t="t" r="r" b="b"/>
              <a:pathLst>
                <a:path w="401" h="469">
                  <a:moveTo>
                    <a:pt x="25" y="448"/>
                  </a:moveTo>
                  <a:lnTo>
                    <a:pt x="49" y="469"/>
                  </a:lnTo>
                  <a:lnTo>
                    <a:pt x="401" y="41"/>
                  </a:lnTo>
                  <a:lnTo>
                    <a:pt x="352" y="0"/>
                  </a:lnTo>
                  <a:lnTo>
                    <a:pt x="0" y="429"/>
                  </a:lnTo>
                  <a:lnTo>
                    <a:pt x="25" y="44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3309120" y="4744080"/>
              <a:ext cx="15120" cy="9360"/>
            </a:xfrm>
            <a:custGeom>
              <a:avLst/>
              <a:gdLst/>
              <a:ahLst/>
              <a:rect l="l" t="t" r="r" b="b"/>
              <a:pathLst>
                <a:path w="57" h="52">
                  <a:moveTo>
                    <a:pt x="8" y="0"/>
                  </a:moveTo>
                  <a:lnTo>
                    <a:pt x="4" y="6"/>
                  </a:lnTo>
                  <a:lnTo>
                    <a:pt x="1" y="12"/>
                  </a:lnTo>
                  <a:lnTo>
                    <a:pt x="0" y="18"/>
                  </a:lnTo>
                  <a:lnTo>
                    <a:pt x="0" y="25"/>
                  </a:lnTo>
                  <a:lnTo>
                    <a:pt x="1" y="30"/>
                  </a:lnTo>
                  <a:lnTo>
                    <a:pt x="4" y="35"/>
                  </a:lnTo>
                  <a:lnTo>
                    <a:pt x="8" y="40"/>
                  </a:lnTo>
                  <a:lnTo>
                    <a:pt x="12" y="44"/>
                  </a:lnTo>
                  <a:lnTo>
                    <a:pt x="17" y="48"/>
                  </a:lnTo>
                  <a:lnTo>
                    <a:pt x="23" y="50"/>
                  </a:lnTo>
                  <a:lnTo>
                    <a:pt x="28" y="52"/>
                  </a:lnTo>
                  <a:lnTo>
                    <a:pt x="34" y="52"/>
                  </a:lnTo>
                  <a:lnTo>
                    <a:pt x="40" y="51"/>
                  </a:lnTo>
                  <a:lnTo>
                    <a:pt x="46" y="50"/>
                  </a:lnTo>
                  <a:lnTo>
                    <a:pt x="51" y="46"/>
                  </a:lnTo>
                  <a:lnTo>
                    <a:pt x="57" y="40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3494520" y="4573800"/>
              <a:ext cx="16200" cy="9360"/>
            </a:xfrm>
            <a:custGeom>
              <a:avLst/>
              <a:gdLst/>
              <a:ahLst/>
              <a:rect l="l" t="t" r="r" b="b"/>
              <a:pathLst>
                <a:path w="59" h="50">
                  <a:moveTo>
                    <a:pt x="53" y="50"/>
                  </a:moveTo>
                  <a:lnTo>
                    <a:pt x="57" y="43"/>
                  </a:lnTo>
                  <a:lnTo>
                    <a:pt x="58" y="36"/>
                  </a:lnTo>
                  <a:lnTo>
                    <a:pt x="59" y="30"/>
                  </a:lnTo>
                  <a:lnTo>
                    <a:pt x="58" y="25"/>
                  </a:lnTo>
                  <a:lnTo>
                    <a:pt x="56" y="19"/>
                  </a:lnTo>
                  <a:lnTo>
                    <a:pt x="53" y="14"/>
                  </a:lnTo>
                  <a:lnTo>
                    <a:pt x="49" y="9"/>
                  </a:lnTo>
                  <a:lnTo>
                    <a:pt x="45" y="6"/>
                  </a:lnTo>
                  <a:lnTo>
                    <a:pt x="40" y="2"/>
                  </a:lnTo>
                  <a:lnTo>
                    <a:pt x="33" y="1"/>
                  </a:lnTo>
                  <a:lnTo>
                    <a:pt x="28" y="0"/>
                  </a:lnTo>
                  <a:lnTo>
                    <a:pt x="21" y="0"/>
                  </a:lnTo>
                  <a:lnTo>
                    <a:pt x="16" y="1"/>
                  </a:lnTo>
                  <a:lnTo>
                    <a:pt x="11" y="4"/>
                  </a:lnTo>
                  <a:lnTo>
                    <a:pt x="6" y="9"/>
                  </a:lnTo>
                  <a:lnTo>
                    <a:pt x="0" y="14"/>
                  </a:lnTo>
                  <a:lnTo>
                    <a:pt x="53" y="5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3407400" y="4576680"/>
              <a:ext cx="100440" cy="93960"/>
            </a:xfrm>
            <a:custGeom>
              <a:avLst/>
              <a:gdLst/>
              <a:ahLst/>
              <a:rect l="l" t="t" r="r" b="b"/>
              <a:pathLst>
                <a:path w="373" h="507">
                  <a:moveTo>
                    <a:pt x="26" y="490"/>
                  </a:moveTo>
                  <a:lnTo>
                    <a:pt x="54" y="507"/>
                  </a:lnTo>
                  <a:lnTo>
                    <a:pt x="373" y="36"/>
                  </a:lnTo>
                  <a:lnTo>
                    <a:pt x="320" y="0"/>
                  </a:lnTo>
                  <a:lnTo>
                    <a:pt x="0" y="472"/>
                  </a:lnTo>
                  <a:lnTo>
                    <a:pt x="26" y="49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3404520" y="4665240"/>
              <a:ext cx="16200" cy="9360"/>
            </a:xfrm>
            <a:custGeom>
              <a:avLst/>
              <a:gdLst/>
              <a:ahLst/>
              <a:rect l="l" t="t" r="r" b="b"/>
              <a:pathLst>
                <a:path w="60" h="50">
                  <a:moveTo>
                    <a:pt x="6" y="0"/>
                  </a:moveTo>
                  <a:lnTo>
                    <a:pt x="3" y="6"/>
                  </a:lnTo>
                  <a:lnTo>
                    <a:pt x="0" y="13"/>
                  </a:lnTo>
                  <a:lnTo>
                    <a:pt x="0" y="20"/>
                  </a:lnTo>
                  <a:lnTo>
                    <a:pt x="0" y="25"/>
                  </a:lnTo>
                  <a:lnTo>
                    <a:pt x="3" y="31"/>
                  </a:lnTo>
                  <a:lnTo>
                    <a:pt x="6" y="35"/>
                  </a:lnTo>
                  <a:lnTo>
                    <a:pt x="10" y="41"/>
                  </a:lnTo>
                  <a:lnTo>
                    <a:pt x="15" y="45"/>
                  </a:lnTo>
                  <a:lnTo>
                    <a:pt x="20" y="47"/>
                  </a:lnTo>
                  <a:lnTo>
                    <a:pt x="25" y="49"/>
                  </a:lnTo>
                  <a:lnTo>
                    <a:pt x="32" y="50"/>
                  </a:lnTo>
                  <a:lnTo>
                    <a:pt x="37" y="50"/>
                  </a:lnTo>
                  <a:lnTo>
                    <a:pt x="44" y="49"/>
                  </a:lnTo>
                  <a:lnTo>
                    <a:pt x="49" y="46"/>
                  </a:lnTo>
                  <a:lnTo>
                    <a:pt x="54" y="42"/>
                  </a:lnTo>
                  <a:lnTo>
                    <a:pt x="60" y="35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3589920" y="4476960"/>
              <a:ext cx="15840" cy="9360"/>
            </a:xfrm>
            <a:custGeom>
              <a:avLst/>
              <a:gdLst/>
              <a:ahLst/>
              <a:rect l="l" t="t" r="r" b="b"/>
              <a:pathLst>
                <a:path w="59" h="50">
                  <a:moveTo>
                    <a:pt x="52" y="50"/>
                  </a:moveTo>
                  <a:lnTo>
                    <a:pt x="56" y="44"/>
                  </a:lnTo>
                  <a:lnTo>
                    <a:pt x="57" y="37"/>
                  </a:lnTo>
                  <a:lnTo>
                    <a:pt x="59" y="30"/>
                  </a:lnTo>
                  <a:lnTo>
                    <a:pt x="57" y="25"/>
                  </a:lnTo>
                  <a:lnTo>
                    <a:pt x="55" y="20"/>
                  </a:lnTo>
                  <a:lnTo>
                    <a:pt x="52" y="15"/>
                  </a:lnTo>
                  <a:lnTo>
                    <a:pt x="48" y="9"/>
                  </a:lnTo>
                  <a:lnTo>
                    <a:pt x="44" y="5"/>
                  </a:lnTo>
                  <a:lnTo>
                    <a:pt x="39" y="3"/>
                  </a:lnTo>
                  <a:lnTo>
                    <a:pt x="32" y="2"/>
                  </a:lnTo>
                  <a:lnTo>
                    <a:pt x="27" y="0"/>
                  </a:lnTo>
                  <a:lnTo>
                    <a:pt x="21" y="0"/>
                  </a:lnTo>
                  <a:lnTo>
                    <a:pt x="15" y="2"/>
                  </a:lnTo>
                  <a:lnTo>
                    <a:pt x="10" y="4"/>
                  </a:lnTo>
                  <a:lnTo>
                    <a:pt x="3" y="8"/>
                  </a:lnTo>
                  <a:lnTo>
                    <a:pt x="0" y="15"/>
                  </a:lnTo>
                  <a:lnTo>
                    <a:pt x="52" y="5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3494520" y="4478760"/>
              <a:ext cx="109080" cy="104400"/>
            </a:xfrm>
            <a:custGeom>
              <a:avLst/>
              <a:gdLst/>
              <a:ahLst/>
              <a:rect l="l" t="t" r="r" b="b"/>
              <a:pathLst>
                <a:path w="405" h="548">
                  <a:moveTo>
                    <a:pt x="27" y="531"/>
                  </a:moveTo>
                  <a:lnTo>
                    <a:pt x="53" y="548"/>
                  </a:lnTo>
                  <a:lnTo>
                    <a:pt x="405" y="35"/>
                  </a:lnTo>
                  <a:lnTo>
                    <a:pt x="353" y="0"/>
                  </a:lnTo>
                  <a:lnTo>
                    <a:pt x="0" y="512"/>
                  </a:lnTo>
                  <a:lnTo>
                    <a:pt x="27" y="531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3491640" y="4576680"/>
              <a:ext cx="16200" cy="9360"/>
            </a:xfrm>
            <a:custGeom>
              <a:avLst/>
              <a:gdLst/>
              <a:ahLst/>
              <a:rect l="l" t="t" r="r" b="b"/>
              <a:pathLst>
                <a:path w="59" h="50">
                  <a:moveTo>
                    <a:pt x="6" y="0"/>
                  </a:moveTo>
                  <a:lnTo>
                    <a:pt x="2" y="7"/>
                  </a:lnTo>
                  <a:lnTo>
                    <a:pt x="1" y="13"/>
                  </a:lnTo>
                  <a:lnTo>
                    <a:pt x="0" y="20"/>
                  </a:lnTo>
                  <a:lnTo>
                    <a:pt x="1" y="25"/>
                  </a:lnTo>
                  <a:lnTo>
                    <a:pt x="2" y="32"/>
                  </a:lnTo>
                  <a:lnTo>
                    <a:pt x="6" y="36"/>
                  </a:lnTo>
                  <a:lnTo>
                    <a:pt x="10" y="41"/>
                  </a:lnTo>
                  <a:lnTo>
                    <a:pt x="14" y="45"/>
                  </a:lnTo>
                  <a:lnTo>
                    <a:pt x="19" y="47"/>
                  </a:lnTo>
                  <a:lnTo>
                    <a:pt x="26" y="49"/>
                  </a:lnTo>
                  <a:lnTo>
                    <a:pt x="31" y="50"/>
                  </a:lnTo>
                  <a:lnTo>
                    <a:pt x="38" y="50"/>
                  </a:lnTo>
                  <a:lnTo>
                    <a:pt x="43" y="49"/>
                  </a:lnTo>
                  <a:lnTo>
                    <a:pt x="48" y="46"/>
                  </a:lnTo>
                  <a:lnTo>
                    <a:pt x="54" y="42"/>
                  </a:lnTo>
                  <a:lnTo>
                    <a:pt x="59" y="36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3675600" y="4373640"/>
              <a:ext cx="17640" cy="9360"/>
            </a:xfrm>
            <a:custGeom>
              <a:avLst/>
              <a:gdLst/>
              <a:ahLst/>
              <a:rect l="l" t="t" r="r" b="b"/>
              <a:pathLst>
                <a:path w="60" h="49">
                  <a:moveTo>
                    <a:pt x="55" y="49"/>
                  </a:moveTo>
                  <a:lnTo>
                    <a:pt x="59" y="42"/>
                  </a:lnTo>
                  <a:lnTo>
                    <a:pt x="60" y="35"/>
                  </a:lnTo>
                  <a:lnTo>
                    <a:pt x="60" y="29"/>
                  </a:lnTo>
                  <a:lnTo>
                    <a:pt x="59" y="22"/>
                  </a:lnTo>
                  <a:lnTo>
                    <a:pt x="56" y="17"/>
                  </a:lnTo>
                  <a:lnTo>
                    <a:pt x="53" y="13"/>
                  </a:lnTo>
                  <a:lnTo>
                    <a:pt x="48" y="8"/>
                  </a:lnTo>
                  <a:lnTo>
                    <a:pt x="44" y="5"/>
                  </a:lnTo>
                  <a:lnTo>
                    <a:pt x="38" y="3"/>
                  </a:lnTo>
                  <a:lnTo>
                    <a:pt x="32" y="1"/>
                  </a:lnTo>
                  <a:lnTo>
                    <a:pt x="27" y="0"/>
                  </a:lnTo>
                  <a:lnTo>
                    <a:pt x="21" y="1"/>
                  </a:lnTo>
                  <a:lnTo>
                    <a:pt x="15" y="3"/>
                  </a:lnTo>
                  <a:lnTo>
                    <a:pt x="10" y="5"/>
                  </a:lnTo>
                  <a:lnTo>
                    <a:pt x="5" y="10"/>
                  </a:lnTo>
                  <a:lnTo>
                    <a:pt x="0" y="17"/>
                  </a:lnTo>
                  <a:lnTo>
                    <a:pt x="55" y="4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3589920" y="4376520"/>
              <a:ext cx="100440" cy="110160"/>
            </a:xfrm>
            <a:custGeom>
              <a:avLst/>
              <a:gdLst/>
              <a:ahLst/>
              <a:rect l="l" t="t" r="r" b="b"/>
              <a:pathLst>
                <a:path w="375" h="581">
                  <a:moveTo>
                    <a:pt x="28" y="565"/>
                  </a:moveTo>
                  <a:lnTo>
                    <a:pt x="55" y="581"/>
                  </a:lnTo>
                  <a:lnTo>
                    <a:pt x="375" y="32"/>
                  </a:lnTo>
                  <a:lnTo>
                    <a:pt x="320" y="0"/>
                  </a:lnTo>
                  <a:lnTo>
                    <a:pt x="0" y="548"/>
                  </a:lnTo>
                  <a:lnTo>
                    <a:pt x="28" y="56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3587400" y="4478760"/>
              <a:ext cx="16200" cy="10800"/>
            </a:xfrm>
            <a:custGeom>
              <a:avLst/>
              <a:gdLst/>
              <a:ahLst/>
              <a:rect l="l" t="t" r="r" b="b"/>
              <a:pathLst>
                <a:path w="60" h="49">
                  <a:moveTo>
                    <a:pt x="5" y="0"/>
                  </a:moveTo>
                  <a:lnTo>
                    <a:pt x="1" y="8"/>
                  </a:lnTo>
                  <a:lnTo>
                    <a:pt x="0" y="14"/>
                  </a:lnTo>
                  <a:lnTo>
                    <a:pt x="0" y="20"/>
                  </a:lnTo>
                  <a:lnTo>
                    <a:pt x="1" y="26"/>
                  </a:lnTo>
                  <a:lnTo>
                    <a:pt x="4" y="32"/>
                  </a:lnTo>
                  <a:lnTo>
                    <a:pt x="8" y="37"/>
                  </a:lnTo>
                  <a:lnTo>
                    <a:pt x="12" y="41"/>
                  </a:lnTo>
                  <a:lnTo>
                    <a:pt x="17" y="45"/>
                  </a:lnTo>
                  <a:lnTo>
                    <a:pt x="22" y="46"/>
                  </a:lnTo>
                  <a:lnTo>
                    <a:pt x="28" y="49"/>
                  </a:lnTo>
                  <a:lnTo>
                    <a:pt x="34" y="49"/>
                  </a:lnTo>
                  <a:lnTo>
                    <a:pt x="39" y="49"/>
                  </a:lnTo>
                  <a:lnTo>
                    <a:pt x="46" y="46"/>
                  </a:lnTo>
                  <a:lnTo>
                    <a:pt x="51" y="43"/>
                  </a:lnTo>
                  <a:lnTo>
                    <a:pt x="56" y="38"/>
                  </a:lnTo>
                  <a:lnTo>
                    <a:pt x="60" y="3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3772440" y="4266000"/>
              <a:ext cx="16200" cy="7920"/>
            </a:xfrm>
            <a:custGeom>
              <a:avLst/>
              <a:gdLst/>
              <a:ahLst/>
              <a:rect l="l" t="t" r="r" b="b"/>
              <a:pathLst>
                <a:path w="59" h="48">
                  <a:moveTo>
                    <a:pt x="54" y="48"/>
                  </a:moveTo>
                  <a:lnTo>
                    <a:pt x="58" y="42"/>
                  </a:lnTo>
                  <a:lnTo>
                    <a:pt x="59" y="35"/>
                  </a:lnTo>
                  <a:lnTo>
                    <a:pt x="59" y="29"/>
                  </a:lnTo>
                  <a:lnTo>
                    <a:pt x="58" y="23"/>
                  </a:lnTo>
                  <a:lnTo>
                    <a:pt x="55" y="17"/>
                  </a:lnTo>
                  <a:lnTo>
                    <a:pt x="53" y="13"/>
                  </a:lnTo>
                  <a:lnTo>
                    <a:pt x="49" y="8"/>
                  </a:lnTo>
                  <a:lnTo>
                    <a:pt x="43" y="5"/>
                  </a:lnTo>
                  <a:lnTo>
                    <a:pt x="38" y="2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5" y="1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5"/>
                  </a:lnTo>
                  <a:lnTo>
                    <a:pt x="54" y="4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3677040" y="4268880"/>
              <a:ext cx="110160" cy="114120"/>
            </a:xfrm>
            <a:custGeom>
              <a:avLst/>
              <a:gdLst/>
              <a:ahLst/>
              <a:rect l="l" t="t" r="r" b="b"/>
              <a:pathLst>
                <a:path w="406" h="612">
                  <a:moveTo>
                    <a:pt x="26" y="596"/>
                  </a:moveTo>
                  <a:lnTo>
                    <a:pt x="54" y="612"/>
                  </a:lnTo>
                  <a:lnTo>
                    <a:pt x="406" y="33"/>
                  </a:lnTo>
                  <a:lnTo>
                    <a:pt x="352" y="0"/>
                  </a:lnTo>
                  <a:lnTo>
                    <a:pt x="0" y="579"/>
                  </a:lnTo>
                  <a:lnTo>
                    <a:pt x="26" y="59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3674520" y="4376520"/>
              <a:ext cx="16200" cy="9360"/>
            </a:xfrm>
            <a:custGeom>
              <a:avLst/>
              <a:gdLst/>
              <a:ahLst/>
              <a:rect l="l" t="t" r="r" b="b"/>
              <a:pathLst>
                <a:path w="59" h="48">
                  <a:moveTo>
                    <a:pt x="5" y="0"/>
                  </a:moveTo>
                  <a:lnTo>
                    <a:pt x="1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1" y="26"/>
                  </a:lnTo>
                  <a:lnTo>
                    <a:pt x="2" y="31"/>
                  </a:lnTo>
                  <a:lnTo>
                    <a:pt x="6" y="36"/>
                  </a:lnTo>
                  <a:lnTo>
                    <a:pt x="10" y="40"/>
                  </a:lnTo>
                  <a:lnTo>
                    <a:pt x="15" y="44"/>
                  </a:lnTo>
                  <a:lnTo>
                    <a:pt x="21" y="47"/>
                  </a:lnTo>
                  <a:lnTo>
                    <a:pt x="26" y="48"/>
                  </a:lnTo>
                  <a:lnTo>
                    <a:pt x="33" y="48"/>
                  </a:lnTo>
                  <a:lnTo>
                    <a:pt x="38" y="48"/>
                  </a:lnTo>
                  <a:lnTo>
                    <a:pt x="44" y="47"/>
                  </a:lnTo>
                  <a:lnTo>
                    <a:pt x="50" y="43"/>
                  </a:lnTo>
                  <a:lnTo>
                    <a:pt x="55" y="39"/>
                  </a:lnTo>
                  <a:lnTo>
                    <a:pt x="59" y="3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3859920" y="4152960"/>
              <a:ext cx="16200" cy="9360"/>
            </a:xfrm>
            <a:custGeom>
              <a:avLst/>
              <a:gdLst/>
              <a:ahLst/>
              <a:rect l="l" t="t" r="r" b="b"/>
              <a:pathLst>
                <a:path w="61" h="47">
                  <a:moveTo>
                    <a:pt x="57" y="47"/>
                  </a:moveTo>
                  <a:lnTo>
                    <a:pt x="59" y="41"/>
                  </a:lnTo>
                  <a:lnTo>
                    <a:pt x="61" y="34"/>
                  </a:lnTo>
                  <a:lnTo>
                    <a:pt x="61" y="28"/>
                  </a:lnTo>
                  <a:lnTo>
                    <a:pt x="59" y="21"/>
                  </a:lnTo>
                  <a:lnTo>
                    <a:pt x="57" y="16"/>
                  </a:lnTo>
                  <a:lnTo>
                    <a:pt x="53" y="12"/>
                  </a:lnTo>
                  <a:lnTo>
                    <a:pt x="49" y="8"/>
                  </a:lnTo>
                  <a:lnTo>
                    <a:pt x="44" y="4"/>
                  </a:lnTo>
                  <a:lnTo>
                    <a:pt x="38" y="1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1" y="1"/>
                  </a:lnTo>
                  <a:lnTo>
                    <a:pt x="15" y="3"/>
                  </a:lnTo>
                  <a:lnTo>
                    <a:pt x="9" y="7"/>
                  </a:lnTo>
                  <a:lnTo>
                    <a:pt x="5" y="11"/>
                  </a:lnTo>
                  <a:lnTo>
                    <a:pt x="0" y="17"/>
                  </a:lnTo>
                  <a:lnTo>
                    <a:pt x="57" y="4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3772440" y="4156920"/>
              <a:ext cx="102240" cy="117000"/>
            </a:xfrm>
            <a:custGeom>
              <a:avLst/>
              <a:gdLst/>
              <a:ahLst/>
              <a:rect l="l" t="t" r="r" b="b"/>
              <a:pathLst>
                <a:path w="376" h="631">
                  <a:moveTo>
                    <a:pt x="27" y="615"/>
                  </a:moveTo>
                  <a:lnTo>
                    <a:pt x="56" y="631"/>
                  </a:lnTo>
                  <a:lnTo>
                    <a:pt x="376" y="30"/>
                  </a:lnTo>
                  <a:lnTo>
                    <a:pt x="319" y="0"/>
                  </a:lnTo>
                  <a:lnTo>
                    <a:pt x="0" y="601"/>
                  </a:lnTo>
                  <a:lnTo>
                    <a:pt x="27" y="61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3771000" y="4268880"/>
              <a:ext cx="17280" cy="7920"/>
            </a:xfrm>
            <a:custGeom>
              <a:avLst/>
              <a:gdLst/>
              <a:ahLst/>
              <a:rect l="l" t="t" r="r" b="b"/>
              <a:pathLst>
                <a:path w="60" h="47">
                  <a:moveTo>
                    <a:pt x="4" y="0"/>
                  </a:moveTo>
                  <a:lnTo>
                    <a:pt x="1" y="6"/>
                  </a:lnTo>
                  <a:lnTo>
                    <a:pt x="0" y="13"/>
                  </a:lnTo>
                  <a:lnTo>
                    <a:pt x="0" y="20"/>
                  </a:lnTo>
                  <a:lnTo>
                    <a:pt x="1" y="26"/>
                  </a:lnTo>
                  <a:lnTo>
                    <a:pt x="4" y="31"/>
                  </a:lnTo>
                  <a:lnTo>
                    <a:pt x="8" y="35"/>
                  </a:lnTo>
                  <a:lnTo>
                    <a:pt x="12" y="39"/>
                  </a:lnTo>
                  <a:lnTo>
                    <a:pt x="17" y="43"/>
                  </a:lnTo>
                  <a:lnTo>
                    <a:pt x="22" y="46"/>
                  </a:lnTo>
                  <a:lnTo>
                    <a:pt x="27" y="47"/>
                  </a:lnTo>
                  <a:lnTo>
                    <a:pt x="34" y="47"/>
                  </a:lnTo>
                  <a:lnTo>
                    <a:pt x="39" y="46"/>
                  </a:lnTo>
                  <a:lnTo>
                    <a:pt x="46" y="44"/>
                  </a:lnTo>
                  <a:lnTo>
                    <a:pt x="51" y="41"/>
                  </a:lnTo>
                  <a:lnTo>
                    <a:pt x="56" y="37"/>
                  </a:lnTo>
                  <a:lnTo>
                    <a:pt x="60" y="3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3956760" y="4038480"/>
              <a:ext cx="14760" cy="8280"/>
            </a:xfrm>
            <a:custGeom>
              <a:avLst/>
              <a:gdLst/>
              <a:ahLst/>
              <a:rect l="l" t="t" r="r" b="b"/>
              <a:pathLst>
                <a:path w="59" h="47">
                  <a:moveTo>
                    <a:pt x="55" y="47"/>
                  </a:moveTo>
                  <a:lnTo>
                    <a:pt x="58" y="41"/>
                  </a:lnTo>
                  <a:lnTo>
                    <a:pt x="59" y="34"/>
                  </a:lnTo>
                  <a:lnTo>
                    <a:pt x="59" y="28"/>
                  </a:lnTo>
                  <a:lnTo>
                    <a:pt x="58" y="22"/>
                  </a:lnTo>
                  <a:lnTo>
                    <a:pt x="55" y="16"/>
                  </a:lnTo>
                  <a:lnTo>
                    <a:pt x="52" y="12"/>
                  </a:lnTo>
                  <a:lnTo>
                    <a:pt x="48" y="8"/>
                  </a:lnTo>
                  <a:lnTo>
                    <a:pt x="43" y="4"/>
                  </a:lnTo>
                  <a:lnTo>
                    <a:pt x="38" y="1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19" y="0"/>
                  </a:lnTo>
                  <a:lnTo>
                    <a:pt x="14" y="1"/>
                  </a:lnTo>
                  <a:lnTo>
                    <a:pt x="9" y="5"/>
                  </a:lnTo>
                  <a:lnTo>
                    <a:pt x="4" y="9"/>
                  </a:lnTo>
                  <a:lnTo>
                    <a:pt x="0" y="16"/>
                  </a:lnTo>
                  <a:lnTo>
                    <a:pt x="55" y="4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3859920" y="4041360"/>
              <a:ext cx="110160" cy="121320"/>
            </a:xfrm>
            <a:custGeom>
              <a:avLst/>
              <a:gdLst/>
              <a:ahLst/>
              <a:rect l="l" t="t" r="r" b="b"/>
              <a:pathLst>
                <a:path w="408" h="644">
                  <a:moveTo>
                    <a:pt x="28" y="628"/>
                  </a:moveTo>
                  <a:lnTo>
                    <a:pt x="56" y="644"/>
                  </a:lnTo>
                  <a:lnTo>
                    <a:pt x="408" y="31"/>
                  </a:lnTo>
                  <a:lnTo>
                    <a:pt x="353" y="0"/>
                  </a:lnTo>
                  <a:lnTo>
                    <a:pt x="0" y="612"/>
                  </a:lnTo>
                  <a:lnTo>
                    <a:pt x="28" y="62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3858480" y="4156920"/>
              <a:ext cx="16200" cy="8280"/>
            </a:xfrm>
            <a:custGeom>
              <a:avLst/>
              <a:gdLst/>
              <a:ahLst/>
              <a:rect l="l" t="t" r="r" b="b"/>
              <a:pathLst>
                <a:path w="61" h="48">
                  <a:moveTo>
                    <a:pt x="5" y="0"/>
                  </a:moveTo>
                  <a:lnTo>
                    <a:pt x="2" y="7"/>
                  </a:lnTo>
                  <a:lnTo>
                    <a:pt x="0" y="13"/>
                  </a:lnTo>
                  <a:lnTo>
                    <a:pt x="0" y="20"/>
                  </a:lnTo>
                  <a:lnTo>
                    <a:pt x="2" y="25"/>
                  </a:lnTo>
                  <a:lnTo>
                    <a:pt x="4" y="30"/>
                  </a:lnTo>
                  <a:lnTo>
                    <a:pt x="8" y="36"/>
                  </a:lnTo>
                  <a:lnTo>
                    <a:pt x="12" y="40"/>
                  </a:lnTo>
                  <a:lnTo>
                    <a:pt x="17" y="44"/>
                  </a:lnTo>
                  <a:lnTo>
                    <a:pt x="23" y="46"/>
                  </a:lnTo>
                  <a:lnTo>
                    <a:pt x="28" y="48"/>
                  </a:lnTo>
                  <a:lnTo>
                    <a:pt x="34" y="48"/>
                  </a:lnTo>
                  <a:lnTo>
                    <a:pt x="40" y="48"/>
                  </a:lnTo>
                  <a:lnTo>
                    <a:pt x="46" y="45"/>
                  </a:lnTo>
                  <a:lnTo>
                    <a:pt x="51" y="42"/>
                  </a:lnTo>
                  <a:lnTo>
                    <a:pt x="57" y="37"/>
                  </a:lnTo>
                  <a:lnTo>
                    <a:pt x="61" y="3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4043880" y="3922920"/>
              <a:ext cx="16200" cy="9000"/>
            </a:xfrm>
            <a:custGeom>
              <a:avLst/>
              <a:gdLst/>
              <a:ahLst/>
              <a:rect l="l" t="t" r="r" b="b"/>
              <a:pathLst>
                <a:path w="61" h="47">
                  <a:moveTo>
                    <a:pt x="57" y="47"/>
                  </a:moveTo>
                  <a:lnTo>
                    <a:pt x="59" y="40"/>
                  </a:lnTo>
                  <a:lnTo>
                    <a:pt x="61" y="33"/>
                  </a:lnTo>
                  <a:lnTo>
                    <a:pt x="61" y="27"/>
                  </a:lnTo>
                  <a:lnTo>
                    <a:pt x="58" y="21"/>
                  </a:lnTo>
                  <a:lnTo>
                    <a:pt x="55" y="16"/>
                  </a:lnTo>
                  <a:lnTo>
                    <a:pt x="53" y="12"/>
                  </a:lnTo>
                  <a:lnTo>
                    <a:pt x="47" y="8"/>
                  </a:lnTo>
                  <a:lnTo>
                    <a:pt x="42" y="4"/>
                  </a:lnTo>
                  <a:lnTo>
                    <a:pt x="37" y="1"/>
                  </a:lnTo>
                  <a:lnTo>
                    <a:pt x="32" y="0"/>
                  </a:lnTo>
                  <a:lnTo>
                    <a:pt x="25" y="0"/>
                  </a:lnTo>
                  <a:lnTo>
                    <a:pt x="20" y="1"/>
                  </a:lnTo>
                  <a:lnTo>
                    <a:pt x="15" y="2"/>
                  </a:lnTo>
                  <a:lnTo>
                    <a:pt x="9" y="6"/>
                  </a:lnTo>
                  <a:lnTo>
                    <a:pt x="4" y="12"/>
                  </a:lnTo>
                  <a:lnTo>
                    <a:pt x="0" y="17"/>
                  </a:lnTo>
                  <a:lnTo>
                    <a:pt x="57" y="4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3954960" y="3926880"/>
              <a:ext cx="103680" cy="119520"/>
            </a:xfrm>
            <a:custGeom>
              <a:avLst/>
              <a:gdLst/>
              <a:ahLst/>
              <a:rect l="l" t="t" r="r" b="b"/>
              <a:pathLst>
                <a:path w="378" h="641">
                  <a:moveTo>
                    <a:pt x="29" y="627"/>
                  </a:moveTo>
                  <a:lnTo>
                    <a:pt x="57" y="641"/>
                  </a:lnTo>
                  <a:lnTo>
                    <a:pt x="378" y="30"/>
                  </a:lnTo>
                  <a:lnTo>
                    <a:pt x="321" y="0"/>
                  </a:lnTo>
                  <a:lnTo>
                    <a:pt x="0" y="612"/>
                  </a:lnTo>
                  <a:lnTo>
                    <a:pt x="29" y="62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3953880" y="4041360"/>
              <a:ext cx="16200" cy="9360"/>
            </a:xfrm>
            <a:custGeom>
              <a:avLst/>
              <a:gdLst/>
              <a:ahLst/>
              <a:rect l="l" t="t" r="r" b="b"/>
              <a:pathLst>
                <a:path w="61" h="48">
                  <a:moveTo>
                    <a:pt x="4" y="0"/>
                  </a:moveTo>
                  <a:lnTo>
                    <a:pt x="2" y="7"/>
                  </a:lnTo>
                  <a:lnTo>
                    <a:pt x="0" y="13"/>
                  </a:lnTo>
                  <a:lnTo>
                    <a:pt x="0" y="20"/>
                  </a:lnTo>
                  <a:lnTo>
                    <a:pt x="3" y="25"/>
                  </a:lnTo>
                  <a:lnTo>
                    <a:pt x="6" y="32"/>
                  </a:lnTo>
                  <a:lnTo>
                    <a:pt x="8" y="36"/>
                  </a:lnTo>
                  <a:lnTo>
                    <a:pt x="14" y="40"/>
                  </a:lnTo>
                  <a:lnTo>
                    <a:pt x="18" y="44"/>
                  </a:lnTo>
                  <a:lnTo>
                    <a:pt x="24" y="45"/>
                  </a:lnTo>
                  <a:lnTo>
                    <a:pt x="29" y="46"/>
                  </a:lnTo>
                  <a:lnTo>
                    <a:pt x="36" y="48"/>
                  </a:lnTo>
                  <a:lnTo>
                    <a:pt x="41" y="46"/>
                  </a:lnTo>
                  <a:lnTo>
                    <a:pt x="46" y="44"/>
                  </a:lnTo>
                  <a:lnTo>
                    <a:pt x="52" y="41"/>
                  </a:lnTo>
                  <a:lnTo>
                    <a:pt x="57" y="36"/>
                  </a:lnTo>
                  <a:lnTo>
                    <a:pt x="61" y="29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4139280" y="3810960"/>
              <a:ext cx="16200" cy="7920"/>
            </a:xfrm>
            <a:custGeom>
              <a:avLst/>
              <a:gdLst/>
              <a:ahLst/>
              <a:rect l="l" t="t" r="r" b="b"/>
              <a:pathLst>
                <a:path w="61" h="48">
                  <a:moveTo>
                    <a:pt x="55" y="48"/>
                  </a:moveTo>
                  <a:lnTo>
                    <a:pt x="58" y="42"/>
                  </a:lnTo>
                  <a:lnTo>
                    <a:pt x="61" y="35"/>
                  </a:lnTo>
                  <a:lnTo>
                    <a:pt x="61" y="28"/>
                  </a:lnTo>
                  <a:lnTo>
                    <a:pt x="59" y="23"/>
                  </a:lnTo>
                  <a:lnTo>
                    <a:pt x="57" y="18"/>
                  </a:lnTo>
                  <a:lnTo>
                    <a:pt x="53" y="13"/>
                  </a:lnTo>
                  <a:lnTo>
                    <a:pt x="49" y="9"/>
                  </a:lnTo>
                  <a:lnTo>
                    <a:pt x="44" y="5"/>
                  </a:lnTo>
                  <a:lnTo>
                    <a:pt x="38" y="2"/>
                  </a:lnTo>
                  <a:lnTo>
                    <a:pt x="33" y="1"/>
                  </a:lnTo>
                  <a:lnTo>
                    <a:pt x="27" y="0"/>
                  </a:lnTo>
                  <a:lnTo>
                    <a:pt x="21" y="1"/>
                  </a:lnTo>
                  <a:lnTo>
                    <a:pt x="16" y="2"/>
                  </a:lnTo>
                  <a:lnTo>
                    <a:pt x="9" y="6"/>
                  </a:lnTo>
                  <a:lnTo>
                    <a:pt x="6" y="10"/>
                  </a:lnTo>
                  <a:lnTo>
                    <a:pt x="0" y="17"/>
                  </a:lnTo>
                  <a:lnTo>
                    <a:pt x="55" y="4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4043880" y="3813840"/>
              <a:ext cx="110160" cy="118080"/>
            </a:xfrm>
            <a:custGeom>
              <a:avLst/>
              <a:gdLst/>
              <a:ahLst/>
              <a:rect l="l" t="t" r="r" b="b"/>
              <a:pathLst>
                <a:path w="407" h="630">
                  <a:moveTo>
                    <a:pt x="28" y="615"/>
                  </a:moveTo>
                  <a:lnTo>
                    <a:pt x="55" y="630"/>
                  </a:lnTo>
                  <a:lnTo>
                    <a:pt x="407" y="31"/>
                  </a:lnTo>
                  <a:lnTo>
                    <a:pt x="352" y="0"/>
                  </a:lnTo>
                  <a:lnTo>
                    <a:pt x="0" y="598"/>
                  </a:lnTo>
                  <a:lnTo>
                    <a:pt x="28" y="61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4042440" y="3926880"/>
              <a:ext cx="14760" cy="7920"/>
            </a:xfrm>
            <a:custGeom>
              <a:avLst/>
              <a:gdLst/>
              <a:ahLst/>
              <a:rect l="l" t="t" r="r" b="b"/>
              <a:pathLst>
                <a:path w="59" h="48">
                  <a:moveTo>
                    <a:pt x="4" y="0"/>
                  </a:moveTo>
                  <a:lnTo>
                    <a:pt x="1" y="7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1" y="26"/>
                  </a:lnTo>
                  <a:lnTo>
                    <a:pt x="3" y="31"/>
                  </a:lnTo>
                  <a:lnTo>
                    <a:pt x="7" y="36"/>
                  </a:lnTo>
                  <a:lnTo>
                    <a:pt x="11" y="40"/>
                  </a:lnTo>
                  <a:lnTo>
                    <a:pt x="16" y="44"/>
                  </a:lnTo>
                  <a:lnTo>
                    <a:pt x="21" y="47"/>
                  </a:lnTo>
                  <a:lnTo>
                    <a:pt x="26" y="48"/>
                  </a:lnTo>
                  <a:lnTo>
                    <a:pt x="33" y="48"/>
                  </a:lnTo>
                  <a:lnTo>
                    <a:pt x="38" y="48"/>
                  </a:lnTo>
                  <a:lnTo>
                    <a:pt x="45" y="46"/>
                  </a:lnTo>
                  <a:lnTo>
                    <a:pt x="50" y="43"/>
                  </a:lnTo>
                  <a:lnTo>
                    <a:pt x="55" y="39"/>
                  </a:lnTo>
                  <a:lnTo>
                    <a:pt x="59" y="3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4224960" y="3701880"/>
              <a:ext cx="17640" cy="10800"/>
            </a:xfrm>
            <a:custGeom>
              <a:avLst/>
              <a:gdLst/>
              <a:ahLst/>
              <a:rect l="l" t="t" r="r" b="b"/>
              <a:pathLst>
                <a:path w="60" h="47">
                  <a:moveTo>
                    <a:pt x="56" y="47"/>
                  </a:moveTo>
                  <a:lnTo>
                    <a:pt x="59" y="41"/>
                  </a:lnTo>
                  <a:lnTo>
                    <a:pt x="60" y="34"/>
                  </a:lnTo>
                  <a:lnTo>
                    <a:pt x="60" y="27"/>
                  </a:lnTo>
                  <a:lnTo>
                    <a:pt x="59" y="22"/>
                  </a:lnTo>
                  <a:lnTo>
                    <a:pt x="56" y="17"/>
                  </a:lnTo>
                  <a:lnTo>
                    <a:pt x="52" y="12"/>
                  </a:lnTo>
                  <a:lnTo>
                    <a:pt x="48" y="8"/>
                  </a:lnTo>
                  <a:lnTo>
                    <a:pt x="43" y="4"/>
                  </a:lnTo>
                  <a:lnTo>
                    <a:pt x="38" y="1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1" y="0"/>
                  </a:lnTo>
                  <a:lnTo>
                    <a:pt x="15" y="3"/>
                  </a:lnTo>
                  <a:lnTo>
                    <a:pt x="9" y="5"/>
                  </a:lnTo>
                  <a:lnTo>
                    <a:pt x="5" y="10"/>
                  </a:lnTo>
                  <a:lnTo>
                    <a:pt x="0" y="17"/>
                  </a:lnTo>
                  <a:lnTo>
                    <a:pt x="56" y="4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4139280" y="3706200"/>
              <a:ext cx="101880" cy="113040"/>
            </a:xfrm>
            <a:custGeom>
              <a:avLst/>
              <a:gdLst/>
              <a:ahLst/>
              <a:rect l="l" t="t" r="r" b="b"/>
              <a:pathLst>
                <a:path w="376" h="603">
                  <a:moveTo>
                    <a:pt x="28" y="587"/>
                  </a:moveTo>
                  <a:lnTo>
                    <a:pt x="55" y="603"/>
                  </a:lnTo>
                  <a:lnTo>
                    <a:pt x="376" y="30"/>
                  </a:lnTo>
                  <a:lnTo>
                    <a:pt x="320" y="0"/>
                  </a:lnTo>
                  <a:lnTo>
                    <a:pt x="0" y="572"/>
                  </a:lnTo>
                  <a:lnTo>
                    <a:pt x="28" y="58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4137840" y="3813840"/>
              <a:ext cx="16200" cy="9360"/>
            </a:xfrm>
            <a:custGeom>
              <a:avLst/>
              <a:gdLst/>
              <a:ahLst/>
              <a:rect l="l" t="t" r="r" b="b"/>
              <a:pathLst>
                <a:path w="59" h="48">
                  <a:moveTo>
                    <a:pt x="4" y="0"/>
                  </a:moveTo>
                  <a:lnTo>
                    <a:pt x="2" y="6"/>
                  </a:lnTo>
                  <a:lnTo>
                    <a:pt x="0" y="13"/>
                  </a:lnTo>
                  <a:lnTo>
                    <a:pt x="0" y="19"/>
                  </a:lnTo>
                  <a:lnTo>
                    <a:pt x="2" y="26"/>
                  </a:lnTo>
                  <a:lnTo>
                    <a:pt x="4" y="31"/>
                  </a:lnTo>
                  <a:lnTo>
                    <a:pt x="7" y="36"/>
                  </a:lnTo>
                  <a:lnTo>
                    <a:pt x="12" y="40"/>
                  </a:lnTo>
                  <a:lnTo>
                    <a:pt x="16" y="43"/>
                  </a:lnTo>
                  <a:lnTo>
                    <a:pt x="21" y="46"/>
                  </a:lnTo>
                  <a:lnTo>
                    <a:pt x="28" y="47"/>
                  </a:lnTo>
                  <a:lnTo>
                    <a:pt x="33" y="48"/>
                  </a:lnTo>
                  <a:lnTo>
                    <a:pt x="40" y="47"/>
                  </a:lnTo>
                  <a:lnTo>
                    <a:pt x="45" y="46"/>
                  </a:lnTo>
                  <a:lnTo>
                    <a:pt x="50" y="42"/>
                  </a:lnTo>
                  <a:lnTo>
                    <a:pt x="56" y="36"/>
                  </a:lnTo>
                  <a:lnTo>
                    <a:pt x="59" y="31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4323240" y="3603960"/>
              <a:ext cx="16200" cy="7920"/>
            </a:xfrm>
            <a:custGeom>
              <a:avLst/>
              <a:gdLst/>
              <a:ahLst/>
              <a:rect l="l" t="t" r="r" b="b"/>
              <a:pathLst>
                <a:path w="59" h="50">
                  <a:moveTo>
                    <a:pt x="54" y="50"/>
                  </a:moveTo>
                  <a:lnTo>
                    <a:pt x="57" y="43"/>
                  </a:lnTo>
                  <a:lnTo>
                    <a:pt x="59" y="36"/>
                  </a:lnTo>
                  <a:lnTo>
                    <a:pt x="59" y="30"/>
                  </a:lnTo>
                  <a:lnTo>
                    <a:pt x="59" y="25"/>
                  </a:lnTo>
                  <a:lnTo>
                    <a:pt x="57" y="18"/>
                  </a:lnTo>
                  <a:lnTo>
                    <a:pt x="54" y="14"/>
                  </a:lnTo>
                  <a:lnTo>
                    <a:pt x="50" y="9"/>
                  </a:lnTo>
                  <a:lnTo>
                    <a:pt x="45" y="5"/>
                  </a:lnTo>
                  <a:lnTo>
                    <a:pt x="40" y="2"/>
                  </a:lnTo>
                  <a:lnTo>
                    <a:pt x="34" y="1"/>
                  </a:lnTo>
                  <a:lnTo>
                    <a:pt x="28" y="0"/>
                  </a:lnTo>
                  <a:lnTo>
                    <a:pt x="23" y="0"/>
                  </a:lnTo>
                  <a:lnTo>
                    <a:pt x="16" y="1"/>
                  </a:lnTo>
                  <a:lnTo>
                    <a:pt x="11" y="5"/>
                  </a:lnTo>
                  <a:lnTo>
                    <a:pt x="5" y="9"/>
                  </a:lnTo>
                  <a:lnTo>
                    <a:pt x="0" y="14"/>
                  </a:lnTo>
                  <a:lnTo>
                    <a:pt x="54" y="5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4226400" y="3606840"/>
              <a:ext cx="110160" cy="106200"/>
            </a:xfrm>
            <a:custGeom>
              <a:avLst/>
              <a:gdLst/>
              <a:ahLst/>
              <a:rect l="l" t="t" r="r" b="b"/>
              <a:pathLst>
                <a:path w="406" h="568">
                  <a:moveTo>
                    <a:pt x="28" y="549"/>
                  </a:moveTo>
                  <a:lnTo>
                    <a:pt x="54" y="568"/>
                  </a:lnTo>
                  <a:lnTo>
                    <a:pt x="406" y="36"/>
                  </a:lnTo>
                  <a:lnTo>
                    <a:pt x="352" y="0"/>
                  </a:lnTo>
                  <a:lnTo>
                    <a:pt x="0" y="532"/>
                  </a:lnTo>
                  <a:lnTo>
                    <a:pt x="28" y="54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4224960" y="3706200"/>
              <a:ext cx="16200" cy="9360"/>
            </a:xfrm>
            <a:custGeom>
              <a:avLst/>
              <a:gdLst/>
              <a:ahLst/>
              <a:rect l="l" t="t" r="r" b="b"/>
              <a:pathLst>
                <a:path w="59" h="50">
                  <a:moveTo>
                    <a:pt x="5" y="0"/>
                  </a:moveTo>
                  <a:lnTo>
                    <a:pt x="2" y="7"/>
                  </a:lnTo>
                  <a:lnTo>
                    <a:pt x="0" y="13"/>
                  </a:lnTo>
                  <a:lnTo>
                    <a:pt x="0" y="20"/>
                  </a:lnTo>
                  <a:lnTo>
                    <a:pt x="1" y="25"/>
                  </a:lnTo>
                  <a:lnTo>
                    <a:pt x="2" y="32"/>
                  </a:lnTo>
                  <a:lnTo>
                    <a:pt x="6" y="37"/>
                  </a:lnTo>
                  <a:lnTo>
                    <a:pt x="10" y="41"/>
                  </a:lnTo>
                  <a:lnTo>
                    <a:pt x="14" y="45"/>
                  </a:lnTo>
                  <a:lnTo>
                    <a:pt x="19" y="48"/>
                  </a:lnTo>
                  <a:lnTo>
                    <a:pt x="26" y="49"/>
                  </a:lnTo>
                  <a:lnTo>
                    <a:pt x="31" y="50"/>
                  </a:lnTo>
                  <a:lnTo>
                    <a:pt x="38" y="50"/>
                  </a:lnTo>
                  <a:lnTo>
                    <a:pt x="43" y="49"/>
                  </a:lnTo>
                  <a:lnTo>
                    <a:pt x="48" y="46"/>
                  </a:lnTo>
                  <a:lnTo>
                    <a:pt x="54" y="41"/>
                  </a:lnTo>
                  <a:lnTo>
                    <a:pt x="59" y="3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4410360" y="3512520"/>
              <a:ext cx="16200" cy="9360"/>
            </a:xfrm>
            <a:custGeom>
              <a:avLst/>
              <a:gdLst/>
              <a:ahLst/>
              <a:rect l="l" t="t" r="r" b="b"/>
              <a:pathLst>
                <a:path w="59" h="52">
                  <a:moveTo>
                    <a:pt x="52" y="52"/>
                  </a:moveTo>
                  <a:lnTo>
                    <a:pt x="56" y="45"/>
                  </a:lnTo>
                  <a:lnTo>
                    <a:pt x="58" y="38"/>
                  </a:lnTo>
                  <a:lnTo>
                    <a:pt x="59" y="32"/>
                  </a:lnTo>
                  <a:lnTo>
                    <a:pt x="58" y="25"/>
                  </a:lnTo>
                  <a:lnTo>
                    <a:pt x="55" y="20"/>
                  </a:lnTo>
                  <a:lnTo>
                    <a:pt x="52" y="15"/>
                  </a:lnTo>
                  <a:lnTo>
                    <a:pt x="48" y="11"/>
                  </a:lnTo>
                  <a:lnTo>
                    <a:pt x="45" y="7"/>
                  </a:lnTo>
                  <a:lnTo>
                    <a:pt x="39" y="4"/>
                  </a:lnTo>
                  <a:lnTo>
                    <a:pt x="33" y="2"/>
                  </a:lnTo>
                  <a:lnTo>
                    <a:pt x="27" y="0"/>
                  </a:lnTo>
                  <a:lnTo>
                    <a:pt x="21" y="2"/>
                  </a:lnTo>
                  <a:lnTo>
                    <a:pt x="16" y="3"/>
                  </a:lnTo>
                  <a:lnTo>
                    <a:pt x="10" y="6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2" y="5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4323240" y="3516840"/>
              <a:ext cx="100440" cy="95040"/>
            </a:xfrm>
            <a:custGeom>
              <a:avLst/>
              <a:gdLst/>
              <a:ahLst/>
              <a:rect l="l" t="t" r="r" b="b"/>
              <a:pathLst>
                <a:path w="373" h="513">
                  <a:moveTo>
                    <a:pt x="28" y="496"/>
                  </a:moveTo>
                  <a:lnTo>
                    <a:pt x="54" y="513"/>
                  </a:lnTo>
                  <a:lnTo>
                    <a:pt x="373" y="36"/>
                  </a:lnTo>
                  <a:lnTo>
                    <a:pt x="321" y="0"/>
                  </a:lnTo>
                  <a:lnTo>
                    <a:pt x="0" y="477"/>
                  </a:lnTo>
                  <a:lnTo>
                    <a:pt x="28" y="49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4320360" y="3606840"/>
              <a:ext cx="16200" cy="7920"/>
            </a:xfrm>
            <a:custGeom>
              <a:avLst/>
              <a:gdLst/>
              <a:ahLst/>
              <a:rect l="l" t="t" r="r" b="b"/>
              <a:pathLst>
                <a:path w="59" h="50">
                  <a:moveTo>
                    <a:pt x="5" y="0"/>
                  </a:moveTo>
                  <a:lnTo>
                    <a:pt x="3" y="7"/>
                  </a:lnTo>
                  <a:lnTo>
                    <a:pt x="0" y="13"/>
                  </a:lnTo>
                  <a:lnTo>
                    <a:pt x="0" y="20"/>
                  </a:lnTo>
                  <a:lnTo>
                    <a:pt x="1" y="26"/>
                  </a:lnTo>
                  <a:lnTo>
                    <a:pt x="3" y="32"/>
                  </a:lnTo>
                  <a:lnTo>
                    <a:pt x="5" y="37"/>
                  </a:lnTo>
                  <a:lnTo>
                    <a:pt x="9" y="41"/>
                  </a:lnTo>
                  <a:lnTo>
                    <a:pt x="14" y="45"/>
                  </a:lnTo>
                  <a:lnTo>
                    <a:pt x="20" y="47"/>
                  </a:lnTo>
                  <a:lnTo>
                    <a:pt x="25" y="50"/>
                  </a:lnTo>
                  <a:lnTo>
                    <a:pt x="31" y="50"/>
                  </a:lnTo>
                  <a:lnTo>
                    <a:pt x="37" y="50"/>
                  </a:lnTo>
                  <a:lnTo>
                    <a:pt x="43" y="49"/>
                  </a:lnTo>
                  <a:lnTo>
                    <a:pt x="49" y="46"/>
                  </a:lnTo>
                  <a:lnTo>
                    <a:pt x="54" y="42"/>
                  </a:lnTo>
                  <a:lnTo>
                    <a:pt x="59" y="36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4506120" y="3436560"/>
              <a:ext cx="16200" cy="9360"/>
            </a:xfrm>
            <a:custGeom>
              <a:avLst/>
              <a:gdLst/>
              <a:ahLst/>
              <a:rect l="l" t="t" r="r" b="b"/>
              <a:pathLst>
                <a:path w="58" h="53">
                  <a:moveTo>
                    <a:pt x="49" y="53"/>
                  </a:moveTo>
                  <a:lnTo>
                    <a:pt x="54" y="46"/>
                  </a:lnTo>
                  <a:lnTo>
                    <a:pt x="57" y="41"/>
                  </a:lnTo>
                  <a:lnTo>
                    <a:pt x="58" y="35"/>
                  </a:lnTo>
                  <a:lnTo>
                    <a:pt x="57" y="28"/>
                  </a:lnTo>
                  <a:lnTo>
                    <a:pt x="56" y="23"/>
                  </a:lnTo>
                  <a:lnTo>
                    <a:pt x="54" y="17"/>
                  </a:lnTo>
                  <a:lnTo>
                    <a:pt x="50" y="12"/>
                  </a:lnTo>
                  <a:lnTo>
                    <a:pt x="46" y="8"/>
                  </a:lnTo>
                  <a:lnTo>
                    <a:pt x="41" y="4"/>
                  </a:lnTo>
                  <a:lnTo>
                    <a:pt x="36" y="2"/>
                  </a:lnTo>
                  <a:lnTo>
                    <a:pt x="31" y="0"/>
                  </a:lnTo>
                  <a:lnTo>
                    <a:pt x="24" y="0"/>
                  </a:lnTo>
                  <a:lnTo>
                    <a:pt x="17" y="0"/>
                  </a:lnTo>
                  <a:lnTo>
                    <a:pt x="12" y="3"/>
                  </a:lnTo>
                  <a:lnTo>
                    <a:pt x="7" y="7"/>
                  </a:lnTo>
                  <a:lnTo>
                    <a:pt x="0" y="11"/>
                  </a:lnTo>
                  <a:lnTo>
                    <a:pt x="49" y="5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4410360" y="3438000"/>
              <a:ext cx="109080" cy="85680"/>
            </a:xfrm>
            <a:custGeom>
              <a:avLst/>
              <a:gdLst/>
              <a:ahLst/>
              <a:rect l="l" t="t" r="r" b="b"/>
              <a:pathLst>
                <a:path w="400" h="453">
                  <a:moveTo>
                    <a:pt x="24" y="432"/>
                  </a:moveTo>
                  <a:lnTo>
                    <a:pt x="49" y="453"/>
                  </a:lnTo>
                  <a:lnTo>
                    <a:pt x="400" y="42"/>
                  </a:lnTo>
                  <a:lnTo>
                    <a:pt x="351" y="0"/>
                  </a:lnTo>
                  <a:lnTo>
                    <a:pt x="0" y="411"/>
                  </a:lnTo>
                  <a:lnTo>
                    <a:pt x="24" y="43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8880" bIns="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4407840" y="3515400"/>
              <a:ext cx="16200" cy="10800"/>
            </a:xfrm>
            <a:custGeom>
              <a:avLst/>
              <a:gdLst/>
              <a:ahLst/>
              <a:rect l="l" t="t" r="r" b="b"/>
              <a:pathLst>
                <a:path w="58" h="54">
                  <a:moveTo>
                    <a:pt x="9" y="0"/>
                  </a:moveTo>
                  <a:lnTo>
                    <a:pt x="4" y="7"/>
                  </a:lnTo>
                  <a:lnTo>
                    <a:pt x="2" y="13"/>
                  </a:lnTo>
                  <a:lnTo>
                    <a:pt x="0" y="19"/>
                  </a:lnTo>
                  <a:lnTo>
                    <a:pt x="2" y="25"/>
                  </a:lnTo>
                  <a:lnTo>
                    <a:pt x="3" y="30"/>
                  </a:lnTo>
                  <a:lnTo>
                    <a:pt x="4" y="37"/>
                  </a:lnTo>
                  <a:lnTo>
                    <a:pt x="8" y="41"/>
                  </a:lnTo>
                  <a:lnTo>
                    <a:pt x="12" y="45"/>
                  </a:lnTo>
                  <a:lnTo>
                    <a:pt x="17" y="49"/>
                  </a:lnTo>
                  <a:lnTo>
                    <a:pt x="23" y="51"/>
                  </a:lnTo>
                  <a:lnTo>
                    <a:pt x="28" y="53"/>
                  </a:lnTo>
                  <a:lnTo>
                    <a:pt x="34" y="54"/>
                  </a:lnTo>
                  <a:lnTo>
                    <a:pt x="40" y="53"/>
                  </a:lnTo>
                  <a:lnTo>
                    <a:pt x="46" y="51"/>
                  </a:lnTo>
                  <a:lnTo>
                    <a:pt x="52" y="47"/>
                  </a:lnTo>
                  <a:lnTo>
                    <a:pt x="58" y="42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4594680" y="3373560"/>
              <a:ext cx="14760" cy="10800"/>
            </a:xfrm>
            <a:custGeom>
              <a:avLst/>
              <a:gdLst/>
              <a:ahLst/>
              <a:rect l="l" t="t" r="r" b="b"/>
              <a:pathLst>
                <a:path w="56" h="55">
                  <a:moveTo>
                    <a:pt x="46" y="55"/>
                  </a:moveTo>
                  <a:lnTo>
                    <a:pt x="52" y="48"/>
                  </a:lnTo>
                  <a:lnTo>
                    <a:pt x="54" y="43"/>
                  </a:lnTo>
                  <a:lnTo>
                    <a:pt x="56" y="36"/>
                  </a:lnTo>
                  <a:lnTo>
                    <a:pt x="56" y="31"/>
                  </a:lnTo>
                  <a:lnTo>
                    <a:pt x="54" y="25"/>
                  </a:lnTo>
                  <a:lnTo>
                    <a:pt x="53" y="19"/>
                  </a:lnTo>
                  <a:lnTo>
                    <a:pt x="49" y="14"/>
                  </a:lnTo>
                  <a:lnTo>
                    <a:pt x="45" y="10"/>
                  </a:lnTo>
                  <a:lnTo>
                    <a:pt x="41" y="6"/>
                  </a:lnTo>
                  <a:lnTo>
                    <a:pt x="36" y="2"/>
                  </a:lnTo>
                  <a:lnTo>
                    <a:pt x="31" y="1"/>
                  </a:lnTo>
                  <a:lnTo>
                    <a:pt x="24" y="0"/>
                  </a:lnTo>
                  <a:lnTo>
                    <a:pt x="17" y="1"/>
                  </a:lnTo>
                  <a:lnTo>
                    <a:pt x="12" y="2"/>
                  </a:lnTo>
                  <a:lnTo>
                    <a:pt x="6" y="6"/>
                  </a:lnTo>
                  <a:lnTo>
                    <a:pt x="0" y="10"/>
                  </a:lnTo>
                  <a:lnTo>
                    <a:pt x="46" y="5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4507200" y="3375360"/>
              <a:ext cx="99360" cy="70560"/>
            </a:xfrm>
            <a:custGeom>
              <a:avLst/>
              <a:gdLst/>
              <a:ahLst/>
              <a:rect l="l" t="t" r="r" b="b"/>
              <a:pathLst>
                <a:path w="366" h="377">
                  <a:moveTo>
                    <a:pt x="23" y="355"/>
                  </a:moveTo>
                  <a:lnTo>
                    <a:pt x="46" y="377"/>
                  </a:lnTo>
                  <a:lnTo>
                    <a:pt x="366" y="45"/>
                  </a:lnTo>
                  <a:lnTo>
                    <a:pt x="320" y="0"/>
                  </a:lnTo>
                  <a:lnTo>
                    <a:pt x="0" y="333"/>
                  </a:lnTo>
                  <a:lnTo>
                    <a:pt x="23" y="35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3760" bIns="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4503240" y="3438000"/>
              <a:ext cx="16200" cy="10800"/>
            </a:xfrm>
            <a:custGeom>
              <a:avLst/>
              <a:gdLst/>
              <a:ahLst/>
              <a:rect l="l" t="t" r="r" b="b"/>
              <a:pathLst>
                <a:path w="55" h="55">
                  <a:moveTo>
                    <a:pt x="9" y="0"/>
                  </a:moveTo>
                  <a:lnTo>
                    <a:pt x="5" y="6"/>
                  </a:lnTo>
                  <a:lnTo>
                    <a:pt x="2" y="13"/>
                  </a:lnTo>
                  <a:lnTo>
                    <a:pt x="0" y="18"/>
                  </a:lnTo>
                  <a:lnTo>
                    <a:pt x="0" y="25"/>
                  </a:lnTo>
                  <a:lnTo>
                    <a:pt x="1" y="30"/>
                  </a:lnTo>
                  <a:lnTo>
                    <a:pt x="3" y="35"/>
                  </a:lnTo>
                  <a:lnTo>
                    <a:pt x="6" y="40"/>
                  </a:lnTo>
                  <a:lnTo>
                    <a:pt x="10" y="46"/>
                  </a:lnTo>
                  <a:lnTo>
                    <a:pt x="15" y="49"/>
                  </a:lnTo>
                  <a:lnTo>
                    <a:pt x="21" y="52"/>
                  </a:lnTo>
                  <a:lnTo>
                    <a:pt x="26" y="53"/>
                  </a:lnTo>
                  <a:lnTo>
                    <a:pt x="31" y="55"/>
                  </a:lnTo>
                  <a:lnTo>
                    <a:pt x="38" y="55"/>
                  </a:lnTo>
                  <a:lnTo>
                    <a:pt x="44" y="52"/>
                  </a:lnTo>
                  <a:lnTo>
                    <a:pt x="49" y="49"/>
                  </a:lnTo>
                  <a:lnTo>
                    <a:pt x="55" y="4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4691520" y="3327480"/>
              <a:ext cx="13320" cy="11880"/>
            </a:xfrm>
            <a:custGeom>
              <a:avLst/>
              <a:gdLst/>
              <a:ahLst/>
              <a:rect l="l" t="t" r="r" b="b"/>
              <a:pathLst>
                <a:path w="51" h="59">
                  <a:moveTo>
                    <a:pt x="36" y="59"/>
                  </a:moveTo>
                  <a:lnTo>
                    <a:pt x="43" y="54"/>
                  </a:lnTo>
                  <a:lnTo>
                    <a:pt x="47" y="49"/>
                  </a:lnTo>
                  <a:lnTo>
                    <a:pt x="49" y="44"/>
                  </a:lnTo>
                  <a:lnTo>
                    <a:pt x="51" y="37"/>
                  </a:lnTo>
                  <a:lnTo>
                    <a:pt x="51" y="30"/>
                  </a:lnTo>
                  <a:lnTo>
                    <a:pt x="49" y="25"/>
                  </a:lnTo>
                  <a:lnTo>
                    <a:pt x="48" y="20"/>
                  </a:lnTo>
                  <a:lnTo>
                    <a:pt x="44" y="15"/>
                  </a:lnTo>
                  <a:lnTo>
                    <a:pt x="40" y="9"/>
                  </a:lnTo>
                  <a:lnTo>
                    <a:pt x="36" y="5"/>
                  </a:lnTo>
                  <a:lnTo>
                    <a:pt x="31" y="3"/>
                  </a:lnTo>
                  <a:lnTo>
                    <a:pt x="26" y="1"/>
                  </a:lnTo>
                  <a:lnTo>
                    <a:pt x="19" y="0"/>
                  </a:lnTo>
                  <a:lnTo>
                    <a:pt x="13" y="0"/>
                  </a:lnTo>
                  <a:lnTo>
                    <a:pt x="6" y="3"/>
                  </a:lnTo>
                  <a:lnTo>
                    <a:pt x="0" y="7"/>
                  </a:lnTo>
                  <a:lnTo>
                    <a:pt x="36" y="5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4596120" y="3330000"/>
              <a:ext cx="104760" cy="54360"/>
            </a:xfrm>
            <a:custGeom>
              <a:avLst/>
              <a:gdLst/>
              <a:ahLst/>
              <a:rect l="l" t="t" r="r" b="b"/>
              <a:pathLst>
                <a:path w="387" h="297">
                  <a:moveTo>
                    <a:pt x="17" y="270"/>
                  </a:moveTo>
                  <a:lnTo>
                    <a:pt x="35" y="297"/>
                  </a:lnTo>
                  <a:lnTo>
                    <a:pt x="387" y="52"/>
                  </a:lnTo>
                  <a:lnTo>
                    <a:pt x="351" y="0"/>
                  </a:lnTo>
                  <a:lnTo>
                    <a:pt x="0" y="244"/>
                  </a:lnTo>
                  <a:lnTo>
                    <a:pt x="17" y="27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4591800" y="3375360"/>
              <a:ext cx="13320" cy="10800"/>
            </a:xfrm>
            <a:custGeom>
              <a:avLst/>
              <a:gdLst/>
              <a:ahLst/>
              <a:rect l="l" t="t" r="r" b="b"/>
              <a:pathLst>
                <a:path w="50" h="59">
                  <a:moveTo>
                    <a:pt x="15" y="0"/>
                  </a:moveTo>
                  <a:lnTo>
                    <a:pt x="8" y="5"/>
                  </a:lnTo>
                  <a:lnTo>
                    <a:pt x="4" y="11"/>
                  </a:lnTo>
                  <a:lnTo>
                    <a:pt x="2" y="16"/>
                  </a:lnTo>
                  <a:lnTo>
                    <a:pt x="0" y="22"/>
                  </a:lnTo>
                  <a:lnTo>
                    <a:pt x="0" y="28"/>
                  </a:lnTo>
                  <a:lnTo>
                    <a:pt x="2" y="34"/>
                  </a:lnTo>
                  <a:lnTo>
                    <a:pt x="3" y="40"/>
                  </a:lnTo>
                  <a:lnTo>
                    <a:pt x="5" y="45"/>
                  </a:lnTo>
                  <a:lnTo>
                    <a:pt x="9" y="49"/>
                  </a:lnTo>
                  <a:lnTo>
                    <a:pt x="15" y="53"/>
                  </a:lnTo>
                  <a:lnTo>
                    <a:pt x="20" y="57"/>
                  </a:lnTo>
                  <a:lnTo>
                    <a:pt x="25" y="58"/>
                  </a:lnTo>
                  <a:lnTo>
                    <a:pt x="32" y="59"/>
                  </a:lnTo>
                  <a:lnTo>
                    <a:pt x="37" y="58"/>
                  </a:lnTo>
                  <a:lnTo>
                    <a:pt x="44" y="57"/>
                  </a:lnTo>
                  <a:lnTo>
                    <a:pt x="50" y="53"/>
                  </a:lnTo>
                  <a:lnTo>
                    <a:pt x="15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4779720" y="3300120"/>
              <a:ext cx="13320" cy="1080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27" y="62"/>
                  </a:moveTo>
                  <a:lnTo>
                    <a:pt x="33" y="58"/>
                  </a:lnTo>
                  <a:lnTo>
                    <a:pt x="39" y="53"/>
                  </a:lnTo>
                  <a:lnTo>
                    <a:pt x="43" y="48"/>
                  </a:lnTo>
                  <a:lnTo>
                    <a:pt x="44" y="42"/>
                  </a:lnTo>
                  <a:lnTo>
                    <a:pt x="45" y="37"/>
                  </a:lnTo>
                  <a:lnTo>
                    <a:pt x="45" y="31"/>
                  </a:lnTo>
                  <a:lnTo>
                    <a:pt x="44" y="25"/>
                  </a:lnTo>
                  <a:lnTo>
                    <a:pt x="43" y="19"/>
                  </a:lnTo>
                  <a:lnTo>
                    <a:pt x="40" y="13"/>
                  </a:lnTo>
                  <a:lnTo>
                    <a:pt x="36" y="10"/>
                  </a:lnTo>
                  <a:lnTo>
                    <a:pt x="31" y="6"/>
                  </a:lnTo>
                  <a:lnTo>
                    <a:pt x="25" y="3"/>
                  </a:lnTo>
                  <a:lnTo>
                    <a:pt x="20" y="0"/>
                  </a:lnTo>
                  <a:lnTo>
                    <a:pt x="14" y="0"/>
                  </a:lnTo>
                  <a:lnTo>
                    <a:pt x="7" y="2"/>
                  </a:lnTo>
                  <a:lnTo>
                    <a:pt x="0" y="4"/>
                  </a:lnTo>
                  <a:lnTo>
                    <a:pt x="27" y="6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4692600" y="3300120"/>
              <a:ext cx="95400" cy="39240"/>
            </a:xfrm>
            <a:custGeom>
              <a:avLst/>
              <a:gdLst/>
              <a:ahLst/>
              <a:rect l="l" t="t" r="r" b="b"/>
              <a:pathLst>
                <a:path w="347" h="208">
                  <a:moveTo>
                    <a:pt x="13" y="179"/>
                  </a:moveTo>
                  <a:lnTo>
                    <a:pt x="27" y="208"/>
                  </a:lnTo>
                  <a:lnTo>
                    <a:pt x="347" y="58"/>
                  </a:lnTo>
                  <a:lnTo>
                    <a:pt x="320" y="0"/>
                  </a:lnTo>
                  <a:lnTo>
                    <a:pt x="0" y="150"/>
                  </a:lnTo>
                  <a:lnTo>
                    <a:pt x="13" y="17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4688640" y="3328920"/>
              <a:ext cx="10800" cy="10800"/>
            </a:xfrm>
            <a:custGeom>
              <a:avLst/>
              <a:gdLst/>
              <a:ahLst/>
              <a:rect l="l" t="t" r="r" b="b"/>
              <a:pathLst>
                <a:path w="46" h="61">
                  <a:moveTo>
                    <a:pt x="19" y="0"/>
                  </a:moveTo>
                  <a:lnTo>
                    <a:pt x="12" y="4"/>
                  </a:lnTo>
                  <a:lnTo>
                    <a:pt x="7" y="8"/>
                  </a:lnTo>
                  <a:lnTo>
                    <a:pt x="4" y="13"/>
                  </a:lnTo>
                  <a:lnTo>
                    <a:pt x="2" y="19"/>
                  </a:lnTo>
                  <a:lnTo>
                    <a:pt x="0" y="25"/>
                  </a:lnTo>
                  <a:lnTo>
                    <a:pt x="0" y="30"/>
                  </a:lnTo>
                  <a:lnTo>
                    <a:pt x="2" y="37"/>
                  </a:lnTo>
                  <a:lnTo>
                    <a:pt x="3" y="42"/>
                  </a:lnTo>
                  <a:lnTo>
                    <a:pt x="7" y="47"/>
                  </a:lnTo>
                  <a:lnTo>
                    <a:pt x="11" y="51"/>
                  </a:lnTo>
                  <a:lnTo>
                    <a:pt x="15" y="55"/>
                  </a:lnTo>
                  <a:lnTo>
                    <a:pt x="20" y="59"/>
                  </a:lnTo>
                  <a:lnTo>
                    <a:pt x="25" y="61"/>
                  </a:lnTo>
                  <a:lnTo>
                    <a:pt x="32" y="61"/>
                  </a:lnTo>
                  <a:lnTo>
                    <a:pt x="39" y="61"/>
                  </a:lnTo>
                  <a:lnTo>
                    <a:pt x="46" y="58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4878360" y="3290760"/>
              <a:ext cx="10800" cy="1224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9" y="63"/>
                  </a:moveTo>
                  <a:lnTo>
                    <a:pt x="17" y="62"/>
                  </a:lnTo>
                  <a:lnTo>
                    <a:pt x="22" y="60"/>
                  </a:lnTo>
                  <a:lnTo>
                    <a:pt x="27" y="56"/>
                  </a:lnTo>
                  <a:lnTo>
                    <a:pt x="31" y="50"/>
                  </a:lnTo>
                  <a:lnTo>
                    <a:pt x="34" y="45"/>
                  </a:lnTo>
                  <a:lnTo>
                    <a:pt x="36" y="40"/>
                  </a:lnTo>
                  <a:lnTo>
                    <a:pt x="36" y="33"/>
                  </a:lnTo>
                  <a:lnTo>
                    <a:pt x="36" y="28"/>
                  </a:lnTo>
                  <a:lnTo>
                    <a:pt x="35" y="21"/>
                  </a:lnTo>
                  <a:lnTo>
                    <a:pt x="32" y="16"/>
                  </a:lnTo>
                  <a:lnTo>
                    <a:pt x="30" y="11"/>
                  </a:lnTo>
                  <a:lnTo>
                    <a:pt x="25" y="7"/>
                  </a:lnTo>
                  <a:lnTo>
                    <a:pt x="21" y="4"/>
                  </a:lnTo>
                  <a:lnTo>
                    <a:pt x="14" y="2"/>
                  </a:lnTo>
                  <a:lnTo>
                    <a:pt x="7" y="0"/>
                  </a:lnTo>
                  <a:lnTo>
                    <a:pt x="0" y="0"/>
                  </a:lnTo>
                  <a:lnTo>
                    <a:pt x="9" y="6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4782600" y="3290760"/>
              <a:ext cx="98280" cy="21600"/>
            </a:xfrm>
            <a:custGeom>
              <a:avLst/>
              <a:gdLst/>
              <a:ahLst/>
              <a:rect l="l" t="t" r="r" b="b"/>
              <a:pathLst>
                <a:path w="362" h="115">
                  <a:moveTo>
                    <a:pt x="6" y="83"/>
                  </a:moveTo>
                  <a:lnTo>
                    <a:pt x="10" y="115"/>
                  </a:lnTo>
                  <a:lnTo>
                    <a:pt x="362" y="63"/>
                  </a:lnTo>
                  <a:lnTo>
                    <a:pt x="353" y="0"/>
                  </a:lnTo>
                  <a:lnTo>
                    <a:pt x="0" y="52"/>
                  </a:lnTo>
                  <a:lnTo>
                    <a:pt x="6" y="8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4775760" y="3300120"/>
              <a:ext cx="9360" cy="1224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26" y="0"/>
                  </a:moveTo>
                  <a:lnTo>
                    <a:pt x="20" y="1"/>
                  </a:lnTo>
                  <a:lnTo>
                    <a:pt x="13" y="4"/>
                  </a:lnTo>
                  <a:lnTo>
                    <a:pt x="8" y="8"/>
                  </a:lnTo>
                  <a:lnTo>
                    <a:pt x="4" y="13"/>
                  </a:lnTo>
                  <a:lnTo>
                    <a:pt x="1" y="18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0" y="35"/>
                  </a:lnTo>
                  <a:lnTo>
                    <a:pt x="1" y="42"/>
                  </a:lnTo>
                  <a:lnTo>
                    <a:pt x="4" y="47"/>
                  </a:lnTo>
                  <a:lnTo>
                    <a:pt x="7" y="51"/>
                  </a:lnTo>
                  <a:lnTo>
                    <a:pt x="11" y="56"/>
                  </a:lnTo>
                  <a:lnTo>
                    <a:pt x="16" y="59"/>
                  </a:lnTo>
                  <a:lnTo>
                    <a:pt x="21" y="61"/>
                  </a:lnTo>
                  <a:lnTo>
                    <a:pt x="29" y="63"/>
                  </a:lnTo>
                  <a:lnTo>
                    <a:pt x="36" y="63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4966560" y="3300120"/>
              <a:ext cx="9360" cy="12240"/>
            </a:xfrm>
            <a:custGeom>
              <a:avLst/>
              <a:gdLst/>
              <a:ahLst/>
              <a:rect l="l" t="t" r="r" b="b"/>
              <a:pathLst>
                <a:path w="37" h="63">
                  <a:moveTo>
                    <a:pt x="0" y="63"/>
                  </a:moveTo>
                  <a:lnTo>
                    <a:pt x="7" y="63"/>
                  </a:lnTo>
                  <a:lnTo>
                    <a:pt x="13" y="61"/>
                  </a:lnTo>
                  <a:lnTo>
                    <a:pt x="20" y="59"/>
                  </a:lnTo>
                  <a:lnTo>
                    <a:pt x="25" y="56"/>
                  </a:lnTo>
                  <a:lnTo>
                    <a:pt x="29" y="52"/>
                  </a:lnTo>
                  <a:lnTo>
                    <a:pt x="32" y="47"/>
                  </a:lnTo>
                  <a:lnTo>
                    <a:pt x="34" y="42"/>
                  </a:lnTo>
                  <a:lnTo>
                    <a:pt x="36" y="35"/>
                  </a:lnTo>
                  <a:lnTo>
                    <a:pt x="37" y="30"/>
                  </a:lnTo>
                  <a:lnTo>
                    <a:pt x="36" y="23"/>
                  </a:lnTo>
                  <a:lnTo>
                    <a:pt x="34" y="18"/>
                  </a:lnTo>
                  <a:lnTo>
                    <a:pt x="32" y="13"/>
                  </a:lnTo>
                  <a:lnTo>
                    <a:pt x="28" y="8"/>
                  </a:lnTo>
                  <a:lnTo>
                    <a:pt x="23" y="4"/>
                  </a:lnTo>
                  <a:lnTo>
                    <a:pt x="16" y="1"/>
                  </a:lnTo>
                  <a:lnTo>
                    <a:pt x="9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4878360" y="3290760"/>
              <a:ext cx="89640" cy="21600"/>
            </a:xfrm>
            <a:custGeom>
              <a:avLst/>
              <a:gdLst/>
              <a:ahLst/>
              <a:rect l="l" t="t" r="r" b="b"/>
              <a:pathLst>
                <a:path w="329" h="115">
                  <a:moveTo>
                    <a:pt x="5" y="32"/>
                  </a:moveTo>
                  <a:lnTo>
                    <a:pt x="0" y="63"/>
                  </a:lnTo>
                  <a:lnTo>
                    <a:pt x="320" y="115"/>
                  </a:lnTo>
                  <a:lnTo>
                    <a:pt x="329" y="52"/>
                  </a:lnTo>
                  <a:lnTo>
                    <a:pt x="9" y="0"/>
                  </a:lnTo>
                  <a:lnTo>
                    <a:pt x="5" y="3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4869720" y="3290760"/>
              <a:ext cx="10800" cy="12240"/>
            </a:xfrm>
            <a:custGeom>
              <a:avLst/>
              <a:gdLst/>
              <a:ahLst/>
              <a:rect l="l" t="t" r="r" b="b"/>
              <a:pathLst>
                <a:path w="37" h="63">
                  <a:moveTo>
                    <a:pt x="37" y="0"/>
                  </a:moveTo>
                  <a:lnTo>
                    <a:pt x="30" y="0"/>
                  </a:lnTo>
                  <a:lnTo>
                    <a:pt x="24" y="2"/>
                  </a:lnTo>
                  <a:lnTo>
                    <a:pt x="17" y="3"/>
                  </a:lnTo>
                  <a:lnTo>
                    <a:pt x="12" y="7"/>
                  </a:lnTo>
                  <a:lnTo>
                    <a:pt x="8" y="11"/>
                  </a:lnTo>
                  <a:lnTo>
                    <a:pt x="5" y="16"/>
                  </a:lnTo>
                  <a:lnTo>
                    <a:pt x="3" y="21"/>
                  </a:lnTo>
                  <a:lnTo>
                    <a:pt x="1" y="28"/>
                  </a:lnTo>
                  <a:lnTo>
                    <a:pt x="0" y="33"/>
                  </a:lnTo>
                  <a:lnTo>
                    <a:pt x="1" y="40"/>
                  </a:lnTo>
                  <a:lnTo>
                    <a:pt x="3" y="45"/>
                  </a:lnTo>
                  <a:lnTo>
                    <a:pt x="5" y="50"/>
                  </a:lnTo>
                  <a:lnTo>
                    <a:pt x="9" y="56"/>
                  </a:lnTo>
                  <a:lnTo>
                    <a:pt x="14" y="60"/>
                  </a:lnTo>
                  <a:lnTo>
                    <a:pt x="20" y="62"/>
                  </a:lnTo>
                  <a:lnTo>
                    <a:pt x="28" y="63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5060880" y="3328920"/>
              <a:ext cx="10800" cy="10800"/>
            </a:xfrm>
            <a:custGeom>
              <a:avLst/>
              <a:gdLst/>
              <a:ahLst/>
              <a:rect l="l" t="t" r="r" b="b"/>
              <a:pathLst>
                <a:path w="44" h="62">
                  <a:moveTo>
                    <a:pt x="0" y="59"/>
                  </a:moveTo>
                  <a:lnTo>
                    <a:pt x="6" y="62"/>
                  </a:lnTo>
                  <a:lnTo>
                    <a:pt x="13" y="62"/>
                  </a:lnTo>
                  <a:lnTo>
                    <a:pt x="19" y="62"/>
                  </a:lnTo>
                  <a:lnTo>
                    <a:pt x="25" y="59"/>
                  </a:lnTo>
                  <a:lnTo>
                    <a:pt x="30" y="56"/>
                  </a:lnTo>
                  <a:lnTo>
                    <a:pt x="35" y="52"/>
                  </a:lnTo>
                  <a:lnTo>
                    <a:pt x="38" y="47"/>
                  </a:lnTo>
                  <a:lnTo>
                    <a:pt x="40" y="42"/>
                  </a:lnTo>
                  <a:lnTo>
                    <a:pt x="43" y="37"/>
                  </a:lnTo>
                  <a:lnTo>
                    <a:pt x="44" y="30"/>
                  </a:lnTo>
                  <a:lnTo>
                    <a:pt x="43" y="25"/>
                  </a:lnTo>
                  <a:lnTo>
                    <a:pt x="42" y="18"/>
                  </a:lnTo>
                  <a:lnTo>
                    <a:pt x="40" y="13"/>
                  </a:lnTo>
                  <a:lnTo>
                    <a:pt x="36" y="8"/>
                  </a:lnTo>
                  <a:lnTo>
                    <a:pt x="31" y="4"/>
                  </a:lnTo>
                  <a:lnTo>
                    <a:pt x="25" y="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4964040" y="3300120"/>
              <a:ext cx="101880" cy="39240"/>
            </a:xfrm>
            <a:custGeom>
              <a:avLst/>
              <a:gdLst/>
              <a:ahLst/>
              <a:rect l="l" t="t" r="r" b="b"/>
              <a:pathLst>
                <a:path w="378" h="209">
                  <a:moveTo>
                    <a:pt x="12" y="30"/>
                  </a:moveTo>
                  <a:lnTo>
                    <a:pt x="0" y="59"/>
                  </a:lnTo>
                  <a:lnTo>
                    <a:pt x="353" y="209"/>
                  </a:lnTo>
                  <a:lnTo>
                    <a:pt x="378" y="150"/>
                  </a:lnTo>
                  <a:lnTo>
                    <a:pt x="25" y="0"/>
                  </a:lnTo>
                  <a:lnTo>
                    <a:pt x="12" y="3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4958640" y="3300120"/>
              <a:ext cx="12240" cy="10800"/>
            </a:xfrm>
            <a:custGeom>
              <a:avLst/>
              <a:gdLst/>
              <a:ahLst/>
              <a:rect l="l" t="t" r="r" b="b"/>
              <a:pathLst>
                <a:path w="44" h="62">
                  <a:moveTo>
                    <a:pt x="44" y="3"/>
                  </a:moveTo>
                  <a:lnTo>
                    <a:pt x="36" y="2"/>
                  </a:lnTo>
                  <a:lnTo>
                    <a:pt x="30" y="0"/>
                  </a:lnTo>
                  <a:lnTo>
                    <a:pt x="23" y="2"/>
                  </a:lnTo>
                  <a:lnTo>
                    <a:pt x="18" y="3"/>
                  </a:lnTo>
                  <a:lnTo>
                    <a:pt x="13" y="6"/>
                  </a:lnTo>
                  <a:lnTo>
                    <a:pt x="9" y="11"/>
                  </a:lnTo>
                  <a:lnTo>
                    <a:pt x="5" y="15"/>
                  </a:lnTo>
                  <a:lnTo>
                    <a:pt x="2" y="20"/>
                  </a:lnTo>
                  <a:lnTo>
                    <a:pt x="0" y="25"/>
                  </a:lnTo>
                  <a:lnTo>
                    <a:pt x="0" y="32"/>
                  </a:lnTo>
                  <a:lnTo>
                    <a:pt x="0" y="37"/>
                  </a:lnTo>
                  <a:lnTo>
                    <a:pt x="1" y="44"/>
                  </a:lnTo>
                  <a:lnTo>
                    <a:pt x="4" y="49"/>
                  </a:lnTo>
                  <a:lnTo>
                    <a:pt x="8" y="54"/>
                  </a:lnTo>
                  <a:lnTo>
                    <a:pt x="13" y="58"/>
                  </a:lnTo>
                  <a:lnTo>
                    <a:pt x="19" y="62"/>
                  </a:lnTo>
                  <a:lnTo>
                    <a:pt x="44" y="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5145120" y="3375360"/>
              <a:ext cx="13320" cy="10800"/>
            </a:xfrm>
            <a:custGeom>
              <a:avLst/>
              <a:gdLst/>
              <a:ahLst/>
              <a:rect l="l" t="t" r="r" b="b"/>
              <a:pathLst>
                <a:path w="52" h="58">
                  <a:moveTo>
                    <a:pt x="0" y="50"/>
                  </a:moveTo>
                  <a:lnTo>
                    <a:pt x="7" y="54"/>
                  </a:lnTo>
                  <a:lnTo>
                    <a:pt x="14" y="57"/>
                  </a:lnTo>
                  <a:lnTo>
                    <a:pt x="19" y="58"/>
                  </a:lnTo>
                  <a:lnTo>
                    <a:pt x="25" y="57"/>
                  </a:lnTo>
                  <a:lnTo>
                    <a:pt x="31" y="56"/>
                  </a:lnTo>
                  <a:lnTo>
                    <a:pt x="36" y="53"/>
                  </a:lnTo>
                  <a:lnTo>
                    <a:pt x="41" y="49"/>
                  </a:lnTo>
                  <a:lnTo>
                    <a:pt x="45" y="45"/>
                  </a:lnTo>
                  <a:lnTo>
                    <a:pt x="48" y="40"/>
                  </a:lnTo>
                  <a:lnTo>
                    <a:pt x="50" y="35"/>
                  </a:lnTo>
                  <a:lnTo>
                    <a:pt x="52" y="28"/>
                  </a:lnTo>
                  <a:lnTo>
                    <a:pt x="52" y="23"/>
                  </a:lnTo>
                  <a:lnTo>
                    <a:pt x="50" y="16"/>
                  </a:lnTo>
                  <a:lnTo>
                    <a:pt x="49" y="11"/>
                  </a:lnTo>
                  <a:lnTo>
                    <a:pt x="45" y="6"/>
                  </a:lnTo>
                  <a:lnTo>
                    <a:pt x="39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5058000" y="3330000"/>
              <a:ext cx="96480" cy="54360"/>
            </a:xfrm>
            <a:custGeom>
              <a:avLst/>
              <a:gdLst/>
              <a:ahLst/>
              <a:rect l="l" t="t" r="r" b="b"/>
              <a:pathLst>
                <a:path w="359" h="295">
                  <a:moveTo>
                    <a:pt x="19" y="26"/>
                  </a:moveTo>
                  <a:lnTo>
                    <a:pt x="0" y="51"/>
                  </a:lnTo>
                  <a:lnTo>
                    <a:pt x="320" y="295"/>
                  </a:lnTo>
                  <a:lnTo>
                    <a:pt x="359" y="245"/>
                  </a:lnTo>
                  <a:lnTo>
                    <a:pt x="39" y="0"/>
                  </a:lnTo>
                  <a:lnTo>
                    <a:pt x="19" y="2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5055480" y="3327480"/>
              <a:ext cx="13320" cy="11880"/>
            </a:xfrm>
            <a:custGeom>
              <a:avLst/>
              <a:gdLst/>
              <a:ahLst/>
              <a:rect l="l" t="t" r="r" b="b"/>
              <a:pathLst>
                <a:path w="51" h="58">
                  <a:moveTo>
                    <a:pt x="51" y="7"/>
                  </a:moveTo>
                  <a:lnTo>
                    <a:pt x="45" y="3"/>
                  </a:lnTo>
                  <a:lnTo>
                    <a:pt x="38" y="1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20" y="3"/>
                  </a:lnTo>
                  <a:lnTo>
                    <a:pt x="14" y="5"/>
                  </a:lnTo>
                  <a:lnTo>
                    <a:pt x="10" y="9"/>
                  </a:lnTo>
                  <a:lnTo>
                    <a:pt x="6" y="13"/>
                  </a:lnTo>
                  <a:lnTo>
                    <a:pt x="3" y="19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0" y="41"/>
                  </a:lnTo>
                  <a:lnTo>
                    <a:pt x="3" y="47"/>
                  </a:lnTo>
                  <a:lnTo>
                    <a:pt x="6" y="53"/>
                  </a:lnTo>
                  <a:lnTo>
                    <a:pt x="12" y="58"/>
                  </a:lnTo>
                  <a:lnTo>
                    <a:pt x="51" y="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5240880" y="3438000"/>
              <a:ext cx="14760" cy="10800"/>
            </a:xfrm>
            <a:custGeom>
              <a:avLst/>
              <a:gdLst/>
              <a:ahLst/>
              <a:rect l="l" t="t" r="r" b="b"/>
              <a:pathLst>
                <a:path w="54" h="55">
                  <a:moveTo>
                    <a:pt x="0" y="46"/>
                  </a:moveTo>
                  <a:lnTo>
                    <a:pt x="5" y="49"/>
                  </a:lnTo>
                  <a:lnTo>
                    <a:pt x="12" y="53"/>
                  </a:lnTo>
                  <a:lnTo>
                    <a:pt x="18" y="55"/>
                  </a:lnTo>
                  <a:lnTo>
                    <a:pt x="24" y="55"/>
                  </a:lnTo>
                  <a:lnTo>
                    <a:pt x="30" y="53"/>
                  </a:lnTo>
                  <a:lnTo>
                    <a:pt x="35" y="51"/>
                  </a:lnTo>
                  <a:lnTo>
                    <a:pt x="41" y="48"/>
                  </a:lnTo>
                  <a:lnTo>
                    <a:pt x="45" y="44"/>
                  </a:lnTo>
                  <a:lnTo>
                    <a:pt x="49" y="39"/>
                  </a:lnTo>
                  <a:lnTo>
                    <a:pt x="51" y="34"/>
                  </a:lnTo>
                  <a:lnTo>
                    <a:pt x="54" y="28"/>
                  </a:lnTo>
                  <a:lnTo>
                    <a:pt x="54" y="23"/>
                  </a:lnTo>
                  <a:lnTo>
                    <a:pt x="54" y="17"/>
                  </a:lnTo>
                  <a:lnTo>
                    <a:pt x="51" y="10"/>
                  </a:lnTo>
                  <a:lnTo>
                    <a:pt x="49" y="5"/>
                  </a:lnTo>
                  <a:lnTo>
                    <a:pt x="43" y="0"/>
                  </a:lnTo>
                  <a:lnTo>
                    <a:pt x="0" y="4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5144040" y="3375360"/>
              <a:ext cx="107280" cy="72000"/>
            </a:xfrm>
            <a:custGeom>
              <a:avLst/>
              <a:gdLst/>
              <a:ahLst/>
              <a:rect l="l" t="t" r="r" b="b"/>
              <a:pathLst>
                <a:path w="395" h="380">
                  <a:moveTo>
                    <a:pt x="22" y="23"/>
                  </a:moveTo>
                  <a:lnTo>
                    <a:pt x="0" y="47"/>
                  </a:lnTo>
                  <a:lnTo>
                    <a:pt x="352" y="380"/>
                  </a:lnTo>
                  <a:lnTo>
                    <a:pt x="395" y="334"/>
                  </a:lnTo>
                  <a:lnTo>
                    <a:pt x="43" y="0"/>
                  </a:lnTo>
                  <a:lnTo>
                    <a:pt x="22" y="2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0" bIns="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5142600" y="3373560"/>
              <a:ext cx="13320" cy="10800"/>
            </a:xfrm>
            <a:custGeom>
              <a:avLst/>
              <a:gdLst/>
              <a:ahLst/>
              <a:rect l="l" t="t" r="r" b="b"/>
              <a:pathLst>
                <a:path w="54" h="56">
                  <a:moveTo>
                    <a:pt x="54" y="9"/>
                  </a:moveTo>
                  <a:lnTo>
                    <a:pt x="49" y="5"/>
                  </a:lnTo>
                  <a:lnTo>
                    <a:pt x="42" y="2"/>
                  </a:lnTo>
                  <a:lnTo>
                    <a:pt x="36" y="1"/>
                  </a:lnTo>
                  <a:lnTo>
                    <a:pt x="30" y="0"/>
                  </a:lnTo>
                  <a:lnTo>
                    <a:pt x="24" y="1"/>
                  </a:lnTo>
                  <a:lnTo>
                    <a:pt x="19" y="4"/>
                  </a:lnTo>
                  <a:lnTo>
                    <a:pt x="13" y="6"/>
                  </a:lnTo>
                  <a:lnTo>
                    <a:pt x="9" y="10"/>
                  </a:lnTo>
                  <a:lnTo>
                    <a:pt x="6" y="15"/>
                  </a:lnTo>
                  <a:lnTo>
                    <a:pt x="3" y="21"/>
                  </a:lnTo>
                  <a:lnTo>
                    <a:pt x="2" y="26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3" y="44"/>
                  </a:lnTo>
                  <a:lnTo>
                    <a:pt x="6" y="50"/>
                  </a:lnTo>
                  <a:lnTo>
                    <a:pt x="11" y="56"/>
                  </a:lnTo>
                  <a:lnTo>
                    <a:pt x="54" y="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5326920" y="3516840"/>
              <a:ext cx="15840" cy="9000"/>
            </a:xfrm>
            <a:custGeom>
              <a:avLst/>
              <a:gdLst/>
              <a:ahLst/>
              <a:rect l="l" t="t" r="r" b="b"/>
              <a:pathLst>
                <a:path w="58" h="52">
                  <a:moveTo>
                    <a:pt x="0" y="39"/>
                  </a:moveTo>
                  <a:lnTo>
                    <a:pt x="5" y="44"/>
                  </a:lnTo>
                  <a:lnTo>
                    <a:pt x="10" y="48"/>
                  </a:lnTo>
                  <a:lnTo>
                    <a:pt x="17" y="51"/>
                  </a:lnTo>
                  <a:lnTo>
                    <a:pt x="22" y="52"/>
                  </a:lnTo>
                  <a:lnTo>
                    <a:pt x="29" y="51"/>
                  </a:lnTo>
                  <a:lnTo>
                    <a:pt x="34" y="49"/>
                  </a:lnTo>
                  <a:lnTo>
                    <a:pt x="39" y="48"/>
                  </a:lnTo>
                  <a:lnTo>
                    <a:pt x="44" y="44"/>
                  </a:lnTo>
                  <a:lnTo>
                    <a:pt x="48" y="40"/>
                  </a:lnTo>
                  <a:lnTo>
                    <a:pt x="52" y="35"/>
                  </a:lnTo>
                  <a:lnTo>
                    <a:pt x="55" y="30"/>
                  </a:lnTo>
                  <a:lnTo>
                    <a:pt x="56" y="24"/>
                  </a:lnTo>
                  <a:lnTo>
                    <a:pt x="58" y="19"/>
                  </a:lnTo>
                  <a:lnTo>
                    <a:pt x="56" y="13"/>
                  </a:lnTo>
                  <a:lnTo>
                    <a:pt x="54" y="6"/>
                  </a:lnTo>
                  <a:lnTo>
                    <a:pt x="50" y="0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5239440" y="3439080"/>
              <a:ext cx="100800" cy="82800"/>
            </a:xfrm>
            <a:custGeom>
              <a:avLst/>
              <a:gdLst/>
              <a:ahLst/>
              <a:rect l="l" t="t" r="r" b="b"/>
              <a:pathLst>
                <a:path w="371" h="451">
                  <a:moveTo>
                    <a:pt x="26" y="20"/>
                  </a:moveTo>
                  <a:lnTo>
                    <a:pt x="0" y="40"/>
                  </a:lnTo>
                  <a:lnTo>
                    <a:pt x="321" y="451"/>
                  </a:lnTo>
                  <a:lnTo>
                    <a:pt x="371" y="412"/>
                  </a:lnTo>
                  <a:lnTo>
                    <a:pt x="51" y="0"/>
                  </a:lnTo>
                  <a:lnTo>
                    <a:pt x="26" y="2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5238000" y="3436560"/>
              <a:ext cx="14760" cy="9360"/>
            </a:xfrm>
            <a:custGeom>
              <a:avLst/>
              <a:gdLst/>
              <a:ahLst/>
              <a:rect l="l" t="t" r="r" b="b"/>
              <a:pathLst>
                <a:path w="58" h="52">
                  <a:moveTo>
                    <a:pt x="58" y="12"/>
                  </a:moveTo>
                  <a:lnTo>
                    <a:pt x="53" y="7"/>
                  </a:lnTo>
                  <a:lnTo>
                    <a:pt x="46" y="3"/>
                  </a:lnTo>
                  <a:lnTo>
                    <a:pt x="41" y="0"/>
                  </a:lnTo>
                  <a:lnTo>
                    <a:pt x="35" y="0"/>
                  </a:lnTo>
                  <a:lnTo>
                    <a:pt x="29" y="0"/>
                  </a:lnTo>
                  <a:lnTo>
                    <a:pt x="24" y="2"/>
                  </a:lnTo>
                  <a:lnTo>
                    <a:pt x="18" y="4"/>
                  </a:lnTo>
                  <a:lnTo>
                    <a:pt x="14" y="7"/>
                  </a:lnTo>
                  <a:lnTo>
                    <a:pt x="8" y="11"/>
                  </a:lnTo>
                  <a:lnTo>
                    <a:pt x="6" y="16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3"/>
                  </a:lnTo>
                  <a:lnTo>
                    <a:pt x="2" y="40"/>
                  </a:lnTo>
                  <a:lnTo>
                    <a:pt x="3" y="45"/>
                  </a:lnTo>
                  <a:lnTo>
                    <a:pt x="7" y="52"/>
                  </a:lnTo>
                  <a:lnTo>
                    <a:pt x="58" y="1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5421960" y="3605400"/>
              <a:ext cx="16200" cy="936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38"/>
                  </a:moveTo>
                  <a:lnTo>
                    <a:pt x="5" y="43"/>
                  </a:lnTo>
                  <a:lnTo>
                    <a:pt x="10" y="47"/>
                  </a:lnTo>
                  <a:lnTo>
                    <a:pt x="17" y="50"/>
                  </a:lnTo>
                  <a:lnTo>
                    <a:pt x="22" y="51"/>
                  </a:lnTo>
                  <a:lnTo>
                    <a:pt x="29" y="51"/>
                  </a:lnTo>
                  <a:lnTo>
                    <a:pt x="34" y="50"/>
                  </a:lnTo>
                  <a:lnTo>
                    <a:pt x="39" y="48"/>
                  </a:lnTo>
                  <a:lnTo>
                    <a:pt x="44" y="45"/>
                  </a:lnTo>
                  <a:lnTo>
                    <a:pt x="50" y="41"/>
                  </a:lnTo>
                  <a:lnTo>
                    <a:pt x="54" y="37"/>
                  </a:lnTo>
                  <a:lnTo>
                    <a:pt x="56" y="31"/>
                  </a:lnTo>
                  <a:lnTo>
                    <a:pt x="57" y="26"/>
                  </a:lnTo>
                  <a:lnTo>
                    <a:pt x="59" y="20"/>
                  </a:lnTo>
                  <a:lnTo>
                    <a:pt x="57" y="13"/>
                  </a:lnTo>
                  <a:lnTo>
                    <a:pt x="55" y="6"/>
                  </a:lnTo>
                  <a:lnTo>
                    <a:pt x="52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5326920" y="3516840"/>
              <a:ext cx="110160" cy="96480"/>
            </a:xfrm>
            <a:custGeom>
              <a:avLst/>
              <a:gdLst/>
              <a:ahLst/>
              <a:rect l="l" t="t" r="r" b="b"/>
              <a:pathLst>
                <a:path w="405" h="515">
                  <a:moveTo>
                    <a:pt x="27" y="18"/>
                  </a:moveTo>
                  <a:lnTo>
                    <a:pt x="0" y="37"/>
                  </a:lnTo>
                  <a:lnTo>
                    <a:pt x="353" y="515"/>
                  </a:lnTo>
                  <a:lnTo>
                    <a:pt x="405" y="477"/>
                  </a:lnTo>
                  <a:lnTo>
                    <a:pt x="53" y="0"/>
                  </a:lnTo>
                  <a:lnTo>
                    <a:pt x="27" y="1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5324040" y="3512520"/>
              <a:ext cx="16200" cy="9360"/>
            </a:xfrm>
            <a:custGeom>
              <a:avLst/>
              <a:gdLst/>
              <a:ahLst/>
              <a:rect l="l" t="t" r="r" b="b"/>
              <a:pathLst>
                <a:path w="59" h="52">
                  <a:moveTo>
                    <a:pt x="59" y="15"/>
                  </a:moveTo>
                  <a:lnTo>
                    <a:pt x="54" y="8"/>
                  </a:lnTo>
                  <a:lnTo>
                    <a:pt x="48" y="4"/>
                  </a:lnTo>
                  <a:lnTo>
                    <a:pt x="42" y="2"/>
                  </a:lnTo>
                  <a:lnTo>
                    <a:pt x="37" y="0"/>
                  </a:lnTo>
                  <a:lnTo>
                    <a:pt x="30" y="0"/>
                  </a:lnTo>
                  <a:lnTo>
                    <a:pt x="25" y="2"/>
                  </a:lnTo>
                  <a:lnTo>
                    <a:pt x="20" y="4"/>
                  </a:lnTo>
                  <a:lnTo>
                    <a:pt x="14" y="7"/>
                  </a:lnTo>
                  <a:lnTo>
                    <a:pt x="9" y="11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1" y="27"/>
                  </a:lnTo>
                  <a:lnTo>
                    <a:pt x="0" y="33"/>
                  </a:lnTo>
                  <a:lnTo>
                    <a:pt x="1" y="40"/>
                  </a:lnTo>
                  <a:lnTo>
                    <a:pt x="4" y="45"/>
                  </a:lnTo>
                  <a:lnTo>
                    <a:pt x="6" y="52"/>
                  </a:lnTo>
                  <a:lnTo>
                    <a:pt x="59" y="1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5509080" y="3706200"/>
              <a:ext cx="16200" cy="9360"/>
            </a:xfrm>
            <a:custGeom>
              <a:avLst/>
              <a:gdLst/>
              <a:ahLst/>
              <a:rect l="l" t="t" r="r" b="b"/>
              <a:pathLst>
                <a:path w="59" h="48">
                  <a:moveTo>
                    <a:pt x="0" y="33"/>
                  </a:moveTo>
                  <a:lnTo>
                    <a:pt x="4" y="39"/>
                  </a:lnTo>
                  <a:lnTo>
                    <a:pt x="9" y="43"/>
                  </a:lnTo>
                  <a:lnTo>
                    <a:pt x="14" y="46"/>
                  </a:lnTo>
                  <a:lnTo>
                    <a:pt x="20" y="48"/>
                  </a:lnTo>
                  <a:lnTo>
                    <a:pt x="26" y="48"/>
                  </a:lnTo>
                  <a:lnTo>
                    <a:pt x="33" y="48"/>
                  </a:lnTo>
                  <a:lnTo>
                    <a:pt x="38" y="46"/>
                  </a:lnTo>
                  <a:lnTo>
                    <a:pt x="43" y="43"/>
                  </a:lnTo>
                  <a:lnTo>
                    <a:pt x="49" y="40"/>
                  </a:lnTo>
                  <a:lnTo>
                    <a:pt x="53" y="35"/>
                  </a:lnTo>
                  <a:lnTo>
                    <a:pt x="55" y="31"/>
                  </a:lnTo>
                  <a:lnTo>
                    <a:pt x="58" y="26"/>
                  </a:lnTo>
                  <a:lnTo>
                    <a:pt x="59" y="19"/>
                  </a:lnTo>
                  <a:lnTo>
                    <a:pt x="59" y="13"/>
                  </a:lnTo>
                  <a:lnTo>
                    <a:pt x="58" y="6"/>
                  </a:lnTo>
                  <a:lnTo>
                    <a:pt x="54" y="0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5421960" y="3606840"/>
              <a:ext cx="102240" cy="106200"/>
            </a:xfrm>
            <a:custGeom>
              <a:avLst/>
              <a:gdLst/>
              <a:ahLst/>
              <a:rect l="l" t="t" r="r" b="b"/>
              <a:pathLst>
                <a:path w="375" h="566">
                  <a:moveTo>
                    <a:pt x="28" y="18"/>
                  </a:moveTo>
                  <a:lnTo>
                    <a:pt x="0" y="33"/>
                  </a:lnTo>
                  <a:lnTo>
                    <a:pt x="321" y="566"/>
                  </a:lnTo>
                  <a:lnTo>
                    <a:pt x="375" y="533"/>
                  </a:lnTo>
                  <a:lnTo>
                    <a:pt x="56" y="0"/>
                  </a:lnTo>
                  <a:lnTo>
                    <a:pt x="28" y="1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5420880" y="3603960"/>
              <a:ext cx="16200" cy="7920"/>
            </a:xfrm>
            <a:custGeom>
              <a:avLst/>
              <a:gdLst/>
              <a:ahLst/>
              <a:rect l="l" t="t" r="r" b="b"/>
              <a:pathLst>
                <a:path w="61" h="48">
                  <a:moveTo>
                    <a:pt x="61" y="15"/>
                  </a:moveTo>
                  <a:lnTo>
                    <a:pt x="55" y="10"/>
                  </a:lnTo>
                  <a:lnTo>
                    <a:pt x="51" y="5"/>
                  </a:lnTo>
                  <a:lnTo>
                    <a:pt x="45" y="2"/>
                  </a:lnTo>
                  <a:lnTo>
                    <a:pt x="39" y="1"/>
                  </a:lnTo>
                  <a:lnTo>
                    <a:pt x="33" y="0"/>
                  </a:lnTo>
                  <a:lnTo>
                    <a:pt x="28" y="1"/>
                  </a:lnTo>
                  <a:lnTo>
                    <a:pt x="22" y="2"/>
                  </a:lnTo>
                  <a:lnTo>
                    <a:pt x="17" y="5"/>
                  </a:lnTo>
                  <a:lnTo>
                    <a:pt x="12" y="9"/>
                  </a:lnTo>
                  <a:lnTo>
                    <a:pt x="8" y="13"/>
                  </a:lnTo>
                  <a:lnTo>
                    <a:pt x="4" y="17"/>
                  </a:lnTo>
                  <a:lnTo>
                    <a:pt x="1" y="23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3" y="42"/>
                  </a:lnTo>
                  <a:lnTo>
                    <a:pt x="5" y="48"/>
                  </a:lnTo>
                  <a:lnTo>
                    <a:pt x="61" y="1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5606280" y="3813840"/>
              <a:ext cx="15840" cy="9360"/>
            </a:xfrm>
            <a:custGeom>
              <a:avLst/>
              <a:gdLst/>
              <a:ahLst/>
              <a:rect l="l" t="t" r="r" b="b"/>
              <a:pathLst>
                <a:path w="59" h="50">
                  <a:moveTo>
                    <a:pt x="0" y="34"/>
                  </a:moveTo>
                  <a:lnTo>
                    <a:pt x="4" y="40"/>
                  </a:lnTo>
                  <a:lnTo>
                    <a:pt x="9" y="45"/>
                  </a:lnTo>
                  <a:lnTo>
                    <a:pt x="15" y="48"/>
                  </a:lnTo>
                  <a:lnTo>
                    <a:pt x="21" y="49"/>
                  </a:lnTo>
                  <a:lnTo>
                    <a:pt x="26" y="50"/>
                  </a:lnTo>
                  <a:lnTo>
                    <a:pt x="33" y="49"/>
                  </a:lnTo>
                  <a:lnTo>
                    <a:pt x="38" y="48"/>
                  </a:lnTo>
                  <a:lnTo>
                    <a:pt x="44" y="45"/>
                  </a:lnTo>
                  <a:lnTo>
                    <a:pt x="49" y="41"/>
                  </a:lnTo>
                  <a:lnTo>
                    <a:pt x="53" y="37"/>
                  </a:lnTo>
                  <a:lnTo>
                    <a:pt x="55" y="32"/>
                  </a:lnTo>
                  <a:lnTo>
                    <a:pt x="58" y="27"/>
                  </a:lnTo>
                  <a:lnTo>
                    <a:pt x="59" y="20"/>
                  </a:lnTo>
                  <a:lnTo>
                    <a:pt x="59" y="13"/>
                  </a:lnTo>
                  <a:lnTo>
                    <a:pt x="58" y="7"/>
                  </a:lnTo>
                  <a:lnTo>
                    <a:pt x="54" y="0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5509080" y="3706200"/>
              <a:ext cx="111600" cy="113040"/>
            </a:xfrm>
            <a:custGeom>
              <a:avLst/>
              <a:gdLst/>
              <a:ahLst/>
              <a:rect l="l" t="t" r="r" b="b"/>
              <a:pathLst>
                <a:path w="406" h="605">
                  <a:moveTo>
                    <a:pt x="26" y="15"/>
                  </a:moveTo>
                  <a:lnTo>
                    <a:pt x="0" y="33"/>
                  </a:lnTo>
                  <a:lnTo>
                    <a:pt x="352" y="605"/>
                  </a:lnTo>
                  <a:lnTo>
                    <a:pt x="406" y="571"/>
                  </a:lnTo>
                  <a:lnTo>
                    <a:pt x="54" y="0"/>
                  </a:lnTo>
                  <a:lnTo>
                    <a:pt x="26" y="1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5508000" y="3701880"/>
              <a:ext cx="16200" cy="10800"/>
            </a:xfrm>
            <a:custGeom>
              <a:avLst/>
              <a:gdLst/>
              <a:ahLst/>
              <a:rect l="l" t="t" r="r" b="b"/>
              <a:pathLst>
                <a:path w="59" h="49">
                  <a:moveTo>
                    <a:pt x="59" y="16"/>
                  </a:moveTo>
                  <a:lnTo>
                    <a:pt x="55" y="9"/>
                  </a:lnTo>
                  <a:lnTo>
                    <a:pt x="50" y="5"/>
                  </a:lnTo>
                  <a:lnTo>
                    <a:pt x="44" y="1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1" y="3"/>
                  </a:lnTo>
                  <a:lnTo>
                    <a:pt x="15" y="5"/>
                  </a:lnTo>
                  <a:lnTo>
                    <a:pt x="10" y="8"/>
                  </a:lnTo>
                  <a:lnTo>
                    <a:pt x="6" y="13"/>
                  </a:lnTo>
                  <a:lnTo>
                    <a:pt x="2" y="18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1" y="42"/>
                  </a:lnTo>
                  <a:lnTo>
                    <a:pt x="5" y="49"/>
                  </a:lnTo>
                  <a:lnTo>
                    <a:pt x="59" y="1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5693400" y="3926880"/>
              <a:ext cx="16200" cy="7920"/>
            </a:xfrm>
            <a:custGeom>
              <a:avLst/>
              <a:gdLst/>
              <a:ahLst/>
              <a:rect l="l" t="t" r="r" b="b"/>
              <a:pathLst>
                <a:path w="61" h="47">
                  <a:moveTo>
                    <a:pt x="0" y="30"/>
                  </a:moveTo>
                  <a:lnTo>
                    <a:pt x="6" y="37"/>
                  </a:lnTo>
                  <a:lnTo>
                    <a:pt x="9" y="41"/>
                  </a:lnTo>
                  <a:lnTo>
                    <a:pt x="15" y="45"/>
                  </a:lnTo>
                  <a:lnTo>
                    <a:pt x="21" y="47"/>
                  </a:lnTo>
                  <a:lnTo>
                    <a:pt x="27" y="47"/>
                  </a:lnTo>
                  <a:lnTo>
                    <a:pt x="33" y="47"/>
                  </a:lnTo>
                  <a:lnTo>
                    <a:pt x="38" y="46"/>
                  </a:lnTo>
                  <a:lnTo>
                    <a:pt x="44" y="43"/>
                  </a:lnTo>
                  <a:lnTo>
                    <a:pt x="49" y="41"/>
                  </a:lnTo>
                  <a:lnTo>
                    <a:pt x="53" y="35"/>
                  </a:lnTo>
                  <a:lnTo>
                    <a:pt x="57" y="31"/>
                  </a:lnTo>
                  <a:lnTo>
                    <a:pt x="59" y="26"/>
                  </a:lnTo>
                  <a:lnTo>
                    <a:pt x="61" y="20"/>
                  </a:lnTo>
                  <a:lnTo>
                    <a:pt x="61" y="14"/>
                  </a:lnTo>
                  <a:lnTo>
                    <a:pt x="59" y="6"/>
                  </a:lnTo>
                  <a:lnTo>
                    <a:pt x="57" y="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5606280" y="3813840"/>
              <a:ext cx="101880" cy="118080"/>
            </a:xfrm>
            <a:custGeom>
              <a:avLst/>
              <a:gdLst/>
              <a:ahLst/>
              <a:rect l="l" t="t" r="r" b="b"/>
              <a:pathLst>
                <a:path w="376" h="628">
                  <a:moveTo>
                    <a:pt x="27" y="14"/>
                  </a:moveTo>
                  <a:lnTo>
                    <a:pt x="0" y="29"/>
                  </a:lnTo>
                  <a:lnTo>
                    <a:pt x="319" y="628"/>
                  </a:lnTo>
                  <a:lnTo>
                    <a:pt x="376" y="598"/>
                  </a:lnTo>
                  <a:lnTo>
                    <a:pt x="56" y="0"/>
                  </a:lnTo>
                  <a:lnTo>
                    <a:pt x="27" y="14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5604840" y="3810960"/>
              <a:ext cx="16200" cy="7920"/>
            </a:xfrm>
            <a:custGeom>
              <a:avLst/>
              <a:gdLst/>
              <a:ahLst/>
              <a:rect l="l" t="t" r="r" b="b"/>
              <a:pathLst>
                <a:path w="60" h="47">
                  <a:moveTo>
                    <a:pt x="60" y="18"/>
                  </a:moveTo>
                  <a:lnTo>
                    <a:pt x="56" y="11"/>
                  </a:lnTo>
                  <a:lnTo>
                    <a:pt x="51" y="6"/>
                  </a:lnTo>
                  <a:lnTo>
                    <a:pt x="46" y="3"/>
                  </a:lnTo>
                  <a:lnTo>
                    <a:pt x="41" y="1"/>
                  </a:lnTo>
                  <a:lnTo>
                    <a:pt x="34" y="0"/>
                  </a:lnTo>
                  <a:lnTo>
                    <a:pt x="29" y="1"/>
                  </a:lnTo>
                  <a:lnTo>
                    <a:pt x="22" y="2"/>
                  </a:lnTo>
                  <a:lnTo>
                    <a:pt x="17" y="5"/>
                  </a:lnTo>
                  <a:lnTo>
                    <a:pt x="12" y="7"/>
                  </a:lnTo>
                  <a:lnTo>
                    <a:pt x="8" y="11"/>
                  </a:lnTo>
                  <a:lnTo>
                    <a:pt x="4" y="17"/>
                  </a:lnTo>
                  <a:lnTo>
                    <a:pt x="1" y="22"/>
                  </a:lnTo>
                  <a:lnTo>
                    <a:pt x="0" y="27"/>
                  </a:lnTo>
                  <a:lnTo>
                    <a:pt x="0" y="34"/>
                  </a:lnTo>
                  <a:lnTo>
                    <a:pt x="1" y="40"/>
                  </a:lnTo>
                  <a:lnTo>
                    <a:pt x="4" y="47"/>
                  </a:lnTo>
                  <a:lnTo>
                    <a:pt x="60" y="1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5788440" y="4041360"/>
              <a:ext cx="16200" cy="9360"/>
            </a:xfrm>
            <a:custGeom>
              <a:avLst/>
              <a:gdLst/>
              <a:ahLst/>
              <a:rect l="l" t="t" r="r" b="b"/>
              <a:pathLst>
                <a:path w="59" h="49">
                  <a:moveTo>
                    <a:pt x="0" y="31"/>
                  </a:moveTo>
                  <a:lnTo>
                    <a:pt x="4" y="38"/>
                  </a:lnTo>
                  <a:lnTo>
                    <a:pt x="9" y="42"/>
                  </a:lnTo>
                  <a:lnTo>
                    <a:pt x="14" y="46"/>
                  </a:lnTo>
                  <a:lnTo>
                    <a:pt x="19" y="47"/>
                  </a:lnTo>
                  <a:lnTo>
                    <a:pt x="26" y="49"/>
                  </a:lnTo>
                  <a:lnTo>
                    <a:pt x="31" y="47"/>
                  </a:lnTo>
                  <a:lnTo>
                    <a:pt x="38" y="46"/>
                  </a:lnTo>
                  <a:lnTo>
                    <a:pt x="43" y="43"/>
                  </a:lnTo>
                  <a:lnTo>
                    <a:pt x="48" y="41"/>
                  </a:lnTo>
                  <a:lnTo>
                    <a:pt x="52" y="35"/>
                  </a:lnTo>
                  <a:lnTo>
                    <a:pt x="55" y="31"/>
                  </a:lnTo>
                  <a:lnTo>
                    <a:pt x="58" y="26"/>
                  </a:lnTo>
                  <a:lnTo>
                    <a:pt x="59" y="20"/>
                  </a:lnTo>
                  <a:lnTo>
                    <a:pt x="59" y="13"/>
                  </a:lnTo>
                  <a:lnTo>
                    <a:pt x="58" y="6"/>
                  </a:lnTo>
                  <a:lnTo>
                    <a:pt x="55" y="0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5693400" y="3926880"/>
              <a:ext cx="110160" cy="119520"/>
            </a:xfrm>
            <a:custGeom>
              <a:avLst/>
              <a:gdLst/>
              <a:ahLst/>
              <a:rect l="l" t="t" r="r" b="b"/>
              <a:pathLst>
                <a:path w="407" h="642">
                  <a:moveTo>
                    <a:pt x="27" y="16"/>
                  </a:moveTo>
                  <a:lnTo>
                    <a:pt x="0" y="31"/>
                  </a:lnTo>
                  <a:lnTo>
                    <a:pt x="352" y="642"/>
                  </a:lnTo>
                  <a:lnTo>
                    <a:pt x="407" y="611"/>
                  </a:lnTo>
                  <a:lnTo>
                    <a:pt x="55" y="0"/>
                  </a:lnTo>
                  <a:lnTo>
                    <a:pt x="27" y="1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5691960" y="3922920"/>
              <a:ext cx="16200" cy="9000"/>
            </a:xfrm>
            <a:custGeom>
              <a:avLst/>
              <a:gdLst/>
              <a:ahLst/>
              <a:rect l="l" t="t" r="r" b="b"/>
              <a:pathLst>
                <a:path w="61" h="48">
                  <a:moveTo>
                    <a:pt x="61" y="17"/>
                  </a:moveTo>
                  <a:lnTo>
                    <a:pt x="57" y="10"/>
                  </a:lnTo>
                  <a:lnTo>
                    <a:pt x="52" y="5"/>
                  </a:lnTo>
                  <a:lnTo>
                    <a:pt x="46" y="2"/>
                  </a:lnTo>
                  <a:lnTo>
                    <a:pt x="40" y="1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3" y="2"/>
                  </a:lnTo>
                  <a:lnTo>
                    <a:pt x="17" y="5"/>
                  </a:lnTo>
                  <a:lnTo>
                    <a:pt x="12" y="8"/>
                  </a:lnTo>
                  <a:lnTo>
                    <a:pt x="8" y="12"/>
                  </a:lnTo>
                  <a:lnTo>
                    <a:pt x="4" y="17"/>
                  </a:lnTo>
                  <a:lnTo>
                    <a:pt x="2" y="22"/>
                  </a:lnTo>
                  <a:lnTo>
                    <a:pt x="0" y="29"/>
                  </a:lnTo>
                  <a:lnTo>
                    <a:pt x="0" y="34"/>
                  </a:lnTo>
                  <a:lnTo>
                    <a:pt x="3" y="42"/>
                  </a:lnTo>
                  <a:lnTo>
                    <a:pt x="6" y="48"/>
                  </a:lnTo>
                  <a:lnTo>
                    <a:pt x="61" y="1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5875920" y="4156920"/>
              <a:ext cx="16200" cy="8280"/>
            </a:xfrm>
            <a:custGeom>
              <a:avLst/>
              <a:gdLst/>
              <a:ahLst/>
              <a:rect l="l" t="t" r="r" b="b"/>
              <a:pathLst>
                <a:path w="61" h="48">
                  <a:moveTo>
                    <a:pt x="0" y="30"/>
                  </a:moveTo>
                  <a:lnTo>
                    <a:pt x="4" y="37"/>
                  </a:lnTo>
                  <a:lnTo>
                    <a:pt x="9" y="41"/>
                  </a:lnTo>
                  <a:lnTo>
                    <a:pt x="15" y="45"/>
                  </a:lnTo>
                  <a:lnTo>
                    <a:pt x="20" y="46"/>
                  </a:lnTo>
                  <a:lnTo>
                    <a:pt x="25" y="48"/>
                  </a:lnTo>
                  <a:lnTo>
                    <a:pt x="32" y="48"/>
                  </a:lnTo>
                  <a:lnTo>
                    <a:pt x="37" y="46"/>
                  </a:lnTo>
                  <a:lnTo>
                    <a:pt x="44" y="44"/>
                  </a:lnTo>
                  <a:lnTo>
                    <a:pt x="47" y="41"/>
                  </a:lnTo>
                  <a:lnTo>
                    <a:pt x="53" y="37"/>
                  </a:lnTo>
                  <a:lnTo>
                    <a:pt x="55" y="32"/>
                  </a:lnTo>
                  <a:lnTo>
                    <a:pt x="58" y="27"/>
                  </a:lnTo>
                  <a:lnTo>
                    <a:pt x="61" y="21"/>
                  </a:lnTo>
                  <a:lnTo>
                    <a:pt x="61" y="15"/>
                  </a:lnTo>
                  <a:lnTo>
                    <a:pt x="59" y="8"/>
                  </a:lnTo>
                  <a:lnTo>
                    <a:pt x="57" y="0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5788440" y="4041360"/>
              <a:ext cx="102240" cy="121320"/>
            </a:xfrm>
            <a:custGeom>
              <a:avLst/>
              <a:gdLst/>
              <a:ahLst/>
              <a:rect l="l" t="t" r="r" b="b"/>
              <a:pathLst>
                <a:path w="378" h="641">
                  <a:moveTo>
                    <a:pt x="29" y="15"/>
                  </a:moveTo>
                  <a:lnTo>
                    <a:pt x="0" y="29"/>
                  </a:lnTo>
                  <a:lnTo>
                    <a:pt x="321" y="641"/>
                  </a:lnTo>
                  <a:lnTo>
                    <a:pt x="378" y="611"/>
                  </a:lnTo>
                  <a:lnTo>
                    <a:pt x="57" y="0"/>
                  </a:lnTo>
                  <a:lnTo>
                    <a:pt x="29" y="1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5787360" y="4038480"/>
              <a:ext cx="16200" cy="8280"/>
            </a:xfrm>
            <a:custGeom>
              <a:avLst/>
              <a:gdLst/>
              <a:ahLst/>
              <a:rect l="l" t="t" r="r" b="b"/>
              <a:pathLst>
                <a:path w="60" h="46">
                  <a:moveTo>
                    <a:pt x="60" y="17"/>
                  </a:moveTo>
                  <a:lnTo>
                    <a:pt x="56" y="11"/>
                  </a:lnTo>
                  <a:lnTo>
                    <a:pt x="52" y="5"/>
                  </a:lnTo>
                  <a:lnTo>
                    <a:pt x="46" y="3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3" y="1"/>
                  </a:lnTo>
                  <a:lnTo>
                    <a:pt x="18" y="4"/>
                  </a:lnTo>
                  <a:lnTo>
                    <a:pt x="13" y="7"/>
                  </a:lnTo>
                  <a:lnTo>
                    <a:pt x="7" y="11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0" y="26"/>
                  </a:lnTo>
                  <a:lnTo>
                    <a:pt x="0" y="33"/>
                  </a:lnTo>
                  <a:lnTo>
                    <a:pt x="1" y="40"/>
                  </a:lnTo>
                  <a:lnTo>
                    <a:pt x="3" y="46"/>
                  </a:lnTo>
                  <a:lnTo>
                    <a:pt x="60" y="1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5971320" y="4268880"/>
              <a:ext cx="16200" cy="7920"/>
            </a:xfrm>
            <a:custGeom>
              <a:avLst/>
              <a:gdLst/>
              <a:ahLst/>
              <a:rect l="l" t="t" r="r" b="b"/>
              <a:pathLst>
                <a:path w="61" h="49">
                  <a:moveTo>
                    <a:pt x="0" y="33"/>
                  </a:moveTo>
                  <a:lnTo>
                    <a:pt x="6" y="39"/>
                  </a:lnTo>
                  <a:lnTo>
                    <a:pt x="10" y="44"/>
                  </a:lnTo>
                  <a:lnTo>
                    <a:pt x="16" y="46"/>
                  </a:lnTo>
                  <a:lnTo>
                    <a:pt x="21" y="49"/>
                  </a:lnTo>
                  <a:lnTo>
                    <a:pt x="27" y="49"/>
                  </a:lnTo>
                  <a:lnTo>
                    <a:pt x="33" y="49"/>
                  </a:lnTo>
                  <a:lnTo>
                    <a:pt x="38" y="46"/>
                  </a:lnTo>
                  <a:lnTo>
                    <a:pt x="44" y="44"/>
                  </a:lnTo>
                  <a:lnTo>
                    <a:pt x="49" y="41"/>
                  </a:lnTo>
                  <a:lnTo>
                    <a:pt x="53" y="37"/>
                  </a:lnTo>
                  <a:lnTo>
                    <a:pt x="57" y="32"/>
                  </a:lnTo>
                  <a:lnTo>
                    <a:pt x="60" y="27"/>
                  </a:lnTo>
                  <a:lnTo>
                    <a:pt x="61" y="20"/>
                  </a:lnTo>
                  <a:lnTo>
                    <a:pt x="61" y="14"/>
                  </a:lnTo>
                  <a:lnTo>
                    <a:pt x="60" y="7"/>
                  </a:lnTo>
                  <a:lnTo>
                    <a:pt x="56" y="0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5875920" y="4155840"/>
              <a:ext cx="111240" cy="118080"/>
            </a:xfrm>
            <a:custGeom>
              <a:avLst/>
              <a:gdLst/>
              <a:ahLst/>
              <a:rect l="l" t="t" r="r" b="b"/>
              <a:pathLst>
                <a:path w="408" h="633">
                  <a:moveTo>
                    <a:pt x="28" y="17"/>
                  </a:moveTo>
                  <a:lnTo>
                    <a:pt x="0" y="33"/>
                  </a:lnTo>
                  <a:lnTo>
                    <a:pt x="352" y="633"/>
                  </a:lnTo>
                  <a:lnTo>
                    <a:pt x="408" y="600"/>
                  </a:lnTo>
                  <a:lnTo>
                    <a:pt x="55" y="0"/>
                  </a:lnTo>
                  <a:lnTo>
                    <a:pt x="28" y="1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5874480" y="4152960"/>
              <a:ext cx="16200" cy="9360"/>
            </a:xfrm>
            <a:custGeom>
              <a:avLst/>
              <a:gdLst/>
              <a:ahLst/>
              <a:rect l="l" t="t" r="r" b="b"/>
              <a:pathLst>
                <a:path w="59" h="49">
                  <a:moveTo>
                    <a:pt x="59" y="16"/>
                  </a:moveTo>
                  <a:lnTo>
                    <a:pt x="55" y="11"/>
                  </a:lnTo>
                  <a:lnTo>
                    <a:pt x="50" y="5"/>
                  </a:lnTo>
                  <a:lnTo>
                    <a:pt x="45" y="3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1" y="3"/>
                  </a:lnTo>
                  <a:lnTo>
                    <a:pt x="16" y="5"/>
                  </a:lnTo>
                  <a:lnTo>
                    <a:pt x="11" y="8"/>
                  </a:lnTo>
                  <a:lnTo>
                    <a:pt x="7" y="13"/>
                  </a:lnTo>
                  <a:lnTo>
                    <a:pt x="4" y="17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4" y="49"/>
                  </a:lnTo>
                  <a:lnTo>
                    <a:pt x="59" y="1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6058800" y="4376520"/>
              <a:ext cx="15840" cy="9360"/>
            </a:xfrm>
            <a:custGeom>
              <a:avLst/>
              <a:gdLst/>
              <a:ahLst/>
              <a:rect l="l" t="t" r="r" b="b"/>
              <a:pathLst>
                <a:path w="60" h="47">
                  <a:moveTo>
                    <a:pt x="0" y="32"/>
                  </a:moveTo>
                  <a:lnTo>
                    <a:pt x="5" y="37"/>
                  </a:lnTo>
                  <a:lnTo>
                    <a:pt x="9" y="42"/>
                  </a:lnTo>
                  <a:lnTo>
                    <a:pt x="14" y="45"/>
                  </a:lnTo>
                  <a:lnTo>
                    <a:pt x="21" y="47"/>
                  </a:lnTo>
                  <a:lnTo>
                    <a:pt x="26" y="47"/>
                  </a:lnTo>
                  <a:lnTo>
                    <a:pt x="33" y="47"/>
                  </a:lnTo>
                  <a:lnTo>
                    <a:pt x="38" y="46"/>
                  </a:lnTo>
                  <a:lnTo>
                    <a:pt x="43" y="43"/>
                  </a:lnTo>
                  <a:lnTo>
                    <a:pt x="48" y="41"/>
                  </a:lnTo>
                  <a:lnTo>
                    <a:pt x="52" y="35"/>
                  </a:lnTo>
                  <a:lnTo>
                    <a:pt x="56" y="32"/>
                  </a:lnTo>
                  <a:lnTo>
                    <a:pt x="59" y="26"/>
                  </a:lnTo>
                  <a:lnTo>
                    <a:pt x="60" y="20"/>
                  </a:lnTo>
                  <a:lnTo>
                    <a:pt x="60" y="13"/>
                  </a:lnTo>
                  <a:lnTo>
                    <a:pt x="59" y="7"/>
                  </a:lnTo>
                  <a:lnTo>
                    <a:pt x="56" y="0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5971320" y="4268880"/>
              <a:ext cx="103320" cy="114120"/>
            </a:xfrm>
            <a:custGeom>
              <a:avLst/>
              <a:gdLst/>
              <a:ahLst/>
              <a:rect l="l" t="t" r="r" b="b"/>
              <a:pathLst>
                <a:path w="376" h="610">
                  <a:moveTo>
                    <a:pt x="28" y="14"/>
                  </a:moveTo>
                  <a:lnTo>
                    <a:pt x="0" y="30"/>
                  </a:lnTo>
                  <a:lnTo>
                    <a:pt x="320" y="610"/>
                  </a:lnTo>
                  <a:lnTo>
                    <a:pt x="376" y="578"/>
                  </a:lnTo>
                  <a:lnTo>
                    <a:pt x="56" y="0"/>
                  </a:lnTo>
                  <a:lnTo>
                    <a:pt x="28" y="14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5971320" y="4266000"/>
              <a:ext cx="16200" cy="7920"/>
            </a:xfrm>
            <a:custGeom>
              <a:avLst/>
              <a:gdLst/>
              <a:ahLst/>
              <a:rect l="l" t="t" r="r" b="b"/>
              <a:pathLst>
                <a:path w="60" h="47">
                  <a:moveTo>
                    <a:pt x="60" y="17"/>
                  </a:moveTo>
                  <a:lnTo>
                    <a:pt x="56" y="10"/>
                  </a:lnTo>
                  <a:lnTo>
                    <a:pt x="52" y="5"/>
                  </a:lnTo>
                  <a:lnTo>
                    <a:pt x="45" y="2"/>
                  </a:lnTo>
                  <a:lnTo>
                    <a:pt x="40" y="0"/>
                  </a:lnTo>
                  <a:lnTo>
                    <a:pt x="35" y="0"/>
                  </a:lnTo>
                  <a:lnTo>
                    <a:pt x="28" y="0"/>
                  </a:lnTo>
                  <a:lnTo>
                    <a:pt x="23" y="1"/>
                  </a:lnTo>
                  <a:lnTo>
                    <a:pt x="16" y="4"/>
                  </a:lnTo>
                  <a:lnTo>
                    <a:pt x="12" y="8"/>
                  </a:lnTo>
                  <a:lnTo>
                    <a:pt x="7" y="12"/>
                  </a:lnTo>
                  <a:lnTo>
                    <a:pt x="4" y="15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0" y="34"/>
                  </a:lnTo>
                  <a:lnTo>
                    <a:pt x="2" y="40"/>
                  </a:lnTo>
                  <a:lnTo>
                    <a:pt x="4" y="47"/>
                  </a:lnTo>
                  <a:lnTo>
                    <a:pt x="60" y="1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6155640" y="4478760"/>
              <a:ext cx="16200" cy="10800"/>
            </a:xfrm>
            <a:custGeom>
              <a:avLst/>
              <a:gdLst/>
              <a:ahLst/>
              <a:rect l="l" t="t" r="r" b="b"/>
              <a:pathLst>
                <a:path w="59" h="50">
                  <a:moveTo>
                    <a:pt x="0" y="35"/>
                  </a:moveTo>
                  <a:lnTo>
                    <a:pt x="6" y="40"/>
                  </a:lnTo>
                  <a:lnTo>
                    <a:pt x="11" y="44"/>
                  </a:lnTo>
                  <a:lnTo>
                    <a:pt x="16" y="48"/>
                  </a:lnTo>
                  <a:lnTo>
                    <a:pt x="21" y="50"/>
                  </a:lnTo>
                  <a:lnTo>
                    <a:pt x="28" y="50"/>
                  </a:lnTo>
                  <a:lnTo>
                    <a:pt x="33" y="50"/>
                  </a:lnTo>
                  <a:lnTo>
                    <a:pt x="40" y="47"/>
                  </a:lnTo>
                  <a:lnTo>
                    <a:pt x="45" y="44"/>
                  </a:lnTo>
                  <a:lnTo>
                    <a:pt x="49" y="40"/>
                  </a:lnTo>
                  <a:lnTo>
                    <a:pt x="53" y="36"/>
                  </a:lnTo>
                  <a:lnTo>
                    <a:pt x="57" y="31"/>
                  </a:lnTo>
                  <a:lnTo>
                    <a:pt x="58" y="26"/>
                  </a:lnTo>
                  <a:lnTo>
                    <a:pt x="59" y="19"/>
                  </a:lnTo>
                  <a:lnTo>
                    <a:pt x="59" y="13"/>
                  </a:lnTo>
                  <a:lnTo>
                    <a:pt x="58" y="6"/>
                  </a:lnTo>
                  <a:lnTo>
                    <a:pt x="54" y="0"/>
                  </a:lnTo>
                  <a:lnTo>
                    <a:pt x="0" y="3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6058800" y="4376520"/>
              <a:ext cx="111240" cy="110160"/>
            </a:xfrm>
            <a:custGeom>
              <a:avLst/>
              <a:gdLst/>
              <a:ahLst/>
              <a:rect l="l" t="t" r="r" b="b"/>
              <a:pathLst>
                <a:path w="406" h="583">
                  <a:moveTo>
                    <a:pt x="28" y="17"/>
                  </a:moveTo>
                  <a:lnTo>
                    <a:pt x="0" y="34"/>
                  </a:lnTo>
                  <a:lnTo>
                    <a:pt x="352" y="583"/>
                  </a:lnTo>
                  <a:lnTo>
                    <a:pt x="406" y="548"/>
                  </a:lnTo>
                  <a:lnTo>
                    <a:pt x="54" y="0"/>
                  </a:lnTo>
                  <a:lnTo>
                    <a:pt x="28" y="1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6058800" y="4373640"/>
              <a:ext cx="14760" cy="9360"/>
            </a:xfrm>
            <a:custGeom>
              <a:avLst/>
              <a:gdLst/>
              <a:ahLst/>
              <a:rect l="l" t="t" r="r" b="b"/>
              <a:pathLst>
                <a:path w="59" h="50">
                  <a:moveTo>
                    <a:pt x="59" y="16"/>
                  </a:moveTo>
                  <a:lnTo>
                    <a:pt x="55" y="9"/>
                  </a:lnTo>
                  <a:lnTo>
                    <a:pt x="50" y="5"/>
                  </a:lnTo>
                  <a:lnTo>
                    <a:pt x="43" y="3"/>
                  </a:lnTo>
                  <a:lnTo>
                    <a:pt x="38" y="0"/>
                  </a:lnTo>
                  <a:lnTo>
                    <a:pt x="31" y="0"/>
                  </a:lnTo>
                  <a:lnTo>
                    <a:pt x="26" y="1"/>
                  </a:lnTo>
                  <a:lnTo>
                    <a:pt x="21" y="3"/>
                  </a:lnTo>
                  <a:lnTo>
                    <a:pt x="16" y="5"/>
                  </a:lnTo>
                  <a:lnTo>
                    <a:pt x="10" y="9"/>
                  </a:lnTo>
                  <a:lnTo>
                    <a:pt x="6" y="13"/>
                  </a:lnTo>
                  <a:lnTo>
                    <a:pt x="2" y="18"/>
                  </a:lnTo>
                  <a:lnTo>
                    <a:pt x="1" y="25"/>
                  </a:lnTo>
                  <a:lnTo>
                    <a:pt x="0" y="30"/>
                  </a:lnTo>
                  <a:lnTo>
                    <a:pt x="0" y="37"/>
                  </a:lnTo>
                  <a:lnTo>
                    <a:pt x="2" y="43"/>
                  </a:lnTo>
                  <a:lnTo>
                    <a:pt x="5" y="50"/>
                  </a:lnTo>
                  <a:lnTo>
                    <a:pt x="59" y="1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6242760" y="4576680"/>
              <a:ext cx="16200" cy="9360"/>
            </a:xfrm>
            <a:custGeom>
              <a:avLst/>
              <a:gdLst/>
              <a:ahLst/>
              <a:rect l="l" t="t" r="r" b="b"/>
              <a:pathLst>
                <a:path w="60" h="49">
                  <a:moveTo>
                    <a:pt x="0" y="33"/>
                  </a:moveTo>
                  <a:lnTo>
                    <a:pt x="5" y="40"/>
                  </a:lnTo>
                  <a:lnTo>
                    <a:pt x="10" y="44"/>
                  </a:lnTo>
                  <a:lnTo>
                    <a:pt x="15" y="48"/>
                  </a:lnTo>
                  <a:lnTo>
                    <a:pt x="22" y="49"/>
                  </a:lnTo>
                  <a:lnTo>
                    <a:pt x="27" y="49"/>
                  </a:lnTo>
                  <a:lnTo>
                    <a:pt x="34" y="49"/>
                  </a:lnTo>
                  <a:lnTo>
                    <a:pt x="39" y="46"/>
                  </a:lnTo>
                  <a:lnTo>
                    <a:pt x="44" y="44"/>
                  </a:lnTo>
                  <a:lnTo>
                    <a:pt x="50" y="41"/>
                  </a:lnTo>
                  <a:lnTo>
                    <a:pt x="54" y="36"/>
                  </a:lnTo>
                  <a:lnTo>
                    <a:pt x="56" y="31"/>
                  </a:lnTo>
                  <a:lnTo>
                    <a:pt x="59" y="25"/>
                  </a:lnTo>
                  <a:lnTo>
                    <a:pt x="60" y="20"/>
                  </a:lnTo>
                  <a:lnTo>
                    <a:pt x="60" y="14"/>
                  </a:lnTo>
                  <a:lnTo>
                    <a:pt x="57" y="7"/>
                  </a:lnTo>
                  <a:lnTo>
                    <a:pt x="55" y="0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6155640" y="4478760"/>
              <a:ext cx="101880" cy="104400"/>
            </a:xfrm>
            <a:custGeom>
              <a:avLst/>
              <a:gdLst/>
              <a:ahLst/>
              <a:rect l="l" t="t" r="r" b="b"/>
              <a:pathLst>
                <a:path w="375" h="545">
                  <a:moveTo>
                    <a:pt x="28" y="17"/>
                  </a:moveTo>
                  <a:lnTo>
                    <a:pt x="0" y="33"/>
                  </a:lnTo>
                  <a:lnTo>
                    <a:pt x="320" y="545"/>
                  </a:lnTo>
                  <a:lnTo>
                    <a:pt x="375" y="512"/>
                  </a:lnTo>
                  <a:lnTo>
                    <a:pt x="54" y="0"/>
                  </a:lnTo>
                  <a:lnTo>
                    <a:pt x="28" y="1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6153840" y="4476960"/>
              <a:ext cx="16200" cy="9360"/>
            </a:xfrm>
            <a:custGeom>
              <a:avLst/>
              <a:gdLst/>
              <a:ahLst/>
              <a:rect l="l" t="t" r="r" b="b"/>
              <a:pathLst>
                <a:path w="59" h="49">
                  <a:moveTo>
                    <a:pt x="59" y="16"/>
                  </a:moveTo>
                  <a:lnTo>
                    <a:pt x="55" y="9"/>
                  </a:lnTo>
                  <a:lnTo>
                    <a:pt x="50" y="5"/>
                  </a:lnTo>
                  <a:lnTo>
                    <a:pt x="45" y="2"/>
                  </a:lnTo>
                  <a:lnTo>
                    <a:pt x="38" y="0"/>
                  </a:lnTo>
                  <a:lnTo>
                    <a:pt x="33" y="0"/>
                  </a:lnTo>
                  <a:lnTo>
                    <a:pt x="26" y="0"/>
                  </a:lnTo>
                  <a:lnTo>
                    <a:pt x="21" y="3"/>
                  </a:lnTo>
                  <a:lnTo>
                    <a:pt x="16" y="5"/>
                  </a:lnTo>
                  <a:lnTo>
                    <a:pt x="11" y="9"/>
                  </a:lnTo>
                  <a:lnTo>
                    <a:pt x="7" y="13"/>
                  </a:lnTo>
                  <a:lnTo>
                    <a:pt x="3" y="19"/>
                  </a:lnTo>
                  <a:lnTo>
                    <a:pt x="1" y="24"/>
                  </a:lnTo>
                  <a:lnTo>
                    <a:pt x="0" y="29"/>
                  </a:lnTo>
                  <a:lnTo>
                    <a:pt x="0" y="36"/>
                  </a:lnTo>
                  <a:lnTo>
                    <a:pt x="1" y="42"/>
                  </a:lnTo>
                  <a:lnTo>
                    <a:pt x="5" y="49"/>
                  </a:lnTo>
                  <a:lnTo>
                    <a:pt x="59" y="1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6338160" y="4665240"/>
              <a:ext cx="15840" cy="9360"/>
            </a:xfrm>
            <a:custGeom>
              <a:avLst/>
              <a:gdLst/>
              <a:ahLst/>
              <a:rect l="l" t="t" r="r" b="b"/>
              <a:pathLst>
                <a:path w="59" h="51">
                  <a:moveTo>
                    <a:pt x="0" y="38"/>
                  </a:moveTo>
                  <a:lnTo>
                    <a:pt x="5" y="43"/>
                  </a:lnTo>
                  <a:lnTo>
                    <a:pt x="12" y="47"/>
                  </a:lnTo>
                  <a:lnTo>
                    <a:pt x="17" y="50"/>
                  </a:lnTo>
                  <a:lnTo>
                    <a:pt x="23" y="51"/>
                  </a:lnTo>
                  <a:lnTo>
                    <a:pt x="29" y="51"/>
                  </a:lnTo>
                  <a:lnTo>
                    <a:pt x="34" y="50"/>
                  </a:lnTo>
                  <a:lnTo>
                    <a:pt x="41" y="47"/>
                  </a:lnTo>
                  <a:lnTo>
                    <a:pt x="46" y="44"/>
                  </a:lnTo>
                  <a:lnTo>
                    <a:pt x="50" y="40"/>
                  </a:lnTo>
                  <a:lnTo>
                    <a:pt x="54" y="36"/>
                  </a:lnTo>
                  <a:lnTo>
                    <a:pt x="57" y="31"/>
                  </a:lnTo>
                  <a:lnTo>
                    <a:pt x="58" y="25"/>
                  </a:lnTo>
                  <a:lnTo>
                    <a:pt x="59" y="19"/>
                  </a:lnTo>
                  <a:lnTo>
                    <a:pt x="58" y="13"/>
                  </a:lnTo>
                  <a:lnTo>
                    <a:pt x="55" y="6"/>
                  </a:lnTo>
                  <a:lnTo>
                    <a:pt x="51" y="0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6243840" y="4576680"/>
              <a:ext cx="109080" cy="93960"/>
            </a:xfrm>
            <a:custGeom>
              <a:avLst/>
              <a:gdLst/>
              <a:ahLst/>
              <a:rect l="l" t="t" r="r" b="b"/>
              <a:pathLst>
                <a:path w="402" h="510">
                  <a:moveTo>
                    <a:pt x="25" y="20"/>
                  </a:moveTo>
                  <a:lnTo>
                    <a:pt x="0" y="38"/>
                  </a:lnTo>
                  <a:lnTo>
                    <a:pt x="351" y="510"/>
                  </a:lnTo>
                  <a:lnTo>
                    <a:pt x="402" y="472"/>
                  </a:lnTo>
                  <a:lnTo>
                    <a:pt x="52" y="0"/>
                  </a:lnTo>
                  <a:lnTo>
                    <a:pt x="25" y="2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6241320" y="4573800"/>
              <a:ext cx="15120" cy="9360"/>
            </a:xfrm>
            <a:custGeom>
              <a:avLst/>
              <a:gdLst/>
              <a:ahLst/>
              <a:rect l="l" t="t" r="r" b="b"/>
              <a:pathLst>
                <a:path w="60" h="51">
                  <a:moveTo>
                    <a:pt x="60" y="13"/>
                  </a:moveTo>
                  <a:lnTo>
                    <a:pt x="54" y="8"/>
                  </a:lnTo>
                  <a:lnTo>
                    <a:pt x="49" y="4"/>
                  </a:lnTo>
                  <a:lnTo>
                    <a:pt x="42" y="1"/>
                  </a:lnTo>
                  <a:lnTo>
                    <a:pt x="37" y="0"/>
                  </a:lnTo>
                  <a:lnTo>
                    <a:pt x="31" y="0"/>
                  </a:lnTo>
                  <a:lnTo>
                    <a:pt x="25" y="1"/>
                  </a:lnTo>
                  <a:lnTo>
                    <a:pt x="19" y="4"/>
                  </a:lnTo>
                  <a:lnTo>
                    <a:pt x="15" y="6"/>
                  </a:lnTo>
                  <a:lnTo>
                    <a:pt x="10" y="10"/>
                  </a:lnTo>
                  <a:lnTo>
                    <a:pt x="6" y="15"/>
                  </a:lnTo>
                  <a:lnTo>
                    <a:pt x="3" y="21"/>
                  </a:lnTo>
                  <a:lnTo>
                    <a:pt x="2" y="26"/>
                  </a:lnTo>
                  <a:lnTo>
                    <a:pt x="0" y="33"/>
                  </a:lnTo>
                  <a:lnTo>
                    <a:pt x="2" y="38"/>
                  </a:lnTo>
                  <a:lnTo>
                    <a:pt x="4" y="44"/>
                  </a:lnTo>
                  <a:lnTo>
                    <a:pt x="8" y="51"/>
                  </a:lnTo>
                  <a:lnTo>
                    <a:pt x="60" y="1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6338160" y="4665240"/>
              <a:ext cx="101880" cy="86760"/>
            </a:xfrm>
            <a:custGeom>
              <a:avLst/>
              <a:gdLst/>
              <a:ahLst/>
              <a:rect l="l" t="t" r="r" b="b"/>
              <a:pathLst>
                <a:path w="372" h="466">
                  <a:moveTo>
                    <a:pt x="26" y="19"/>
                  </a:moveTo>
                  <a:lnTo>
                    <a:pt x="0" y="38"/>
                  </a:lnTo>
                  <a:lnTo>
                    <a:pt x="321" y="466"/>
                  </a:lnTo>
                  <a:lnTo>
                    <a:pt x="372" y="428"/>
                  </a:lnTo>
                  <a:lnTo>
                    <a:pt x="51" y="0"/>
                  </a:lnTo>
                  <a:lnTo>
                    <a:pt x="26" y="1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960" bIns="39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6336720" y="4662360"/>
              <a:ext cx="16200" cy="8280"/>
            </a:xfrm>
            <a:custGeom>
              <a:avLst/>
              <a:gdLst/>
              <a:ahLst/>
              <a:rect l="l" t="t" r="r" b="b"/>
              <a:pathLst>
                <a:path w="57" h="52">
                  <a:moveTo>
                    <a:pt x="57" y="14"/>
                  </a:moveTo>
                  <a:lnTo>
                    <a:pt x="53" y="8"/>
                  </a:lnTo>
                  <a:lnTo>
                    <a:pt x="47" y="4"/>
                  </a:lnTo>
                  <a:lnTo>
                    <a:pt x="42" y="2"/>
                  </a:lnTo>
                  <a:lnTo>
                    <a:pt x="35" y="0"/>
                  </a:lnTo>
                  <a:lnTo>
                    <a:pt x="30" y="0"/>
                  </a:lnTo>
                  <a:lnTo>
                    <a:pt x="25" y="2"/>
                  </a:lnTo>
                  <a:lnTo>
                    <a:pt x="18" y="4"/>
                  </a:lnTo>
                  <a:lnTo>
                    <a:pt x="13" y="7"/>
                  </a:lnTo>
                  <a:lnTo>
                    <a:pt x="9" y="11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1" y="27"/>
                  </a:lnTo>
                  <a:lnTo>
                    <a:pt x="0" y="33"/>
                  </a:lnTo>
                  <a:lnTo>
                    <a:pt x="1" y="39"/>
                  </a:lnTo>
                  <a:lnTo>
                    <a:pt x="4" y="45"/>
                  </a:lnTo>
                  <a:lnTo>
                    <a:pt x="6" y="52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6891480" y="5022000"/>
              <a:ext cx="12240" cy="10800"/>
            </a:xfrm>
            <a:custGeom>
              <a:avLst/>
              <a:gdLst/>
              <a:ahLst/>
              <a:rect l="l" t="t" r="r" b="b"/>
              <a:pathLst>
                <a:path w="48" h="59">
                  <a:moveTo>
                    <a:pt x="0" y="55"/>
                  </a:moveTo>
                  <a:lnTo>
                    <a:pt x="6" y="58"/>
                  </a:lnTo>
                  <a:lnTo>
                    <a:pt x="13" y="59"/>
                  </a:lnTo>
                  <a:lnTo>
                    <a:pt x="19" y="59"/>
                  </a:lnTo>
                  <a:lnTo>
                    <a:pt x="25" y="59"/>
                  </a:lnTo>
                  <a:lnTo>
                    <a:pt x="30" y="57"/>
                  </a:lnTo>
                  <a:lnTo>
                    <a:pt x="35" y="53"/>
                  </a:lnTo>
                  <a:lnTo>
                    <a:pt x="39" y="49"/>
                  </a:lnTo>
                  <a:lnTo>
                    <a:pt x="43" y="43"/>
                  </a:lnTo>
                  <a:lnTo>
                    <a:pt x="46" y="38"/>
                  </a:lnTo>
                  <a:lnTo>
                    <a:pt x="47" y="33"/>
                  </a:lnTo>
                  <a:lnTo>
                    <a:pt x="48" y="28"/>
                  </a:lnTo>
                  <a:lnTo>
                    <a:pt x="47" y="21"/>
                  </a:lnTo>
                  <a:lnTo>
                    <a:pt x="46" y="16"/>
                  </a:lnTo>
                  <a:lnTo>
                    <a:pt x="43" y="9"/>
                  </a:lnTo>
                  <a:lnTo>
                    <a:pt x="38" y="5"/>
                  </a:lnTo>
                  <a:lnTo>
                    <a:pt x="33" y="0"/>
                  </a:lnTo>
                  <a:lnTo>
                    <a:pt x="0" y="5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6795000" y="4981320"/>
              <a:ext cx="104760" cy="50040"/>
            </a:xfrm>
            <a:custGeom>
              <a:avLst/>
              <a:gdLst/>
              <a:ahLst/>
              <a:rect l="l" t="t" r="r" b="b"/>
              <a:pathLst>
                <a:path w="385" h="270">
                  <a:moveTo>
                    <a:pt x="15" y="27"/>
                  </a:moveTo>
                  <a:lnTo>
                    <a:pt x="0" y="53"/>
                  </a:lnTo>
                  <a:lnTo>
                    <a:pt x="352" y="270"/>
                  </a:lnTo>
                  <a:lnTo>
                    <a:pt x="385" y="215"/>
                  </a:lnTo>
                  <a:lnTo>
                    <a:pt x="32" y="0"/>
                  </a:lnTo>
                  <a:lnTo>
                    <a:pt x="15" y="27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6978960" y="5055840"/>
              <a:ext cx="12240" cy="10800"/>
            </a:xfrm>
            <a:custGeom>
              <a:avLst/>
              <a:gdLst/>
              <a:ahLst/>
              <a:rect l="l" t="t" r="r" b="b"/>
              <a:pathLst>
                <a:path w="48" h="60">
                  <a:moveTo>
                    <a:pt x="0" y="56"/>
                  </a:moveTo>
                  <a:lnTo>
                    <a:pt x="7" y="58"/>
                  </a:lnTo>
                  <a:lnTo>
                    <a:pt x="14" y="60"/>
                  </a:lnTo>
                  <a:lnTo>
                    <a:pt x="20" y="60"/>
                  </a:lnTo>
                  <a:lnTo>
                    <a:pt x="25" y="58"/>
                  </a:lnTo>
                  <a:lnTo>
                    <a:pt x="31" y="56"/>
                  </a:lnTo>
                  <a:lnTo>
                    <a:pt x="36" y="53"/>
                  </a:lnTo>
                  <a:lnTo>
                    <a:pt x="40" y="49"/>
                  </a:lnTo>
                  <a:lnTo>
                    <a:pt x="44" y="44"/>
                  </a:lnTo>
                  <a:lnTo>
                    <a:pt x="46" y="38"/>
                  </a:lnTo>
                  <a:lnTo>
                    <a:pt x="48" y="32"/>
                  </a:lnTo>
                  <a:lnTo>
                    <a:pt x="48" y="27"/>
                  </a:lnTo>
                  <a:lnTo>
                    <a:pt x="48" y="20"/>
                  </a:lnTo>
                  <a:lnTo>
                    <a:pt x="45" y="15"/>
                  </a:lnTo>
                  <a:lnTo>
                    <a:pt x="42" y="10"/>
                  </a:lnTo>
                  <a:lnTo>
                    <a:pt x="37" y="4"/>
                  </a:lnTo>
                  <a:lnTo>
                    <a:pt x="32" y="0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6891480" y="5022000"/>
              <a:ext cx="95400" cy="43200"/>
            </a:xfrm>
            <a:custGeom>
              <a:avLst/>
              <a:gdLst/>
              <a:ahLst/>
              <a:rect l="l" t="t" r="r" b="b"/>
              <a:pathLst>
                <a:path w="352" h="237">
                  <a:moveTo>
                    <a:pt x="16" y="28"/>
                  </a:moveTo>
                  <a:lnTo>
                    <a:pt x="0" y="55"/>
                  </a:lnTo>
                  <a:lnTo>
                    <a:pt x="320" y="237"/>
                  </a:lnTo>
                  <a:lnTo>
                    <a:pt x="352" y="181"/>
                  </a:lnTo>
                  <a:lnTo>
                    <a:pt x="31" y="0"/>
                  </a:lnTo>
                  <a:lnTo>
                    <a:pt x="16" y="28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" bIns="-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6887520" y="5020560"/>
              <a:ext cx="11880" cy="10800"/>
            </a:xfrm>
            <a:custGeom>
              <a:avLst/>
              <a:gdLst/>
              <a:ahLst/>
              <a:rect l="l" t="t" r="r" b="b"/>
              <a:pathLst>
                <a:path w="47" h="60">
                  <a:moveTo>
                    <a:pt x="47" y="5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28" y="0"/>
                  </a:lnTo>
                  <a:lnTo>
                    <a:pt x="22" y="1"/>
                  </a:lnTo>
                  <a:lnTo>
                    <a:pt x="16" y="4"/>
                  </a:lnTo>
                  <a:lnTo>
                    <a:pt x="12" y="8"/>
                  </a:lnTo>
                  <a:lnTo>
                    <a:pt x="8" y="12"/>
                  </a:lnTo>
                  <a:lnTo>
                    <a:pt x="4" y="17"/>
                  </a:lnTo>
                  <a:lnTo>
                    <a:pt x="1" y="22"/>
                  </a:lnTo>
                  <a:lnTo>
                    <a:pt x="0" y="27"/>
                  </a:lnTo>
                  <a:lnTo>
                    <a:pt x="0" y="34"/>
                  </a:lnTo>
                  <a:lnTo>
                    <a:pt x="0" y="39"/>
                  </a:lnTo>
                  <a:lnTo>
                    <a:pt x="3" y="46"/>
                  </a:lnTo>
                  <a:lnTo>
                    <a:pt x="5" y="51"/>
                  </a:lnTo>
                  <a:lnTo>
                    <a:pt x="10" y="56"/>
                  </a:lnTo>
                  <a:lnTo>
                    <a:pt x="16" y="60"/>
                  </a:lnTo>
                  <a:lnTo>
                    <a:pt x="47" y="5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7075440" y="5084640"/>
              <a:ext cx="12240" cy="1080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0" y="59"/>
                  </a:moveTo>
                  <a:lnTo>
                    <a:pt x="8" y="60"/>
                  </a:lnTo>
                  <a:lnTo>
                    <a:pt x="15" y="62"/>
                  </a:lnTo>
                  <a:lnTo>
                    <a:pt x="20" y="60"/>
                  </a:lnTo>
                  <a:lnTo>
                    <a:pt x="27" y="59"/>
                  </a:lnTo>
                  <a:lnTo>
                    <a:pt x="32" y="55"/>
                  </a:lnTo>
                  <a:lnTo>
                    <a:pt x="36" y="51"/>
                  </a:lnTo>
                  <a:lnTo>
                    <a:pt x="40" y="47"/>
                  </a:lnTo>
                  <a:lnTo>
                    <a:pt x="42" y="42"/>
                  </a:lnTo>
                  <a:lnTo>
                    <a:pt x="44" y="35"/>
                  </a:lnTo>
                  <a:lnTo>
                    <a:pt x="45" y="30"/>
                  </a:lnTo>
                  <a:lnTo>
                    <a:pt x="45" y="24"/>
                  </a:lnTo>
                  <a:lnTo>
                    <a:pt x="44" y="18"/>
                  </a:lnTo>
                  <a:lnTo>
                    <a:pt x="41" y="13"/>
                  </a:lnTo>
                  <a:lnTo>
                    <a:pt x="37" y="8"/>
                  </a:lnTo>
                  <a:lnTo>
                    <a:pt x="32" y="4"/>
                  </a:lnTo>
                  <a:lnTo>
                    <a:pt x="25" y="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6980400" y="5055840"/>
              <a:ext cx="101880" cy="39240"/>
            </a:xfrm>
            <a:custGeom>
              <a:avLst/>
              <a:gdLst/>
              <a:ahLst/>
              <a:rect l="l" t="t" r="r" b="b"/>
              <a:pathLst>
                <a:path w="377" h="210">
                  <a:moveTo>
                    <a:pt x="13" y="30"/>
                  </a:moveTo>
                  <a:lnTo>
                    <a:pt x="0" y="59"/>
                  </a:lnTo>
                  <a:lnTo>
                    <a:pt x="352" y="210"/>
                  </a:lnTo>
                  <a:lnTo>
                    <a:pt x="377" y="151"/>
                  </a:lnTo>
                  <a:lnTo>
                    <a:pt x="25" y="0"/>
                  </a:lnTo>
                  <a:lnTo>
                    <a:pt x="13" y="3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560" bIns="-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6974640" y="5054760"/>
              <a:ext cx="10800" cy="1224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45" y="3"/>
                  </a:moveTo>
                  <a:lnTo>
                    <a:pt x="38" y="1"/>
                  </a:lnTo>
                  <a:lnTo>
                    <a:pt x="32" y="0"/>
                  </a:lnTo>
                  <a:lnTo>
                    <a:pt x="25" y="1"/>
                  </a:lnTo>
                  <a:lnTo>
                    <a:pt x="20" y="3"/>
                  </a:lnTo>
                  <a:lnTo>
                    <a:pt x="15" y="7"/>
                  </a:lnTo>
                  <a:lnTo>
                    <a:pt x="10" y="11"/>
                  </a:lnTo>
                  <a:lnTo>
                    <a:pt x="6" y="15"/>
                  </a:lnTo>
                  <a:lnTo>
                    <a:pt x="3" y="20"/>
                  </a:lnTo>
                  <a:lnTo>
                    <a:pt x="2" y="26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2" y="43"/>
                  </a:lnTo>
                  <a:lnTo>
                    <a:pt x="4" y="49"/>
                  </a:lnTo>
                  <a:lnTo>
                    <a:pt x="8" y="54"/>
                  </a:lnTo>
                  <a:lnTo>
                    <a:pt x="13" y="58"/>
                  </a:lnTo>
                  <a:lnTo>
                    <a:pt x="20" y="62"/>
                  </a:lnTo>
                  <a:lnTo>
                    <a:pt x="45" y="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7162920" y="5107680"/>
              <a:ext cx="12240" cy="10800"/>
            </a:xfrm>
            <a:custGeom>
              <a:avLst/>
              <a:gdLst/>
              <a:ahLst/>
              <a:rect l="l" t="t" r="r" b="b"/>
              <a:pathLst>
                <a:path w="45" h="62">
                  <a:moveTo>
                    <a:pt x="0" y="60"/>
                  </a:moveTo>
                  <a:lnTo>
                    <a:pt x="8" y="61"/>
                  </a:lnTo>
                  <a:lnTo>
                    <a:pt x="14" y="62"/>
                  </a:lnTo>
                  <a:lnTo>
                    <a:pt x="21" y="61"/>
                  </a:lnTo>
                  <a:lnTo>
                    <a:pt x="26" y="58"/>
                  </a:lnTo>
                  <a:lnTo>
                    <a:pt x="31" y="56"/>
                  </a:lnTo>
                  <a:lnTo>
                    <a:pt x="35" y="52"/>
                  </a:lnTo>
                  <a:lnTo>
                    <a:pt x="39" y="46"/>
                  </a:lnTo>
                  <a:lnTo>
                    <a:pt x="42" y="41"/>
                  </a:lnTo>
                  <a:lnTo>
                    <a:pt x="43" y="36"/>
                  </a:lnTo>
                  <a:lnTo>
                    <a:pt x="45" y="29"/>
                  </a:lnTo>
                  <a:lnTo>
                    <a:pt x="43" y="24"/>
                  </a:lnTo>
                  <a:lnTo>
                    <a:pt x="42" y="17"/>
                  </a:lnTo>
                  <a:lnTo>
                    <a:pt x="39" y="12"/>
                  </a:lnTo>
                  <a:lnTo>
                    <a:pt x="35" y="7"/>
                  </a:lnTo>
                  <a:lnTo>
                    <a:pt x="30" y="3"/>
                  </a:lnTo>
                  <a:lnTo>
                    <a:pt x="24" y="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7075440" y="5084640"/>
              <a:ext cx="93960" cy="33840"/>
            </a:xfrm>
            <a:custGeom>
              <a:avLst/>
              <a:gdLst/>
              <a:ahLst/>
              <a:rect l="l" t="t" r="r" b="b"/>
              <a:pathLst>
                <a:path w="343" h="183">
                  <a:moveTo>
                    <a:pt x="11" y="29"/>
                  </a:moveTo>
                  <a:lnTo>
                    <a:pt x="0" y="59"/>
                  </a:lnTo>
                  <a:lnTo>
                    <a:pt x="319" y="183"/>
                  </a:lnTo>
                  <a:lnTo>
                    <a:pt x="343" y="123"/>
                  </a:lnTo>
                  <a:lnTo>
                    <a:pt x="22" y="0"/>
                  </a:lnTo>
                  <a:lnTo>
                    <a:pt x="11" y="29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960" bIns="-12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7070400" y="5083560"/>
              <a:ext cx="11880" cy="11880"/>
            </a:xfrm>
            <a:custGeom>
              <a:avLst/>
              <a:gdLst/>
              <a:ahLst/>
              <a:rect l="l" t="t" r="r" b="b"/>
              <a:pathLst>
                <a:path w="43" h="62">
                  <a:moveTo>
                    <a:pt x="43" y="3"/>
                  </a:moveTo>
                  <a:lnTo>
                    <a:pt x="36" y="0"/>
                  </a:lnTo>
                  <a:lnTo>
                    <a:pt x="30" y="0"/>
                  </a:lnTo>
                  <a:lnTo>
                    <a:pt x="23" y="2"/>
                  </a:lnTo>
                  <a:lnTo>
                    <a:pt x="18" y="3"/>
                  </a:lnTo>
                  <a:lnTo>
                    <a:pt x="13" y="7"/>
                  </a:lnTo>
                  <a:lnTo>
                    <a:pt x="9" y="11"/>
                  </a:lnTo>
                  <a:lnTo>
                    <a:pt x="5" y="15"/>
                  </a:lnTo>
                  <a:lnTo>
                    <a:pt x="2" y="21"/>
                  </a:lnTo>
                  <a:lnTo>
                    <a:pt x="1" y="27"/>
                  </a:lnTo>
                  <a:lnTo>
                    <a:pt x="0" y="32"/>
                  </a:lnTo>
                  <a:lnTo>
                    <a:pt x="0" y="38"/>
                  </a:lnTo>
                  <a:lnTo>
                    <a:pt x="2" y="44"/>
                  </a:lnTo>
                  <a:lnTo>
                    <a:pt x="5" y="49"/>
                  </a:lnTo>
                  <a:lnTo>
                    <a:pt x="9" y="54"/>
                  </a:lnTo>
                  <a:lnTo>
                    <a:pt x="14" y="58"/>
                  </a:lnTo>
                  <a:lnTo>
                    <a:pt x="21" y="62"/>
                  </a:lnTo>
                  <a:lnTo>
                    <a:pt x="43" y="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7259760" y="5125320"/>
              <a:ext cx="10800" cy="1224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62"/>
                  </a:moveTo>
                  <a:lnTo>
                    <a:pt x="8" y="63"/>
                  </a:lnTo>
                  <a:lnTo>
                    <a:pt x="14" y="63"/>
                  </a:lnTo>
                  <a:lnTo>
                    <a:pt x="21" y="62"/>
                  </a:lnTo>
                  <a:lnTo>
                    <a:pt x="26" y="58"/>
                  </a:lnTo>
                  <a:lnTo>
                    <a:pt x="31" y="55"/>
                  </a:lnTo>
                  <a:lnTo>
                    <a:pt x="35" y="50"/>
                  </a:lnTo>
                  <a:lnTo>
                    <a:pt x="38" y="45"/>
                  </a:lnTo>
                  <a:lnTo>
                    <a:pt x="39" y="39"/>
                  </a:lnTo>
                  <a:lnTo>
                    <a:pt x="41" y="34"/>
                  </a:lnTo>
                  <a:lnTo>
                    <a:pt x="41" y="28"/>
                  </a:lnTo>
                  <a:lnTo>
                    <a:pt x="41" y="22"/>
                  </a:lnTo>
                  <a:lnTo>
                    <a:pt x="38" y="16"/>
                  </a:lnTo>
                  <a:lnTo>
                    <a:pt x="35" y="10"/>
                  </a:lnTo>
                  <a:lnTo>
                    <a:pt x="30" y="7"/>
                  </a:lnTo>
                  <a:lnTo>
                    <a:pt x="25" y="3"/>
                  </a:lnTo>
                  <a:lnTo>
                    <a:pt x="18" y="0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7164360" y="5106600"/>
              <a:ext cx="99360" cy="30960"/>
            </a:xfrm>
            <a:custGeom>
              <a:avLst/>
              <a:gdLst/>
              <a:ahLst/>
              <a:rect l="l" t="t" r="r" b="b"/>
              <a:pathLst>
                <a:path w="370" h="162">
                  <a:moveTo>
                    <a:pt x="9" y="30"/>
                  </a:moveTo>
                  <a:lnTo>
                    <a:pt x="0" y="62"/>
                  </a:lnTo>
                  <a:lnTo>
                    <a:pt x="352" y="162"/>
                  </a:lnTo>
                  <a:lnTo>
                    <a:pt x="370" y="100"/>
                  </a:lnTo>
                  <a:lnTo>
                    <a:pt x="18" y="0"/>
                  </a:lnTo>
                  <a:lnTo>
                    <a:pt x="9" y="3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840" bIns="-15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7157520" y="5106600"/>
              <a:ext cx="10800" cy="1188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41" y="1"/>
                  </a:moveTo>
                  <a:lnTo>
                    <a:pt x="33" y="0"/>
                  </a:lnTo>
                  <a:lnTo>
                    <a:pt x="27" y="0"/>
                  </a:lnTo>
                  <a:lnTo>
                    <a:pt x="20" y="1"/>
                  </a:lnTo>
                  <a:lnTo>
                    <a:pt x="15" y="4"/>
                  </a:lnTo>
                  <a:lnTo>
                    <a:pt x="11" y="8"/>
                  </a:lnTo>
                  <a:lnTo>
                    <a:pt x="7" y="12"/>
                  </a:lnTo>
                  <a:lnTo>
                    <a:pt x="3" y="17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3" y="46"/>
                  </a:lnTo>
                  <a:lnTo>
                    <a:pt x="5" y="51"/>
                  </a:lnTo>
                  <a:lnTo>
                    <a:pt x="11" y="56"/>
                  </a:lnTo>
                  <a:lnTo>
                    <a:pt x="16" y="60"/>
                  </a:lnTo>
                  <a:lnTo>
                    <a:pt x="23" y="63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920" bIns="-34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9" name=""/>
            <p:cNvSpPr/>
            <p:nvPr/>
          </p:nvSpPr>
          <p:spPr>
            <a:xfrm>
              <a:off x="7346880" y="5140440"/>
              <a:ext cx="10800" cy="10800"/>
            </a:xfrm>
            <a:custGeom>
              <a:avLst/>
              <a:gdLst/>
              <a:ahLst/>
              <a:rect l="l" t="t" r="r" b="b"/>
              <a:pathLst>
                <a:path w="39" h="63">
                  <a:moveTo>
                    <a:pt x="0" y="62"/>
                  </a:moveTo>
                  <a:lnTo>
                    <a:pt x="6" y="63"/>
                  </a:lnTo>
                  <a:lnTo>
                    <a:pt x="13" y="63"/>
                  </a:lnTo>
                  <a:lnTo>
                    <a:pt x="19" y="61"/>
                  </a:lnTo>
                  <a:lnTo>
                    <a:pt x="25" y="58"/>
                  </a:lnTo>
                  <a:lnTo>
                    <a:pt x="30" y="54"/>
                  </a:lnTo>
                  <a:lnTo>
                    <a:pt x="33" y="50"/>
                  </a:lnTo>
                  <a:lnTo>
                    <a:pt x="37" y="45"/>
                  </a:lnTo>
                  <a:lnTo>
                    <a:pt x="38" y="38"/>
                  </a:lnTo>
                  <a:lnTo>
                    <a:pt x="39" y="33"/>
                  </a:lnTo>
                  <a:lnTo>
                    <a:pt x="39" y="26"/>
                  </a:lnTo>
                  <a:lnTo>
                    <a:pt x="38" y="21"/>
                  </a:lnTo>
                  <a:lnTo>
                    <a:pt x="35" y="16"/>
                  </a:lnTo>
                  <a:lnTo>
                    <a:pt x="33" y="11"/>
                  </a:lnTo>
                  <a:lnTo>
                    <a:pt x="27" y="5"/>
                  </a:lnTo>
                  <a:lnTo>
                    <a:pt x="22" y="3"/>
                  </a:lnTo>
                  <a:lnTo>
                    <a:pt x="14" y="0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0" name=""/>
            <p:cNvSpPr/>
            <p:nvPr/>
          </p:nvSpPr>
          <p:spPr>
            <a:xfrm>
              <a:off x="7259760" y="5125320"/>
              <a:ext cx="91080" cy="25920"/>
            </a:xfrm>
            <a:custGeom>
              <a:avLst/>
              <a:gdLst/>
              <a:ahLst/>
              <a:rect l="l" t="t" r="r" b="b"/>
              <a:pathLst>
                <a:path w="335" h="142">
                  <a:moveTo>
                    <a:pt x="8" y="30"/>
                  </a:moveTo>
                  <a:lnTo>
                    <a:pt x="0" y="62"/>
                  </a:lnTo>
                  <a:lnTo>
                    <a:pt x="321" y="142"/>
                  </a:lnTo>
                  <a:lnTo>
                    <a:pt x="335" y="80"/>
                  </a:lnTo>
                  <a:lnTo>
                    <a:pt x="16" y="0"/>
                  </a:lnTo>
                  <a:lnTo>
                    <a:pt x="8" y="3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7252560" y="5125320"/>
              <a:ext cx="10800" cy="12240"/>
            </a:xfrm>
            <a:custGeom>
              <a:avLst/>
              <a:gdLst/>
              <a:ahLst/>
              <a:rect l="l" t="t" r="r" b="b"/>
              <a:pathLst>
                <a:path w="40" h="63">
                  <a:moveTo>
                    <a:pt x="40" y="1"/>
                  </a:moveTo>
                  <a:lnTo>
                    <a:pt x="32" y="0"/>
                  </a:lnTo>
                  <a:lnTo>
                    <a:pt x="25" y="0"/>
                  </a:lnTo>
                  <a:lnTo>
                    <a:pt x="19" y="2"/>
                  </a:lnTo>
                  <a:lnTo>
                    <a:pt x="14" y="5"/>
                  </a:lnTo>
                  <a:lnTo>
                    <a:pt x="10" y="9"/>
                  </a:lnTo>
                  <a:lnTo>
                    <a:pt x="6" y="13"/>
                  </a:lnTo>
                  <a:lnTo>
                    <a:pt x="3" y="18"/>
                  </a:lnTo>
                  <a:lnTo>
                    <a:pt x="0" y="23"/>
                  </a:lnTo>
                  <a:lnTo>
                    <a:pt x="0" y="30"/>
                  </a:lnTo>
                  <a:lnTo>
                    <a:pt x="0" y="36"/>
                  </a:lnTo>
                  <a:lnTo>
                    <a:pt x="2" y="42"/>
                  </a:lnTo>
                  <a:lnTo>
                    <a:pt x="3" y="47"/>
                  </a:lnTo>
                  <a:lnTo>
                    <a:pt x="7" y="52"/>
                  </a:lnTo>
                  <a:lnTo>
                    <a:pt x="11" y="56"/>
                  </a:lnTo>
                  <a:lnTo>
                    <a:pt x="18" y="60"/>
                  </a:lnTo>
                  <a:lnTo>
                    <a:pt x="24" y="63"/>
                  </a:lnTo>
                  <a:lnTo>
                    <a:pt x="40" y="1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7443720" y="5151240"/>
              <a:ext cx="10800" cy="12240"/>
            </a:xfrm>
            <a:custGeom>
              <a:avLst/>
              <a:gdLst/>
              <a:ahLst/>
              <a:rect l="l" t="t" r="r" b="b"/>
              <a:pathLst>
                <a:path w="38" h="63">
                  <a:moveTo>
                    <a:pt x="0" y="63"/>
                  </a:moveTo>
                  <a:lnTo>
                    <a:pt x="8" y="63"/>
                  </a:lnTo>
                  <a:lnTo>
                    <a:pt x="15" y="62"/>
                  </a:lnTo>
                  <a:lnTo>
                    <a:pt x="20" y="61"/>
                  </a:lnTo>
                  <a:lnTo>
                    <a:pt x="25" y="57"/>
                  </a:lnTo>
                  <a:lnTo>
                    <a:pt x="31" y="53"/>
                  </a:lnTo>
                  <a:lnTo>
                    <a:pt x="33" y="49"/>
                  </a:lnTo>
                  <a:lnTo>
                    <a:pt x="36" y="42"/>
                  </a:lnTo>
                  <a:lnTo>
                    <a:pt x="37" y="37"/>
                  </a:lnTo>
                  <a:lnTo>
                    <a:pt x="38" y="32"/>
                  </a:lnTo>
                  <a:lnTo>
                    <a:pt x="37" y="25"/>
                  </a:lnTo>
                  <a:lnTo>
                    <a:pt x="36" y="20"/>
                  </a:lnTo>
                  <a:lnTo>
                    <a:pt x="33" y="15"/>
                  </a:lnTo>
                  <a:lnTo>
                    <a:pt x="29" y="9"/>
                  </a:lnTo>
                  <a:lnTo>
                    <a:pt x="25" y="5"/>
                  </a:lnTo>
                  <a:lnTo>
                    <a:pt x="19" y="2"/>
                  </a:lnTo>
                  <a:lnTo>
                    <a:pt x="12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7348320" y="5140440"/>
              <a:ext cx="99360" cy="23040"/>
            </a:xfrm>
            <a:custGeom>
              <a:avLst/>
              <a:gdLst/>
              <a:ahLst/>
              <a:rect l="l" t="t" r="r" b="b"/>
              <a:pathLst>
                <a:path w="364" h="127">
                  <a:moveTo>
                    <a:pt x="7" y="31"/>
                  </a:moveTo>
                  <a:lnTo>
                    <a:pt x="0" y="63"/>
                  </a:lnTo>
                  <a:lnTo>
                    <a:pt x="352" y="127"/>
                  </a:lnTo>
                  <a:lnTo>
                    <a:pt x="364" y="64"/>
                  </a:lnTo>
                  <a:lnTo>
                    <a:pt x="12" y="0"/>
                  </a:lnTo>
                  <a:lnTo>
                    <a:pt x="7" y="31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760" bIns="-23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7340040" y="5140440"/>
              <a:ext cx="10800" cy="10800"/>
            </a:xfrm>
            <a:custGeom>
              <a:avLst/>
              <a:gdLst/>
              <a:ahLst/>
              <a:rect l="l" t="t" r="r" b="b"/>
              <a:pathLst>
                <a:path w="38" h="63">
                  <a:moveTo>
                    <a:pt x="38" y="1"/>
                  </a:moveTo>
                  <a:lnTo>
                    <a:pt x="30" y="0"/>
                  </a:lnTo>
                  <a:lnTo>
                    <a:pt x="23" y="1"/>
                  </a:lnTo>
                  <a:lnTo>
                    <a:pt x="17" y="2"/>
                  </a:lnTo>
                  <a:lnTo>
                    <a:pt x="13" y="6"/>
                  </a:lnTo>
                  <a:lnTo>
                    <a:pt x="8" y="10"/>
                  </a:lnTo>
                  <a:lnTo>
                    <a:pt x="5" y="16"/>
                  </a:lnTo>
                  <a:lnTo>
                    <a:pt x="2" y="21"/>
                  </a:lnTo>
                  <a:lnTo>
                    <a:pt x="1" y="26"/>
                  </a:lnTo>
                  <a:lnTo>
                    <a:pt x="0" y="33"/>
                  </a:lnTo>
                  <a:lnTo>
                    <a:pt x="1" y="38"/>
                  </a:lnTo>
                  <a:lnTo>
                    <a:pt x="2" y="44"/>
                  </a:lnTo>
                  <a:lnTo>
                    <a:pt x="5" y="50"/>
                  </a:lnTo>
                  <a:lnTo>
                    <a:pt x="9" y="54"/>
                  </a:lnTo>
                  <a:lnTo>
                    <a:pt x="13" y="58"/>
                  </a:lnTo>
                  <a:lnTo>
                    <a:pt x="20" y="62"/>
                  </a:lnTo>
                  <a:lnTo>
                    <a:pt x="26" y="63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7530840" y="5162040"/>
              <a:ext cx="10800" cy="10800"/>
            </a:xfrm>
            <a:custGeom>
              <a:avLst/>
              <a:gdLst/>
              <a:ahLst/>
              <a:rect l="l" t="t" r="r" b="b"/>
              <a:pathLst>
                <a:path w="37" h="63">
                  <a:moveTo>
                    <a:pt x="0" y="63"/>
                  </a:moveTo>
                  <a:lnTo>
                    <a:pt x="8" y="63"/>
                  </a:lnTo>
                  <a:lnTo>
                    <a:pt x="14" y="62"/>
                  </a:lnTo>
                  <a:lnTo>
                    <a:pt x="21" y="59"/>
                  </a:lnTo>
                  <a:lnTo>
                    <a:pt x="25" y="57"/>
                  </a:lnTo>
                  <a:lnTo>
                    <a:pt x="30" y="53"/>
                  </a:lnTo>
                  <a:lnTo>
                    <a:pt x="33" y="47"/>
                  </a:lnTo>
                  <a:lnTo>
                    <a:pt x="35" y="42"/>
                  </a:lnTo>
                  <a:lnTo>
                    <a:pt x="37" y="36"/>
                  </a:lnTo>
                  <a:lnTo>
                    <a:pt x="37" y="30"/>
                  </a:lnTo>
                  <a:lnTo>
                    <a:pt x="37" y="24"/>
                  </a:lnTo>
                  <a:lnTo>
                    <a:pt x="35" y="19"/>
                  </a:lnTo>
                  <a:lnTo>
                    <a:pt x="32" y="13"/>
                  </a:lnTo>
                  <a:lnTo>
                    <a:pt x="29" y="8"/>
                  </a:lnTo>
                  <a:lnTo>
                    <a:pt x="24" y="4"/>
                  </a:lnTo>
                  <a:lnTo>
                    <a:pt x="17" y="1"/>
                  </a:lnTo>
                  <a:lnTo>
                    <a:pt x="10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7443720" y="5151240"/>
              <a:ext cx="89640" cy="21600"/>
            </a:xfrm>
            <a:custGeom>
              <a:avLst/>
              <a:gdLst/>
              <a:ahLst/>
              <a:rect l="l" t="t" r="r" b="b"/>
              <a:pathLst>
                <a:path w="329" h="113">
                  <a:moveTo>
                    <a:pt x="4" y="32"/>
                  </a:moveTo>
                  <a:lnTo>
                    <a:pt x="0" y="63"/>
                  </a:lnTo>
                  <a:lnTo>
                    <a:pt x="319" y="113"/>
                  </a:lnTo>
                  <a:lnTo>
                    <a:pt x="329" y="50"/>
                  </a:lnTo>
                  <a:lnTo>
                    <a:pt x="9" y="0"/>
                  </a:lnTo>
                  <a:lnTo>
                    <a:pt x="4" y="32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0" bIns="-25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7436880" y="5151240"/>
              <a:ext cx="9360" cy="12240"/>
            </a:xfrm>
            <a:custGeom>
              <a:avLst/>
              <a:gdLst/>
              <a:ahLst/>
              <a:rect l="l" t="t" r="r" b="b"/>
              <a:pathLst>
                <a:path w="37" h="64">
                  <a:moveTo>
                    <a:pt x="37" y="1"/>
                  </a:moveTo>
                  <a:lnTo>
                    <a:pt x="29" y="0"/>
                  </a:lnTo>
                  <a:lnTo>
                    <a:pt x="22" y="1"/>
                  </a:lnTo>
                  <a:lnTo>
                    <a:pt x="17" y="4"/>
                  </a:lnTo>
                  <a:lnTo>
                    <a:pt x="12" y="8"/>
                  </a:lnTo>
                  <a:lnTo>
                    <a:pt x="8" y="12"/>
                  </a:lnTo>
                  <a:lnTo>
                    <a:pt x="4" y="16"/>
                  </a:lnTo>
                  <a:lnTo>
                    <a:pt x="3" y="22"/>
                  </a:lnTo>
                  <a:lnTo>
                    <a:pt x="0" y="27"/>
                  </a:lnTo>
                  <a:lnTo>
                    <a:pt x="0" y="34"/>
                  </a:lnTo>
                  <a:lnTo>
                    <a:pt x="1" y="39"/>
                  </a:lnTo>
                  <a:lnTo>
                    <a:pt x="3" y="45"/>
                  </a:lnTo>
                  <a:lnTo>
                    <a:pt x="5" y="50"/>
                  </a:lnTo>
                  <a:lnTo>
                    <a:pt x="9" y="55"/>
                  </a:lnTo>
                  <a:lnTo>
                    <a:pt x="14" y="59"/>
                  </a:lnTo>
                  <a:lnTo>
                    <a:pt x="20" y="62"/>
                  </a:lnTo>
                  <a:lnTo>
                    <a:pt x="28" y="64"/>
                  </a:lnTo>
                  <a:lnTo>
                    <a:pt x="37" y="1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7627680" y="5168880"/>
              <a:ext cx="9360" cy="12240"/>
            </a:xfrm>
            <a:custGeom>
              <a:avLst/>
              <a:gdLst/>
              <a:ahLst/>
              <a:rect l="l" t="t" r="r" b="b"/>
              <a:pathLst>
                <a:path w="35" h="63">
                  <a:moveTo>
                    <a:pt x="0" y="63"/>
                  </a:moveTo>
                  <a:lnTo>
                    <a:pt x="7" y="63"/>
                  </a:lnTo>
                  <a:lnTo>
                    <a:pt x="14" y="62"/>
                  </a:lnTo>
                  <a:lnTo>
                    <a:pt x="19" y="59"/>
                  </a:lnTo>
                  <a:lnTo>
                    <a:pt x="24" y="57"/>
                  </a:lnTo>
                  <a:lnTo>
                    <a:pt x="28" y="51"/>
                  </a:lnTo>
                  <a:lnTo>
                    <a:pt x="32" y="46"/>
                  </a:lnTo>
                  <a:lnTo>
                    <a:pt x="34" y="41"/>
                  </a:lnTo>
                  <a:lnTo>
                    <a:pt x="35" y="36"/>
                  </a:lnTo>
                  <a:lnTo>
                    <a:pt x="35" y="29"/>
                  </a:lnTo>
                  <a:lnTo>
                    <a:pt x="34" y="24"/>
                  </a:lnTo>
                  <a:lnTo>
                    <a:pt x="32" y="17"/>
                  </a:lnTo>
                  <a:lnTo>
                    <a:pt x="30" y="12"/>
                  </a:lnTo>
                  <a:lnTo>
                    <a:pt x="26" y="8"/>
                  </a:lnTo>
                  <a:lnTo>
                    <a:pt x="21" y="4"/>
                  </a:lnTo>
                  <a:lnTo>
                    <a:pt x="14" y="2"/>
                  </a:lnTo>
                  <a:lnTo>
                    <a:pt x="6" y="0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7530840" y="5162040"/>
              <a:ext cx="98280" cy="19080"/>
            </a:xfrm>
            <a:custGeom>
              <a:avLst/>
              <a:gdLst/>
              <a:ahLst/>
              <a:rect l="l" t="t" r="r" b="b"/>
              <a:pathLst>
                <a:path w="359" h="102">
                  <a:moveTo>
                    <a:pt x="4" y="33"/>
                  </a:moveTo>
                  <a:lnTo>
                    <a:pt x="0" y="64"/>
                  </a:lnTo>
                  <a:lnTo>
                    <a:pt x="353" y="102"/>
                  </a:lnTo>
                  <a:lnTo>
                    <a:pt x="359" y="39"/>
                  </a:lnTo>
                  <a:lnTo>
                    <a:pt x="8" y="0"/>
                  </a:lnTo>
                  <a:lnTo>
                    <a:pt x="4" y="33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7524000" y="5162040"/>
              <a:ext cx="9360" cy="10800"/>
            </a:xfrm>
            <a:custGeom>
              <a:avLst/>
              <a:gdLst/>
              <a:ahLst/>
              <a:rect l="l" t="t" r="r" b="b"/>
              <a:pathLst>
                <a:path w="35" h="64">
                  <a:moveTo>
                    <a:pt x="35" y="0"/>
                  </a:moveTo>
                  <a:lnTo>
                    <a:pt x="27" y="0"/>
                  </a:lnTo>
                  <a:lnTo>
                    <a:pt x="21" y="1"/>
                  </a:lnTo>
                  <a:lnTo>
                    <a:pt x="14" y="4"/>
                  </a:lnTo>
                  <a:lnTo>
                    <a:pt x="10" y="8"/>
                  </a:lnTo>
                  <a:lnTo>
                    <a:pt x="6" y="12"/>
                  </a:lnTo>
                  <a:lnTo>
                    <a:pt x="2" y="17"/>
                  </a:lnTo>
                  <a:lnTo>
                    <a:pt x="1" y="23"/>
                  </a:lnTo>
                  <a:lnTo>
                    <a:pt x="0" y="29"/>
                  </a:lnTo>
                  <a:lnTo>
                    <a:pt x="0" y="35"/>
                  </a:lnTo>
                  <a:lnTo>
                    <a:pt x="0" y="41"/>
                  </a:lnTo>
                  <a:lnTo>
                    <a:pt x="2" y="46"/>
                  </a:lnTo>
                  <a:lnTo>
                    <a:pt x="5" y="51"/>
                  </a:lnTo>
                  <a:lnTo>
                    <a:pt x="9" y="56"/>
                  </a:lnTo>
                  <a:lnTo>
                    <a:pt x="14" y="60"/>
                  </a:lnTo>
                  <a:lnTo>
                    <a:pt x="21" y="63"/>
                  </a:lnTo>
                  <a:lnTo>
                    <a:pt x="27" y="64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d81e04"/>
            </a:solidFill>
            <a:ln w="28440">
              <a:solidFill>
                <a:srgbClr val="fc012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1" name=""/>
          <p:cNvSpPr/>
          <p:nvPr/>
        </p:nvSpPr>
        <p:spPr>
          <a:xfrm>
            <a:off x="4615200" y="5243400"/>
            <a:ext cx="619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Return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4833720" y="4979880"/>
            <a:ext cx="77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2890440" y="5006880"/>
            <a:ext cx="22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4" name=""/>
          <p:cNvSpPr/>
          <p:nvPr/>
        </p:nvSpPr>
        <p:spPr>
          <a:xfrm>
            <a:off x="1831320" y="4705200"/>
            <a:ext cx="176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0.1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2036880" y="4782960"/>
            <a:ext cx="136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PlaceHolder 1"/>
          <p:cNvSpPr>
            <a:spLocks noGrp="1"/>
          </p:cNvSpPr>
          <p:nvPr>
            <p:ph type="title"/>
          </p:nvPr>
        </p:nvSpPr>
        <p:spPr>
          <a:xfrm>
            <a:off x="101592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Book Antiqua"/>
              </a:rPr>
              <a:t>Backtesting  ENRON V@R - 1/1/98 to 2/26/99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388800" y="165240"/>
            <a:ext cx="80773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68" name=""/>
          <p:cNvGraphicFramePr/>
          <p:nvPr/>
        </p:nvGraphicFramePr>
        <p:xfrm>
          <a:off x="736560" y="1790640"/>
          <a:ext cx="7454880" cy="406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36560" y="1790640"/>
                    <a:ext cx="7454880" cy="406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870" name=""/>
          <p:cNvGrpSpPr/>
          <p:nvPr/>
        </p:nvGrpSpPr>
        <p:grpSpPr>
          <a:xfrm>
            <a:off x="1077840" y="843120"/>
            <a:ext cx="3495600" cy="269640"/>
            <a:chOff x="1077840" y="843120"/>
            <a:chExt cx="3495600" cy="269640"/>
          </a:xfrm>
        </p:grpSpPr>
        <p:sp>
          <p:nvSpPr>
            <p:cNvPr id="871" name=""/>
            <p:cNvSpPr/>
            <p:nvPr/>
          </p:nvSpPr>
          <p:spPr>
            <a:xfrm>
              <a:off x="1077840" y="843120"/>
              <a:ext cx="3495600" cy="2696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1201680" y="948240"/>
              <a:ext cx="236520" cy="590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1474200" y="928800"/>
              <a:ext cx="29664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P&amp;L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2274840" y="986040"/>
              <a:ext cx="237960" cy="1440"/>
            </a:xfrm>
            <a:prstGeom prst="line">
              <a:avLst/>
            </a:prstGeom>
            <a:ln w="1116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2536200" y="928800"/>
              <a:ext cx="81072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Value at Risk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3498840" y="986040"/>
              <a:ext cx="237960" cy="1440"/>
            </a:xfrm>
            <a:prstGeom prst="line">
              <a:avLst/>
            </a:prstGeom>
            <a:ln w="20520">
              <a:solidFill>
                <a:srgbClr val="48843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3760920" y="928800"/>
              <a:ext cx="703440" cy="168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V@R Limit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78" name=""/>
          <p:cNvSpPr/>
          <p:nvPr/>
        </p:nvSpPr>
        <p:spPr>
          <a:xfrm>
            <a:off x="3213000" y="1787400"/>
            <a:ext cx="159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Summer 1998 Power Price Spike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>
            <a:off x="5361120" y="2400480"/>
            <a:ext cx="159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Hurricane Mitch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Risk Controls Integration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PlaceHolder 2"/>
          <p:cNvSpPr>
            <a:spLocks noGrp="1"/>
          </p:cNvSpPr>
          <p:nvPr>
            <p:ph/>
          </p:nvPr>
        </p:nvSpPr>
        <p:spPr>
          <a:xfrm>
            <a:off x="1023840" y="878040"/>
            <a:ext cx="7778880" cy="2735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31840" indent="-231840">
              <a:lnSpc>
                <a:spcPct val="90000"/>
              </a:lnSpc>
              <a:spcBef>
                <a:spcPts val="451"/>
              </a:spcBef>
              <a:spcAft>
                <a:spcPts val="19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Checks and Balances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90000"/>
              </a:lnSpc>
              <a:spcBef>
                <a:spcPts val="374"/>
              </a:spcBef>
              <a:spcAft>
                <a:spcPts val="1624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Control personnel on the trading floor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90000"/>
              </a:lnSpc>
              <a:spcBef>
                <a:spcPts val="374"/>
              </a:spcBef>
              <a:spcAft>
                <a:spcPts val="1624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Multi-disciplined assessment team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90000"/>
              </a:lnSpc>
              <a:spcBef>
                <a:spcPts val="374"/>
              </a:spcBef>
              <a:spcAft>
                <a:spcPts val="1624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Expertise of staff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90000"/>
              </a:lnSpc>
              <a:spcBef>
                <a:spcPts val="374"/>
              </a:spcBef>
              <a:spcAft>
                <a:spcPts val="1624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Management Review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2" name=""/>
          <p:cNvGrpSpPr/>
          <p:nvPr/>
        </p:nvGrpSpPr>
        <p:grpSpPr>
          <a:xfrm>
            <a:off x="2976480" y="4011480"/>
            <a:ext cx="3959280" cy="2381400"/>
            <a:chOff x="2976480" y="4011480"/>
            <a:chExt cx="3959280" cy="2381400"/>
          </a:xfrm>
        </p:grpSpPr>
        <p:pic>
          <p:nvPicPr>
            <p:cNvPr id="883" name="BXSDW" descr=""/>
            <p:cNvPicPr/>
            <p:nvPr/>
          </p:nvPicPr>
          <p:blipFill>
            <a:blip r:embed="rId1"/>
            <a:stretch/>
          </p:blipFill>
          <p:spPr>
            <a:xfrm>
              <a:off x="3030480" y="4108320"/>
              <a:ext cx="3905280" cy="228456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884" name="Trading" descr=""/>
            <p:cNvPicPr/>
            <p:nvPr/>
          </p:nvPicPr>
          <p:blipFill>
            <a:blip r:embed="rId2"/>
            <a:stretch/>
          </p:blipFill>
          <p:spPr>
            <a:xfrm>
              <a:off x="2976480" y="4011480"/>
              <a:ext cx="3659400" cy="213372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"/>
          <p:cNvSpPr/>
          <p:nvPr/>
        </p:nvSpPr>
        <p:spPr>
          <a:xfrm>
            <a:off x="1208160" y="2046240"/>
            <a:ext cx="1587600" cy="3225960"/>
          </a:xfrm>
          <a:custGeom>
            <a:avLst/>
            <a:gdLst>
              <a:gd name="textAreaLeft" fmla="*/ 0 w 1587600"/>
              <a:gd name="textAreaRight" fmla="*/ 1587960 w 1587600"/>
              <a:gd name="textAreaTop" fmla="*/ 0 h 3225960"/>
              <a:gd name="textAreaBottom" fmla="*/ 3226320 h 32259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4400" y="0"/>
                </a:lnTo>
                <a:lnTo>
                  <a:pt x="21600" y="10800"/>
                </a:lnTo>
                <a:lnTo>
                  <a:pt x="14400" y="21600"/>
                </a:ln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rgbClr val="fefefe"/>
              </a:gs>
              <a:gs pos="100000">
                <a:srgbClr val="ff0000"/>
              </a:gs>
            </a:gsLst>
            <a:lin ang="10800000"/>
          </a:gradFill>
          <a:ln w="0">
            <a:noFill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>
            <a:off x="1193760" y="3147840"/>
            <a:ext cx="1454040" cy="9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Positions &amp;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>
            <a:off x="3070080" y="1195560"/>
            <a:ext cx="2130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8080"/>
                </a:solidFill>
                <a:effectLst/>
                <a:uFillTx/>
                <a:latin typeface="Arial"/>
              </a:rPr>
              <a:t>P</a:t>
            </a:r>
            <a:r>
              <a:rPr b="1" lang="en-US" sz="2000" strike="noStrike" u="none">
                <a:solidFill>
                  <a:srgbClr val="008080"/>
                </a:solidFill>
                <a:effectLst/>
                <a:uFillTx/>
                <a:latin typeface="Arial"/>
              </a:rPr>
              <a:t>ORTFOLIOS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>
            <a:off x="3087720" y="1906560"/>
            <a:ext cx="2336760" cy="482760"/>
          </a:xfrm>
          <a:prstGeom prst="rightArrow">
            <a:avLst>
              <a:gd name="adj1" fmla="val 75000"/>
              <a:gd name="adj2" fmla="val 154916"/>
            </a:avLst>
          </a:prstGeom>
          <a:gradFill rotWithShape="0">
            <a:gsLst>
              <a:gs pos="0">
                <a:srgbClr val="008080"/>
              </a:gs>
              <a:gs pos="50000">
                <a:srgbClr val="e4f1f1"/>
              </a:gs>
              <a:gs pos="100000">
                <a:srgbClr val="008080"/>
              </a:gs>
            </a:gsLst>
            <a:lin ang="13500000"/>
          </a:gradFill>
          <a:ln w="12600">
            <a:solidFill>
              <a:srgbClr val="008080"/>
            </a:solidFill>
            <a:miter/>
          </a:ln>
          <a:effectLst>
            <a:outerShdw dist="77353" dir="4837521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>
            <a:off x="3179880" y="2009880"/>
            <a:ext cx="162216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Gas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3087720" y="2509920"/>
            <a:ext cx="2336760" cy="482400"/>
          </a:xfrm>
          <a:prstGeom prst="rightArrow">
            <a:avLst>
              <a:gd name="adj1" fmla="val 75000"/>
              <a:gd name="adj2" fmla="val 155031"/>
            </a:avLst>
          </a:prstGeom>
          <a:gradFill rotWithShape="0">
            <a:gsLst>
              <a:gs pos="0">
                <a:srgbClr val="008080"/>
              </a:gs>
              <a:gs pos="50000">
                <a:srgbClr val="e4f1f1"/>
              </a:gs>
              <a:gs pos="100000">
                <a:srgbClr val="008080"/>
              </a:gs>
            </a:gsLst>
            <a:lin ang="13500000"/>
          </a:gradFill>
          <a:ln w="12600">
            <a:solidFill>
              <a:srgbClr val="008080"/>
            </a:solidFill>
            <a:miter/>
          </a:ln>
          <a:effectLst>
            <a:outerShdw dist="77353" dir="4837521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3179880" y="2612880"/>
            <a:ext cx="162216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 Power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3087720" y="3114720"/>
            <a:ext cx="2336760" cy="482400"/>
          </a:xfrm>
          <a:prstGeom prst="rightArrow">
            <a:avLst>
              <a:gd name="adj1" fmla="val 75000"/>
              <a:gd name="adj2" fmla="val 155031"/>
            </a:avLst>
          </a:prstGeom>
          <a:gradFill rotWithShape="0">
            <a:gsLst>
              <a:gs pos="0">
                <a:srgbClr val="008080"/>
              </a:gs>
              <a:gs pos="50000">
                <a:srgbClr val="e4f1f1"/>
              </a:gs>
              <a:gs pos="100000">
                <a:srgbClr val="008080"/>
              </a:gs>
            </a:gsLst>
            <a:lin ang="13500000"/>
          </a:gradFill>
          <a:ln w="12600">
            <a:solidFill>
              <a:srgbClr val="008080"/>
            </a:solidFill>
            <a:miter/>
          </a:ln>
          <a:effectLst>
            <a:outerShdw dist="77353" dir="4837521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3033720" y="3181320"/>
            <a:ext cx="2133720" cy="30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Emerging Businesses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3087720" y="3719520"/>
            <a:ext cx="2336760" cy="482760"/>
          </a:xfrm>
          <a:prstGeom prst="rightArrow">
            <a:avLst>
              <a:gd name="adj1" fmla="val 75000"/>
              <a:gd name="adj2" fmla="val 154916"/>
            </a:avLst>
          </a:prstGeom>
          <a:gradFill rotWithShape="0">
            <a:gsLst>
              <a:gs pos="0">
                <a:srgbClr val="008080"/>
              </a:gs>
              <a:gs pos="50000">
                <a:srgbClr val="e4f1f1"/>
              </a:gs>
              <a:gs pos="100000">
                <a:srgbClr val="008080"/>
              </a:gs>
            </a:gsLst>
            <a:lin ang="13500000"/>
          </a:gradFill>
          <a:ln w="12600">
            <a:solidFill>
              <a:srgbClr val="008080"/>
            </a:solidFill>
            <a:miter/>
          </a:ln>
          <a:effectLst>
            <a:outerShdw dist="77353" dir="4837521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3179880" y="3809880"/>
            <a:ext cx="185076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Liquids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>
            <a:off x="3087720" y="4324320"/>
            <a:ext cx="2336760" cy="482760"/>
          </a:xfrm>
          <a:prstGeom prst="rightArrow">
            <a:avLst>
              <a:gd name="adj1" fmla="val 75000"/>
              <a:gd name="adj2" fmla="val 154916"/>
            </a:avLst>
          </a:prstGeom>
          <a:gradFill rotWithShape="0">
            <a:gsLst>
              <a:gs pos="0">
                <a:srgbClr val="008080"/>
              </a:gs>
              <a:gs pos="50000">
                <a:srgbClr val="e4f1f1"/>
              </a:gs>
              <a:gs pos="100000">
                <a:srgbClr val="008080"/>
              </a:gs>
            </a:gsLst>
            <a:lin ang="13500000"/>
          </a:gradFill>
          <a:ln w="12600">
            <a:solidFill>
              <a:srgbClr val="008080"/>
            </a:solidFill>
            <a:miter/>
          </a:ln>
          <a:effectLst>
            <a:outerShdw dist="77353" dir="4837521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>
            <a:off x="3179880" y="4414680"/>
            <a:ext cx="185076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>
            <a:off x="3087720" y="4929120"/>
            <a:ext cx="2336760" cy="482760"/>
          </a:xfrm>
          <a:prstGeom prst="rightArrow">
            <a:avLst>
              <a:gd name="adj1" fmla="val 75000"/>
              <a:gd name="adj2" fmla="val 154916"/>
            </a:avLst>
          </a:prstGeom>
          <a:gradFill rotWithShape="0">
            <a:gsLst>
              <a:gs pos="0">
                <a:srgbClr val="008080"/>
              </a:gs>
              <a:gs pos="50000">
                <a:srgbClr val="e4f1f1"/>
              </a:gs>
              <a:gs pos="100000">
                <a:srgbClr val="008080"/>
              </a:gs>
            </a:gsLst>
            <a:lin ang="13500000"/>
          </a:gradFill>
          <a:ln w="12600">
            <a:solidFill>
              <a:srgbClr val="008080"/>
            </a:solidFill>
            <a:miter/>
          </a:ln>
          <a:effectLst>
            <a:outerShdw dist="77353" dir="4837521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>
            <a:off x="3179880" y="5019840"/>
            <a:ext cx="185076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>
            <a:off x="5715000" y="2006640"/>
            <a:ext cx="2368440" cy="146520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50000">
                <a:srgbClr val="d5d5f3"/>
              </a:gs>
              <a:gs pos="100000">
                <a:srgbClr val="3333cc"/>
              </a:gs>
            </a:gsLst>
            <a:lin ang="13500000"/>
          </a:gradFill>
          <a:ln w="0">
            <a:noFill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>
            <a:off x="5715000" y="3809880"/>
            <a:ext cx="2368440" cy="14655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50000">
                <a:srgbClr val="d5d5f3"/>
              </a:gs>
              <a:gs pos="100000">
                <a:srgbClr val="3333cc"/>
              </a:gs>
            </a:gsLst>
            <a:lin ang="13500000"/>
          </a:gradFill>
          <a:ln w="0">
            <a:noFill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>
            <a:off x="6202440" y="2606760"/>
            <a:ext cx="145404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Limits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>
            <a:off x="5986440" y="4157640"/>
            <a:ext cx="1860480" cy="91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&amp; Performance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Risk Management Controls - Major Portfolios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5" name=""/>
          <p:cNvGraphicFramePr/>
          <p:nvPr/>
        </p:nvGraphicFramePr>
        <p:xfrm>
          <a:off x="1147680" y="738360"/>
          <a:ext cx="7313760" cy="5682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7680" y="738360"/>
                    <a:ext cx="7313760" cy="568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7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ECT North America - Natural Gas Risk Book Hierarchy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08" name=""/>
          <p:cNvSpPr/>
          <p:nvPr/>
        </p:nvSpPr>
        <p:spPr>
          <a:xfrm>
            <a:off x="5340240" y="4395960"/>
            <a:ext cx="3337200" cy="1584000"/>
          </a:xfrm>
          <a:prstGeom prst="roundRect">
            <a:avLst>
              <a:gd name="adj" fmla="val 16667"/>
            </a:avLst>
          </a:prstGeom>
          <a:solidFill>
            <a:srgbClr val="ffe473"/>
          </a:solidFill>
          <a:ln w="0">
            <a:noFill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9" name=""/>
          <p:cNvSpPr/>
          <p:nvPr/>
        </p:nvSpPr>
        <p:spPr>
          <a:xfrm>
            <a:off x="5319720" y="4498920"/>
            <a:ext cx="3429000" cy="141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defines the portfolio risk hierarchy to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individual, portfolio, and enterprise 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0" name="SPRSDW" descr=""/>
          <p:cNvPicPr/>
          <p:nvPr/>
        </p:nvPicPr>
        <p:blipFill>
          <a:blip r:embed="rId1"/>
          <a:stretch/>
        </p:blipFill>
        <p:spPr>
          <a:xfrm>
            <a:off x="3176640" y="5943600"/>
            <a:ext cx="2549520" cy="56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11" name="SPRSDW" descr=""/>
          <p:cNvPicPr/>
          <p:nvPr/>
        </p:nvPicPr>
        <p:blipFill>
          <a:blip r:embed="rId2"/>
          <a:stretch/>
        </p:blipFill>
        <p:spPr>
          <a:xfrm>
            <a:off x="4030560" y="5445000"/>
            <a:ext cx="2549520" cy="56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12" name="SPRSDW" descr=""/>
          <p:cNvPicPr/>
          <p:nvPr/>
        </p:nvPicPr>
        <p:blipFill>
          <a:blip r:embed="rId3"/>
          <a:stretch/>
        </p:blipFill>
        <p:spPr>
          <a:xfrm>
            <a:off x="2333520" y="5425920"/>
            <a:ext cx="2549520" cy="560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13" name=""/>
          <p:cNvSpPr/>
          <p:nvPr/>
        </p:nvSpPr>
        <p:spPr>
          <a:xfrm rot="10800000">
            <a:off x="2930040" y="3316320"/>
            <a:ext cx="2946600" cy="2765520"/>
          </a:xfrm>
          <a:prstGeom prst="ellipse">
            <a:avLst/>
          </a:prstGeom>
          <a:gradFill rotWithShape="0">
            <a:gsLst>
              <a:gs pos="0">
                <a:srgbClr val="fee4f4"/>
              </a:gs>
              <a:gs pos="100000">
                <a:srgbClr val="ff009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4" name=""/>
          <p:cNvSpPr/>
          <p:nvPr/>
        </p:nvSpPr>
        <p:spPr>
          <a:xfrm rot="10800000">
            <a:off x="3683160" y="1796760"/>
            <a:ext cx="2946240" cy="2766960"/>
          </a:xfrm>
          <a:prstGeom prst="ellipse">
            <a:avLst/>
          </a:prstGeom>
          <a:gradFill rotWithShape="0">
            <a:gsLst>
              <a:gs pos="0">
                <a:srgbClr val="fef1f1"/>
              </a:gs>
              <a:gs pos="100000">
                <a:srgbClr val="ff7f7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5" name=""/>
          <p:cNvSpPr/>
          <p:nvPr/>
        </p:nvSpPr>
        <p:spPr>
          <a:xfrm rot="10800000">
            <a:off x="2166480" y="1777680"/>
            <a:ext cx="2948040" cy="2766960"/>
          </a:xfrm>
          <a:prstGeom prst="ellipse">
            <a:avLst/>
          </a:prstGeom>
          <a:gradFill rotWithShape="0">
            <a:gsLst>
              <a:gs pos="0">
                <a:srgbClr val="e3c9f5"/>
              </a:gs>
              <a:gs pos="100000">
                <a:srgbClr val="9f3fd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6" name=""/>
          <p:cNvSpPr/>
          <p:nvPr/>
        </p:nvSpPr>
        <p:spPr>
          <a:xfrm rot="10800000">
            <a:off x="3709800" y="3306600"/>
            <a:ext cx="1377720" cy="1060560"/>
          </a:xfrm>
          <a:custGeom>
            <a:avLst/>
            <a:gdLst/>
            <a:ahLst/>
            <a:rect l="l" t="t" r="r" b="b"/>
            <a:pathLst>
              <a:path w="808" h="668">
                <a:moveTo>
                  <a:pt x="410" y="0"/>
                </a:moveTo>
                <a:lnTo>
                  <a:pt x="387" y="14"/>
                </a:lnTo>
                <a:lnTo>
                  <a:pt x="361" y="32"/>
                </a:lnTo>
                <a:lnTo>
                  <a:pt x="333" y="53"/>
                </a:lnTo>
                <a:lnTo>
                  <a:pt x="308" y="71"/>
                </a:lnTo>
                <a:lnTo>
                  <a:pt x="284" y="93"/>
                </a:lnTo>
                <a:lnTo>
                  <a:pt x="264" y="111"/>
                </a:lnTo>
                <a:lnTo>
                  <a:pt x="240" y="134"/>
                </a:lnTo>
                <a:lnTo>
                  <a:pt x="218" y="155"/>
                </a:lnTo>
                <a:lnTo>
                  <a:pt x="192" y="185"/>
                </a:lnTo>
                <a:lnTo>
                  <a:pt x="169" y="213"/>
                </a:lnTo>
                <a:lnTo>
                  <a:pt x="148" y="238"/>
                </a:lnTo>
                <a:lnTo>
                  <a:pt x="123" y="271"/>
                </a:lnTo>
                <a:lnTo>
                  <a:pt x="104" y="300"/>
                </a:lnTo>
                <a:lnTo>
                  <a:pt x="87" y="329"/>
                </a:lnTo>
                <a:lnTo>
                  <a:pt x="69" y="362"/>
                </a:lnTo>
                <a:lnTo>
                  <a:pt x="54" y="393"/>
                </a:lnTo>
                <a:lnTo>
                  <a:pt x="37" y="433"/>
                </a:lnTo>
                <a:lnTo>
                  <a:pt x="24" y="471"/>
                </a:lnTo>
                <a:lnTo>
                  <a:pt x="12" y="509"/>
                </a:lnTo>
                <a:lnTo>
                  <a:pt x="6" y="538"/>
                </a:lnTo>
                <a:lnTo>
                  <a:pt x="0" y="564"/>
                </a:lnTo>
                <a:lnTo>
                  <a:pt x="28" y="582"/>
                </a:lnTo>
                <a:lnTo>
                  <a:pt x="63" y="597"/>
                </a:lnTo>
                <a:lnTo>
                  <a:pt x="103" y="612"/>
                </a:lnTo>
                <a:lnTo>
                  <a:pt x="147" y="626"/>
                </a:lnTo>
                <a:lnTo>
                  <a:pt x="197" y="642"/>
                </a:lnTo>
                <a:lnTo>
                  <a:pt x="246" y="652"/>
                </a:lnTo>
                <a:lnTo>
                  <a:pt x="285" y="658"/>
                </a:lnTo>
                <a:lnTo>
                  <a:pt x="326" y="664"/>
                </a:lnTo>
                <a:lnTo>
                  <a:pt x="367" y="666"/>
                </a:lnTo>
                <a:lnTo>
                  <a:pt x="404" y="668"/>
                </a:lnTo>
                <a:lnTo>
                  <a:pt x="450" y="666"/>
                </a:lnTo>
                <a:lnTo>
                  <a:pt x="498" y="660"/>
                </a:lnTo>
                <a:lnTo>
                  <a:pt x="551" y="653"/>
                </a:lnTo>
                <a:lnTo>
                  <a:pt x="596" y="644"/>
                </a:lnTo>
                <a:lnTo>
                  <a:pt x="633" y="635"/>
                </a:lnTo>
                <a:lnTo>
                  <a:pt x="673" y="622"/>
                </a:lnTo>
                <a:lnTo>
                  <a:pt x="702" y="611"/>
                </a:lnTo>
                <a:lnTo>
                  <a:pt x="733" y="599"/>
                </a:lnTo>
                <a:lnTo>
                  <a:pt x="761" y="587"/>
                </a:lnTo>
                <a:lnTo>
                  <a:pt x="792" y="572"/>
                </a:lnTo>
                <a:lnTo>
                  <a:pt x="808" y="563"/>
                </a:lnTo>
                <a:lnTo>
                  <a:pt x="802" y="531"/>
                </a:lnTo>
                <a:lnTo>
                  <a:pt x="793" y="498"/>
                </a:lnTo>
                <a:lnTo>
                  <a:pt x="783" y="465"/>
                </a:lnTo>
                <a:lnTo>
                  <a:pt x="766" y="421"/>
                </a:lnTo>
                <a:lnTo>
                  <a:pt x="744" y="376"/>
                </a:lnTo>
                <a:lnTo>
                  <a:pt x="719" y="327"/>
                </a:lnTo>
                <a:lnTo>
                  <a:pt x="697" y="292"/>
                </a:lnTo>
                <a:lnTo>
                  <a:pt x="673" y="254"/>
                </a:lnTo>
                <a:lnTo>
                  <a:pt x="654" y="226"/>
                </a:lnTo>
                <a:lnTo>
                  <a:pt x="624" y="189"/>
                </a:lnTo>
                <a:lnTo>
                  <a:pt x="601" y="160"/>
                </a:lnTo>
                <a:lnTo>
                  <a:pt x="575" y="134"/>
                </a:lnTo>
                <a:lnTo>
                  <a:pt x="540" y="101"/>
                </a:lnTo>
                <a:lnTo>
                  <a:pt x="516" y="79"/>
                </a:lnTo>
                <a:lnTo>
                  <a:pt x="486" y="54"/>
                </a:lnTo>
                <a:lnTo>
                  <a:pt x="449" y="26"/>
                </a:lnTo>
                <a:lnTo>
                  <a:pt x="410" y="0"/>
                </a:lnTo>
                <a:close/>
              </a:path>
            </a:pathLst>
          </a:custGeom>
          <a:gradFill rotWithShape="0">
            <a:gsLst>
              <a:gs pos="0">
                <a:srgbClr val="fef7dc"/>
              </a:gs>
              <a:gs pos="100000">
                <a:srgbClr val="ffcc00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7" name=""/>
          <p:cNvSpPr/>
          <p:nvPr/>
        </p:nvSpPr>
        <p:spPr>
          <a:xfrm rot="10800000">
            <a:off x="4381200" y="3466800"/>
            <a:ext cx="1460520" cy="1096920"/>
          </a:xfrm>
          <a:custGeom>
            <a:avLst/>
            <a:gdLst/>
            <a:ahLst/>
            <a:rect l="l" t="t" r="r" b="b"/>
            <a:pathLst>
              <a:path w="857" h="691">
                <a:moveTo>
                  <a:pt x="2" y="99"/>
                </a:moveTo>
                <a:lnTo>
                  <a:pt x="19" y="90"/>
                </a:lnTo>
                <a:lnTo>
                  <a:pt x="54" y="72"/>
                </a:lnTo>
                <a:lnTo>
                  <a:pt x="90" y="59"/>
                </a:lnTo>
                <a:lnTo>
                  <a:pt x="116" y="48"/>
                </a:lnTo>
                <a:lnTo>
                  <a:pt x="151" y="36"/>
                </a:lnTo>
                <a:lnTo>
                  <a:pt x="191" y="26"/>
                </a:lnTo>
                <a:lnTo>
                  <a:pt x="227" y="18"/>
                </a:lnTo>
                <a:lnTo>
                  <a:pt x="263" y="11"/>
                </a:lnTo>
                <a:lnTo>
                  <a:pt x="297" y="6"/>
                </a:lnTo>
                <a:lnTo>
                  <a:pt x="330" y="4"/>
                </a:lnTo>
                <a:lnTo>
                  <a:pt x="365" y="0"/>
                </a:lnTo>
                <a:lnTo>
                  <a:pt x="402" y="0"/>
                </a:lnTo>
                <a:lnTo>
                  <a:pt x="439" y="0"/>
                </a:lnTo>
                <a:lnTo>
                  <a:pt x="479" y="4"/>
                </a:lnTo>
                <a:lnTo>
                  <a:pt x="521" y="8"/>
                </a:lnTo>
                <a:lnTo>
                  <a:pt x="554" y="13"/>
                </a:lnTo>
                <a:lnTo>
                  <a:pt x="587" y="19"/>
                </a:lnTo>
                <a:lnTo>
                  <a:pt x="623" y="28"/>
                </a:lnTo>
                <a:lnTo>
                  <a:pt x="658" y="37"/>
                </a:lnTo>
                <a:lnTo>
                  <a:pt x="690" y="49"/>
                </a:lnTo>
                <a:lnTo>
                  <a:pt x="727" y="64"/>
                </a:lnTo>
                <a:lnTo>
                  <a:pt x="761" y="77"/>
                </a:lnTo>
                <a:lnTo>
                  <a:pt x="798" y="94"/>
                </a:lnTo>
                <a:lnTo>
                  <a:pt x="826" y="107"/>
                </a:lnTo>
                <a:lnTo>
                  <a:pt x="857" y="125"/>
                </a:lnTo>
                <a:lnTo>
                  <a:pt x="835" y="137"/>
                </a:lnTo>
                <a:lnTo>
                  <a:pt x="810" y="153"/>
                </a:lnTo>
                <a:lnTo>
                  <a:pt x="790" y="172"/>
                </a:lnTo>
                <a:lnTo>
                  <a:pt x="767" y="186"/>
                </a:lnTo>
                <a:lnTo>
                  <a:pt x="751" y="197"/>
                </a:lnTo>
                <a:lnTo>
                  <a:pt x="728" y="219"/>
                </a:lnTo>
                <a:lnTo>
                  <a:pt x="707" y="239"/>
                </a:lnTo>
                <a:lnTo>
                  <a:pt x="688" y="257"/>
                </a:lnTo>
                <a:lnTo>
                  <a:pt x="666" y="279"/>
                </a:lnTo>
                <a:lnTo>
                  <a:pt x="641" y="303"/>
                </a:lnTo>
                <a:lnTo>
                  <a:pt x="625" y="323"/>
                </a:lnTo>
                <a:lnTo>
                  <a:pt x="609" y="341"/>
                </a:lnTo>
                <a:lnTo>
                  <a:pt x="591" y="364"/>
                </a:lnTo>
                <a:lnTo>
                  <a:pt x="572" y="391"/>
                </a:lnTo>
                <a:lnTo>
                  <a:pt x="551" y="421"/>
                </a:lnTo>
                <a:lnTo>
                  <a:pt x="530" y="457"/>
                </a:lnTo>
                <a:lnTo>
                  <a:pt x="515" y="484"/>
                </a:lnTo>
                <a:lnTo>
                  <a:pt x="499" y="514"/>
                </a:lnTo>
                <a:lnTo>
                  <a:pt x="485" y="549"/>
                </a:lnTo>
                <a:lnTo>
                  <a:pt x="470" y="591"/>
                </a:lnTo>
                <a:lnTo>
                  <a:pt x="461" y="621"/>
                </a:lnTo>
                <a:lnTo>
                  <a:pt x="453" y="643"/>
                </a:lnTo>
                <a:lnTo>
                  <a:pt x="446" y="670"/>
                </a:lnTo>
                <a:lnTo>
                  <a:pt x="444" y="691"/>
                </a:lnTo>
                <a:lnTo>
                  <a:pt x="421" y="679"/>
                </a:lnTo>
                <a:lnTo>
                  <a:pt x="391" y="661"/>
                </a:lnTo>
                <a:lnTo>
                  <a:pt x="368" y="647"/>
                </a:lnTo>
                <a:lnTo>
                  <a:pt x="342" y="627"/>
                </a:lnTo>
                <a:lnTo>
                  <a:pt x="317" y="612"/>
                </a:lnTo>
                <a:lnTo>
                  <a:pt x="281" y="583"/>
                </a:lnTo>
                <a:lnTo>
                  <a:pt x="245" y="550"/>
                </a:lnTo>
                <a:lnTo>
                  <a:pt x="217" y="524"/>
                </a:lnTo>
                <a:lnTo>
                  <a:pt x="195" y="501"/>
                </a:lnTo>
                <a:lnTo>
                  <a:pt x="171" y="471"/>
                </a:lnTo>
                <a:lnTo>
                  <a:pt x="148" y="441"/>
                </a:lnTo>
                <a:lnTo>
                  <a:pt x="128" y="412"/>
                </a:lnTo>
                <a:lnTo>
                  <a:pt x="108" y="381"/>
                </a:lnTo>
                <a:lnTo>
                  <a:pt x="88" y="346"/>
                </a:lnTo>
                <a:lnTo>
                  <a:pt x="69" y="311"/>
                </a:lnTo>
                <a:lnTo>
                  <a:pt x="51" y="274"/>
                </a:lnTo>
                <a:lnTo>
                  <a:pt x="37" y="241"/>
                </a:lnTo>
                <a:lnTo>
                  <a:pt x="26" y="206"/>
                </a:lnTo>
                <a:lnTo>
                  <a:pt x="15" y="174"/>
                </a:lnTo>
                <a:lnTo>
                  <a:pt x="7" y="147"/>
                </a:lnTo>
                <a:lnTo>
                  <a:pt x="2" y="125"/>
                </a:lnTo>
                <a:lnTo>
                  <a:pt x="0" y="97"/>
                </a:lnTo>
                <a:lnTo>
                  <a:pt x="2" y="99"/>
                </a:lnTo>
                <a:close/>
              </a:path>
            </a:pathLst>
          </a:custGeom>
          <a:gradFill rotWithShape="0">
            <a:gsLst>
              <a:gs pos="0">
                <a:srgbClr val="661d2b"/>
              </a:gs>
              <a:gs pos="100000">
                <a:srgbClr val="df3f5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8" name=""/>
          <p:cNvSpPr/>
          <p:nvPr/>
        </p:nvSpPr>
        <p:spPr>
          <a:xfrm rot="10800000">
            <a:off x="2958840" y="3465360"/>
            <a:ext cx="1430280" cy="1098720"/>
          </a:xfrm>
          <a:custGeom>
            <a:avLst/>
            <a:gdLst/>
            <a:ahLst/>
            <a:rect l="l" t="t" r="r" b="b"/>
            <a:pathLst>
              <a:path w="839" h="692">
                <a:moveTo>
                  <a:pt x="839" y="120"/>
                </a:moveTo>
                <a:lnTo>
                  <a:pt x="839" y="107"/>
                </a:lnTo>
                <a:lnTo>
                  <a:pt x="812" y="89"/>
                </a:lnTo>
                <a:lnTo>
                  <a:pt x="783" y="72"/>
                </a:lnTo>
                <a:lnTo>
                  <a:pt x="751" y="58"/>
                </a:lnTo>
                <a:lnTo>
                  <a:pt x="716" y="47"/>
                </a:lnTo>
                <a:lnTo>
                  <a:pt x="681" y="35"/>
                </a:lnTo>
                <a:lnTo>
                  <a:pt x="646" y="25"/>
                </a:lnTo>
                <a:lnTo>
                  <a:pt x="609" y="17"/>
                </a:lnTo>
                <a:lnTo>
                  <a:pt x="575" y="12"/>
                </a:lnTo>
                <a:lnTo>
                  <a:pt x="543" y="7"/>
                </a:lnTo>
                <a:lnTo>
                  <a:pt x="512" y="4"/>
                </a:lnTo>
                <a:lnTo>
                  <a:pt x="479" y="3"/>
                </a:lnTo>
                <a:lnTo>
                  <a:pt x="439" y="0"/>
                </a:lnTo>
                <a:lnTo>
                  <a:pt x="401" y="3"/>
                </a:lnTo>
                <a:lnTo>
                  <a:pt x="362" y="4"/>
                </a:lnTo>
                <a:lnTo>
                  <a:pt x="328" y="7"/>
                </a:lnTo>
                <a:lnTo>
                  <a:pt x="285" y="13"/>
                </a:lnTo>
                <a:lnTo>
                  <a:pt x="251" y="21"/>
                </a:lnTo>
                <a:lnTo>
                  <a:pt x="217" y="29"/>
                </a:lnTo>
                <a:lnTo>
                  <a:pt x="182" y="39"/>
                </a:lnTo>
                <a:lnTo>
                  <a:pt x="146" y="52"/>
                </a:lnTo>
                <a:lnTo>
                  <a:pt x="107" y="66"/>
                </a:lnTo>
                <a:lnTo>
                  <a:pt x="69" y="83"/>
                </a:lnTo>
                <a:lnTo>
                  <a:pt x="42" y="96"/>
                </a:lnTo>
                <a:lnTo>
                  <a:pt x="13" y="112"/>
                </a:lnTo>
                <a:lnTo>
                  <a:pt x="0" y="125"/>
                </a:lnTo>
                <a:lnTo>
                  <a:pt x="18" y="137"/>
                </a:lnTo>
                <a:lnTo>
                  <a:pt x="36" y="150"/>
                </a:lnTo>
                <a:lnTo>
                  <a:pt x="53" y="162"/>
                </a:lnTo>
                <a:lnTo>
                  <a:pt x="69" y="174"/>
                </a:lnTo>
                <a:lnTo>
                  <a:pt x="85" y="187"/>
                </a:lnTo>
                <a:lnTo>
                  <a:pt x="113" y="211"/>
                </a:lnTo>
                <a:lnTo>
                  <a:pt x="131" y="229"/>
                </a:lnTo>
                <a:lnTo>
                  <a:pt x="155" y="248"/>
                </a:lnTo>
                <a:lnTo>
                  <a:pt x="179" y="273"/>
                </a:lnTo>
                <a:lnTo>
                  <a:pt x="199" y="292"/>
                </a:lnTo>
                <a:lnTo>
                  <a:pt x="217" y="315"/>
                </a:lnTo>
                <a:lnTo>
                  <a:pt x="236" y="338"/>
                </a:lnTo>
                <a:lnTo>
                  <a:pt x="251" y="360"/>
                </a:lnTo>
                <a:lnTo>
                  <a:pt x="270" y="387"/>
                </a:lnTo>
                <a:lnTo>
                  <a:pt x="290" y="420"/>
                </a:lnTo>
                <a:lnTo>
                  <a:pt x="311" y="456"/>
                </a:lnTo>
                <a:lnTo>
                  <a:pt x="326" y="483"/>
                </a:lnTo>
                <a:lnTo>
                  <a:pt x="341" y="513"/>
                </a:lnTo>
                <a:lnTo>
                  <a:pt x="357" y="548"/>
                </a:lnTo>
                <a:lnTo>
                  <a:pt x="370" y="584"/>
                </a:lnTo>
                <a:lnTo>
                  <a:pt x="382" y="616"/>
                </a:lnTo>
                <a:lnTo>
                  <a:pt x="392" y="648"/>
                </a:lnTo>
                <a:lnTo>
                  <a:pt x="395" y="675"/>
                </a:lnTo>
                <a:lnTo>
                  <a:pt x="396" y="692"/>
                </a:lnTo>
                <a:lnTo>
                  <a:pt x="423" y="678"/>
                </a:lnTo>
                <a:lnTo>
                  <a:pt x="453" y="660"/>
                </a:lnTo>
                <a:lnTo>
                  <a:pt x="476" y="646"/>
                </a:lnTo>
                <a:lnTo>
                  <a:pt x="502" y="626"/>
                </a:lnTo>
                <a:lnTo>
                  <a:pt x="526" y="611"/>
                </a:lnTo>
                <a:lnTo>
                  <a:pt x="563" y="582"/>
                </a:lnTo>
                <a:lnTo>
                  <a:pt x="599" y="549"/>
                </a:lnTo>
                <a:lnTo>
                  <a:pt x="627" y="523"/>
                </a:lnTo>
                <a:lnTo>
                  <a:pt x="648" y="498"/>
                </a:lnTo>
                <a:lnTo>
                  <a:pt x="671" y="470"/>
                </a:lnTo>
                <a:lnTo>
                  <a:pt x="693" y="440"/>
                </a:lnTo>
                <a:lnTo>
                  <a:pt x="715" y="411"/>
                </a:lnTo>
                <a:lnTo>
                  <a:pt x="734" y="380"/>
                </a:lnTo>
                <a:lnTo>
                  <a:pt x="755" y="345"/>
                </a:lnTo>
                <a:lnTo>
                  <a:pt x="773" y="310"/>
                </a:lnTo>
                <a:lnTo>
                  <a:pt x="791" y="274"/>
                </a:lnTo>
                <a:lnTo>
                  <a:pt x="805" y="243"/>
                </a:lnTo>
                <a:lnTo>
                  <a:pt x="817" y="205"/>
                </a:lnTo>
                <a:lnTo>
                  <a:pt x="827" y="167"/>
                </a:lnTo>
                <a:lnTo>
                  <a:pt x="839" y="119"/>
                </a:lnTo>
                <a:lnTo>
                  <a:pt x="839" y="120"/>
                </a:lnTo>
                <a:close/>
              </a:path>
            </a:pathLst>
          </a:custGeom>
          <a:gradFill rotWithShape="0">
            <a:gsLst>
              <a:gs pos="0">
                <a:srgbClr val="df3f9f"/>
              </a:gs>
              <a:gs pos="100000">
                <a:srgbClr val="661d49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9" name=""/>
          <p:cNvSpPr/>
          <p:nvPr/>
        </p:nvSpPr>
        <p:spPr>
          <a:xfrm rot="10800000">
            <a:off x="3678120" y="1979280"/>
            <a:ext cx="1440000" cy="1492200"/>
          </a:xfrm>
          <a:custGeom>
            <a:avLst/>
            <a:gdLst/>
            <a:ahLst/>
            <a:rect l="l" t="t" r="r" b="b"/>
            <a:pathLst>
              <a:path w="845" h="940">
                <a:moveTo>
                  <a:pt x="20" y="2"/>
                </a:moveTo>
                <a:lnTo>
                  <a:pt x="43" y="17"/>
                </a:lnTo>
                <a:lnTo>
                  <a:pt x="69" y="29"/>
                </a:lnTo>
                <a:lnTo>
                  <a:pt x="92" y="38"/>
                </a:lnTo>
                <a:lnTo>
                  <a:pt x="128" y="52"/>
                </a:lnTo>
                <a:lnTo>
                  <a:pt x="159" y="61"/>
                </a:lnTo>
                <a:lnTo>
                  <a:pt x="193" y="71"/>
                </a:lnTo>
                <a:lnTo>
                  <a:pt x="229" y="79"/>
                </a:lnTo>
                <a:lnTo>
                  <a:pt x="265" y="88"/>
                </a:lnTo>
                <a:lnTo>
                  <a:pt x="304" y="94"/>
                </a:lnTo>
                <a:lnTo>
                  <a:pt x="349" y="100"/>
                </a:lnTo>
                <a:lnTo>
                  <a:pt x="393" y="104"/>
                </a:lnTo>
                <a:lnTo>
                  <a:pt x="433" y="104"/>
                </a:lnTo>
                <a:lnTo>
                  <a:pt x="482" y="104"/>
                </a:lnTo>
                <a:lnTo>
                  <a:pt x="536" y="94"/>
                </a:lnTo>
                <a:lnTo>
                  <a:pt x="577" y="89"/>
                </a:lnTo>
                <a:lnTo>
                  <a:pt x="607" y="83"/>
                </a:lnTo>
                <a:lnTo>
                  <a:pt x="645" y="74"/>
                </a:lnTo>
                <a:lnTo>
                  <a:pt x="674" y="65"/>
                </a:lnTo>
                <a:lnTo>
                  <a:pt x="703" y="54"/>
                </a:lnTo>
                <a:lnTo>
                  <a:pt x="738" y="40"/>
                </a:lnTo>
                <a:lnTo>
                  <a:pt x="763" y="30"/>
                </a:lnTo>
                <a:lnTo>
                  <a:pt x="788" y="18"/>
                </a:lnTo>
                <a:lnTo>
                  <a:pt x="809" y="11"/>
                </a:lnTo>
                <a:lnTo>
                  <a:pt x="824" y="0"/>
                </a:lnTo>
                <a:lnTo>
                  <a:pt x="830" y="26"/>
                </a:lnTo>
                <a:lnTo>
                  <a:pt x="834" y="52"/>
                </a:lnTo>
                <a:lnTo>
                  <a:pt x="836" y="74"/>
                </a:lnTo>
                <a:lnTo>
                  <a:pt x="841" y="115"/>
                </a:lnTo>
                <a:lnTo>
                  <a:pt x="842" y="145"/>
                </a:lnTo>
                <a:lnTo>
                  <a:pt x="845" y="173"/>
                </a:lnTo>
                <a:lnTo>
                  <a:pt x="845" y="198"/>
                </a:lnTo>
                <a:lnTo>
                  <a:pt x="841" y="238"/>
                </a:lnTo>
                <a:lnTo>
                  <a:pt x="840" y="267"/>
                </a:lnTo>
                <a:lnTo>
                  <a:pt x="836" y="302"/>
                </a:lnTo>
                <a:lnTo>
                  <a:pt x="829" y="342"/>
                </a:lnTo>
                <a:lnTo>
                  <a:pt x="824" y="376"/>
                </a:lnTo>
                <a:lnTo>
                  <a:pt x="811" y="425"/>
                </a:lnTo>
                <a:lnTo>
                  <a:pt x="800" y="464"/>
                </a:lnTo>
                <a:lnTo>
                  <a:pt x="785" y="500"/>
                </a:lnTo>
                <a:lnTo>
                  <a:pt x="772" y="532"/>
                </a:lnTo>
                <a:lnTo>
                  <a:pt x="754" y="571"/>
                </a:lnTo>
                <a:lnTo>
                  <a:pt x="736" y="607"/>
                </a:lnTo>
                <a:lnTo>
                  <a:pt x="718" y="637"/>
                </a:lnTo>
                <a:lnTo>
                  <a:pt x="698" y="668"/>
                </a:lnTo>
                <a:lnTo>
                  <a:pt x="673" y="705"/>
                </a:lnTo>
                <a:lnTo>
                  <a:pt x="645" y="744"/>
                </a:lnTo>
                <a:lnTo>
                  <a:pt x="617" y="774"/>
                </a:lnTo>
                <a:lnTo>
                  <a:pt x="588" y="806"/>
                </a:lnTo>
                <a:lnTo>
                  <a:pt x="554" y="835"/>
                </a:lnTo>
                <a:lnTo>
                  <a:pt x="519" y="864"/>
                </a:lnTo>
                <a:lnTo>
                  <a:pt x="494" y="886"/>
                </a:lnTo>
                <a:lnTo>
                  <a:pt x="469" y="905"/>
                </a:lnTo>
                <a:lnTo>
                  <a:pt x="439" y="923"/>
                </a:lnTo>
                <a:lnTo>
                  <a:pt x="416" y="940"/>
                </a:lnTo>
                <a:lnTo>
                  <a:pt x="392" y="925"/>
                </a:lnTo>
                <a:lnTo>
                  <a:pt x="370" y="910"/>
                </a:lnTo>
                <a:lnTo>
                  <a:pt x="339" y="887"/>
                </a:lnTo>
                <a:lnTo>
                  <a:pt x="314" y="868"/>
                </a:lnTo>
                <a:lnTo>
                  <a:pt x="288" y="846"/>
                </a:lnTo>
                <a:lnTo>
                  <a:pt x="265" y="824"/>
                </a:lnTo>
                <a:lnTo>
                  <a:pt x="237" y="797"/>
                </a:lnTo>
                <a:lnTo>
                  <a:pt x="211" y="764"/>
                </a:lnTo>
                <a:lnTo>
                  <a:pt x="176" y="721"/>
                </a:lnTo>
                <a:lnTo>
                  <a:pt x="151" y="687"/>
                </a:lnTo>
                <a:lnTo>
                  <a:pt x="131" y="657"/>
                </a:lnTo>
                <a:lnTo>
                  <a:pt x="109" y="619"/>
                </a:lnTo>
                <a:lnTo>
                  <a:pt x="92" y="588"/>
                </a:lnTo>
                <a:lnTo>
                  <a:pt x="74" y="548"/>
                </a:lnTo>
                <a:lnTo>
                  <a:pt x="59" y="511"/>
                </a:lnTo>
                <a:lnTo>
                  <a:pt x="47" y="480"/>
                </a:lnTo>
                <a:lnTo>
                  <a:pt x="33" y="433"/>
                </a:lnTo>
                <a:lnTo>
                  <a:pt x="22" y="399"/>
                </a:lnTo>
                <a:lnTo>
                  <a:pt x="13" y="354"/>
                </a:lnTo>
                <a:lnTo>
                  <a:pt x="8" y="320"/>
                </a:lnTo>
                <a:lnTo>
                  <a:pt x="2" y="267"/>
                </a:lnTo>
                <a:lnTo>
                  <a:pt x="0" y="227"/>
                </a:lnTo>
                <a:lnTo>
                  <a:pt x="0" y="181"/>
                </a:lnTo>
                <a:lnTo>
                  <a:pt x="2" y="133"/>
                </a:lnTo>
                <a:lnTo>
                  <a:pt x="4" y="96"/>
                </a:lnTo>
                <a:lnTo>
                  <a:pt x="9" y="56"/>
                </a:lnTo>
                <a:lnTo>
                  <a:pt x="15" y="25"/>
                </a:lnTo>
                <a:lnTo>
                  <a:pt x="20" y="2"/>
                </a:lnTo>
                <a:close/>
              </a:path>
            </a:pathLst>
          </a:custGeom>
          <a:gradFill rotWithShape="0">
            <a:gsLst>
              <a:gs pos="0">
                <a:srgbClr val="931429"/>
              </a:gs>
              <a:gs pos="100000">
                <a:srgbClr val="df1f3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0" name=""/>
          <p:cNvSpPr/>
          <p:nvPr/>
        </p:nvSpPr>
        <p:spPr>
          <a:xfrm>
            <a:off x="3484440" y="4905360"/>
            <a:ext cx="19432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ADMINISTRATION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1" name=""/>
          <p:cNvSpPr/>
          <p:nvPr/>
        </p:nvSpPr>
        <p:spPr>
          <a:xfrm>
            <a:off x="2170080" y="2752560"/>
            <a:ext cx="1587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2" name=""/>
          <p:cNvSpPr/>
          <p:nvPr/>
        </p:nvSpPr>
        <p:spPr>
          <a:xfrm>
            <a:off x="5008680" y="2467080"/>
            <a:ext cx="16509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MANAGEMENT  CONTROLS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3" name=""/>
          <p:cNvSpPr/>
          <p:nvPr/>
        </p:nvSpPr>
        <p:spPr>
          <a:xfrm>
            <a:off x="3889440" y="3533760"/>
            <a:ext cx="952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4" name=""/>
          <p:cNvSpPr/>
          <p:nvPr/>
        </p:nvSpPr>
        <p:spPr>
          <a:xfrm>
            <a:off x="3052800" y="3852720"/>
            <a:ext cx="952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Capture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5" name=""/>
          <p:cNvSpPr/>
          <p:nvPr/>
        </p:nvSpPr>
        <p:spPr>
          <a:xfrm>
            <a:off x="4676760" y="3838680"/>
            <a:ext cx="952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Data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6" name=""/>
          <p:cNvSpPr/>
          <p:nvPr/>
        </p:nvSpPr>
        <p:spPr>
          <a:xfrm>
            <a:off x="3900600" y="2554200"/>
            <a:ext cx="952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Analysis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Global System Integration - Risk Management Controls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1041480" y="812880"/>
            <a:ext cx="7527960" cy="74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2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Global Risk Monitoring System (GRMS) is a tool for evaluating and analyzing the risks associated with Enron’s trading positions globally.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9" name=""/>
          <p:cNvGrpSpPr/>
          <p:nvPr/>
        </p:nvGrpSpPr>
        <p:grpSpPr>
          <a:xfrm>
            <a:off x="4813200" y="3597120"/>
            <a:ext cx="1806480" cy="1581120"/>
            <a:chOff x="4813200" y="3597120"/>
            <a:chExt cx="1806480" cy="1581120"/>
          </a:xfrm>
        </p:grpSpPr>
        <p:sp>
          <p:nvSpPr>
            <p:cNvPr id="930" name=""/>
            <p:cNvSpPr/>
            <p:nvPr/>
          </p:nvSpPr>
          <p:spPr>
            <a:xfrm>
              <a:off x="4813200" y="3772440"/>
              <a:ext cx="1402920" cy="1404000"/>
            </a:xfrm>
            <a:prstGeom prst="rect">
              <a:avLst/>
            </a:prstGeom>
            <a:gradFill rotWithShape="0">
              <a:gsLst>
                <a:gs pos="0">
                  <a:srgbClr val="009900"/>
                </a:gs>
                <a:gs pos="50000">
                  <a:srgbClr val="b1dfb1"/>
                </a:gs>
                <a:gs pos="100000">
                  <a:srgbClr val="0099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6216120" y="3597120"/>
              <a:ext cx="397800" cy="1581120"/>
            </a:xfrm>
            <a:custGeom>
              <a:avLst/>
              <a:gdLst/>
              <a:ahLst/>
              <a:rect l="l" t="t" r="r" b="b"/>
              <a:pathLst>
                <a:path w="254" h="1011">
                  <a:moveTo>
                    <a:pt x="0" y="113"/>
                  </a:moveTo>
                  <a:lnTo>
                    <a:pt x="0" y="1011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13"/>
                  </a:lnTo>
                  <a:close/>
                </a:path>
              </a:pathLst>
            </a:custGeom>
            <a:gradFill rotWithShape="0">
              <a:gsLst>
                <a:gs pos="0">
                  <a:srgbClr val="009900"/>
                </a:gs>
                <a:gs pos="50000">
                  <a:srgbClr val="b1dfb1"/>
                </a:gs>
                <a:gs pos="100000">
                  <a:srgbClr val="0099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4814640" y="3597120"/>
              <a:ext cx="1805040" cy="177480"/>
            </a:xfrm>
            <a:custGeom>
              <a:avLst/>
              <a:gdLst/>
              <a:ahLst/>
              <a:rect l="l" t="t" r="r" b="b"/>
              <a:pathLst>
                <a:path w="1156" h="113">
                  <a:moveTo>
                    <a:pt x="0" y="113"/>
                  </a:moveTo>
                  <a:lnTo>
                    <a:pt x="898" y="113"/>
                  </a:lnTo>
                  <a:lnTo>
                    <a:pt x="1156" y="0"/>
                  </a:lnTo>
                  <a:lnTo>
                    <a:pt x="290" y="0"/>
                  </a:lnTo>
                  <a:lnTo>
                    <a:pt x="0" y="113"/>
                  </a:lnTo>
                  <a:close/>
                </a:path>
              </a:pathLst>
            </a:custGeom>
            <a:gradFill rotWithShape="0">
              <a:gsLst>
                <a:gs pos="0">
                  <a:srgbClr val="009900"/>
                </a:gs>
                <a:gs pos="50000">
                  <a:srgbClr val="b1dfb1"/>
                </a:gs>
                <a:gs pos="100000">
                  <a:srgbClr val="009900"/>
                </a:gs>
              </a:gsLst>
              <a:lin ang="81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3" name=""/>
          <p:cNvGrpSpPr/>
          <p:nvPr/>
        </p:nvGrpSpPr>
        <p:grpSpPr>
          <a:xfrm>
            <a:off x="6581880" y="4044960"/>
            <a:ext cx="1806120" cy="1628280"/>
            <a:chOff x="6581880" y="4044960"/>
            <a:chExt cx="1806120" cy="1628280"/>
          </a:xfrm>
        </p:grpSpPr>
        <p:sp>
          <p:nvSpPr>
            <p:cNvPr id="934" name=""/>
            <p:cNvSpPr/>
            <p:nvPr/>
          </p:nvSpPr>
          <p:spPr>
            <a:xfrm>
              <a:off x="6581880" y="4268160"/>
              <a:ext cx="1402920" cy="1405080"/>
            </a:xfrm>
            <a:prstGeom prst="rect">
              <a:avLst/>
            </a:prstGeom>
            <a:gradFill rotWithShape="0">
              <a:gsLst>
                <a:gs pos="0">
                  <a:srgbClr val="3333cc"/>
                </a:gs>
                <a:gs pos="50000">
                  <a:srgbClr val="acace9"/>
                </a:gs>
                <a:gs pos="100000">
                  <a:srgbClr val="3333cc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7984800" y="4050000"/>
              <a:ext cx="397800" cy="1622880"/>
            </a:xfrm>
            <a:custGeom>
              <a:avLst/>
              <a:gdLst/>
              <a:ahLst/>
              <a:rect l="l" t="t" r="r" b="b"/>
              <a:pathLst>
                <a:path w="254" h="1037">
                  <a:moveTo>
                    <a:pt x="0" y="140"/>
                  </a:moveTo>
                  <a:lnTo>
                    <a:pt x="0" y="1037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40"/>
                  </a:lnTo>
                  <a:close/>
                </a:path>
              </a:pathLst>
            </a:custGeom>
            <a:gradFill rotWithShape="0">
              <a:gsLst>
                <a:gs pos="0">
                  <a:srgbClr val="3333cc"/>
                </a:gs>
                <a:gs pos="50000">
                  <a:srgbClr val="acace9"/>
                </a:gs>
                <a:gs pos="100000">
                  <a:srgbClr val="3333cc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6585480" y="4044960"/>
              <a:ext cx="1802520" cy="224640"/>
            </a:xfrm>
            <a:custGeom>
              <a:avLst/>
              <a:gdLst/>
              <a:ahLst/>
              <a:rect l="l" t="t" r="r" b="b"/>
              <a:pathLst>
                <a:path w="1155" h="144">
                  <a:moveTo>
                    <a:pt x="0" y="144"/>
                  </a:moveTo>
                  <a:lnTo>
                    <a:pt x="897" y="144"/>
                  </a:lnTo>
                  <a:lnTo>
                    <a:pt x="1155" y="0"/>
                  </a:lnTo>
                  <a:lnTo>
                    <a:pt x="290" y="0"/>
                  </a:lnTo>
                  <a:lnTo>
                    <a:pt x="0" y="144"/>
                  </a:lnTo>
                  <a:close/>
                </a:path>
              </a:pathLst>
            </a:custGeom>
            <a:gradFill rotWithShape="0">
              <a:gsLst>
                <a:gs pos="0">
                  <a:srgbClr val="3333cc"/>
                </a:gs>
                <a:gs pos="50000">
                  <a:srgbClr val="acace9"/>
                </a:gs>
                <a:gs pos="100000">
                  <a:srgbClr val="3333cc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7" name=""/>
          <p:cNvGrpSpPr/>
          <p:nvPr/>
        </p:nvGrpSpPr>
        <p:grpSpPr>
          <a:xfrm>
            <a:off x="2986200" y="3013200"/>
            <a:ext cx="1806120" cy="1578960"/>
            <a:chOff x="2986200" y="3013200"/>
            <a:chExt cx="1806120" cy="1578960"/>
          </a:xfrm>
        </p:grpSpPr>
        <p:sp>
          <p:nvSpPr>
            <p:cNvPr id="938" name=""/>
            <p:cNvSpPr/>
            <p:nvPr/>
          </p:nvSpPr>
          <p:spPr>
            <a:xfrm>
              <a:off x="2986200" y="3188880"/>
              <a:ext cx="1402920" cy="1401840"/>
            </a:xfrm>
            <a:prstGeom prst="rect">
              <a:avLst/>
            </a:prstGeom>
            <a:gradFill rotWithShape="0">
              <a:gsLst>
                <a:gs pos="0">
                  <a:srgbClr val="660066"/>
                </a:gs>
                <a:gs pos="50000">
                  <a:srgbClr val="b585b5"/>
                </a:gs>
                <a:gs pos="100000">
                  <a:srgbClr val="660066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4389120" y="3013200"/>
              <a:ext cx="397800" cy="1578960"/>
            </a:xfrm>
            <a:custGeom>
              <a:avLst/>
              <a:gdLst/>
              <a:ahLst/>
              <a:rect l="l" t="t" r="r" b="b"/>
              <a:pathLst>
                <a:path w="254" h="1011">
                  <a:moveTo>
                    <a:pt x="0" y="114"/>
                  </a:moveTo>
                  <a:lnTo>
                    <a:pt x="0" y="1011"/>
                  </a:lnTo>
                  <a:lnTo>
                    <a:pt x="254" y="861"/>
                  </a:lnTo>
                  <a:lnTo>
                    <a:pt x="254" y="0"/>
                  </a:lnTo>
                  <a:lnTo>
                    <a:pt x="0" y="114"/>
                  </a:lnTo>
                  <a:close/>
                </a:path>
              </a:pathLst>
            </a:custGeom>
            <a:gradFill rotWithShape="0">
              <a:gsLst>
                <a:gs pos="0">
                  <a:srgbClr val="660066"/>
                </a:gs>
                <a:gs pos="50000">
                  <a:srgbClr val="b585b5"/>
                </a:gs>
                <a:gs pos="100000">
                  <a:srgbClr val="660066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2988000" y="3013200"/>
              <a:ext cx="1804320" cy="177120"/>
            </a:xfrm>
            <a:custGeom>
              <a:avLst/>
              <a:gdLst/>
              <a:ahLst/>
              <a:rect l="l" t="t" r="r" b="b"/>
              <a:pathLst>
                <a:path w="1156" h="114">
                  <a:moveTo>
                    <a:pt x="0" y="114"/>
                  </a:moveTo>
                  <a:lnTo>
                    <a:pt x="898" y="114"/>
                  </a:lnTo>
                  <a:lnTo>
                    <a:pt x="1156" y="0"/>
                  </a:lnTo>
                  <a:lnTo>
                    <a:pt x="290" y="0"/>
                  </a:lnTo>
                  <a:lnTo>
                    <a:pt x="0" y="114"/>
                  </a:lnTo>
                  <a:close/>
                </a:path>
              </a:pathLst>
            </a:custGeom>
            <a:gradFill rotWithShape="0">
              <a:gsLst>
                <a:gs pos="0">
                  <a:srgbClr val="660066"/>
                </a:gs>
                <a:gs pos="50000">
                  <a:srgbClr val="b585b5"/>
                </a:gs>
                <a:gs pos="100000">
                  <a:srgbClr val="660066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41" name=""/>
          <p:cNvGrpSpPr/>
          <p:nvPr/>
        </p:nvGrpSpPr>
        <p:grpSpPr>
          <a:xfrm>
            <a:off x="1184400" y="2438280"/>
            <a:ext cx="1806120" cy="1514520"/>
            <a:chOff x="1184400" y="2438280"/>
            <a:chExt cx="1806120" cy="1514520"/>
          </a:xfrm>
        </p:grpSpPr>
        <p:sp>
          <p:nvSpPr>
            <p:cNvPr id="942" name=""/>
            <p:cNvSpPr/>
            <p:nvPr/>
          </p:nvSpPr>
          <p:spPr>
            <a:xfrm>
              <a:off x="1184400" y="2547720"/>
              <a:ext cx="1404720" cy="1403280"/>
            </a:xfrm>
            <a:prstGeom prst="rect">
              <a:avLst/>
            </a:prstGeom>
            <a:gradFill rotWithShape="0">
              <a:gsLst>
                <a:gs pos="0">
                  <a:srgbClr val="ffcc00"/>
                </a:gs>
                <a:gs pos="50000">
                  <a:srgbClr val="fee998"/>
                </a:gs>
                <a:gs pos="100000">
                  <a:srgbClr val="ffcc0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2590560" y="2438280"/>
              <a:ext cx="398520" cy="1514520"/>
            </a:xfrm>
            <a:custGeom>
              <a:avLst/>
              <a:gdLst/>
              <a:ahLst/>
              <a:rect l="l" t="t" r="r" b="b"/>
              <a:pathLst>
                <a:path w="255" h="969">
                  <a:moveTo>
                    <a:pt x="0" y="72"/>
                  </a:moveTo>
                  <a:lnTo>
                    <a:pt x="0" y="969"/>
                  </a:lnTo>
                  <a:lnTo>
                    <a:pt x="255" y="852"/>
                  </a:lnTo>
                  <a:lnTo>
                    <a:pt x="255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50000">
                  <a:srgbClr val="fee998"/>
                </a:gs>
                <a:gs pos="100000">
                  <a:srgbClr val="ffcc0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1187280" y="2438280"/>
              <a:ext cx="1803240" cy="112680"/>
            </a:xfrm>
            <a:custGeom>
              <a:avLst/>
              <a:gdLst/>
              <a:ahLst/>
              <a:rect l="l" t="t" r="r" b="b"/>
              <a:pathLst>
                <a:path w="1154" h="72">
                  <a:moveTo>
                    <a:pt x="0" y="72"/>
                  </a:moveTo>
                  <a:lnTo>
                    <a:pt x="898" y="72"/>
                  </a:lnTo>
                  <a:lnTo>
                    <a:pt x="1154" y="0"/>
                  </a:lnTo>
                  <a:lnTo>
                    <a:pt x="283" y="0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50000">
                  <a:srgbClr val="fee998"/>
                </a:gs>
                <a:gs pos="100000">
                  <a:srgbClr val="ffcc00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45" name=""/>
          <p:cNvSpPr/>
          <p:nvPr/>
        </p:nvSpPr>
        <p:spPr>
          <a:xfrm>
            <a:off x="1066680" y="2744640"/>
            <a:ext cx="1406520" cy="88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and Valuation Models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2874960" y="3451320"/>
            <a:ext cx="1555920" cy="88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Tools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>
            <a:off x="4681440" y="3838680"/>
            <a:ext cx="1555920" cy="11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and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1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6459480" y="4302000"/>
            <a:ext cx="1555920" cy="129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 algn="ctr">
              <a:lnSpc>
                <a:spcPct val="10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Assessment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9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Research Group Main Functions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PlaceHolder 2"/>
          <p:cNvSpPr>
            <a:spLocks noGrp="1"/>
          </p:cNvSpPr>
          <p:nvPr>
            <p:ph/>
          </p:nvPr>
        </p:nvSpPr>
        <p:spPr>
          <a:xfrm>
            <a:off x="1082520" y="990360"/>
            <a:ext cx="7778880" cy="73332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Centralized development of accurate and consistent quantitative models across 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PlaceHolder 1"/>
          <p:cNvSpPr>
            <a:spLocks noGrp="1"/>
          </p:cNvSpPr>
          <p:nvPr>
            <p:ph/>
          </p:nvPr>
        </p:nvSpPr>
        <p:spPr>
          <a:xfrm>
            <a:off x="1090440" y="857160"/>
            <a:ext cx="7772400" cy="56498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  Ph.D.s In Physics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 in Computer Science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Ph. D. In Economics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In Operations/Research 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Earth Sciences/ J.D.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Mathematics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In Material Science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Ph.D.s In Engineering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Electrical Engineering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Ph.D. Earth Science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MBA/ M.S. Physics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M.S. Mathematics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M.S. Economics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 M.S. Business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MBAs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8"/>
              </a:spcBef>
              <a:spcAft>
                <a:spcPts val="1137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Student Candidates for MBA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PlaceHolder 2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Strong Educational Background</a:t>
            </a:r>
            <a:endParaRPr b="1" i="1" lang="en-US" sz="20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53" name=""/>
          <p:cNvGrpSpPr/>
          <p:nvPr/>
        </p:nvGrpSpPr>
        <p:grpSpPr>
          <a:xfrm>
            <a:off x="4633920" y="1317600"/>
            <a:ext cx="3963960" cy="2589120"/>
            <a:chOff x="4633920" y="1317600"/>
            <a:chExt cx="3963960" cy="2589120"/>
          </a:xfrm>
        </p:grpSpPr>
        <p:pic>
          <p:nvPicPr>
            <p:cNvPr id="954" name="BXSDW" descr=""/>
            <p:cNvPicPr/>
            <p:nvPr/>
          </p:nvPicPr>
          <p:blipFill>
            <a:blip r:embed="rId1"/>
            <a:stretch/>
          </p:blipFill>
          <p:spPr>
            <a:xfrm>
              <a:off x="4662360" y="1388880"/>
              <a:ext cx="3935520" cy="2517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955" name="Caps" descr=""/>
            <p:cNvPicPr/>
            <p:nvPr/>
          </p:nvPicPr>
          <p:blipFill>
            <a:blip r:embed="rId2"/>
            <a:stretch/>
          </p:blipFill>
          <p:spPr>
            <a:xfrm>
              <a:off x="4633920" y="1317600"/>
              <a:ext cx="3659040" cy="2324160"/>
            </a:xfrm>
            <a:prstGeom prst="rect">
              <a:avLst/>
            </a:prstGeom>
            <a:noFill/>
            <a:ln w="28440">
              <a:solidFill>
                <a:srgbClr val="000000"/>
              </a:solidFill>
              <a:miter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" name="PlaceHolder 1"/>
          <p:cNvSpPr>
            <a:spLocks noGrp="1"/>
          </p:cNvSpPr>
          <p:nvPr>
            <p:ph type="title"/>
          </p:nvPr>
        </p:nvSpPr>
        <p:spPr>
          <a:xfrm>
            <a:off x="1079640" y="14760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Staying on the Cutting Edge of Technology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PlaceHolder 2"/>
          <p:cNvSpPr>
            <a:spLocks noGrp="1"/>
          </p:cNvSpPr>
          <p:nvPr>
            <p:ph/>
          </p:nvPr>
        </p:nvSpPr>
        <p:spPr>
          <a:xfrm>
            <a:off x="1136520" y="761760"/>
            <a:ext cx="7778880" cy="12884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Monitoring Important Developments: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Economics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Applied Mathematics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228600">
              <a:lnSpc>
                <a:spcPct val="90000"/>
              </a:lnSpc>
              <a:spcBef>
                <a:spcPts val="224"/>
              </a:spcBef>
              <a:buClr>
                <a:srgbClr val="ff0000"/>
              </a:buClr>
              <a:buSzPct val="11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Fields of Interest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58" name=""/>
          <p:cNvGraphicFramePr/>
          <p:nvPr/>
        </p:nvGraphicFramePr>
        <p:xfrm>
          <a:off x="3252960" y="2451240"/>
          <a:ext cx="2781000" cy="361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52960" y="2451240"/>
                    <a:ext cx="2781000" cy="361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>
    <p:split dir="out" orient="vert"/>
  </p:transition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Conclusion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PlaceHolder 2"/>
          <p:cNvSpPr>
            <a:spLocks noGrp="1"/>
          </p:cNvSpPr>
          <p:nvPr>
            <p:ph/>
          </p:nvPr>
        </p:nvSpPr>
        <p:spPr>
          <a:xfrm>
            <a:off x="1082520" y="990360"/>
            <a:ext cx="7778880" cy="44542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2375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has invested in the people, tools, and systems necessary for effective risk management.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75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highly values an independent group focused on controls.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75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Integration of multiple disciplines in Risk Management Controls Group enhances overall effort.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75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Board of Directors’ involvement indicative of Enron’s focus and commitment to monitor risk.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2375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Commitment includes applying sophisticated concepts (relative to financial securities industry) that are appropriate for Enron’s unique markets and risks.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1092240" y="150840"/>
            <a:ext cx="7581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Key Elements of Enron’s Wholesale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255920" y="890640"/>
            <a:ext cx="4108680" cy="2536920"/>
          </a:xfrm>
          <a:prstGeom prst="ellipse">
            <a:avLst/>
          </a:prstGeom>
          <a:solidFill>
            <a:srgbClr val="70e6a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120680" y="3759120"/>
            <a:ext cx="3168720" cy="20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Worldwide Marketing and Sales of Energy Commodities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Risk Management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765680" y="3720960"/>
            <a:ext cx="3971880" cy="2421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10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Development, Construction and Operation of Energy Assets Worldwide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374"/>
              </a:spcBef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74"/>
              </a:spcBef>
              <a:spcAft>
                <a:spcPts val="751"/>
              </a:spcAft>
              <a:buClr>
                <a:srgbClr val="000099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 and Management of Large Energy Investment and Finance 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82640" y="890640"/>
            <a:ext cx="4110120" cy="2536920"/>
          </a:xfrm>
          <a:prstGeom prst="ellipse">
            <a:avLst/>
          </a:prstGeom>
          <a:gradFill rotWithShape="0">
            <a:gsLst>
              <a:gs pos="0">
                <a:srgbClr val="cc0000"/>
              </a:gs>
              <a:gs pos="50000">
                <a:srgbClr val="e27575"/>
              </a:gs>
              <a:gs pos="100000">
                <a:srgbClr val="cc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268880" y="890640"/>
            <a:ext cx="4108320" cy="2536920"/>
          </a:xfrm>
          <a:prstGeom prst="ellipse">
            <a:avLst/>
          </a:prstGeom>
          <a:solidFill>
            <a:srgbClr val="70e6a5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90400" y="1461960"/>
            <a:ext cx="4084920" cy="12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algn="ctr">
              <a:lnSpc>
                <a:spcPct val="90000"/>
              </a:lnSpc>
              <a:spcBef>
                <a:spcPts val="1400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Commodity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400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Sales and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375080" y="1461960"/>
            <a:ext cx="4084560" cy="121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algn="ctr">
              <a:lnSpc>
                <a:spcPct val="90000"/>
              </a:lnSpc>
              <a:spcBef>
                <a:spcPts val="1400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Energy Assets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1400"/>
              </a:spcBef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&amp; Investments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split dir="out" orient="ver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" name=""/>
          <p:cNvGrpSpPr/>
          <p:nvPr/>
        </p:nvGrpSpPr>
        <p:grpSpPr>
          <a:xfrm>
            <a:off x="858960" y="4191120"/>
            <a:ext cx="7417800" cy="439560"/>
            <a:chOff x="858960" y="4191120"/>
            <a:chExt cx="7417800" cy="439560"/>
          </a:xfrm>
        </p:grpSpPr>
        <p:sp>
          <p:nvSpPr>
            <p:cNvPr id="61" name=""/>
            <p:cNvSpPr/>
            <p:nvPr/>
          </p:nvSpPr>
          <p:spPr>
            <a:xfrm>
              <a:off x="8259840" y="4197240"/>
              <a:ext cx="0" cy="4334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869760" y="4191120"/>
              <a:ext cx="740700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858960" y="4199040"/>
              <a:ext cx="0" cy="40644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4" name=""/>
          <p:cNvSpPr/>
          <p:nvPr/>
        </p:nvSpPr>
        <p:spPr>
          <a:xfrm>
            <a:off x="5238720" y="1197000"/>
            <a:ext cx="857160" cy="2220840"/>
          </a:xfrm>
          <a:custGeom>
            <a:avLst/>
            <a:gdLst/>
            <a:ahLst/>
            <a:rect l="l" t="t" r="r" b="b"/>
            <a:pathLst>
              <a:path w="986" h="1483">
                <a:moveTo>
                  <a:pt x="240" y="1483"/>
                </a:moveTo>
                <a:lnTo>
                  <a:pt x="986" y="1483"/>
                </a:lnTo>
                <a:lnTo>
                  <a:pt x="986" y="0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cc0000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740640" y="4222800"/>
            <a:ext cx="0" cy="406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735360" y="4206960"/>
            <a:ext cx="0" cy="406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443480" y="1344600"/>
            <a:ext cx="0" cy="28494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57560" y="4203720"/>
            <a:ext cx="0" cy="406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232240" y="4218120"/>
            <a:ext cx="0" cy="406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086280" y="1677960"/>
            <a:ext cx="2787480" cy="8319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360">
            <a:solidFill>
              <a:srgbClr val="919191"/>
            </a:solidFill>
            <a:miter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President &amp; COO Enron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Jeffrey K. Skilling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305160" y="2749680"/>
            <a:ext cx="2286000" cy="10652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3333cc"/>
              </a:gs>
              <a:gs pos="50000">
                <a:srgbClr val="ffffff"/>
              </a:gs>
              <a:gs pos="100000">
                <a:srgbClr val="3333cc"/>
              </a:gs>
            </a:gsLst>
            <a:lin ang="13500000"/>
          </a:gradFill>
          <a:ln w="0">
            <a:noFill/>
          </a:ln>
          <a:effectLst>
            <a:outerShdw dist="107932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Chief Risk Officer</a:t>
            </a:r>
            <a:br>
              <a:rPr sz="22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B. Buy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Risk Assessment &amp; Control Group (“RAC”)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3" name=""/>
          <p:cNvGrpSpPr/>
          <p:nvPr/>
        </p:nvGrpSpPr>
        <p:grpSpPr>
          <a:xfrm>
            <a:off x="7272360" y="39600"/>
            <a:ext cx="1758960" cy="1103400"/>
            <a:chOff x="7272360" y="39600"/>
            <a:chExt cx="1758960" cy="1103400"/>
          </a:xfrm>
        </p:grpSpPr>
        <p:sp>
          <p:nvSpPr>
            <p:cNvPr id="74" name=""/>
            <p:cNvSpPr/>
            <p:nvPr/>
          </p:nvSpPr>
          <p:spPr>
            <a:xfrm>
              <a:off x="7272360" y="39600"/>
              <a:ext cx="1752480" cy="1103400"/>
            </a:xfrm>
            <a:prstGeom prst="ellipse">
              <a:avLst/>
            </a:prstGeom>
            <a:gradFill rotWithShape="0">
              <a:gsLst>
                <a:gs pos="0">
                  <a:srgbClr val="cc0000"/>
                </a:gs>
                <a:gs pos="50000">
                  <a:srgbClr val="fefefe"/>
                </a:gs>
                <a:gs pos="100000">
                  <a:srgbClr val="cc0000"/>
                </a:gs>
              </a:gsLst>
              <a:lin ang="5400000"/>
            </a:gradFill>
            <a:ln w="0">
              <a:noFill/>
            </a:ln>
            <a:effectLst>
              <a:outerShdw dist="107932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8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278840" y="299880"/>
              <a:ext cx="1752480" cy="533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126</a:t>
              </a:r>
              <a:br>
                <a:rPr sz="1600"/>
              </a:b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Professionals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" name=""/>
          <p:cNvSpPr/>
          <p:nvPr/>
        </p:nvSpPr>
        <p:spPr>
          <a:xfrm>
            <a:off x="247680" y="4457880"/>
            <a:ext cx="1219320" cy="1712880"/>
          </a:xfrm>
          <a:custGeom>
            <a:avLst/>
            <a:gdLst>
              <a:gd name="textAreaLeft" fmla="*/ 59400 w 1219320"/>
              <a:gd name="textAreaRight" fmla="*/ 1159920 w 1219320"/>
              <a:gd name="textAreaTop" fmla="*/ 59400 h 1712880"/>
              <a:gd name="textAreaBottom" fmla="*/ 1653480 h 1712880"/>
            </a:gdLst>
            <a:ahLst/>
            <a:cxnLst/>
            <a:rect l="textAreaLeft" t="textAreaTop" r="textAreaRight" b="textAreaBottom"/>
            <a:pathLst>
              <a:path w="21600" h="30341">
                <a:moveTo>
                  <a:pt x="3600" y="0"/>
                </a:moveTo>
                <a:arcTo wR="3600" hR="3600" stAng="16200000" swAng="-5400000"/>
                <a:lnTo>
                  <a:pt x="0" y="26741"/>
                </a:lnTo>
                <a:arcTo wR="3600" hR="3600" stAng="10800000" swAng="-5400000"/>
                <a:lnTo>
                  <a:pt x="18000" y="303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f3cb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Market Risk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Controls</a:t>
            </a:r>
            <a:br>
              <a:rPr sz="16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646280" y="4483080"/>
            <a:ext cx="1219320" cy="1712880"/>
          </a:xfrm>
          <a:custGeom>
            <a:avLst/>
            <a:gdLst>
              <a:gd name="textAreaLeft" fmla="*/ 59400 w 1219320"/>
              <a:gd name="textAreaRight" fmla="*/ 1159920 w 1219320"/>
              <a:gd name="textAreaTop" fmla="*/ 59400 h 1712880"/>
              <a:gd name="textAreaBottom" fmla="*/ 1653480 h 1712880"/>
            </a:gdLst>
            <a:ahLst/>
            <a:cxnLst/>
            <a:rect l="textAreaLeft" t="textAreaTop" r="textAreaRight" b="textAreaBottom"/>
            <a:pathLst>
              <a:path w="21600" h="30341">
                <a:moveTo>
                  <a:pt x="3600" y="0"/>
                </a:moveTo>
                <a:arcTo wR="3600" hR="3600" stAng="16200000" swAng="-5400000"/>
                <a:lnTo>
                  <a:pt x="0" y="26741"/>
                </a:lnTo>
                <a:arcTo wR="3600" hR="3600" stAng="10800000" swAng="-5400000"/>
                <a:lnTo>
                  <a:pt x="18000" y="303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f3cb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Underwriting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098880" y="4497480"/>
            <a:ext cx="1266840" cy="1712880"/>
          </a:xfrm>
          <a:custGeom>
            <a:avLst/>
            <a:gdLst>
              <a:gd name="textAreaLeft" fmla="*/ 61560 w 1266840"/>
              <a:gd name="textAreaRight" fmla="*/ 1205280 w 1266840"/>
              <a:gd name="textAreaTop" fmla="*/ 61560 h 1712880"/>
              <a:gd name="textAreaBottom" fmla="*/ 1651320 h 1712880"/>
            </a:gdLst>
            <a:ahLst/>
            <a:cxnLst/>
            <a:rect l="textAreaLeft" t="textAreaTop" r="textAreaRight" b="textAreaBottom"/>
            <a:pathLst>
              <a:path w="21600" h="29203">
                <a:moveTo>
                  <a:pt x="3600" y="0"/>
                </a:moveTo>
                <a:arcTo wR="3600" hR="3600" stAng="16200000" swAng="-5400000"/>
                <a:lnTo>
                  <a:pt x="0" y="25603"/>
                </a:lnTo>
                <a:arcTo wR="3600" hR="3600" stAng="10800000" swAng="-5400000"/>
                <a:lnTo>
                  <a:pt x="18000" y="2920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f3cb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(RAROC)</a:t>
            </a:r>
            <a:br>
              <a:rPr sz="1600"/>
            </a:b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519440" y="4494240"/>
            <a:ext cx="1310040" cy="1714320"/>
          </a:xfrm>
          <a:custGeom>
            <a:avLst/>
            <a:gdLst>
              <a:gd name="textAreaLeft" fmla="*/ 63720 w 1310040"/>
              <a:gd name="textAreaRight" fmla="*/ 1246320 w 1310040"/>
              <a:gd name="textAreaTop" fmla="*/ 63720 h 1714320"/>
              <a:gd name="textAreaBottom" fmla="*/ 1650600 h 1714320"/>
            </a:gdLst>
            <a:ahLst/>
            <a:cxnLst/>
            <a:rect l="textAreaLeft" t="textAreaTop" r="textAreaRight" b="textAreaBottom"/>
            <a:pathLst>
              <a:path w="21600" h="28264">
                <a:moveTo>
                  <a:pt x="3600" y="0"/>
                </a:moveTo>
                <a:arcTo wR="3600" hR="3600" stAng="16200000" swAng="-5400000"/>
                <a:lnTo>
                  <a:pt x="0" y="24664"/>
                </a:lnTo>
                <a:arcTo wR="3600" hR="3600" stAng="10800000" swAng="-5400000"/>
                <a:lnTo>
                  <a:pt x="18000" y="2826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f3cb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Resource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Evaluation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010200" y="4494240"/>
            <a:ext cx="1447920" cy="1714320"/>
          </a:xfrm>
          <a:custGeom>
            <a:avLst/>
            <a:gdLst>
              <a:gd name="textAreaLeft" fmla="*/ 70560 w 1447920"/>
              <a:gd name="textAreaRight" fmla="*/ 1377360 w 1447920"/>
              <a:gd name="textAreaTop" fmla="*/ 70560 h 1714320"/>
              <a:gd name="textAreaBottom" fmla="*/ 1643760 h 1714320"/>
            </a:gdLst>
            <a:ahLst/>
            <a:cxnLst/>
            <a:rect l="textAreaLeft" t="textAreaTop" r="textAreaRight" b="textAreaBottom"/>
            <a:pathLst>
              <a:path w="21600" h="25573">
                <a:moveTo>
                  <a:pt x="3600" y="0"/>
                </a:moveTo>
                <a:arcTo wR="3600" hR="3600" stAng="16200000" swAng="-5400000"/>
                <a:lnTo>
                  <a:pt x="0" y="21973"/>
                </a:lnTo>
                <a:arcTo wR="3600" hR="3600" stAng="10800000" swAng="-5400000"/>
                <a:lnTo>
                  <a:pt x="18000" y="2557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f3cb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Credit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7697880" y="4483080"/>
            <a:ext cx="1218960" cy="1712880"/>
          </a:xfrm>
          <a:custGeom>
            <a:avLst/>
            <a:gdLst>
              <a:gd name="textAreaLeft" fmla="*/ 59400 w 1218960"/>
              <a:gd name="textAreaRight" fmla="*/ 1159560 w 1218960"/>
              <a:gd name="textAreaTop" fmla="*/ 59400 h 1712880"/>
              <a:gd name="textAreaBottom" fmla="*/ 1653480 h 1712880"/>
            </a:gdLst>
            <a:ahLst/>
            <a:cxnLst/>
            <a:rect l="textAreaLeft" t="textAreaTop" r="textAreaRight" b="textAreaBottom"/>
            <a:pathLst>
              <a:path w="21600" h="30350">
                <a:moveTo>
                  <a:pt x="3600" y="0"/>
                </a:moveTo>
                <a:arcTo wR="3600" hR="3600" stAng="16200000" swAng="-5400000"/>
                <a:lnTo>
                  <a:pt x="0" y="26750"/>
                </a:lnTo>
                <a:arcTo wR="3600" hR="3600" stAng="10800000" swAng="-5400000"/>
                <a:lnTo>
                  <a:pt x="18000" y="3035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50000">
                <a:srgbClr val="fef3cb"/>
              </a:gs>
              <a:gs pos="100000">
                <a:srgbClr val="ffcc00"/>
              </a:gs>
            </a:gsLst>
            <a:lin ang="13500000"/>
          </a:gra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Research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523160" y="5813640"/>
            <a:ext cx="1468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John S. Hopley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251280" y="5813640"/>
            <a:ext cx="1191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Ted Murphy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976120" y="5802840"/>
            <a:ext cx="1419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Mark A. Ruane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333320" y="5802840"/>
            <a:ext cx="1666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Monte L. Gleason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824080" y="5793120"/>
            <a:ext cx="1825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 S. Bradford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550280" y="5785200"/>
            <a:ext cx="1498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Vince Kaminski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124080" y="822240"/>
            <a:ext cx="2667240" cy="6541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006666"/>
              </a:gs>
              <a:gs pos="50000">
                <a:srgbClr val="fefefe"/>
              </a:gs>
              <a:gs pos="100000">
                <a:srgbClr val="006666"/>
              </a:gs>
            </a:gsLst>
            <a:lin ang="13500000"/>
          </a:gradFill>
          <a:ln w="0">
            <a:noFill/>
          </a:ln>
          <a:effectLst>
            <a:outerShdw dist="81185" dir="307803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Enron Board of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1065240" y="157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Evaluating Risk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034040" y="2324160"/>
            <a:ext cx="1995840" cy="2112840"/>
          </a:xfrm>
          <a:prstGeom prst="ellipse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5784840" y="2652840"/>
            <a:ext cx="1679760" cy="1536480"/>
          </a:xfrm>
          <a:prstGeom prst="rightArrow">
            <a:avLst>
              <a:gd name="adj1" fmla="val 75000"/>
              <a:gd name="adj2" fmla="val 34989"/>
            </a:avLst>
          </a:prstGeom>
          <a:solidFill>
            <a:srgbClr val="a1d79b"/>
          </a:solidFill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632480" y="2652840"/>
            <a:ext cx="1680840" cy="1536480"/>
          </a:xfrm>
          <a:prstGeom prst="rightArrow">
            <a:avLst>
              <a:gd name="adj1" fmla="val 75000"/>
              <a:gd name="adj2" fmla="val 35011"/>
            </a:avLst>
          </a:prstGeom>
          <a:solidFill>
            <a:srgbClr val="a1d79b"/>
          </a:solidFill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481560" y="2652840"/>
            <a:ext cx="1680840" cy="1536480"/>
          </a:xfrm>
          <a:prstGeom prst="rightArrow">
            <a:avLst>
              <a:gd name="adj1" fmla="val 75000"/>
              <a:gd name="adj2" fmla="val 35011"/>
            </a:avLst>
          </a:prstGeom>
          <a:solidFill>
            <a:srgbClr val="a1d79b"/>
          </a:solidFill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158920" y="2652840"/>
            <a:ext cx="1851120" cy="1536480"/>
          </a:xfrm>
          <a:prstGeom prst="rightArrow">
            <a:avLst>
              <a:gd name="adj1" fmla="val 75000"/>
              <a:gd name="adj2" fmla="val 38558"/>
            </a:avLst>
          </a:prstGeom>
          <a:solidFill>
            <a:srgbClr val="a1d79b"/>
          </a:solidFill>
          <a:ln w="1260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445520" y="2982960"/>
            <a:ext cx="130320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Protect Shareholder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148440" y="3011400"/>
            <a:ext cx="106524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Optimal Capital Allocations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086440" y="3124080"/>
            <a:ext cx="112392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Performance Measurement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841920" y="3011400"/>
            <a:ext cx="1172880" cy="9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Identify, Monitor, Analyze 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459160" y="3054240"/>
            <a:ext cx="1065240" cy="115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Capture and Understand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2" name=""/>
          <p:cNvGrpSpPr/>
          <p:nvPr/>
        </p:nvGrpSpPr>
        <p:grpSpPr>
          <a:xfrm>
            <a:off x="190440" y="2316240"/>
            <a:ext cx="2269800" cy="2236320"/>
            <a:chOff x="190440" y="2316240"/>
            <a:chExt cx="2269800" cy="2236320"/>
          </a:xfrm>
        </p:grpSpPr>
        <p:sp>
          <p:nvSpPr>
            <p:cNvPr id="103" name=""/>
            <p:cNvSpPr/>
            <p:nvPr/>
          </p:nvSpPr>
          <p:spPr>
            <a:xfrm>
              <a:off x="190440" y="2316240"/>
              <a:ext cx="2269800" cy="2236320"/>
            </a:xfrm>
            <a:prstGeom prst="ellipse">
              <a:avLst/>
            </a:prstGeom>
            <a:solidFill>
              <a:srgbClr val="cc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437400" y="2713320"/>
              <a:ext cx="844560" cy="71856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 flipV="1">
              <a:off x="1275840" y="2706120"/>
              <a:ext cx="937080" cy="73584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1282320" y="3445560"/>
              <a:ext cx="0" cy="1091880"/>
            </a:xfrm>
            <a:prstGeom prst="line">
              <a:avLst/>
            </a:prstGeom>
            <a:ln w="190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7" name=""/>
          <p:cNvSpPr/>
          <p:nvPr/>
        </p:nvSpPr>
        <p:spPr>
          <a:xfrm>
            <a:off x="1228680" y="3171960"/>
            <a:ext cx="129852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</a:t>
            </a:r>
            <a:br>
              <a:rPr sz="1200"/>
            </a:b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Controls Infrastructure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824040" y="2560680"/>
            <a:ext cx="9730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Board of Directors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6600" y="3352680"/>
            <a:ext cx="130500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Senior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 rot="5362800">
            <a:off x="3444840" y="-1434600"/>
            <a:ext cx="2052720" cy="6827760"/>
          </a:xfrm>
          <a:custGeom>
            <a:avLst/>
            <a:gdLst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  <a:gd name="GluePoint4X" fmla="*/ 0 w 21600"/>
              <a:gd name="GluePoint4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l" t="t" r="r" b="b"/>
            <a:pathLst>
              <a:path w="21600" h="21600">
                <a:moveTo>
                  <a:pt x="21600" y="0"/>
                </a:moveTo>
                <a:cubicBezTo>
                  <a:pt x="16200" y="1938"/>
                  <a:pt x="10800" y="5080"/>
                  <a:pt x="10800" y="10800"/>
                </a:cubicBezTo>
                <a:cubicBezTo>
                  <a:pt x="10800" y="16520"/>
                  <a:pt x="16200" y="19662"/>
                  <a:pt x="21600" y="21600"/>
                </a:cubicBezTo>
                <a:cubicBezTo>
                  <a:pt x="9740" y="21600"/>
                  <a:pt x="0" y="16730"/>
                  <a:pt x="0" y="10800"/>
                </a:cubicBezTo>
                <a:cubicBezTo>
                  <a:pt x="0" y="4870"/>
                  <a:pt x="9740" y="0"/>
                  <a:pt x="21600" y="0"/>
                </a:cubicBezTo>
                <a:close/>
              </a:path>
            </a:pathLst>
          </a:custGeom>
          <a:gradFill rotWithShape="0">
            <a:gsLst>
              <a:gs pos="0">
                <a:srgbClr val="ffcc00"/>
              </a:gs>
              <a:gs pos="100000">
                <a:srgbClr val="fef1c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1040" rIns="41040" tIns="82080" bIns="8208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772160" y="3133800"/>
            <a:ext cx="3333600" cy="2546280"/>
          </a:xfrm>
          <a:prstGeom prst="bevel">
            <a:avLst>
              <a:gd name="adj" fmla="val 9773"/>
            </a:avLst>
          </a:prstGeom>
          <a:gradFill rotWithShape="0">
            <a:gsLst>
              <a:gs pos="0">
                <a:srgbClr val="740012"/>
              </a:gs>
              <a:gs pos="50000">
                <a:srgbClr val="fc0128"/>
              </a:gs>
              <a:gs pos="100000">
                <a:srgbClr val="74001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000080" y="3114720"/>
            <a:ext cx="3333960" cy="2546280"/>
          </a:xfrm>
          <a:prstGeom prst="bevel">
            <a:avLst>
              <a:gd name="adj" fmla="val 9773"/>
            </a:avLst>
          </a:prstGeom>
          <a:gradFill rotWithShape="0">
            <a:gsLst>
              <a:gs pos="0">
                <a:srgbClr val="740012"/>
              </a:gs>
              <a:gs pos="50000">
                <a:srgbClr val="fc0128"/>
              </a:gs>
              <a:gs pos="100000">
                <a:srgbClr val="740012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82080" rIns="82080" tIns="41040" bIns="41040" anchor="t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Transaction Universe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179360" y="2565360"/>
            <a:ext cx="3048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270080" y="3432240"/>
            <a:ext cx="3093840" cy="190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Project Finance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Pre-Paid Forward Contracts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Subordinated Debt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Warrants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Corporate Equity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060880" y="3594240"/>
            <a:ext cx="1676520" cy="134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Liquids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00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Metals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913280" y="2494080"/>
            <a:ext cx="32004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Domestic and International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184800" y="3432240"/>
            <a:ext cx="1854360" cy="134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Paper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Steel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Telecom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Pipelines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1840" indent="-231840">
              <a:lnSpc>
                <a:spcPct val="145000"/>
              </a:lnSpc>
              <a:spcBef>
                <a:spcPts val="649"/>
              </a:spcBef>
              <a:buClr>
                <a:srgbClr val="ffffff"/>
              </a:buClr>
              <a:buSzPct val="90000"/>
              <a:buFont typeface="Wingdings" charset="2"/>
              <a:buChar char=""/>
              <a:tabLst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Oilfield Services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665440" y="1371600"/>
            <a:ext cx="3784680" cy="90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2080" rIns="82080" tIns="41040" bIns="4104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Underwriting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5155200" y="3297600"/>
            <a:ext cx="646560" cy="7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231160" y="5113800"/>
            <a:ext cx="646920" cy="7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561120" y="3313440"/>
            <a:ext cx="646920" cy="7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080" bIns="-46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951360" y="3298680"/>
            <a:ext cx="857160" cy="14353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2376360" y="1609560"/>
            <a:ext cx="1587600" cy="2730600"/>
          </a:xfrm>
          <a:custGeom>
            <a:avLst/>
            <a:gdLst>
              <a:gd name="textAreaLeft" fmla="*/ 77400 w 1587600"/>
              <a:gd name="textAreaRight" fmla="*/ 1510200 w 1587600"/>
              <a:gd name="textAreaTop" fmla="*/ 77400 h 2730600"/>
              <a:gd name="textAreaBottom" fmla="*/ 2653200 h 2730600"/>
            </a:gdLst>
            <a:ahLst/>
            <a:cxnLst/>
            <a:rect l="textAreaLeft" t="textAreaTop" r="textAreaRight" b="textAreaBottom"/>
            <a:pathLst>
              <a:path w="21600" h="37147">
                <a:moveTo>
                  <a:pt x="3600" y="0"/>
                </a:moveTo>
                <a:arcTo wR="3600" hR="3600" stAng="16200000" swAng="-5400000"/>
                <a:lnTo>
                  <a:pt x="0" y="33547"/>
                </a:lnTo>
                <a:arcTo wR="3600" hR="3600" stAng="10800000" swAng="-5400000"/>
                <a:lnTo>
                  <a:pt x="18000" y="37147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d2d2d4"/>
          </a:solidFill>
          <a:ln w="9360">
            <a:solidFill>
              <a:srgbClr val="618ffd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008080" y="3298680"/>
            <a:ext cx="425520" cy="64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661080" y="3797280"/>
            <a:ext cx="18432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375080" y="2222640"/>
            <a:ext cx="97020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478240" y="1733400"/>
            <a:ext cx="1371600" cy="55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ASSESSMENT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&amp; CONTROL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(RAC)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957240" y="2054160"/>
            <a:ext cx="12873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971640" y="2689200"/>
            <a:ext cx="1164960" cy="113832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Expenditure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Request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(&gt;$500,000)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084320" y="147600"/>
            <a:ext cx="7772400" cy="3938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Transaction Approval Process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265640" y="2690640"/>
            <a:ext cx="1189080" cy="11368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CONFORMING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989760" y="2846520"/>
            <a:ext cx="406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989760" y="3303720"/>
            <a:ext cx="406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989760" y="3735360"/>
            <a:ext cx="4064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6" name=""/>
          <p:cNvGrpSpPr/>
          <p:nvPr/>
        </p:nvGrpSpPr>
        <p:grpSpPr>
          <a:xfrm>
            <a:off x="6161040" y="1943280"/>
            <a:ext cx="2392200" cy="649080"/>
            <a:chOff x="6161040" y="1943280"/>
            <a:chExt cx="2392200" cy="649080"/>
          </a:xfrm>
        </p:grpSpPr>
        <p:sp>
          <p:nvSpPr>
            <p:cNvPr id="137" name=""/>
            <p:cNvSpPr/>
            <p:nvPr/>
          </p:nvSpPr>
          <p:spPr>
            <a:xfrm>
              <a:off x="6161040" y="1943280"/>
              <a:ext cx="608400" cy="45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$MM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7399800" y="1951200"/>
              <a:ext cx="1153440" cy="64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2160" rIns="92160" tIns="46080" bIns="4608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APPROVING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UNIT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9" name=""/>
          <p:cNvSpPr/>
          <p:nvPr/>
        </p:nvSpPr>
        <p:spPr>
          <a:xfrm>
            <a:off x="7402680" y="2623320"/>
            <a:ext cx="1056960" cy="44244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6600"/>
              </a:gs>
              <a:gs pos="50000">
                <a:srgbClr val="feaf7b"/>
              </a:gs>
              <a:gs pos="100000">
                <a:srgbClr val="ff6600"/>
              </a:gs>
            </a:gsLst>
            <a:lin ang="54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UNIT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10600" y="3166920"/>
            <a:ext cx="1041120" cy="27324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CEO /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402680" y="3517200"/>
            <a:ext cx="1056960" cy="442440"/>
          </a:xfrm>
          <a:prstGeom prst="roundRect">
            <a:avLst>
              <a:gd name="adj" fmla="val 16667"/>
            </a:avLst>
          </a:prstGeom>
          <a:solidFill>
            <a:srgbClr val="fee774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BOARD OF DIRECTORS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853240" y="2525040"/>
            <a:ext cx="1242720" cy="1510920"/>
          </a:xfrm>
          <a:custGeom>
            <a:avLst/>
            <a:gdLst>
              <a:gd name="textAreaLeft" fmla="*/ 60480 w 1242720"/>
              <a:gd name="textAreaRight" fmla="*/ 1182240 w 1242720"/>
              <a:gd name="textAreaTop" fmla="*/ 60480 h 1510920"/>
              <a:gd name="textAreaBottom" fmla="*/ 1450440 h 1510920"/>
            </a:gdLst>
            <a:ahLst/>
            <a:cxnLst/>
            <a:rect l="textAreaLeft" t="textAreaTop" r="textAreaRight" b="textAreaBottom"/>
            <a:pathLst>
              <a:path w="21600" h="26260">
                <a:moveTo>
                  <a:pt x="3600" y="0"/>
                </a:moveTo>
                <a:arcTo wR="3600" hR="3600" stAng="16200000" swAng="-5400000"/>
                <a:lnTo>
                  <a:pt x="0" y="22660"/>
                </a:lnTo>
                <a:arcTo wR="3600" hR="3600" stAng="10800000" swAng="-5400000"/>
                <a:lnTo>
                  <a:pt x="18000" y="2626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gradFill rotWithShape="0">
            <a:gsLst>
              <a:gs pos="0">
                <a:srgbClr val="44de8a"/>
              </a:gs>
              <a:gs pos="50000">
                <a:srgbClr val="86e8b3"/>
              </a:gs>
              <a:gs pos="100000">
                <a:srgbClr val="44de8a"/>
              </a:gs>
            </a:gsLst>
            <a:lin ang="135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$75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$75+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5861160" y="3036960"/>
            <a:ext cx="1228320" cy="499680"/>
            <a:chOff x="5861160" y="3036960"/>
            <a:chExt cx="1228320" cy="499680"/>
          </a:xfrm>
        </p:grpSpPr>
        <p:sp>
          <p:nvSpPr>
            <p:cNvPr id="144" name=""/>
            <p:cNvSpPr/>
            <p:nvPr/>
          </p:nvSpPr>
          <p:spPr>
            <a:xfrm>
              <a:off x="5861160" y="3036960"/>
              <a:ext cx="121860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>
              <a:off x="5870880" y="3536640"/>
              <a:ext cx="121860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6" name=""/>
          <p:cNvSpPr/>
          <p:nvPr/>
        </p:nvSpPr>
        <p:spPr>
          <a:xfrm>
            <a:off x="1359000" y="933480"/>
            <a:ext cx="71881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Board of Directors Actively Reviews Capital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154400" y="4746600"/>
            <a:ext cx="1424160" cy="81288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cc00"/>
              </a:gs>
              <a:gs pos="50000">
                <a:srgbClr val="fedf64"/>
              </a:gs>
              <a:gs pos="100000">
                <a:srgbClr val="ffcc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NON-CONFORMING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spcBef>
                <a:spcPts val="550"/>
              </a:spcBef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404120" y="4770360"/>
            <a:ext cx="1041480" cy="273240"/>
          </a:xfrm>
          <a:prstGeom prst="roundRect">
            <a:avLst>
              <a:gd name="adj" fmla="val 16667"/>
            </a:avLst>
          </a:prstGeom>
          <a:solidFill>
            <a:srgbClr val="99cc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CEO / COO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396200" y="5095080"/>
            <a:ext cx="1057320" cy="442440"/>
          </a:xfrm>
          <a:prstGeom prst="roundRect">
            <a:avLst>
              <a:gd name="adj" fmla="val 16667"/>
            </a:avLst>
          </a:prstGeom>
          <a:solidFill>
            <a:srgbClr val="fee774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BOARD OF DIRECTORS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6983280" y="4911840"/>
            <a:ext cx="4064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008840" y="5305320"/>
            <a:ext cx="4064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910120" y="4681080"/>
            <a:ext cx="1208160" cy="9234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44de8a"/>
              </a:gs>
              <a:gs pos="50000">
                <a:srgbClr val="86e8b3"/>
              </a:gs>
              <a:gs pos="100000">
                <a:srgbClr val="44de8a"/>
              </a:gs>
            </a:gsLst>
            <a:lin ang="13500000"/>
          </a:gra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$25+ million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5945040" y="5153040"/>
            <a:ext cx="11430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4" name=""/>
          <p:cNvGrpSpPr/>
          <p:nvPr/>
        </p:nvGrpSpPr>
        <p:grpSpPr>
          <a:xfrm>
            <a:off x="2489040" y="2441520"/>
            <a:ext cx="1386000" cy="1549080"/>
            <a:chOff x="2489040" y="2441520"/>
            <a:chExt cx="1386000" cy="1549080"/>
          </a:xfrm>
        </p:grpSpPr>
        <p:sp>
          <p:nvSpPr>
            <p:cNvPr id="155" name=""/>
            <p:cNvSpPr/>
            <p:nvPr/>
          </p:nvSpPr>
          <p:spPr>
            <a:xfrm>
              <a:off x="2489040" y="2441520"/>
              <a:ext cx="1374840" cy="1549080"/>
            </a:xfrm>
            <a:custGeom>
              <a:avLst/>
              <a:gdLst>
                <a:gd name="textAreaLeft" fmla="*/ 66960 w 1374840"/>
                <a:gd name="textAreaRight" fmla="*/ 1307880 w 1374840"/>
                <a:gd name="textAreaTop" fmla="*/ 66960 h 1549080"/>
                <a:gd name="textAreaBottom" fmla="*/ 1482120 h 1549080"/>
              </a:gdLst>
              <a:ahLst/>
              <a:cxnLst/>
              <a:rect l="textAreaLeft" t="textAreaTop" r="textAreaRight" b="textAreaBottom"/>
              <a:pathLst>
                <a:path w="21600" h="24337">
                  <a:moveTo>
                    <a:pt x="3600" y="0"/>
                  </a:moveTo>
                  <a:arcTo wR="3600" hR="3600" stAng="16200000" swAng="-5400000"/>
                  <a:lnTo>
                    <a:pt x="0" y="20737"/>
                  </a:lnTo>
                  <a:arcTo wR="3600" hR="3600" stAng="10800000" swAng="-5400000"/>
                  <a:lnTo>
                    <a:pt x="18000" y="24337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50000">
                  <a:srgbClr val="fedf6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1720" rIns="81720" tIns="40680" bIns="40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2562120" y="2533320"/>
              <a:ext cx="1204920" cy="1449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TRANSACTION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REVIEW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RISK ANALYTICS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PRICING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2490840" y="3528720"/>
              <a:ext cx="137160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2503440" y="3033360"/>
              <a:ext cx="137160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split dir="out" orient="vert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"/>
          <p:cNvSpPr/>
          <p:nvPr/>
        </p:nvSpPr>
        <p:spPr>
          <a:xfrm>
            <a:off x="0" y="452520"/>
            <a:ext cx="8862840" cy="6075360"/>
          </a:xfrm>
          <a:custGeom>
            <a:avLst/>
            <a:gdLst/>
            <a:ahLst/>
            <a:rect l="l" t="t" r="r" b="b"/>
            <a:pathLst>
              <a:path w="5546" h="3975">
                <a:moveTo>
                  <a:pt x="7" y="3975"/>
                </a:moveTo>
                <a:lnTo>
                  <a:pt x="0" y="882"/>
                </a:lnTo>
                <a:lnTo>
                  <a:pt x="5546" y="0"/>
                </a:lnTo>
                <a:lnTo>
                  <a:pt x="4021" y="3975"/>
                </a:lnTo>
                <a:lnTo>
                  <a:pt x="7" y="3975"/>
                </a:lnTo>
                <a:close/>
              </a:path>
            </a:pathLst>
          </a:custGeom>
          <a:solidFill>
            <a:srgbClr val="ecece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1053720" y="76320"/>
            <a:ext cx="779796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Transaction Review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H="1">
            <a:off x="3828960" y="5099040"/>
            <a:ext cx="563760" cy="5079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587840" y="5099040"/>
            <a:ext cx="523800" cy="51588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460760" y="4049640"/>
            <a:ext cx="0" cy="468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333600" y="2360520"/>
            <a:ext cx="838440" cy="89856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222200" y="2378160"/>
            <a:ext cx="2494080" cy="104616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128680" y="2378160"/>
            <a:ext cx="1731960" cy="93024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4748040" y="2377800"/>
            <a:ext cx="811440" cy="87300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 flipV="1">
            <a:off x="5354640" y="2370240"/>
            <a:ext cx="2257560" cy="107136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 flipV="1">
            <a:off x="5202360" y="2371680"/>
            <a:ext cx="1468440" cy="93816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" name=""/>
          <p:cNvGrpSpPr/>
          <p:nvPr/>
        </p:nvGrpSpPr>
        <p:grpSpPr>
          <a:xfrm>
            <a:off x="347760" y="1649520"/>
            <a:ext cx="8145000" cy="656640"/>
            <a:chOff x="347760" y="1649520"/>
            <a:chExt cx="8145000" cy="656640"/>
          </a:xfrm>
        </p:grpSpPr>
        <p:sp>
          <p:nvSpPr>
            <p:cNvPr id="171" name=""/>
            <p:cNvSpPr/>
            <p:nvPr/>
          </p:nvSpPr>
          <p:spPr>
            <a:xfrm>
              <a:off x="347760" y="1649520"/>
              <a:ext cx="1036080" cy="645840"/>
            </a:xfrm>
            <a:prstGeom prst="roundRect">
              <a:avLst>
                <a:gd name="adj" fmla="val 16667"/>
              </a:avLst>
            </a:prstGeom>
            <a:solidFill>
              <a:srgbClr val="a1d79b"/>
            </a:solidFill>
            <a:ln w="0">
              <a:noFill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Engineering &amp;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Research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1560960" y="1660320"/>
              <a:ext cx="1036080" cy="645840"/>
            </a:xfrm>
            <a:prstGeom prst="roundRect">
              <a:avLst>
                <a:gd name="adj" fmla="val 16667"/>
              </a:avLst>
            </a:prstGeom>
            <a:solidFill>
              <a:srgbClr val="a1d79b"/>
            </a:solidFill>
            <a:ln w="0">
              <a:noFill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Credit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2743920" y="1649520"/>
              <a:ext cx="1035720" cy="645840"/>
            </a:xfrm>
            <a:prstGeom prst="roundRect">
              <a:avLst>
                <a:gd name="adj" fmla="val 16667"/>
              </a:avLst>
            </a:prstGeom>
            <a:solidFill>
              <a:srgbClr val="a1d79b"/>
            </a:solidFill>
            <a:ln w="0">
              <a:noFill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Tax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3930840" y="1660320"/>
              <a:ext cx="1035720" cy="645840"/>
            </a:xfrm>
            <a:prstGeom prst="roundRect">
              <a:avLst>
                <a:gd name="adj" fmla="val 16667"/>
              </a:avLst>
            </a:prstGeom>
            <a:solidFill>
              <a:srgbClr val="a1d79b"/>
            </a:solidFill>
            <a:ln w="0">
              <a:noFill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Market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5082840" y="1649520"/>
              <a:ext cx="1035720" cy="645840"/>
            </a:xfrm>
            <a:prstGeom prst="roundRect">
              <a:avLst>
                <a:gd name="adj" fmla="val 16667"/>
              </a:avLst>
            </a:prstGeom>
            <a:solidFill>
              <a:srgbClr val="a1d79b"/>
            </a:solidFill>
            <a:ln w="0">
              <a:noFill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Legal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6287040" y="1660320"/>
              <a:ext cx="1036080" cy="645840"/>
            </a:xfrm>
            <a:prstGeom prst="roundRect">
              <a:avLst>
                <a:gd name="adj" fmla="val 16667"/>
              </a:avLst>
            </a:prstGeom>
            <a:solidFill>
              <a:srgbClr val="a1d79b"/>
            </a:solidFill>
            <a:ln w="0">
              <a:noFill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Accounting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7456680" y="1649520"/>
              <a:ext cx="1036080" cy="645840"/>
            </a:xfrm>
            <a:prstGeom prst="roundRect">
              <a:avLst>
                <a:gd name="adj" fmla="val 16667"/>
              </a:avLst>
            </a:prstGeom>
            <a:solidFill>
              <a:srgbClr val="a1d79b"/>
            </a:solidFill>
            <a:ln w="0">
              <a:noFill/>
            </a:ln>
            <a:effectLst>
              <a:outerShdw dist="71785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300" strike="noStrike" u="none">
                  <a:solidFill>
                    <a:srgbClr val="000000"/>
                  </a:solidFill>
                  <a:effectLst/>
                  <a:uFillTx/>
                  <a:latin typeface="Arial Narrow"/>
                </a:rPr>
                <a:t>Insurance</a:t>
              </a:r>
              <a:endPara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8" name=""/>
          <p:cNvSpPr/>
          <p:nvPr/>
        </p:nvSpPr>
        <p:spPr>
          <a:xfrm>
            <a:off x="3754440" y="3363840"/>
            <a:ext cx="1547640" cy="814320"/>
          </a:xfrm>
          <a:prstGeom prst="roundRect">
            <a:avLst>
              <a:gd name="adj" fmla="val 16667"/>
            </a:avLst>
          </a:prstGeom>
          <a:solidFill>
            <a:srgbClr val="ffe46f"/>
          </a:soli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Underwriting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087960" y="3359160"/>
            <a:ext cx="1224000" cy="816120"/>
          </a:xfrm>
          <a:prstGeom prst="roundRect">
            <a:avLst>
              <a:gd name="adj" fmla="val 16667"/>
            </a:avLst>
          </a:prstGeom>
          <a:solidFill>
            <a:srgbClr val="ffe46f"/>
          </a:soli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785960" y="3363840"/>
            <a:ext cx="1222200" cy="814320"/>
          </a:xfrm>
          <a:prstGeom prst="roundRect">
            <a:avLst>
              <a:gd name="adj" fmla="val 16667"/>
            </a:avLst>
          </a:prstGeom>
          <a:solidFill>
            <a:srgbClr val="cc0000"/>
          </a:soli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Origination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5381640" y="3809880"/>
            <a:ext cx="64116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3086280" y="3809880"/>
            <a:ext cx="642600" cy="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4449600" y="2387160"/>
            <a:ext cx="0" cy="870120"/>
          </a:xfrm>
          <a:prstGeom prst="line">
            <a:avLst/>
          </a:prstGeom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882960" y="4530600"/>
            <a:ext cx="1133640" cy="682920"/>
          </a:xfrm>
          <a:prstGeom prst="roundRect">
            <a:avLst>
              <a:gd name="adj" fmla="val 16667"/>
            </a:avLst>
          </a:prstGeom>
          <a:solidFill>
            <a:srgbClr val="3333cc"/>
          </a:soli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Portfolio of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Investments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840040" y="5637240"/>
            <a:ext cx="1036800" cy="665280"/>
          </a:xfrm>
          <a:prstGeom prst="roundRect">
            <a:avLst>
              <a:gd name="adj" fmla="val 16667"/>
            </a:avLst>
          </a:prstGeom>
          <a:solidFill>
            <a:srgbClr val="660066"/>
          </a:soli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Syndicate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095800" y="5645160"/>
            <a:ext cx="1036800" cy="666720"/>
          </a:xfrm>
          <a:prstGeom prst="roundRect">
            <a:avLst>
              <a:gd name="adj" fmla="val 16667"/>
            </a:avLst>
          </a:prstGeom>
          <a:solidFill>
            <a:srgbClr val="006666"/>
          </a:solidFill>
          <a:ln w="0">
            <a:noFill/>
          </a:ln>
          <a:effectLst>
            <a:outerShdw dist="71785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82080" rIns="82080" tIns="41040" bIns="4104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820800"/>
                <a:tab algn="l" pos="1641600"/>
                <a:tab algn="l" pos="2462040"/>
                <a:tab algn="l" pos="3282840"/>
                <a:tab algn="l" pos="4103640"/>
                <a:tab algn="l" pos="4924440"/>
                <a:tab algn="l" pos="5745240"/>
                <a:tab algn="l" pos="6566040"/>
                <a:tab algn="l" pos="7386480"/>
                <a:tab algn="l" pos="8207280"/>
                <a:tab algn="l" pos="9028080"/>
                <a:tab algn="l" pos="9848880"/>
                <a:tab algn="l" pos="10669680"/>
              </a:tabLst>
            </a:pPr>
            <a:r>
              <a:rPr b="1" lang="en-US" sz="13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Hold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7" name=""/>
          <p:cNvGrpSpPr/>
          <p:nvPr/>
        </p:nvGrpSpPr>
        <p:grpSpPr>
          <a:xfrm>
            <a:off x="7588080" y="61920"/>
            <a:ext cx="1485720" cy="1473120"/>
            <a:chOff x="7588080" y="61920"/>
            <a:chExt cx="1485720" cy="1473120"/>
          </a:xfrm>
        </p:grpSpPr>
        <p:sp>
          <p:nvSpPr>
            <p:cNvPr id="188" name=""/>
            <p:cNvSpPr/>
            <p:nvPr/>
          </p:nvSpPr>
          <p:spPr>
            <a:xfrm>
              <a:off x="7610040" y="61920"/>
              <a:ext cx="1436760" cy="1473120"/>
            </a:xfrm>
            <a:custGeom>
              <a:avLst/>
              <a:gdLst>
                <a:gd name="textAreaLeft" fmla="*/ 69840 w 1436760"/>
                <a:gd name="textAreaRight" fmla="*/ 1366920 w 1436760"/>
                <a:gd name="textAreaTop" fmla="*/ 69840 h 1473120"/>
                <a:gd name="textAreaBottom" fmla="*/ 1403280 h 1473120"/>
              </a:gdLst>
              <a:ahLst/>
              <a:cxnLst/>
              <a:rect l="textAreaLeft" t="textAreaTop" r="textAreaRight" b="textAreaBottom"/>
              <a:pathLst>
                <a:path w="21600" h="22146">
                  <a:moveTo>
                    <a:pt x="3600" y="0"/>
                  </a:moveTo>
                  <a:arcTo wR="3600" hR="3600" stAng="16200000" swAng="-5400000"/>
                  <a:lnTo>
                    <a:pt x="0" y="18546"/>
                  </a:lnTo>
                  <a:arcTo wR="3600" hR="3600" stAng="10800000" swAng="-5400000"/>
                  <a:lnTo>
                    <a:pt x="18000" y="2214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50000">
                  <a:srgbClr val="fedf6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1720" rIns="81720" tIns="40680" bIns="40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671960" y="138240"/>
              <a:ext cx="1300320" cy="13143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TRANSACTION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REVIEW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RISK ANALYTICS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PRICING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588080" y="1054080"/>
              <a:ext cx="14731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600680" y="539640"/>
              <a:ext cx="1473120" cy="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split dir="out" orient="vert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/>
          <p:nvPr/>
        </p:nvSpPr>
        <p:spPr>
          <a:xfrm>
            <a:off x="122400" y="204840"/>
            <a:ext cx="8818560" cy="6335640"/>
          </a:xfrm>
          <a:custGeom>
            <a:avLst/>
            <a:gdLst/>
            <a:ahLst/>
            <a:rect l="l" t="t" r="r" b="b"/>
            <a:pathLst>
              <a:path w="5546" h="3975">
                <a:moveTo>
                  <a:pt x="7" y="3975"/>
                </a:moveTo>
                <a:lnTo>
                  <a:pt x="0" y="882"/>
                </a:lnTo>
                <a:lnTo>
                  <a:pt x="5546" y="0"/>
                </a:lnTo>
                <a:lnTo>
                  <a:pt x="4021" y="3975"/>
                </a:lnTo>
                <a:lnTo>
                  <a:pt x="7" y="3975"/>
                </a:lnTo>
                <a:close/>
              </a:path>
            </a:pathLst>
          </a:custGeom>
          <a:solidFill>
            <a:srgbClr val="ecece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681200" y="2727360"/>
            <a:ext cx="431640" cy="1050840"/>
          </a:xfrm>
          <a:prstGeom prst="downArrow">
            <a:avLst>
              <a:gd name="adj1" fmla="val 48528"/>
              <a:gd name="adj2" fmla="val 43393"/>
            </a:avLst>
          </a:prstGeom>
          <a:solidFill>
            <a:srgbClr val="cecec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1690560" y="4108320"/>
            <a:ext cx="432000" cy="1051200"/>
          </a:xfrm>
          <a:prstGeom prst="downArrow">
            <a:avLst>
              <a:gd name="adj1" fmla="val 48528"/>
              <a:gd name="adj2" fmla="val 43372"/>
            </a:avLst>
          </a:prstGeom>
          <a:solidFill>
            <a:srgbClr val="cecec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1690560" y="1374840"/>
            <a:ext cx="432000" cy="1050840"/>
          </a:xfrm>
          <a:prstGeom prst="downArrow">
            <a:avLst>
              <a:gd name="adj1" fmla="val 48528"/>
              <a:gd name="adj2" fmla="val 43357"/>
            </a:avLst>
          </a:prstGeom>
          <a:solidFill>
            <a:srgbClr val="cecec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1079640" y="76320"/>
            <a:ext cx="7797600" cy="38088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b">
            <a:noAutofit/>
          </a:bodyPr>
          <a:p>
            <a:pPr indent="0">
              <a:lnSpc>
                <a:spcPct val="8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Risk Analytics Process</a:t>
            </a:r>
            <a:endParaRPr b="1" i="1" lang="en-US" sz="2400" strike="noStrike" u="none">
              <a:solidFill>
                <a:srgbClr val="000099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082520" y="1154160"/>
            <a:ext cx="1651320" cy="797040"/>
          </a:xfrm>
          <a:prstGeom prst="bevel">
            <a:avLst>
              <a:gd name="adj" fmla="val 9773"/>
            </a:avLst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100160" y="1187280"/>
            <a:ext cx="160812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Deterministic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039680" y="2462040"/>
            <a:ext cx="1650960" cy="797040"/>
          </a:xfrm>
          <a:prstGeom prst="bevel">
            <a:avLst>
              <a:gd name="adj" fmla="val 9773"/>
            </a:avLst>
          </a:prstGeom>
          <a:solidFill>
            <a:srgbClr val="0066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071720" y="2538360"/>
            <a:ext cx="1608120" cy="67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Probabilistic Transaction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Model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039680" y="3833640"/>
            <a:ext cx="1650960" cy="797040"/>
          </a:xfrm>
          <a:prstGeom prst="bevel">
            <a:avLst>
              <a:gd name="adj" fmla="val 9773"/>
            </a:avLst>
          </a:prstGeom>
          <a:solidFill>
            <a:srgbClr val="ffe46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057320" y="3938760"/>
            <a:ext cx="1608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039680" y="5229360"/>
            <a:ext cx="1650960" cy="796680"/>
          </a:xfrm>
          <a:prstGeom prst="bevel">
            <a:avLst>
              <a:gd name="adj" fmla="val 9773"/>
            </a:avLst>
          </a:prstGeom>
          <a:solidFill>
            <a:srgbClr val="6600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1096920" y="5376960"/>
            <a:ext cx="1552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Ongoing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/>
          </p:nvPr>
        </p:nvSpPr>
        <p:spPr>
          <a:xfrm>
            <a:off x="2954160" y="1169640"/>
            <a:ext cx="5764320" cy="716040"/>
          </a:xfrm>
          <a:prstGeom prst="rect">
            <a:avLst/>
          </a:prstGeom>
          <a:noFill/>
          <a:ln w="0">
            <a:noFill/>
          </a:ln>
        </p:spPr>
        <p:txBody>
          <a:bodyPr lIns="46080" rIns="46080" tIns="46080" bIns="46080" anchor="t">
            <a:norm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00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 Models and Methodologies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00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Analyze Risk and Assumptions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986200" y="2436840"/>
            <a:ext cx="576396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00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Apply Distribution to Capture Risk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00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Simulate Possible Outcomes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984400" y="3854520"/>
            <a:ext cx="5764320" cy="64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00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Sign-Offs Required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90000"/>
              </a:lnSpc>
              <a:spcBef>
                <a:spcPts val="300"/>
              </a:spcBef>
              <a:spcAft>
                <a:spcPts val="601"/>
              </a:spcAft>
              <a:buClr>
                <a:srgbClr val="000000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Requires Completion of Risk Analytics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003480" y="5221440"/>
            <a:ext cx="5764320" cy="93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6080" rIns="46080" tIns="46080" bIns="46080" anchor="t">
            <a:spAutoFit/>
          </a:bodyPr>
          <a:p>
            <a:pPr marL="285840" indent="-285840">
              <a:lnSpc>
                <a:spcPct val="100000"/>
              </a:lnSpc>
              <a:spcBef>
                <a:spcPts val="300"/>
              </a:spcBef>
              <a:spcAft>
                <a:spcPts val="601"/>
              </a:spcAft>
              <a:buClr>
                <a:srgbClr val="000000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Quarterly Review of Transaction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85840" indent="-285840">
              <a:lnSpc>
                <a:spcPct val="100000"/>
              </a:lnSpc>
              <a:spcBef>
                <a:spcPts val="300"/>
              </a:spcBef>
              <a:spcAft>
                <a:spcPts val="601"/>
              </a:spcAft>
              <a:buClr>
                <a:srgbClr val="000000"/>
              </a:buClr>
              <a:buSzPct val="9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Management Reporting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9" name=""/>
          <p:cNvGrpSpPr/>
          <p:nvPr/>
        </p:nvGrpSpPr>
        <p:grpSpPr>
          <a:xfrm>
            <a:off x="7589880" y="114480"/>
            <a:ext cx="1447920" cy="1473120"/>
            <a:chOff x="7589880" y="114480"/>
            <a:chExt cx="1447920" cy="1473120"/>
          </a:xfrm>
        </p:grpSpPr>
        <p:sp>
          <p:nvSpPr>
            <p:cNvPr id="210" name=""/>
            <p:cNvSpPr/>
            <p:nvPr/>
          </p:nvSpPr>
          <p:spPr>
            <a:xfrm>
              <a:off x="7589880" y="114480"/>
              <a:ext cx="1436760" cy="1473120"/>
            </a:xfrm>
            <a:custGeom>
              <a:avLst/>
              <a:gdLst>
                <a:gd name="textAreaLeft" fmla="*/ 69840 w 1436760"/>
                <a:gd name="textAreaRight" fmla="*/ 1366920 w 1436760"/>
                <a:gd name="textAreaTop" fmla="*/ 69840 h 1473120"/>
                <a:gd name="textAreaBottom" fmla="*/ 1403280 h 1473120"/>
              </a:gdLst>
              <a:ahLst/>
              <a:cxnLst/>
              <a:rect l="textAreaLeft" t="textAreaTop" r="textAreaRight" b="textAreaBottom"/>
              <a:pathLst>
                <a:path w="21600" h="22146">
                  <a:moveTo>
                    <a:pt x="3600" y="0"/>
                  </a:moveTo>
                  <a:arcTo wR="3600" hR="3600" stAng="16200000" swAng="-5400000"/>
                  <a:lnTo>
                    <a:pt x="0" y="18546"/>
                  </a:lnTo>
                  <a:arcTo wR="3600" hR="3600" stAng="10800000" swAng="-5400000"/>
                  <a:lnTo>
                    <a:pt x="18000" y="22146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gradFill rotWithShape="0">
              <a:gsLst>
                <a:gs pos="0">
                  <a:srgbClr val="ffcc00"/>
                </a:gs>
                <a:gs pos="50000">
                  <a:srgbClr val="fedf64"/>
                </a:gs>
                <a:gs pos="100000">
                  <a:srgbClr val="ffcc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19191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81720" rIns="81720" tIns="40680" bIns="40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7695000" y="201960"/>
              <a:ext cx="1258560" cy="1377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82080" rIns="82080" tIns="41040" bIns="41040" anchor="ctr">
              <a:no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TRANSACTION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REVIEW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RISK ANALYTICS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820800"/>
                  <a:tab algn="l" pos="1641600"/>
                  <a:tab algn="l" pos="2462040"/>
                  <a:tab algn="l" pos="3282840"/>
                  <a:tab algn="l" pos="4103640"/>
                  <a:tab algn="l" pos="4924440"/>
                  <a:tab algn="l" pos="5745240"/>
                  <a:tab algn="l" pos="6566040"/>
                  <a:tab algn="l" pos="7386480"/>
                  <a:tab algn="l" pos="8207280"/>
                  <a:tab algn="l" pos="9028080"/>
                  <a:tab algn="l" pos="9848880"/>
                  <a:tab algn="l" pos="10669680"/>
                </a:tabLst>
              </a:pPr>
              <a:r>
                <a:rPr b="1" lang="en-US" sz="11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PRICING</a:t>
              </a:r>
              <a:endPara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7591680" y="1148040"/>
              <a:ext cx="143352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7604280" y="677880"/>
              <a:ext cx="1433520" cy="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>
    <p:split dir="out" orient="ver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1997-11-05T12:11:08Z</dcterms:created>
  <dc:creator> </dc:creator>
  <dc:description/>
  <dc:language>en-US</dc:language>
  <cp:lastModifiedBy>asprock</cp:lastModifiedBy>
  <cp:lastPrinted>1999-03-31T12:55:12Z</cp:lastPrinted>
  <dcterms:modified xsi:type="dcterms:W3CDTF">1999-04-07T16:38:38Z</dcterms:modified>
  <cp:revision>449</cp:revision>
  <dc:subject/>
  <dc:title>No Slide Title</dc:title>
</cp:coreProperties>
</file>