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wmf" ContentType="image/x-wmf"/>
  <Override PartName="/ppt/media/image7.png" ContentType="image/png"/>
  <Override PartName="/ppt/media/image8.png" ContentType="image/png"/>
  <Override PartName="/ppt/media/image9.png" ContentType="image/png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5.png"/><Relationship Id="rId8" Type="http://schemas.openxmlformats.org/officeDocument/2006/relationships/image" Target="../media/image5.png"/><Relationship Id="rId9" Type="http://schemas.openxmlformats.org/officeDocument/2006/relationships/image" Target="../media/image6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614520" y="650880"/>
            <a:ext cx="377640" cy="422280"/>
          </a:xfrm>
          <a:custGeom>
            <a:avLst/>
            <a:gdLst>
              <a:gd name="textAreaLeft" fmla="*/ 27000 w 377640"/>
              <a:gd name="textAreaRight" fmla="*/ 350640 w 37764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51">
                <a:moveTo>
                  <a:pt x="5278" y="0"/>
                </a:moveTo>
                <a:arcTo wR="5278" hR="5278" stAng="16200000" swAng="-5400000"/>
                <a:lnTo>
                  <a:pt x="0" y="18873"/>
                </a:lnTo>
                <a:arcTo wR="5278" hR="5278" stAng="10800000" swAng="-5400000"/>
                <a:lnTo>
                  <a:pt x="16322" y="24151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1495080" y="1397160"/>
            <a:ext cx="6962760" cy="469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6002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119376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632040" y="6690960"/>
            <a:ext cx="289584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" name=""/>
          <p:cNvGrpSpPr/>
          <p:nvPr/>
        </p:nvGrpSpPr>
        <p:grpSpPr>
          <a:xfrm>
            <a:off x="-1114560" y="303120"/>
            <a:ext cx="895320" cy="733680"/>
            <a:chOff x="-1114560" y="303120"/>
            <a:chExt cx="895320" cy="733680"/>
          </a:xfrm>
        </p:grpSpPr>
        <p:sp>
          <p:nvSpPr>
            <p:cNvPr id="7" name=""/>
            <p:cNvSpPr/>
            <p:nvPr/>
          </p:nvSpPr>
          <p:spPr>
            <a:xfrm>
              <a:off x="-804960" y="604800"/>
              <a:ext cx="119160" cy="12384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-649440" y="461880"/>
              <a:ext cx="119160" cy="1238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-649440" y="30312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-1114560" y="604800"/>
              <a:ext cx="1173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-338400" y="604800"/>
              <a:ext cx="1191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-804960" y="758880"/>
              <a:ext cx="119160" cy="12384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-804960" y="912960"/>
              <a:ext cx="1191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-1114560" y="758880"/>
              <a:ext cx="117360" cy="123840"/>
            </a:xfrm>
            <a:prstGeom prst="ellipse">
              <a:avLst/>
            </a:prstGeom>
            <a:solidFill>
              <a:srgbClr val="e2020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-649440" y="60480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-493920" y="604800"/>
              <a:ext cx="117360" cy="123840"/>
            </a:xfrm>
            <a:prstGeom prst="ellipse">
              <a:avLst/>
            </a:prstGeom>
            <a:solidFill>
              <a:srgbClr val="d95a3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-493920" y="303120"/>
              <a:ext cx="1173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-960480" y="461880"/>
              <a:ext cx="118800" cy="123840"/>
            </a:xfrm>
            <a:prstGeom prst="ellipse">
              <a:avLst/>
            </a:prstGeom>
            <a:solidFill>
              <a:srgbClr val="68a32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-960480" y="303120"/>
              <a:ext cx="118800" cy="123840"/>
            </a:xfrm>
            <a:prstGeom prst="ellipse">
              <a:avLst/>
            </a:prstGeom>
            <a:solidFill>
              <a:srgbClr val="7e2d8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-960480" y="604800"/>
              <a:ext cx="11880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-960480" y="757080"/>
              <a:ext cx="118800" cy="1256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23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4" name="" descr=""/>
            <p:cNvPicPr/>
            <p:nvPr/>
          </p:nvPicPr>
          <p:blipFill>
            <a:blip r:embed="rId9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5" name=""/>
          <p:cNvSpPr/>
          <p:nvPr/>
        </p:nvSpPr>
        <p:spPr>
          <a:xfrm>
            <a:off x="404640" y="988920"/>
            <a:ext cx="8520120" cy="157320"/>
          </a:xfrm>
          <a:prstGeom prst="roundRect">
            <a:avLst>
              <a:gd name="adj" fmla="val 5000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3"/>
          </p:nvPr>
        </p:nvSpPr>
        <p:spPr>
          <a:xfrm>
            <a:off x="7238880" y="662904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210CDB6-DA4B-4B37-B4B2-CF116BEE9EB7}" type="slidenum"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352520" y="223812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dt" idx="4"/>
          </p:nvPr>
        </p:nvSpPr>
        <p:spPr>
          <a:xfrm>
            <a:off x="1371600" y="662904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ftr" idx="5"/>
          </p:nvPr>
        </p:nvSpPr>
        <p:spPr>
          <a:xfrm>
            <a:off x="3809880" y="6629040"/>
            <a:ext cx="2895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sldNum" idx="6"/>
          </p:nvPr>
        </p:nvSpPr>
        <p:spPr>
          <a:xfrm>
            <a:off x="7238880" y="662904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F3CCE55-7D68-4746-A397-8CA6CDAD0E1C}" type="slidenum"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04640" y="3314880"/>
            <a:ext cx="8282160" cy="156960"/>
          </a:xfrm>
          <a:prstGeom prst="roundRect">
            <a:avLst>
              <a:gd name="adj" fmla="val 30301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04800" y="641520"/>
            <a:ext cx="378000" cy="422280"/>
          </a:xfrm>
          <a:custGeom>
            <a:avLst/>
            <a:gdLst>
              <a:gd name="textAreaLeft" fmla="*/ 27000 w 378000"/>
              <a:gd name="textAreaRight" fmla="*/ 351000 w 37800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28">
                <a:moveTo>
                  <a:pt x="5278" y="0"/>
                </a:moveTo>
                <a:arcTo wR="5278" hR="5278" stAng="16200000" swAng="-5400000"/>
                <a:lnTo>
                  <a:pt x="0" y="18850"/>
                </a:lnTo>
                <a:arcTo wR="5278" hR="5278" stAng="10800000" swAng="-5400000"/>
                <a:lnTo>
                  <a:pt x="16322" y="24128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57280" y="604800"/>
            <a:ext cx="119160" cy="12384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12800" y="461880"/>
            <a:ext cx="119160" cy="12384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12800" y="303120"/>
            <a:ext cx="11916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47680" y="604800"/>
            <a:ext cx="1173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02384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86832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1280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0320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57280" y="758880"/>
            <a:ext cx="119160" cy="12384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57280" y="912960"/>
            <a:ext cx="1191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47680" y="758880"/>
            <a:ext cx="117360" cy="123840"/>
          </a:xfrm>
          <a:prstGeom prst="ellipse">
            <a:avLst/>
          </a:prstGeom>
          <a:solidFill>
            <a:srgbClr val="e2020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12800" y="604800"/>
            <a:ext cx="11916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868320" y="604800"/>
            <a:ext cx="117360" cy="123840"/>
          </a:xfrm>
          <a:prstGeom prst="ellipse">
            <a:avLst/>
          </a:prstGeom>
          <a:solidFill>
            <a:srgbClr val="d95a3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868320" y="303120"/>
            <a:ext cx="1173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01760" y="461880"/>
            <a:ext cx="118800" cy="123840"/>
          </a:xfrm>
          <a:prstGeom prst="ellipse">
            <a:avLst/>
          </a:prstGeom>
          <a:solidFill>
            <a:srgbClr val="68a3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01760" y="303120"/>
            <a:ext cx="118800" cy="123840"/>
          </a:xfrm>
          <a:prstGeom prst="ellipse">
            <a:avLst/>
          </a:prstGeom>
          <a:solidFill>
            <a:srgbClr val="7e2d8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01760" y="604800"/>
            <a:ext cx="11880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01760" y="757080"/>
            <a:ext cx="118800" cy="12564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4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55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56" name="" descr=""/>
            <p:cNvPicPr/>
            <p:nvPr/>
          </p:nvPicPr>
          <p:blipFill>
            <a:blip r:embed="rId2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5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2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457200" indent="1440" algn="ctr">
              <a:lnSpc>
                <a:spcPct val="9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914400" algn="ctr">
              <a:lnSpc>
                <a:spcPct val="95000"/>
              </a:lnSpc>
              <a:spcBef>
                <a:spcPts val="601"/>
              </a:spcBef>
              <a:buClr>
                <a:srgbClr val="000000"/>
              </a:buClr>
              <a:buSzPct val="85000"/>
              <a:buFont typeface="Frutiger 55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SzPct val="85000"/>
              <a:buFont typeface="Frutiger 55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8.png"/><Relationship Id="rId3" Type="http://schemas.openxmlformats.org/officeDocument/2006/relationships/image" Target="../media/image8.png"/><Relationship Id="rId4" Type="http://schemas.openxmlformats.org/officeDocument/2006/relationships/image" Target="../media/image8.png"/><Relationship Id="rId5" Type="http://schemas.openxmlformats.org/officeDocument/2006/relationships/image" Target="../media/image8.png"/><Relationship Id="rId6" Type="http://schemas.openxmlformats.org/officeDocument/2006/relationships/image" Target="../media/image8.png"/><Relationship Id="rId7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8.png"/><Relationship Id="rId3" Type="http://schemas.openxmlformats.org/officeDocument/2006/relationships/image" Target="../media/image8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9.png"/><Relationship Id="rId5" Type="http://schemas.openxmlformats.org/officeDocument/2006/relationships/image" Target="../media/image9.png"/><Relationship Id="rId6" Type="http://schemas.openxmlformats.org/officeDocument/2006/relationships/image" Target="../media/image8.png"/><Relationship Id="rId7" Type="http://schemas.openxmlformats.org/officeDocument/2006/relationships/image" Target="../media/image8.png"/><Relationship Id="rId8" Type="http://schemas.openxmlformats.org/officeDocument/2006/relationships/image" Target="../media/image8.png"/><Relationship Id="rId9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8.png"/><Relationship Id="rId3" Type="http://schemas.openxmlformats.org/officeDocument/2006/relationships/image" Target="../media/image8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9.png"/><Relationship Id="rId7" Type="http://schemas.openxmlformats.org/officeDocument/2006/relationships/image" Target="../media/image9.png"/><Relationship Id="rId8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8.png"/><Relationship Id="rId3" Type="http://schemas.openxmlformats.org/officeDocument/2006/relationships/image" Target="../media/image8.png"/><Relationship Id="rId4" Type="http://schemas.openxmlformats.org/officeDocument/2006/relationships/image" Target="../media/image8.png"/><Relationship Id="rId5" Type="http://schemas.openxmlformats.org/officeDocument/2006/relationships/image" Target="../media/image8.png"/><Relationship Id="rId6" Type="http://schemas.openxmlformats.org/officeDocument/2006/relationships/image" Target="../media/image8.png"/><Relationship Id="rId7" Type="http://schemas.openxmlformats.org/officeDocument/2006/relationships/image" Target="../media/image8.png"/><Relationship Id="rId8" Type="http://schemas.openxmlformats.org/officeDocument/2006/relationships/image" Target="../media/image8.png"/><Relationship Id="rId9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352520" y="223812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aphicFrame>
        <p:nvGraphicFramePr>
          <p:cNvPr id="59" name=""/>
          <p:cNvGraphicFramePr/>
          <p:nvPr/>
        </p:nvGraphicFramePr>
        <p:xfrm>
          <a:off x="1370160" y="3833640"/>
          <a:ext cx="3630600" cy="627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0160" y="3833640"/>
                    <a:ext cx="3630600" cy="627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1" name=""/>
          <p:cNvSpPr/>
          <p:nvPr/>
        </p:nvSpPr>
        <p:spPr>
          <a:xfrm>
            <a:off x="1365120" y="225108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368360" y="2670120"/>
            <a:ext cx="57945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RAC Responsibilities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B6A113-1633-481C-96A8-EA52D6E16A8E}" type="slidenum">
              <a:t>1</a:t>
            </a:fld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Portfolio &amp; Compliance Responsibilities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495080" y="1155240"/>
            <a:ext cx="6962760" cy="469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80000"/>
              </a:lnSpc>
              <a:spcBef>
                <a:spcPts val="1125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Coordination of legal requests for historical RAC records and documents.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80000"/>
              </a:lnSpc>
              <a:spcBef>
                <a:spcPts val="1125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Preparation of the RAC budgets and weekly cash reporting to the Cash Committee.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80000"/>
              </a:lnSpc>
              <a:spcBef>
                <a:spcPts val="1125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Review and approve funding requests for designated merchant investments.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80000"/>
              </a:lnSpc>
              <a:spcBef>
                <a:spcPts val="1125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Preparation of Finance Committee, Board of Director and other requested ad hoc presentations.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80000"/>
              </a:lnSpc>
              <a:spcBef>
                <a:spcPts val="1125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Maintain DASH templates and the DASH Library system, which is an electronic repository of all signed Deal Approval Sheets with search capabilities.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80000"/>
              </a:lnSpc>
              <a:spcBef>
                <a:spcPts val="1125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Maintain PortRAC (portfolio and asset management and reporting) system containing historical financial and recent event information and valuation of all investment assets on a quarterly basis to facilitate divestitures.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8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A7C673-0C1F-426C-A9C8-057605513096}" type="slidenum">
              <a:t>2</a:t>
            </a:fld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Portfolio &amp; Compliance Responsibilities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1495080" y="1397160"/>
            <a:ext cx="6962760" cy="469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125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Maintain COMET (compliance and milestone monitoring) system and compliance files.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125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Maintain RAC website and security access to RAC systems and file rooms.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125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Perform wind down activities for Broker Dealer entity (ECT Securities).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125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Provide contract and counterparty analysis assistance to other RAC groups as requested.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E588CD-D01E-4A39-BA81-D8A7FA857A8A}" type="slidenum">
              <a:t>3</a:t>
            </a:fld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&amp; Market Risk Responsibilities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495080" y="1353600"/>
            <a:ext cx="6962760" cy="469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4520" indent="-344520">
              <a:lnSpc>
                <a:spcPct val="80000"/>
              </a:lnSpc>
              <a:spcBef>
                <a:spcPts val="1125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Develop a written process for the valuation of terminated contracts.  Develop, implement and manage a metric for the approval of contracts internally.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80000"/>
              </a:lnSpc>
              <a:spcBef>
                <a:spcPts val="1125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Review proposed trade and asset settlement with counterparties including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85000"/>
              </a:lnSpc>
              <a:spcBef>
                <a:spcPts val="700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Process establishment and review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85000"/>
              </a:lnSpc>
              <a:spcBef>
                <a:spcPts val="700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Curve review and validation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85000"/>
              </a:lnSpc>
              <a:spcBef>
                <a:spcPts val="700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Total settlement value.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0">
              <a:lnSpc>
                <a:spcPct val="85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80000"/>
              </a:lnSpc>
              <a:spcBef>
                <a:spcPts val="1125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With IT, ensure that the terminated contracts are frozen in value.  The book is currently floating, rendering an open position which is unmeasured as to VaR.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80000"/>
              </a:lnSpc>
              <a:spcBef>
                <a:spcPts val="1125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Evaluate unterminated contracts in terms of market risk (VaR) as well as present cash flow to determine value and a metric for acceptance.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80000"/>
              </a:lnSpc>
              <a:spcBef>
                <a:spcPts val="1125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Manage and develop a process to collect past due accounts receivables.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8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8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8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E0F1925-0018-49AA-993D-1DCF795E9BA3}" type="slidenum">
              <a:t>4</a:t>
            </a:fld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&amp; Market Risk Responsibilities 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1495080" y="1397160"/>
            <a:ext cx="6962760" cy="469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125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To the extent EES performs post-petition, value this book, the associated market risk and the ongoing costs associated with this business unit.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125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Enforce Risk Management Policy.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125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Independent business management of Bridgeline, Portland General, and ETS.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90000"/>
              </a:lnSpc>
              <a:spcBef>
                <a:spcPts val="1125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Manage daily systems activities.  Ensure data flow to and from various systems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00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00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5000"/>
              </a:lnSpc>
              <a:spcBef>
                <a:spcPts val="700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VaR.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0">
              <a:lnSpc>
                <a:spcPct val="95000"/>
              </a:lnSpc>
              <a:spcBef>
                <a:spcPts val="737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90000"/>
              </a:lnSpc>
              <a:spcBef>
                <a:spcPts val="9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E6981B-D40D-4FD8-9824-A595C77EDFF6}" type="slidenum">
              <a:t>5</a:t>
            </a:fld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Underwriting Responsibilities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1495080" y="1396800"/>
            <a:ext cx="6962760" cy="513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80000"/>
              </a:lnSpc>
              <a:spcBef>
                <a:spcPts val="1125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Independent confirmation of valuation of assets in connection with terminations/divestitures and internal approval/bankruptcy court process.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80000"/>
              </a:lnSpc>
              <a:spcBef>
                <a:spcPts val="1125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Revaluation of assets for financial statement reporting purposes on a quarterly basis.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80000"/>
              </a:lnSpc>
              <a:spcBef>
                <a:spcPts val="1125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Review of transactions as key participant and due diligence review body for the Bankruptcy Transaction Review Committee.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80000"/>
              </a:lnSpc>
              <a:spcBef>
                <a:spcPts val="1125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Maintain a pipeline report of assets to be sold and terminated contracts to be settled.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80000"/>
              </a:lnSpc>
              <a:spcBef>
                <a:spcPts val="1125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Ongoing review of business units’ cash requests.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80000"/>
              </a:lnSpc>
              <a:spcBef>
                <a:spcPts val="1125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Develop a systematic IT solution to payments and transfers made 90 days prior to bankruptcy.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80000"/>
              </a:lnSpc>
              <a:spcBef>
                <a:spcPts val="1125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Manage the bankrupt counterparty portfolio.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-344520">
              <a:lnSpc>
                <a:spcPct val="80000"/>
              </a:lnSpc>
              <a:spcBef>
                <a:spcPts val="1125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Collect amounts owed by PG&amp;E and So Cal Edison ($545MM notional)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8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marL="344520" indent="0">
              <a:lnSpc>
                <a:spcPct val="8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C4E3FE-7855-472C-8A05-BC40D310B9BC}" type="slidenum">
              <a:t>6</a:t>
            </a:fld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22380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2000-02-24T18:09:27Z</dcterms:created>
  <dc:creator>Mary Kay Moore</dc:creator>
  <dc:description/>
  <dc:language>en-US</dc:language>
  <cp:lastModifiedBy>ssullo</cp:lastModifiedBy>
  <cp:lastPrinted>2000-03-01T16:58:23Z</cp:lastPrinted>
  <dcterms:modified xsi:type="dcterms:W3CDTF">2002-01-29T18:01:52Z</dcterms:modified>
  <cp:revision>457</cp:revision>
  <dc:subject/>
  <dc:title>No Slide Title</dc:title>
</cp:coreProperties>
</file>