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5.png"/><Relationship Id="rId8" Type="http://schemas.openxmlformats.org/officeDocument/2006/relationships/image" Target="../media/image5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290520" y="811080"/>
            <a:ext cx="633240" cy="62892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614520" y="650880"/>
            <a:ext cx="377640" cy="422280"/>
          </a:xfrm>
          <a:custGeom>
            <a:avLst/>
            <a:gdLst>
              <a:gd name="textAreaLeft" fmla="*/ 27000 w 377640"/>
              <a:gd name="textAreaRight" fmla="*/ 350640 w 377640"/>
              <a:gd name="textAreaTop" fmla="*/ 27000 h 422280"/>
              <a:gd name="textAreaBottom" fmla="*/ 395280 h 422280"/>
            </a:gdLst>
            <a:ahLst/>
            <a:cxnLst/>
            <a:rect l="textAreaLeft" t="textAreaTop" r="textAreaRight" b="textAreaBottom"/>
            <a:pathLst>
              <a:path w="21600" h="24151">
                <a:moveTo>
                  <a:pt x="5278" y="0"/>
                </a:moveTo>
                <a:arcTo wR="5278" hR="5278" stAng="16200000" swAng="-5400000"/>
                <a:lnTo>
                  <a:pt x="0" y="18873"/>
                </a:lnTo>
                <a:arcTo wR="5278" hR="5278" stAng="10800000" swAng="-5400000"/>
                <a:lnTo>
                  <a:pt x="16322" y="24151"/>
                </a:lnTo>
                <a:arcTo wR="5278" hR="5278" stAng="5400000" swAng="-5400000"/>
                <a:lnTo>
                  <a:pt x="21600" y="5278"/>
                </a:lnTo>
                <a:arcTo wR="5278" hR="5278" stAng="0" swAng="-5400000"/>
                <a:close/>
              </a:path>
            </a:pathLst>
          </a:cu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1495080" y="1397160"/>
            <a:ext cx="6962760" cy="469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6002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>
          <a:xfrm>
            <a:off x="1193760" y="6690960"/>
            <a:ext cx="190512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3632040" y="6690960"/>
            <a:ext cx="289584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" name=""/>
          <p:cNvGrpSpPr/>
          <p:nvPr/>
        </p:nvGrpSpPr>
        <p:grpSpPr>
          <a:xfrm>
            <a:off x="-1114560" y="303120"/>
            <a:ext cx="895320" cy="733680"/>
            <a:chOff x="-1114560" y="303120"/>
            <a:chExt cx="895320" cy="733680"/>
          </a:xfrm>
        </p:grpSpPr>
        <p:sp>
          <p:nvSpPr>
            <p:cNvPr id="7" name=""/>
            <p:cNvSpPr/>
            <p:nvPr/>
          </p:nvSpPr>
          <p:spPr>
            <a:xfrm>
              <a:off x="-804960" y="604800"/>
              <a:ext cx="119160" cy="12384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-649440" y="461880"/>
              <a:ext cx="119160" cy="1238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-649440" y="30312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-1114560" y="604800"/>
              <a:ext cx="1173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-338400" y="604800"/>
              <a:ext cx="1191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-804960" y="758880"/>
              <a:ext cx="119160" cy="12384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-804960" y="912960"/>
              <a:ext cx="1191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-1114560" y="758880"/>
              <a:ext cx="117360" cy="123840"/>
            </a:xfrm>
            <a:prstGeom prst="ellipse">
              <a:avLst/>
            </a:prstGeom>
            <a:solidFill>
              <a:srgbClr val="e2020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-649440" y="60480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-493920" y="604800"/>
              <a:ext cx="117360" cy="123840"/>
            </a:xfrm>
            <a:prstGeom prst="ellipse">
              <a:avLst/>
            </a:prstGeom>
            <a:solidFill>
              <a:srgbClr val="d95a3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-493920" y="303120"/>
              <a:ext cx="1173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-960480" y="461880"/>
              <a:ext cx="118800" cy="123840"/>
            </a:xfrm>
            <a:prstGeom prst="ellipse">
              <a:avLst/>
            </a:prstGeom>
            <a:solidFill>
              <a:srgbClr val="68a32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-960480" y="303120"/>
              <a:ext cx="118800" cy="123840"/>
            </a:xfrm>
            <a:prstGeom prst="ellipse">
              <a:avLst/>
            </a:prstGeom>
            <a:solidFill>
              <a:srgbClr val="7e2d8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-960480" y="604800"/>
              <a:ext cx="11880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-960480" y="757080"/>
              <a:ext cx="118800" cy="1256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" name=""/>
          <p:cNvSpPr/>
          <p:nvPr/>
        </p:nvSpPr>
        <p:spPr>
          <a:xfrm>
            <a:off x="404640" y="988920"/>
            <a:ext cx="8520120" cy="157320"/>
          </a:xfrm>
          <a:prstGeom prst="roundRect">
            <a:avLst>
              <a:gd name="adj" fmla="val 50000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 type="sldNum" idx="3"/>
          </p:nvPr>
        </p:nvSpPr>
        <p:spPr>
          <a:xfrm>
            <a:off x="7238880" y="6629040"/>
            <a:ext cx="19051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C27CCD8-699B-46D6-BC8E-8B43315A7DB5}" type="slidenum"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6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 flipV="1">
            <a:off x="8505720" y="3330720"/>
            <a:ext cx="0" cy="234144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786720" y="1193760"/>
            <a:ext cx="2220840" cy="1125720"/>
          </a:xfrm>
          <a:prstGeom prst="roundRect">
            <a:avLst>
              <a:gd name="adj" fmla="val 16667"/>
            </a:avLst>
          </a:prstGeom>
          <a:noFill/>
          <a:ln w="28440">
            <a:solidFill>
              <a:srgbClr val="c0c0c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0" tIns="0" bIns="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Non-Houston employees included in budget: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95ba6"/>
              </a:buClr>
              <a:buSzPct val="15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Ted Murphy - Vice President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e000c"/>
              </a:buClr>
              <a:buSzPct val="15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Randy Otto - Sr. Analyst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e000c"/>
              </a:buClr>
              <a:buSzPct val="15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Susan Rance - Analyst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3538440" y="4006440"/>
            <a:ext cx="0" cy="46836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flipV="1">
            <a:off x="3930480" y="2990880"/>
            <a:ext cx="0" cy="101592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6600" y="1552680"/>
            <a:ext cx="352116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Current Headcount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November Headcount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Current as a % of November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V="1">
            <a:off x="4565520" y="1604520"/>
            <a:ext cx="0" cy="138276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995640" y="1181160"/>
            <a:ext cx="1160640" cy="6760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V="1">
            <a:off x="6597720" y="3066840"/>
            <a:ext cx="0" cy="123804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V="1">
            <a:off x="7897680" y="3058920"/>
            <a:ext cx="0" cy="123804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flipV="1">
            <a:off x="7191360" y="3077640"/>
            <a:ext cx="0" cy="234180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V="1">
            <a:off x="7378560" y="3068280"/>
            <a:ext cx="0" cy="46836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rot="5400000">
            <a:off x="6964560" y="1867320"/>
            <a:ext cx="343080" cy="2754360"/>
          </a:xfrm>
          <a:custGeom>
            <a:avLst/>
            <a:gdLst>
              <a:gd name="textAreaLeft" fmla="*/ 100800 w 343080"/>
              <a:gd name="textAreaRight" fmla="*/ 343440 w 343080"/>
              <a:gd name="textAreaTop" fmla="*/ 132120 h 2754360"/>
              <a:gd name="textAreaBottom" fmla="*/ 2622240 h 27543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1038"/>
                  <a:pt x="0" y="2075"/>
                </a:cubicBezTo>
                <a:lnTo>
                  <a:pt x="0" y="19525"/>
                </a:lnTo>
                <a:cubicBezTo>
                  <a:pt x="0" y="20563"/>
                  <a:pt x="10800" y="21600"/>
                  <a:pt x="21600" y="21600"/>
                </a:cubicBezTo>
              </a:path>
            </a:pathLst>
          </a:custGeom>
          <a:noFill/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5522760" y="4330440"/>
            <a:ext cx="0" cy="104940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V="1">
            <a:off x="4879800" y="3998520"/>
            <a:ext cx="0" cy="46836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H="1">
            <a:off x="3605040" y="2414520"/>
            <a:ext cx="965520" cy="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156120" y="2052720"/>
            <a:ext cx="1160280" cy="6760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025800" y="2111400"/>
            <a:ext cx="1438200" cy="5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Rita Hennessey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Sr. Assistant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V="1">
            <a:off x="1295280" y="4308120"/>
            <a:ext cx="0" cy="121284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V="1">
            <a:off x="947880" y="2995200"/>
            <a:ext cx="0" cy="102564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rot="5400000">
            <a:off x="682920" y="3737520"/>
            <a:ext cx="326880" cy="900360"/>
          </a:xfrm>
          <a:custGeom>
            <a:avLst/>
            <a:gdLst>
              <a:gd name="textAreaLeft" fmla="*/ 96120 w 326880"/>
              <a:gd name="textAreaRight" fmla="*/ 327240 w 326880"/>
              <a:gd name="textAreaTop" fmla="*/ 43200 h 900360"/>
              <a:gd name="textAreaBottom" fmla="*/ 857160 h 9003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1038"/>
                  <a:pt x="0" y="2075"/>
                </a:cubicBezTo>
                <a:lnTo>
                  <a:pt x="0" y="19525"/>
                </a:lnTo>
                <a:cubicBezTo>
                  <a:pt x="0" y="20563"/>
                  <a:pt x="10800" y="21600"/>
                  <a:pt x="21600" y="21600"/>
                </a:cubicBezTo>
              </a:path>
            </a:pathLst>
          </a:custGeom>
          <a:noFill/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4227480" y="3998880"/>
            <a:ext cx="0" cy="123840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V="1">
            <a:off x="2855880" y="4001760"/>
            <a:ext cx="0" cy="123804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238040" y="-36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Estate:  RAC Organization Chart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179880" y="1192320"/>
            <a:ext cx="2787480" cy="66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Rick Buy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Chief Risk Officer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flipH="1">
            <a:off x="4581360" y="2247840"/>
            <a:ext cx="965520" cy="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932360" y="1914480"/>
            <a:ext cx="1160640" cy="676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816440" y="1973160"/>
            <a:ext cx="1438200" cy="5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Karen Heathman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Exec. Assistant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154560" y="2765520"/>
            <a:ext cx="2428920" cy="23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and Market Risk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6600" y="2768760"/>
            <a:ext cx="1806480" cy="23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Portfolio + Compliance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137040" y="2768760"/>
            <a:ext cx="1539720" cy="23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Underwriting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rot="5400000">
            <a:off x="3735720" y="2562840"/>
            <a:ext cx="343080" cy="3230280"/>
          </a:xfrm>
          <a:custGeom>
            <a:avLst/>
            <a:gdLst>
              <a:gd name="textAreaLeft" fmla="*/ 100800 w 343080"/>
              <a:gd name="textAreaRight" fmla="*/ 343440 w 343080"/>
              <a:gd name="textAreaTop" fmla="*/ 155160 h 3230280"/>
              <a:gd name="textAreaBottom" fmla="*/ 3075120 h 323028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1038"/>
                  <a:pt x="0" y="2075"/>
                </a:cubicBezTo>
                <a:lnTo>
                  <a:pt x="0" y="19525"/>
                </a:lnTo>
                <a:cubicBezTo>
                  <a:pt x="0" y="20563"/>
                  <a:pt x="10800" y="21600"/>
                  <a:pt x="21600" y="21600"/>
                </a:cubicBezTo>
              </a:path>
            </a:pathLst>
          </a:custGeom>
          <a:noFill/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>
            <a:off x="938160" y="2986200"/>
            <a:ext cx="6578640" cy="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587600" y="4211640"/>
            <a:ext cx="1160280" cy="676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fbc0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959200" y="4211640"/>
            <a:ext cx="1160280" cy="676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fbc0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330800" y="4211640"/>
            <a:ext cx="1160280" cy="676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fbc0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643200" y="5073480"/>
            <a:ext cx="1160640" cy="676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fbc0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598920" y="5129280"/>
            <a:ext cx="1295280" cy="5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Adam Pollock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Associate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286000" y="5073480"/>
            <a:ext cx="1160640" cy="676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fbc0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127240" y="5129280"/>
            <a:ext cx="1486080" cy="5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Andre Cangucu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Manager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103640" y="4268880"/>
            <a:ext cx="1538280" cy="5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Chip Schneider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Vice President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568520" y="4268880"/>
            <a:ext cx="1231920" cy="5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Brad Larson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Vice President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847960" y="4268880"/>
            <a:ext cx="1384200" cy="5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Michael Tribolet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Vice President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20840" y="3197160"/>
            <a:ext cx="1160280" cy="676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49120" y="3240000"/>
            <a:ext cx="1486080" cy="5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Rick Carson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Vice President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706320" y="5076720"/>
            <a:ext cx="1160640" cy="676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738360" y="5119560"/>
            <a:ext cx="1130040" cy="5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Sharon Sullo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Manager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0520" y="4219560"/>
            <a:ext cx="1160640" cy="676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440" y="4262400"/>
            <a:ext cx="1231920" cy="5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Donna Lowry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Sr. 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616800" y="5068800"/>
            <a:ext cx="1160280" cy="676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673680" y="5126040"/>
            <a:ext cx="1092240" cy="5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Jane Wilhite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Manager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973840" y="4211640"/>
            <a:ext cx="1160280" cy="676440"/>
          </a:xfrm>
          <a:prstGeom prst="roundRect">
            <a:avLst>
              <a:gd name="adj" fmla="val 16667"/>
            </a:avLst>
          </a:prstGeom>
          <a:blipFill rotWithShape="0">
            <a:blip r:embed="rId1"/>
            <a:srcRect/>
            <a:tile tx="0" ty="0" sx="100000" sy="100000" algn="ctr"/>
          </a:blip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792760" y="4254480"/>
            <a:ext cx="1582920" cy="5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Mary Nordstrom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344760" y="3209760"/>
            <a:ext cx="1160640" cy="676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fbc0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Dave Gorte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Vice President  &amp; Chief Underwriter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940280" y="5076720"/>
            <a:ext cx="1160640" cy="676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fbc0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997520" y="5119560"/>
            <a:ext cx="1066680" cy="5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Jay Hachen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284960" y="4208400"/>
            <a:ext cx="1160640" cy="676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180200" y="4251240"/>
            <a:ext cx="1397160" cy="5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Bjorn Hagelmann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326200" y="3206880"/>
            <a:ext cx="1160280" cy="6760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345280" y="3249720"/>
            <a:ext cx="1103040" cy="5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Tom Moran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669000" y="3206880"/>
            <a:ext cx="1160640" cy="676080"/>
          </a:xfrm>
          <a:prstGeom prst="roundRect">
            <a:avLst>
              <a:gd name="adj" fmla="val 16667"/>
            </a:avLst>
          </a:prstGeom>
          <a:blipFill rotWithShape="0">
            <a:blip r:embed="rId2"/>
            <a:srcRect/>
            <a:tile tx="0" ty="0" sx="100000" sy="100000" algn="ctr"/>
          </a:blipFill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504120" y="3249720"/>
            <a:ext cx="1515960" cy="5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Tanya Rohauer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Sr. 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7927920" y="5072040"/>
            <a:ext cx="1160640" cy="676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7616880" y="5100480"/>
            <a:ext cx="1801800" cy="63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Veronica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Gonzalez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Specialist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flipV="1">
            <a:off x="7520040" y="2974680"/>
            <a:ext cx="0" cy="10620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8440" y="6611760"/>
            <a:ext cx="393840" cy="203400"/>
          </a:xfrm>
          <a:prstGeom prst="rect">
            <a:avLst/>
          </a:prstGeom>
          <a:blipFill rotWithShape="0">
            <a:blip r:embed="rId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52080" y="6613560"/>
            <a:ext cx="3436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Employed through February; not included in current totals.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28440" y="5894280"/>
            <a:ext cx="2376720" cy="2923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Portfolio + Compliance 3/24 = 13%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792520" y="5873760"/>
            <a:ext cx="2376360" cy="2919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fbc0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Underwriting 7/35 = 20%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707160" y="5880240"/>
            <a:ext cx="2376360" cy="2919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and Market Risk 10/107 = 9%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-423720" y="1562040"/>
            <a:ext cx="35208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20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166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12%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794ED06-3CB8-497D-8285-D6071A61AB9A}" type="slidenum">
              <a:t>1</a:t>
            </a:fld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22438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2000-02-24T18:09:27Z</dcterms:created>
  <dc:creator>Mary Kay Moore</dc:creator>
  <dc:description/>
  <dc:language>en-US</dc:language>
  <cp:lastModifiedBy>ssullo</cp:lastModifiedBy>
  <cp:lastPrinted>2000-03-01T16:58:23Z</cp:lastPrinted>
  <dcterms:modified xsi:type="dcterms:W3CDTF">2002-01-29T20:27:51Z</dcterms:modified>
  <cp:revision>473</cp:revision>
  <dc:subject/>
  <dc:title>No Slide Title</dc:title>
</cp:coreProperties>
</file>