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14.wmf" ContentType="image/x-wmf"/>
  <Override PartName="/ppt/media/image1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10.wmf" ContentType="image/x-wmf"/>
  <Override PartName="/ppt/media/image11.png" ContentType="image/png"/>
  <Override PartName="/ppt/media/image2.png" ContentType="image/png"/>
  <Override PartName="/ppt/media/image8.png" ContentType="image/png"/>
  <Override PartName="/ppt/media/image9.png" ContentType="image/png"/>
  <Override PartName="/ppt/media/image12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3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4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3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dt" idx="5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6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4640" y="3314880"/>
            <a:ext cx="8282160" cy="156960"/>
          </a:xfrm>
          <a:prstGeom prst="roundRect">
            <a:avLst>
              <a:gd name="adj" fmla="val 30301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4800" y="64152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7280" y="60480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2800" y="46188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2800" y="30312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7680" y="60480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2384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6832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32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7280" y="758880"/>
            <a:ext cx="119160" cy="1238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7280" y="91296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47680" y="75888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68320" y="60480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68320" y="30312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1760" y="46188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1760" y="30312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1760" y="60480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1760" y="75708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60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1" name="" descr=""/>
            <p:cNvPicPr/>
            <p:nvPr/>
          </p:nvPicPr>
          <p:blipFill>
            <a:blip r:embed="rId2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Frutiger 55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1.png"/><Relationship Id="rId3" Type="http://schemas.openxmlformats.org/officeDocument/2006/relationships/image" Target="../media/image11.png"/><Relationship Id="rId4" Type="http://schemas.openxmlformats.org/officeDocument/2006/relationships/image" Target="../media/image11.png"/><Relationship Id="rId5" Type="http://schemas.openxmlformats.org/officeDocument/2006/relationships/image" Target="../media/image1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9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9.png"/><Relationship Id="rId11" Type="http://schemas.openxmlformats.org/officeDocument/2006/relationships/image" Target="../media/image9.png"/><Relationship Id="rId12" Type="http://schemas.openxmlformats.org/officeDocument/2006/relationships/image" Target="../media/image8.png"/><Relationship Id="rId13" Type="http://schemas.openxmlformats.org/officeDocument/2006/relationships/image" Target="../media/image9.png"/><Relationship Id="rId14" Type="http://schemas.openxmlformats.org/officeDocument/2006/relationships/image" Target="../media/image9.png"/><Relationship Id="rId1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1.png"/><Relationship Id="rId3" Type="http://schemas.openxmlformats.org/officeDocument/2006/relationships/image" Target="../media/image11.png"/><Relationship Id="rId4" Type="http://schemas.openxmlformats.org/officeDocument/2006/relationships/image" Target="../media/image11.png"/><Relationship Id="rId5" Type="http://schemas.openxmlformats.org/officeDocument/2006/relationships/image" Target="../media/image11.png"/><Relationship Id="rId6" Type="http://schemas.openxmlformats.org/officeDocument/2006/relationships/image" Target="../media/image11.png"/><Relationship Id="rId7" Type="http://schemas.openxmlformats.org/officeDocument/2006/relationships/image" Target="../media/image11.png"/><Relationship Id="rId8" Type="http://schemas.openxmlformats.org/officeDocument/2006/relationships/image" Target="../media/image1.png"/><Relationship Id="rId9" Type="http://schemas.openxmlformats.org/officeDocument/2006/relationships/image" Target="../media/image11.png"/><Relationship Id="rId10" Type="http://schemas.openxmlformats.org/officeDocument/2006/relationships/image" Target="../media/image1.png"/><Relationship Id="rId1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2.wmf"/><Relationship Id="rId6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1370160" y="3833640"/>
          <a:ext cx="3630600" cy="62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0160" y="3833640"/>
                    <a:ext cx="3630600" cy="62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1365120" y="225108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352520" y="217008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- FAQs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488960" y="5811840"/>
            <a:ext cx="285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November 19,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 Approval Process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10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11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25" name="" descr=""/>
          <p:cNvPicPr/>
          <p:nvPr/>
        </p:nvPicPr>
        <p:blipFill>
          <a:blip r:embed="rId1"/>
          <a:stretch/>
        </p:blipFill>
        <p:spPr>
          <a:xfrm>
            <a:off x="1295280" y="1374840"/>
            <a:ext cx="7788240" cy="42703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went wrong?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438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Large strategic transactions were not subject to RAC scrutiny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Azurix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New Power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“Financings” were not reviewed or monitored by RAC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RAC’s role was to “highlight the risks” for senior management and Board of Director decision making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28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29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Remedies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145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All transactions and financings will be subject to RAC review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Approval policy will be altered to require Board of Director override of RAC decisions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45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46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Risk Assessment &amp; Control Group (“RAC”)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7556400" y="1200240"/>
            <a:ext cx="1233720" cy="549360"/>
            <a:chOff x="7556400" y="1200240"/>
            <a:chExt cx="1233720" cy="549360"/>
          </a:xfrm>
        </p:grpSpPr>
        <p:sp>
          <p:nvSpPr>
            <p:cNvPr id="71" name=""/>
            <p:cNvSpPr/>
            <p:nvPr/>
          </p:nvSpPr>
          <p:spPr>
            <a:xfrm>
              <a:off x="7610400" y="12690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160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556400" y="12002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" name=""/>
          <p:cNvSpPr/>
          <p:nvPr/>
        </p:nvSpPr>
        <p:spPr>
          <a:xfrm>
            <a:off x="6027840" y="1630440"/>
            <a:ext cx="627120" cy="2449440"/>
          </a:xfrm>
          <a:custGeom>
            <a:avLst/>
            <a:gdLst/>
            <a:ahLst/>
            <a:rect l="l" t="t" r="r" b="b"/>
            <a:pathLst>
              <a:path w="986" h="1483">
                <a:moveTo>
                  <a:pt x="240" y="1483"/>
                </a:moveTo>
                <a:lnTo>
                  <a:pt x="986" y="1483"/>
                </a:lnTo>
                <a:lnTo>
                  <a:pt x="986" y="0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63708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5002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6415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5400000">
            <a:off x="4880880" y="2216160"/>
            <a:ext cx="330480" cy="5346360"/>
          </a:xfrm>
          <a:custGeom>
            <a:avLst/>
            <a:gdLst>
              <a:gd name="textAreaLeft" fmla="*/ 97200 w 330480"/>
              <a:gd name="textAreaRight" fmla="*/ 330840 w 330480"/>
              <a:gd name="textAreaTop" fmla="*/ 121320 h 5346360"/>
              <a:gd name="textAreaBottom" fmla="*/ 5225040 h 5346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492"/>
                  <a:pt x="0" y="983"/>
                </a:cubicBezTo>
                <a:lnTo>
                  <a:pt x="0" y="20617"/>
                </a:lnTo>
                <a:cubicBezTo>
                  <a:pt x="0" y="21109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797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75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737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83560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43520" y="5183280"/>
            <a:ext cx="1146240" cy="8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 /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David 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33760" y="5192640"/>
            <a:ext cx="1212840" cy="8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Bill Bradford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065400" y="5195880"/>
            <a:ext cx="1146240" cy="11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Carson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4960800" y="1779480"/>
            <a:ext cx="46080" cy="2941920"/>
          </a:xfrm>
          <a:custGeom>
            <a:avLst/>
            <a:gdLst/>
            <a:ahLst/>
            <a:rect l="l" t="t" r="r" b="b"/>
            <a:pathLst>
              <a:path w="1" h="1566">
                <a:moveTo>
                  <a:pt x="0" y="0"/>
                </a:moveTo>
                <a:cubicBezTo>
                  <a:pt x="0" y="0"/>
                  <a:pt x="0" y="783"/>
                  <a:pt x="0" y="1566"/>
                </a:cubicBezTo>
              </a:path>
            </a:pathLst>
          </a:custGeom>
          <a:noFill/>
          <a:ln w="2844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92440" y="5191200"/>
            <a:ext cx="1164960" cy="65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Dave Gorte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784680" y="2290680"/>
            <a:ext cx="2406600" cy="1000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84680" y="3681360"/>
            <a:ext cx="2406600" cy="717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5400000">
            <a:off x="4890960" y="134640"/>
            <a:ext cx="177480" cy="2422440"/>
          </a:xfrm>
          <a:custGeom>
            <a:avLst/>
            <a:gdLst>
              <a:gd name="textAreaLeft" fmla="*/ 52200 w 177480"/>
              <a:gd name="textAreaRight" fmla="*/ 177840 w 17748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151160" y="1390680"/>
            <a:ext cx="16732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Board of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62520" y="2500920"/>
            <a:ext cx="2063880" cy="70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Office of the Chairman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Ken Lay, Greg Whalley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&amp; Mark Frevert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800520" y="3807000"/>
            <a:ext cx="23749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EVP / Chief Risk Officer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Buy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5400000">
            <a:off x="4890600" y="25462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84680" y="3675240"/>
            <a:ext cx="2406600" cy="7268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5400000">
            <a:off x="4890600" y="11728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fbc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14384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191360" y="5197320"/>
            <a:ext cx="1093680" cy="89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London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Team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784680" y="2289240"/>
            <a:ext cx="2406600" cy="101916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RAC’s Responsibilities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495080" y="1206360"/>
            <a:ext cx="6962760" cy="553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 Management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Develop and administer the Market Risk Management Policy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Identify and evaluate complex global risk issues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 oversight and advice to the risk administration and risk technology processes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review of over 7,000 transactions daily and review over 15,000 counterparties worldwide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326"/>
              </a:spcBef>
              <a:spcAft>
                <a:spcPts val="238"/>
              </a:spcAft>
              <a:buSzPct val="121071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Actively monitor and manage portfolio credit exposure associated with worldwide trading activities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499"/>
              </a:spcBef>
              <a:spcAft>
                <a:spcPts val="374"/>
              </a:spcAft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Ensure that risks for capital transactions are identified and, where possible, mitigated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Value investments by modeling transaction risks using standard valuation processes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Quarterly revaluation of investments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1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1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 due diligence review to identify financial and administrative risks in proposed transactions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1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Ongoing asset management and compliance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0">
              <a:lnSpc>
                <a:spcPct val="95000"/>
              </a:lnSpc>
              <a:spcBef>
                <a:spcPts val="56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/>
          </p:nvPr>
        </p:nvSpPr>
        <p:spPr>
          <a:xfrm>
            <a:off x="1495080" y="1180800"/>
            <a:ext cx="696276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 algn="ctr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Backtesting of Enron Corp. aggregate VaR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23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Trading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Are our controls effective?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05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06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1197000" y="992160"/>
            <a:ext cx="7769160" cy="51166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do we quantify and control credit?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467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Standard credit analysis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Strong documentation process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and maintain collateral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portfolio credit quality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Perform simulations of price curve movements to estimate how credit exposure and required margin is impacted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Actively maintain a credit reserve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Actual reserve as of 9/28/2001 was $583MM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credit insurance (base level of protection)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Systems, systems, systems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23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24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/>
          </p:nvPr>
        </p:nvSpPr>
        <p:spPr>
          <a:xfrm>
            <a:off x="1495440" y="1396800"/>
            <a:ext cx="7089840" cy="440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below investment grade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Requires the replacement of cash by L/C’s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Collateral thresholds (credit limits collapse to zero)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Incremental margin posted under contractual margin agreements would be approximately $1.6Bn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Nervous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Calls for 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Reduced trading by some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to BBB-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 real issue except confidence factor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Adequacy of cash for margin call and L/C replacement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are the issues facing us?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41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1689120" y="4089240"/>
            <a:ext cx="7264440" cy="2743200"/>
          </a:xfrm>
          <a:prstGeom prst="roundRect">
            <a:avLst>
              <a:gd name="adj" fmla="val 11111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689120" y="3670200"/>
            <a:ext cx="7264440" cy="33048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643572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does our credit portfolio look like?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1495080" y="1142640"/>
            <a:ext cx="6962760" cy="295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15,000 counterparties including retail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3,500 active wholesale counterparties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Non-Investment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$15Bn of net credit exposures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 exposure by E-Rating (In $MM’s)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59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60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4" name="" descr=""/>
          <p:cNvPicPr/>
          <p:nvPr/>
        </p:nvPicPr>
        <p:blipFill>
          <a:blip r:embed="rId5"/>
          <a:stretch/>
        </p:blipFill>
        <p:spPr>
          <a:xfrm>
            <a:off x="1920960" y="3665520"/>
            <a:ext cx="6856200" cy="32814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Counterparty Behavior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are we doing?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29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 converted to L/C’s is manageable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Industry’s extension of credit to Enron has been reduced but stable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Effort completed to reduce counterparty exposure to Enron through assignment of trades and “ring” trades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has been needed to replace credit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77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78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93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94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8" name="" descr=""/>
          <p:cNvPicPr/>
          <p:nvPr/>
        </p:nvPicPr>
        <p:blipFill>
          <a:blip r:embed="rId1"/>
          <a:stretch/>
        </p:blipFill>
        <p:spPr>
          <a:xfrm>
            <a:off x="1359000" y="1271520"/>
            <a:ext cx="7515000" cy="50767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ssullo</cp:lastModifiedBy>
  <cp:lastPrinted>2000-03-01T16:58:23Z</cp:lastPrinted>
  <dcterms:modified xsi:type="dcterms:W3CDTF">2001-11-17T19:53:17Z</dcterms:modified>
  <cp:revision>567</cp:revision>
  <dc:subject/>
  <dc:title>No Slide Title</dc:title>
</cp:coreProperties>
</file>