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wmf" ContentType="image/x-wmf"/>
  <Override PartName="/ppt/media/image7.png" ContentType="image/png"/>
  <Override PartName="/ppt/media/image10.wmf" ContentType="image/x-wmf"/>
  <Override PartName="/ppt/media/image8.wmf" ContentType="image/x-wmf"/>
  <Override PartName="/ppt/media/image9.png" ContentType="image/png"/>
  <Override PartName="/ppt/media/image12.wmf" ContentType="image/x-wmf"/>
  <Override PartName="/ppt/media/image11.wmf" ContentType="image/x-wmf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8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24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5" name="" descr=""/>
            <p:cNvPicPr/>
            <p:nvPr/>
          </p:nvPicPr>
          <p:blipFill>
            <a:blip r:embed="rId9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6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3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4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8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24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33" name="" descr=""/>
            <p:cNvPicPr/>
            <p:nvPr/>
          </p:nvPicPr>
          <p:blipFill>
            <a:blip r:embed="rId9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6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352520" y="223812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dt" idx="5"/>
          </p:nvPr>
        </p:nvSpPr>
        <p:spPr>
          <a:xfrm>
            <a:off x="1371600" y="66290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ftr" idx="6"/>
          </p:nvPr>
        </p:nvSpPr>
        <p:spPr>
          <a:xfrm>
            <a:off x="3809880" y="6629040"/>
            <a:ext cx="2895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04640" y="3314880"/>
            <a:ext cx="8282160" cy="156960"/>
          </a:xfrm>
          <a:prstGeom prst="roundRect">
            <a:avLst>
              <a:gd name="adj" fmla="val 30301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04800" y="641520"/>
            <a:ext cx="378000" cy="422280"/>
          </a:xfrm>
          <a:custGeom>
            <a:avLst/>
            <a:gdLst>
              <a:gd name="textAreaLeft" fmla="*/ 27000 w 378000"/>
              <a:gd name="textAreaRight" fmla="*/ 351000 w 37800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28">
                <a:moveTo>
                  <a:pt x="5278" y="0"/>
                </a:moveTo>
                <a:arcTo wR="5278" hR="5278" stAng="16200000" swAng="-5400000"/>
                <a:lnTo>
                  <a:pt x="0" y="18850"/>
                </a:lnTo>
                <a:arcTo wR="5278" hR="5278" stAng="10800000" swAng="-5400000"/>
                <a:lnTo>
                  <a:pt x="16322" y="24128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57280" y="604800"/>
            <a:ext cx="119160" cy="12384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12800" y="461880"/>
            <a:ext cx="119160" cy="1238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12800" y="30312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47680" y="604800"/>
            <a:ext cx="1173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02384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6832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1280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0320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7280" y="758880"/>
            <a:ext cx="119160" cy="12384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57280" y="912960"/>
            <a:ext cx="1191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47680" y="758880"/>
            <a:ext cx="117360" cy="123840"/>
          </a:xfrm>
          <a:prstGeom prst="ellipse">
            <a:avLst/>
          </a:prstGeom>
          <a:solidFill>
            <a:srgbClr val="e2020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12800" y="60480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68320" y="604800"/>
            <a:ext cx="117360" cy="123840"/>
          </a:xfrm>
          <a:prstGeom prst="ellipse">
            <a:avLst/>
          </a:prstGeom>
          <a:solidFill>
            <a:srgbClr val="d95a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68320" y="303120"/>
            <a:ext cx="1173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01760" y="461880"/>
            <a:ext cx="118800" cy="123840"/>
          </a:xfrm>
          <a:prstGeom prst="ellipse">
            <a:avLst/>
          </a:prstGeom>
          <a:solidFill>
            <a:srgbClr val="68a3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01760" y="303120"/>
            <a:ext cx="118800" cy="123840"/>
          </a:xfrm>
          <a:prstGeom prst="ellipse">
            <a:avLst/>
          </a:prstGeom>
          <a:solidFill>
            <a:srgbClr val="7e2d8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01760" y="604800"/>
            <a:ext cx="11880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01760" y="757080"/>
            <a:ext cx="118800" cy="1256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60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61" name="" descr=""/>
            <p:cNvPicPr/>
            <p:nvPr/>
          </p:nvPicPr>
          <p:blipFill>
            <a:blip r:embed="rId2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2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457200" indent="1440" algn="ctr">
              <a:lnSpc>
                <a:spcPct val="9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914400" algn="ctr">
              <a:lnSpc>
                <a:spcPct val="95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Frutiger 55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SzPct val="85000"/>
              <a:buFont typeface="Frutiger 55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9.png"/><Relationship Id="rId3" Type="http://schemas.openxmlformats.org/officeDocument/2006/relationships/image" Target="../media/image9.png"/><Relationship Id="rId4" Type="http://schemas.openxmlformats.org/officeDocument/2006/relationships/image" Target="../media/image9.png"/><Relationship Id="rId5" Type="http://schemas.openxmlformats.org/officeDocument/2006/relationships/image" Target="../media/image9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image" Target="../media/image1.png"/><Relationship Id="rId9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9.png"/><Relationship Id="rId3" Type="http://schemas.openxmlformats.org/officeDocument/2006/relationships/image" Target="../media/image9.png"/><Relationship Id="rId4" Type="http://schemas.openxmlformats.org/officeDocument/2006/relationships/image" Target="../media/image9.png"/><Relationship Id="rId5" Type="http://schemas.openxmlformats.org/officeDocument/2006/relationships/image" Target="../media/image9.png"/><Relationship Id="rId6" Type="http://schemas.openxmlformats.org/officeDocument/2006/relationships/image" Target="../media/image9.png"/><Relationship Id="rId7" Type="http://schemas.openxmlformats.org/officeDocument/2006/relationships/image" Target="../media/image9.png"/><Relationship Id="rId8" Type="http://schemas.openxmlformats.org/officeDocument/2006/relationships/image" Target="../media/image1.png"/><Relationship Id="rId9" Type="http://schemas.openxmlformats.org/officeDocument/2006/relationships/image" Target="../media/image9.png"/><Relationship Id="rId10" Type="http://schemas.openxmlformats.org/officeDocument/2006/relationships/image" Target="../media/image1.png"/><Relationship Id="rId1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0.wmf"/><Relationship Id="rId6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352520" y="223812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1370160" y="3833640"/>
          <a:ext cx="3630600" cy="627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0160" y="3833640"/>
                    <a:ext cx="3630600" cy="62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" name=""/>
          <p:cNvSpPr/>
          <p:nvPr/>
        </p:nvSpPr>
        <p:spPr>
          <a:xfrm>
            <a:off x="1365120" y="225108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352520" y="217008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 - FAQs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488960" y="5811840"/>
            <a:ext cx="2857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November 19,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went wrong?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/>
          </p:nvPr>
        </p:nvSpPr>
        <p:spPr>
          <a:xfrm>
            <a:off x="1495080" y="1397160"/>
            <a:ext cx="6962760" cy="438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Large strategic transactions were not subject to RAC scrutiny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Azurix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EBS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India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New Power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“Financings” were not reviewed or monitored by RAC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RAC’s role was to “highlight the risks” for senior management and Board of Director decision making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226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227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Remedies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/>
          </p:nvPr>
        </p:nvSpPr>
        <p:spPr>
          <a:xfrm>
            <a:off x="1495080" y="1397160"/>
            <a:ext cx="6962760" cy="1458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All transactions and financings will be subject to RAC review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Approval policy will be altered to require Board of Director override of RAC decisions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243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244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Risk Assessment &amp; Control Group (“RAC”)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70" name=""/>
          <p:cNvGrpSpPr/>
          <p:nvPr/>
        </p:nvGrpSpPr>
        <p:grpSpPr>
          <a:xfrm>
            <a:off x="7556400" y="1200240"/>
            <a:ext cx="1233720" cy="549360"/>
            <a:chOff x="7556400" y="1200240"/>
            <a:chExt cx="1233720" cy="549360"/>
          </a:xfrm>
        </p:grpSpPr>
        <p:sp>
          <p:nvSpPr>
            <p:cNvPr id="71" name=""/>
            <p:cNvSpPr/>
            <p:nvPr/>
          </p:nvSpPr>
          <p:spPr>
            <a:xfrm>
              <a:off x="7610400" y="1269000"/>
              <a:ext cx="1131840" cy="417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160 Professionals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7556400" y="1200240"/>
              <a:ext cx="1233720" cy="54936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3" name=""/>
          <p:cNvSpPr/>
          <p:nvPr/>
        </p:nvSpPr>
        <p:spPr>
          <a:xfrm>
            <a:off x="6027840" y="1630440"/>
            <a:ext cx="627120" cy="2449440"/>
          </a:xfrm>
          <a:custGeom>
            <a:avLst/>
            <a:gdLst/>
            <a:ahLst/>
            <a:rect l="l" t="t" r="r" b="b"/>
            <a:pathLst>
              <a:path w="986" h="1483">
                <a:moveTo>
                  <a:pt x="240" y="1483"/>
                </a:moveTo>
                <a:lnTo>
                  <a:pt x="986" y="1483"/>
                </a:lnTo>
                <a:lnTo>
                  <a:pt x="986" y="0"/>
                </a:lnTo>
                <a:lnTo>
                  <a:pt x="0" y="0"/>
                </a:lnTo>
              </a:path>
            </a:pathLst>
          </a:custGeom>
          <a:noFill/>
          <a:ln w="28440">
            <a:solidFill>
              <a:srgbClr val="c0c0c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3637080" y="4735080"/>
            <a:ext cx="0" cy="392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5002200" y="4735080"/>
            <a:ext cx="0" cy="392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6415200" y="4735080"/>
            <a:ext cx="0" cy="392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5400000">
            <a:off x="4880880" y="2216160"/>
            <a:ext cx="330480" cy="5346360"/>
          </a:xfrm>
          <a:custGeom>
            <a:avLst/>
            <a:gdLst>
              <a:gd name="textAreaLeft" fmla="*/ 97200 w 330480"/>
              <a:gd name="textAreaRight" fmla="*/ 330840 w 330480"/>
              <a:gd name="textAreaTop" fmla="*/ 121320 h 5346360"/>
              <a:gd name="textAreaBottom" fmla="*/ 5225040 h 53463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492"/>
                  <a:pt x="0" y="983"/>
                </a:cubicBezTo>
                <a:lnTo>
                  <a:pt x="0" y="20617"/>
                </a:lnTo>
                <a:cubicBezTo>
                  <a:pt x="0" y="21109"/>
                  <a:pt x="10800" y="21600"/>
                  <a:pt x="21600" y="21600"/>
                </a:cubicBezTo>
              </a:path>
            </a:pathLst>
          </a:custGeom>
          <a:noFill/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79712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07512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47372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83560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843520" y="5183280"/>
            <a:ext cx="1146240" cy="87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Risk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Ted Murphy /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David 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433760" y="5192640"/>
            <a:ext cx="1212840" cy="82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Risk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Bill Bradford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065400" y="5195880"/>
            <a:ext cx="1146240" cy="11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Portfolio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Rick Carson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H="1">
            <a:off x="4960800" y="1779480"/>
            <a:ext cx="46080" cy="2941920"/>
          </a:xfrm>
          <a:custGeom>
            <a:avLst/>
            <a:gdLst/>
            <a:ahLst/>
            <a:rect l="l" t="t" r="r" b="b"/>
            <a:pathLst>
              <a:path w="1" h="1566">
                <a:moveTo>
                  <a:pt x="0" y="0"/>
                </a:moveTo>
                <a:cubicBezTo>
                  <a:pt x="0" y="0"/>
                  <a:pt x="0" y="783"/>
                  <a:pt x="0" y="1566"/>
                </a:cubicBezTo>
              </a:path>
            </a:pathLst>
          </a:custGeom>
          <a:noFill/>
          <a:ln w="2844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792440" y="5191200"/>
            <a:ext cx="1164960" cy="65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Underwriting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Dave Gorte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784680" y="2290680"/>
            <a:ext cx="2406600" cy="1000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784680" y="1251000"/>
            <a:ext cx="2406600" cy="72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784680" y="3681360"/>
            <a:ext cx="2406600" cy="717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5400000">
            <a:off x="4890960" y="134640"/>
            <a:ext cx="177480" cy="2422440"/>
          </a:xfrm>
          <a:custGeom>
            <a:avLst/>
            <a:gdLst>
              <a:gd name="textAreaLeft" fmla="*/ 52200 w 177480"/>
              <a:gd name="textAreaRight" fmla="*/ 177840 w 17748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784680" y="1251000"/>
            <a:ext cx="2406600" cy="72720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151160" y="1390680"/>
            <a:ext cx="167328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Board of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962520" y="2500920"/>
            <a:ext cx="2063880" cy="70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Office of the Chairman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Ken Lay, Greg Whalley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&amp; Mark Frevert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800520" y="3807000"/>
            <a:ext cx="237492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EVP / Chief Risk Officer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Rick Buy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5400000">
            <a:off x="4890600" y="2546280"/>
            <a:ext cx="177840" cy="2422440"/>
          </a:xfrm>
          <a:custGeom>
            <a:avLst/>
            <a:gdLst>
              <a:gd name="textAreaLeft" fmla="*/ 52200 w 177840"/>
              <a:gd name="textAreaRight" fmla="*/ 177840 w 17784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784680" y="3675240"/>
            <a:ext cx="2406600" cy="72684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rot="5400000">
            <a:off x="4890600" y="1172880"/>
            <a:ext cx="177840" cy="2422440"/>
          </a:xfrm>
          <a:custGeom>
            <a:avLst/>
            <a:gdLst>
              <a:gd name="textAreaLeft" fmla="*/ 52200 w 177840"/>
              <a:gd name="textAreaRight" fmla="*/ 177840 w 17784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ffbc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14384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191360" y="5197320"/>
            <a:ext cx="1093680" cy="89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London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 Team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Ted Murphy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784680" y="2289240"/>
            <a:ext cx="2406600" cy="101916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d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/>
          </p:nvPr>
        </p:nvSpPr>
        <p:spPr>
          <a:xfrm>
            <a:off x="1495080" y="1180800"/>
            <a:ext cx="6962760" cy="469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 algn="ctr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Backtesting of Enron Corp. aggregate VaR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23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Trading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Are our controls effective?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03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04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18" name="" descr=""/>
          <p:cNvPicPr/>
          <p:nvPr/>
        </p:nvPicPr>
        <p:blipFill>
          <a:blip r:embed="rId1"/>
          <a:stretch/>
        </p:blipFill>
        <p:spPr>
          <a:xfrm>
            <a:off x="1197000" y="992160"/>
            <a:ext cx="7769160" cy="51166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Controls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do we quantify and control credit?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1495080" y="1396800"/>
            <a:ext cx="6962760" cy="467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Standard credit analysis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Strong documentation process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Monitor and maintain collateral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Monitor portfolio credit quality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Perform simulations of price curve movements to estimate how credit exposure and required margin is impacted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Actively maintain a credit reserve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Actual reserve as of 9/28/2001 was $583MM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Maintain credit insurance (base level of protection)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Systems, systems, systems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21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22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/>
          </p:nvPr>
        </p:nvSpPr>
        <p:spPr>
          <a:xfrm>
            <a:off x="1495440" y="1396800"/>
            <a:ext cx="7089840" cy="440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Downgrade below investment grade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Requires the replacement of cash by L/C’s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Collateral thresholds (credit limits collapse to zero)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Incremental margin posted under contractual margin agreements would be approximately $1.6Bn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Nervous counterparties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Calls for margin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Reduced trading by some players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Downgrade to BBB-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 real issue except confidence factor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Adequacy of cash for margin call and L/C replacement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Controls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are the issues facing us?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38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39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"/>
          <p:cNvSpPr/>
          <p:nvPr/>
        </p:nvSpPr>
        <p:spPr>
          <a:xfrm>
            <a:off x="1689120" y="4089240"/>
            <a:ext cx="7264440" cy="2743200"/>
          </a:xfrm>
          <a:prstGeom prst="roundRect">
            <a:avLst>
              <a:gd name="adj" fmla="val 11111"/>
            </a:avLst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689120" y="3670200"/>
            <a:ext cx="7264440" cy="33048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643572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Controls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does our credit portfolio look like?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1495080" y="1142640"/>
            <a:ext cx="6962760" cy="295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15,000 counterparties including retail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3,500 active wholesale counterparties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Investment Grade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68%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Non-Investment Grade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32%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$15Bn of net credit exposures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Net exposure by E-Rating (In $MM’s)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57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58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72" name="" descr=""/>
          <p:cNvPicPr/>
          <p:nvPr/>
        </p:nvPicPr>
        <p:blipFill>
          <a:blip r:embed="rId5"/>
          <a:stretch/>
        </p:blipFill>
        <p:spPr>
          <a:xfrm>
            <a:off x="1920960" y="3665520"/>
            <a:ext cx="6856200" cy="32814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Counterparty Behavior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are we doing?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1495080" y="1396800"/>
            <a:ext cx="6962760" cy="2957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Cash collateral converted to L/C’s is manageable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Industry’s extension of credit to Enron has been reduced but stable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Effort completed to reduce counterparty exposure to Enron through assignment of trades and “ring” trades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Cash has been needed to replace credit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75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76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Cash Collateral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91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92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06" name="" descr=""/>
          <p:cNvPicPr/>
          <p:nvPr/>
        </p:nvPicPr>
        <p:blipFill>
          <a:blip r:embed="rId1"/>
          <a:stretch/>
        </p:blipFill>
        <p:spPr>
          <a:xfrm>
            <a:off x="1413000" y="1297080"/>
            <a:ext cx="7515000" cy="507672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Transaction Approval Process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208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209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23" name="" descr=""/>
          <p:cNvPicPr/>
          <p:nvPr/>
        </p:nvPicPr>
        <p:blipFill>
          <a:blip r:embed="rId1"/>
          <a:stretch/>
        </p:blipFill>
        <p:spPr>
          <a:xfrm>
            <a:off x="1295280" y="1374840"/>
            <a:ext cx="7788240" cy="427032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2000-02-24T18:09:27Z</dcterms:created>
  <dc:creator>Mary Kay Moore</dc:creator>
  <dc:description/>
  <dc:language>en-US</dc:language>
  <cp:lastModifiedBy>ssullo</cp:lastModifiedBy>
  <cp:lastPrinted>2000-03-01T16:58:23Z</cp:lastPrinted>
  <dcterms:modified xsi:type="dcterms:W3CDTF">2001-11-16T21:31:03Z</dcterms:modified>
  <cp:revision>563</cp:revision>
  <dc:subject/>
  <dc:title>No Slide Title</dc:title>
</cp:coreProperties>
</file>