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10.wmf" ContentType="image/x-wmf"/>
  <Override PartName="/ppt/media/image8.wmf" ContentType="image/x-wmf"/>
  <Override PartName="/ppt/media/image9.png" ContentType="image/png"/>
  <Override PartName="/ppt/media/image12.wmf" ContentType="image/x-wmf"/>
  <Override PartName="/ppt/media/image11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3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4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8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4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3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5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6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60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1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9.png"/><Relationship Id="rId7" Type="http://schemas.openxmlformats.org/officeDocument/2006/relationships/image" Target="../media/image9.png"/><Relationship Id="rId8" Type="http://schemas.openxmlformats.org/officeDocument/2006/relationships/image" Target="../media/image1.png"/><Relationship Id="rId9" Type="http://schemas.openxmlformats.org/officeDocument/2006/relationships/image" Target="../media/image9.png"/><Relationship Id="rId10" Type="http://schemas.openxmlformats.org/officeDocument/2006/relationships/image" Target="../media/image1.png"/><Relationship Id="rId1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0.wmf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370160" y="3833640"/>
          <a:ext cx="3630600" cy="62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3833640"/>
                    <a:ext cx="3630600" cy="62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1365120" y="225108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352520" y="217008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- FAQs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488960" y="5811840"/>
            <a:ext cx="285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November 19,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went wrong?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438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Large strategic transactions were not subject to RAC scrutiny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Azurix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New Power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“Financings” were not reviewed or monitored by RAC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RAC’s role was to “highlight the risks” for senior management and Board of Director decision making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26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27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Remedies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145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All transactions and financings will be subject to RAC review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Approval policy will be altered to require Board of Director override of RAC decisions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43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44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Risk Assessment &amp; Control Group (“RAC”)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7556400" y="1200240"/>
            <a:ext cx="1233720" cy="549360"/>
            <a:chOff x="7556400" y="1200240"/>
            <a:chExt cx="1233720" cy="549360"/>
          </a:xfrm>
        </p:grpSpPr>
        <p:sp>
          <p:nvSpPr>
            <p:cNvPr id="71" name=""/>
            <p:cNvSpPr/>
            <p:nvPr/>
          </p:nvSpPr>
          <p:spPr>
            <a:xfrm>
              <a:off x="7610400" y="12690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160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7556400" y="12002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" name=""/>
          <p:cNvSpPr/>
          <p:nvPr/>
        </p:nvSpPr>
        <p:spPr>
          <a:xfrm>
            <a:off x="6027840" y="1630440"/>
            <a:ext cx="627120" cy="2449440"/>
          </a:xfrm>
          <a:custGeom>
            <a:avLst/>
            <a:gdLst/>
            <a:ahLst/>
            <a:rect l="l" t="t" r="r" b="b"/>
            <a:pathLst>
              <a:path w="986" h="1483">
                <a:moveTo>
                  <a:pt x="240" y="1483"/>
                </a:moveTo>
                <a:lnTo>
                  <a:pt x="986" y="1483"/>
                </a:lnTo>
                <a:lnTo>
                  <a:pt x="986" y="0"/>
                </a:lnTo>
                <a:lnTo>
                  <a:pt x="0" y="0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63708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002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6415200" y="4735080"/>
            <a:ext cx="0" cy="39204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5400000">
            <a:off x="4880880" y="2216160"/>
            <a:ext cx="330480" cy="5346360"/>
          </a:xfrm>
          <a:custGeom>
            <a:avLst/>
            <a:gdLst>
              <a:gd name="textAreaLeft" fmla="*/ 97200 w 330480"/>
              <a:gd name="textAreaRight" fmla="*/ 330840 w 330480"/>
              <a:gd name="textAreaTop" fmla="*/ 121320 h 5346360"/>
              <a:gd name="textAreaBottom" fmla="*/ 5225040 h 53463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492"/>
                  <a:pt x="0" y="983"/>
                </a:cubicBezTo>
                <a:lnTo>
                  <a:pt x="0" y="20617"/>
                </a:lnTo>
                <a:cubicBezTo>
                  <a:pt x="0" y="21109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797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751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47372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83560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43520" y="5183280"/>
            <a:ext cx="1146240" cy="87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/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David 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33760" y="5192640"/>
            <a:ext cx="1212840" cy="82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Bill Bradford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065400" y="5195880"/>
            <a:ext cx="1146240" cy="11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4960800" y="1779480"/>
            <a:ext cx="46080" cy="2941920"/>
          </a:xfrm>
          <a:custGeom>
            <a:avLst/>
            <a:gdLst/>
            <a:ahLst/>
            <a:rect l="l" t="t" r="r" b="b"/>
            <a:pathLst>
              <a:path w="1" h="1566">
                <a:moveTo>
                  <a:pt x="0" y="0"/>
                </a:moveTo>
                <a:cubicBezTo>
                  <a:pt x="0" y="0"/>
                  <a:pt x="0" y="783"/>
                  <a:pt x="0" y="1566"/>
                </a:cubicBezTo>
              </a:path>
            </a:pathLst>
          </a:custGeom>
          <a:noFill/>
          <a:ln w="284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92440" y="5191200"/>
            <a:ext cx="1164960" cy="65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784680" y="2290680"/>
            <a:ext cx="2406600" cy="10000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784680" y="3681360"/>
            <a:ext cx="2406600" cy="71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5400000">
            <a:off x="4890960" y="134640"/>
            <a:ext cx="177480" cy="2422440"/>
          </a:xfrm>
          <a:custGeom>
            <a:avLst/>
            <a:gdLst>
              <a:gd name="textAreaLeft" fmla="*/ 52200 w 177480"/>
              <a:gd name="textAreaRight" fmla="*/ 177840 w 17748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84680" y="1251000"/>
            <a:ext cx="2406600" cy="72720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151160" y="1390680"/>
            <a:ext cx="16732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 Board of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62520" y="2500920"/>
            <a:ext cx="2063880" cy="70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Office of the Chairman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Ken Lay, Greg Whalley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&amp; Mark Frevert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00520" y="3807000"/>
            <a:ext cx="23749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EVP / Chief Risk Officer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5400000">
            <a:off x="4890600" y="25462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84680" y="3675240"/>
            <a:ext cx="2406600" cy="7268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5400000">
            <a:off x="4890600" y="117288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fbc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143840" y="5045040"/>
            <a:ext cx="1143000" cy="10335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91360" y="5197320"/>
            <a:ext cx="1093680" cy="89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t">
            <a:noAutofit/>
          </a:bodyPr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London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Team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784680" y="2289240"/>
            <a:ext cx="2406600" cy="101916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/>
          </p:nvPr>
        </p:nvSpPr>
        <p:spPr>
          <a:xfrm>
            <a:off x="1495080" y="1180800"/>
            <a:ext cx="696276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 algn="ctr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Backtesting of Enron Corp. aggregate VaR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23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Trading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Are our controls effective?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04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1197000" y="992160"/>
            <a:ext cx="7769160" cy="511668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do we quantify and control credit?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467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Standard credit analysis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Strong documentation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and maintain collateral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Monitor portfolio credit quality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Perform simulations of price curve movements to estimate how credit exposure and required margin is impacted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Actively maintain a credit reserve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Actual reserve as of 9/28/2001 was $583MM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credit insurance (base level of protection)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Systems, systems, systems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21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22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/>
          </p:nvPr>
        </p:nvSpPr>
        <p:spPr>
          <a:xfrm>
            <a:off x="1495440" y="1396800"/>
            <a:ext cx="7089840" cy="440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below investment grade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Requires the replacement of cash by L/C’s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Collateral thresholds (credit limits collapse to zero)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Incremental margin posted under contractual margin agreements would be approximately $1.6Bn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Nervous counterparties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Calls for 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Reduced trading by some players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Downgrade to BBB-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 real issue except confidence factor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Adequacy of cash for margin call and L/C replacement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are the issues facing us?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39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1689120" y="4089240"/>
            <a:ext cx="7264440" cy="2743200"/>
          </a:xfrm>
          <a:prstGeom prst="roundRect">
            <a:avLst>
              <a:gd name="adj" fmla="val 11111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689120" y="3670200"/>
            <a:ext cx="7264440" cy="33048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643572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Controls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What does our credit portfolio look like?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1495080" y="1142640"/>
            <a:ext cx="6962760" cy="295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15,000 counterparties including retail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3,500 active wholesale counterparties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68%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Non-Investment Grade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32%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$15Bn of net credit exposures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Net exposure by E-Rating (In $MM’s)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58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2" name="" descr=""/>
          <p:cNvPicPr/>
          <p:nvPr/>
        </p:nvPicPr>
        <p:blipFill>
          <a:blip r:embed="rId5"/>
          <a:stretch/>
        </p:blipFill>
        <p:spPr>
          <a:xfrm>
            <a:off x="1920960" y="3665520"/>
            <a:ext cx="6856200" cy="32814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Counterparty Behavior</a:t>
            </a:r>
            <a:br>
              <a:rPr sz="2800"/>
            </a:b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How are we doing?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295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 converted to L/C’s is manageable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Industry’s extension of credit to Enron has been reduced but stable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Effort completed to reduce counterparty exposure to Enron through assignment of trades and “ring” trades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has been needed to replace credit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75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76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Cash Collateral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91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192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06" name="" descr=""/>
          <p:cNvPicPr/>
          <p:nvPr/>
        </p:nvPicPr>
        <p:blipFill>
          <a:blip r:embed="rId1"/>
          <a:stretch/>
        </p:blipFill>
        <p:spPr>
          <a:xfrm>
            <a:off x="1308240" y="1271520"/>
            <a:ext cx="7515000" cy="50767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Transaction Approval Process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208" name=""/>
          <p:cNvGrpSpPr/>
          <p:nvPr/>
        </p:nvGrpSpPr>
        <p:grpSpPr>
          <a:xfrm>
            <a:off x="7458120" y="185760"/>
            <a:ext cx="1425240" cy="731520"/>
            <a:chOff x="7458120" y="185760"/>
            <a:chExt cx="1425240" cy="731520"/>
          </a:xfrm>
        </p:grpSpPr>
        <p:sp>
          <p:nvSpPr>
            <p:cNvPr id="209" name=""/>
            <p:cNvSpPr/>
            <p:nvPr/>
          </p:nvSpPr>
          <p:spPr>
            <a:xfrm>
              <a:off x="7556040" y="228600"/>
              <a:ext cx="1153080" cy="50364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621920" y="321840"/>
              <a:ext cx="1154520" cy="504000"/>
            </a:xfrm>
            <a:prstGeom prst="roundRect">
              <a:avLst>
                <a:gd name="adj" fmla="val 16667"/>
              </a:avLst>
            </a:prstGeom>
            <a:noFill/>
            <a:ln w="1908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8676360" y="250920"/>
              <a:ext cx="156960" cy="17100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528">
                  <a:moveTo>
                    <a:pt x="3600" y="0"/>
                  </a:moveTo>
                  <a:arcTo wR="3600" hR="3600" stAng="16200000" swAng="-5400000"/>
                  <a:lnTo>
                    <a:pt x="0" y="19928"/>
                  </a:lnTo>
                  <a:arcTo wR="3600" hR="3600" stAng="10800000" swAng="-5400000"/>
                  <a:lnTo>
                    <a:pt x="18000" y="2352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868520" y="185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8724600" y="518760"/>
              <a:ext cx="158760" cy="1706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13">
                  <a:moveTo>
                    <a:pt x="3600" y="0"/>
                  </a:moveTo>
                  <a:arcTo wR="3600" hR="3600" stAng="16200000" swAng="-5400000"/>
                  <a:lnTo>
                    <a:pt x="0" y="19613"/>
                  </a:lnTo>
                  <a:arcTo wR="3600" hR="3600" stAng="10800000" swAng="-5400000"/>
                  <a:lnTo>
                    <a:pt x="18000" y="23213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8431560" y="19080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8469360" y="6501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8243280" y="720720"/>
              <a:ext cx="158760" cy="16884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2968">
                  <a:moveTo>
                    <a:pt x="3600" y="0"/>
                  </a:moveTo>
                  <a:arcTo wR="3600" hR="3600" stAng="16200000" swAng="-5400000"/>
                  <a:lnTo>
                    <a:pt x="0" y="19368"/>
                  </a:lnTo>
                  <a:arcTo wR="3600" hR="3600" stAng="10800000" swAng="-5400000"/>
                  <a:lnTo>
                    <a:pt x="18000" y="2296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00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490880" y="58428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66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635600" y="194040"/>
              <a:ext cx="156960" cy="1688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231">
                  <a:moveTo>
                    <a:pt x="3600" y="0"/>
                  </a:moveTo>
                  <a:arcTo wR="3600" hR="3600" stAng="16200000" swAng="-5400000"/>
                  <a:lnTo>
                    <a:pt x="0" y="19631"/>
                  </a:lnTo>
                  <a:arcTo wR="3600" hR="3600" stAng="10800000" swAng="-5400000"/>
                  <a:lnTo>
                    <a:pt x="18000" y="23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b2b2b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8182800" y="247320"/>
              <a:ext cx="158760" cy="171000"/>
            </a:xfrm>
            <a:custGeom>
              <a:avLst/>
              <a:gdLst>
                <a:gd name="textAreaLeft" fmla="*/ 7560 w 158760"/>
                <a:gd name="textAreaRight" fmla="*/ 151200 w 158760"/>
                <a:gd name="textAreaTop" fmla="*/ 7560 h 171000"/>
                <a:gd name="textAreaBottom" fmla="*/ 163440 h 171000"/>
              </a:gdLst>
              <a:ahLst/>
              <a:cxnLst/>
              <a:rect l="textAreaLeft" t="textAreaTop" r="textAreaRight" b="textAreaBottom"/>
              <a:pathLst>
                <a:path w="21600" h="23262">
                  <a:moveTo>
                    <a:pt x="3600" y="0"/>
                  </a:moveTo>
                  <a:arcTo wR="3600" hR="3600" stAng="16200000" swAng="-5400000"/>
                  <a:lnTo>
                    <a:pt x="0" y="19662"/>
                  </a:lnTo>
                  <a:arcTo wR="3600" hR="3600" stAng="10800000" swAng="-5400000"/>
                  <a:lnTo>
                    <a:pt x="18000" y="23262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948080" y="603360"/>
              <a:ext cx="156960" cy="170640"/>
            </a:xfrm>
            <a:custGeom>
              <a:avLst/>
              <a:gdLst>
                <a:gd name="textAreaLeft" fmla="*/ 7560 w 156960"/>
                <a:gd name="textAreaRight" fmla="*/ 149400 w 15696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478">
                  <a:moveTo>
                    <a:pt x="3600" y="0"/>
                  </a:moveTo>
                  <a:arcTo wR="3600" hR="3600" stAng="16200000" swAng="-5400000"/>
                  <a:lnTo>
                    <a:pt x="0" y="19878"/>
                  </a:lnTo>
                  <a:arcTo wR="3600" hR="3600" stAng="10800000" swAng="-5400000"/>
                  <a:lnTo>
                    <a:pt x="18000" y="23478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33cc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458120" y="308160"/>
              <a:ext cx="158400" cy="1688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68840"/>
                <a:gd name="textAreaBottom" fmla="*/ 161280 h 168840"/>
              </a:gdLst>
              <a:ahLst/>
              <a:cxnLst/>
              <a:rect l="textAreaLeft" t="textAreaTop" r="textAreaRight" b="textAreaBottom"/>
              <a:pathLst>
                <a:path w="21600" h="23020">
                  <a:moveTo>
                    <a:pt x="3600" y="0"/>
                  </a:moveTo>
                  <a:arcTo wR="3600" hR="3600" stAng="16200000" swAng="-5400000"/>
                  <a:lnTo>
                    <a:pt x="0" y="19420"/>
                  </a:lnTo>
                  <a:arcTo wR="3600" hR="3600" stAng="10800000" swAng="-5400000"/>
                  <a:lnTo>
                    <a:pt x="18000" y="23020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fbc0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7739280" y="746640"/>
              <a:ext cx="158400" cy="170640"/>
            </a:xfrm>
            <a:custGeom>
              <a:avLst/>
              <a:gdLst>
                <a:gd name="textAreaLeft" fmla="*/ 7560 w 158400"/>
                <a:gd name="textAreaRight" fmla="*/ 150840 w 158400"/>
                <a:gd name="textAreaTop" fmla="*/ 7560 h 170640"/>
                <a:gd name="textAreaBottom" fmla="*/ 163080 h 170640"/>
              </a:gdLst>
              <a:ahLst/>
              <a:cxnLst/>
              <a:rect l="textAreaLeft" t="textAreaTop" r="textAreaRight" b="textAreaBottom"/>
              <a:pathLst>
                <a:path w="21600" h="23265">
                  <a:moveTo>
                    <a:pt x="3600" y="0"/>
                  </a:moveTo>
                  <a:arcTo wR="3600" hR="3600" stAng="16200000" swAng="-5400000"/>
                  <a:lnTo>
                    <a:pt x="0" y="19665"/>
                  </a:lnTo>
                  <a:arcTo wR="3600" hR="3600" stAng="10800000" swAng="-5400000"/>
                  <a:lnTo>
                    <a:pt x="18000" y="2326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1295280" y="1374840"/>
            <a:ext cx="7788240" cy="42703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ssullo</cp:lastModifiedBy>
  <cp:lastPrinted>2000-03-01T16:58:23Z</cp:lastPrinted>
  <dcterms:modified xsi:type="dcterms:W3CDTF">2001-11-16T20:46:52Z</dcterms:modified>
  <cp:revision>562</cp:revision>
  <dc:subject/>
  <dc:title>No Slide Title</dc:title>
</cp:coreProperties>
</file>