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10.wmf" ContentType="image/x-wmf"/>
  <Override PartName="/ppt/media/image8.wmf" ContentType="image/x-wmf"/>
  <Override PartName="/ppt/media/image9.png" ContentType="image/png"/>
  <Override PartName="/ppt/media/image12.wmf" ContentType="image/x-wmf"/>
  <Override PartName="/ppt/media/image11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3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4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3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5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6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0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1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image" Target="../media/image1.png"/><Relationship Id="rId9" Type="http://schemas.openxmlformats.org/officeDocument/2006/relationships/image" Target="../media/image9.png"/><Relationship Id="rId10" Type="http://schemas.openxmlformats.org/officeDocument/2006/relationships/image" Target="../media/image1.png"/><Relationship Id="rId1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0.wmf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352520" y="217008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- FAQs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88960" y="5811840"/>
            <a:ext cx="285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went wrong?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38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Large strategic transactions were not subject to RAC scrutiny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Azurix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New Power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“Financings” were not reviewed or monitored by RAC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role was to “highlight the risks” for senior management and Board of Director decision making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2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2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Remedies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145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All transactions and financings will be subject to RAC review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Approval policy will be altered to require Board of Director override of RAC decisions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44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45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7556400" y="1200240"/>
            <a:ext cx="1233720" cy="549360"/>
            <a:chOff x="7556400" y="1200240"/>
            <a:chExt cx="1233720" cy="549360"/>
          </a:xfrm>
        </p:grpSpPr>
        <p:sp>
          <p:nvSpPr>
            <p:cNvPr id="71" name=""/>
            <p:cNvSpPr/>
            <p:nvPr/>
          </p:nvSpPr>
          <p:spPr>
            <a:xfrm>
              <a:off x="7610400" y="12690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160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56400" y="12002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>
            <a:off x="6027840" y="1630440"/>
            <a:ext cx="627120" cy="2449440"/>
          </a:xfrm>
          <a:custGeom>
            <a:avLst/>
            <a:gdLst/>
            <a:ahLst/>
            <a:rect l="l" t="t" r="r" b="b"/>
            <a:pathLst>
              <a:path w="986" h="1483">
                <a:moveTo>
                  <a:pt x="240" y="1483"/>
                </a:moveTo>
                <a:lnTo>
                  <a:pt x="986" y="1483"/>
                </a:lnTo>
                <a:lnTo>
                  <a:pt x="986" y="0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63708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002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6415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5400000">
            <a:off x="4880880" y="2216160"/>
            <a:ext cx="330480" cy="5346360"/>
          </a:xfrm>
          <a:custGeom>
            <a:avLst/>
            <a:gdLst>
              <a:gd name="textAreaLeft" fmla="*/ 97200 w 330480"/>
              <a:gd name="textAreaRight" fmla="*/ 330840 w 330480"/>
              <a:gd name="textAreaTop" fmla="*/ 121320 h 5346360"/>
              <a:gd name="textAreaBottom" fmla="*/ 5225040 h 5346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797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75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737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3560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43520" y="5183280"/>
            <a:ext cx="1146240" cy="8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33760" y="5192640"/>
            <a:ext cx="1212840" cy="8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065400" y="5195880"/>
            <a:ext cx="1146240" cy="11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4960800" y="1779480"/>
            <a:ext cx="46080" cy="294192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92440" y="5191200"/>
            <a:ext cx="1164960" cy="65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784680" y="2290680"/>
            <a:ext cx="2406600" cy="100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84680" y="368136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5400000">
            <a:off x="4890960" y="134640"/>
            <a:ext cx="177480" cy="2422440"/>
          </a:xfrm>
          <a:custGeom>
            <a:avLst/>
            <a:gdLst>
              <a:gd name="textAreaLeft" fmla="*/ 52200 w 177480"/>
              <a:gd name="textAreaRight" fmla="*/ 177840 w 17748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51160" y="1390680"/>
            <a:ext cx="16732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Board of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62520" y="2500920"/>
            <a:ext cx="2063880" cy="7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Office of the Chairman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Ken Lay, Greg Whalley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&amp; Mark Frevert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00520" y="380700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EVP / 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5400000">
            <a:off x="4890600" y="25462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84680" y="367524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5400000">
            <a:off x="4890600" y="11728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14384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91360" y="5197320"/>
            <a:ext cx="1093680" cy="89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London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Team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84680" y="2289240"/>
            <a:ext cx="2406600" cy="101916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/>
          </p:nvPr>
        </p:nvSpPr>
        <p:spPr>
          <a:xfrm>
            <a:off x="1495080" y="118080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 algn="ctr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Backtesting of Enron Corp. aggregate VaR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Are our controls effective?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0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1197000" y="992160"/>
            <a:ext cx="7769160" cy="5116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 we quantify and control credit?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467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Standard credit analysis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Strong documentation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and maintain collateral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portfolio credit quality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Perform simulations of price curve movements to estimate how credit exposure and required margin is impacted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maintain a credit reserve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Actual reserve as of 9/28/2001 was $583MM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credit insurance (base level of protection)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Systems, systems, systems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2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/>
          </p:nvPr>
        </p:nvSpPr>
        <p:spPr>
          <a:xfrm>
            <a:off x="1495440" y="1396800"/>
            <a:ext cx="7089840" cy="440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below investment grade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the replacement of cash by L/C’s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Collateral thresholds (credit limits collapse to zero)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Incremental margin posted under contractual margin agreements would be approximately $1.6Bn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Nervous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Calls for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Reduced trading by some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to BBB-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 real issue except confidence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Adequacy of cash for margin call and L/C replacement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issues facing us?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39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1689120" y="4089240"/>
            <a:ext cx="7264440" cy="2743200"/>
          </a:xfrm>
          <a:prstGeom prst="roundRect">
            <a:avLst>
              <a:gd name="adj" fmla="val 11111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89120" y="3670200"/>
            <a:ext cx="7264440" cy="33048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64357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does our credit portfolio look like?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1495080" y="1142640"/>
            <a:ext cx="6962760" cy="295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15,000 counterparties including retail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3,500 active wholesale counterparties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$15Bn of net credit exposures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exposure by E-Rating (In $MM’s)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5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2" name="" descr=""/>
          <p:cNvPicPr/>
          <p:nvPr/>
        </p:nvPicPr>
        <p:blipFill>
          <a:blip r:embed="rId5"/>
          <a:stretch/>
        </p:blipFill>
        <p:spPr>
          <a:xfrm>
            <a:off x="1920960" y="3665520"/>
            <a:ext cx="6856200" cy="32814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Behavior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are we doing?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29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 converted to L/C’s is manageable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Industry’s extension of credit to Enron has been reduced but stable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Effort completed to reduce counterparty exposure to Enron through assignment of trades and “ring” trades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has been needed to replace credit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7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7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9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6" name="" descr=""/>
          <p:cNvPicPr/>
          <p:nvPr/>
        </p:nvPicPr>
        <p:blipFill>
          <a:blip r:embed="rId1"/>
          <a:stretch/>
        </p:blipFill>
        <p:spPr>
          <a:xfrm>
            <a:off x="1371600" y="1322280"/>
            <a:ext cx="7515360" cy="507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7" name=""/>
          <p:cNvSpPr/>
          <p:nvPr/>
        </p:nvSpPr>
        <p:spPr>
          <a:xfrm>
            <a:off x="1928880" y="158760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$MMs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 Approval Process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09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10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24" name="" descr=""/>
          <p:cNvPicPr/>
          <p:nvPr/>
        </p:nvPicPr>
        <p:blipFill>
          <a:blip r:embed="rId1"/>
          <a:stretch/>
        </p:blipFill>
        <p:spPr>
          <a:xfrm>
            <a:off x="1295280" y="1374840"/>
            <a:ext cx="7788240" cy="4270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2001-11-16T17:41:58Z</dcterms:modified>
  <cp:revision>561</cp:revision>
  <dc:subject/>
  <dc:title>No Slide Title</dc:title>
</cp:coreProperties>
</file>