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9.wmf" ContentType="image/x-wmf"/>
  <Override PartName="/ppt/media/image13.png" ContentType="image/png"/>
  <Override PartName="/ppt/media/image4.png" ContentType="image/png"/>
  <Override PartName="/ppt/media/image8.wmf" ContentType="image/x-wmf"/>
  <Override PartName="/ppt/media/image12.png" ContentType="image/png"/>
  <Override PartName="/ppt/media/image3.png" ContentType="image/png"/>
  <Override PartName="/ppt/media/image7.wmf" ContentType="image/x-wmf"/>
  <Override PartName="/ppt/media/image16.wmf" ContentType="image/x-wmf"/>
  <Override PartName="/ppt/media/image22.wmf" ContentType="image/x-wmf"/>
  <Override PartName="/ppt/media/image6.wmf" ContentType="image/x-wmf"/>
  <Override PartName="/ppt/media/image21.png" ContentType="image/png"/>
  <Override PartName="/ppt/media/image19.png" ContentType="image/png"/>
  <Override PartName="/ppt/media/image11.png" ContentType="image/png"/>
  <Override PartName="/ppt/media/image2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5.png" ContentType="image/png"/>
  <Override PartName="/ppt/media/image14.wmf" ContentType="image/x-wmf"/>
  <Override PartName="/ppt/media/image5.wmf" ContentType="image/x-wmf"/>
  <Override PartName="/ppt/media/image1.png" ContentType="image/png"/>
  <Override PartName="/ppt/media/image10.png" ContentType="image/png"/>
  <Override PartName="/ppt/embeddings/oleObject1.bin" ContentType="application/vnd.openxmlformats-officedocument.oleObject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52.xml.rels" ContentType="application/vnd.openxmlformats-package.relationships+xml"/>
  <Override PartName="/ppt/slides/_rels/slide51.xml.rels" ContentType="application/vnd.openxmlformats-package.relationships+xml"/>
  <Override PartName="/ppt/slides/_rels/slide50.xml.rels" ContentType="application/vnd.openxmlformats-package.relationships+xml"/>
  <Override PartName="/ppt/slides/_rels/slide45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62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56.xml.rels" ContentType="application/vnd.openxmlformats-package.relationships+xml"/>
  <Override PartName="/ppt/slides/_rels/slide10.xml.rels" ContentType="application/vnd.openxmlformats-package.relationships+xml"/>
  <Override PartName="/ppt/slides/_rels/slide47.xml.rels" ContentType="application/vnd.openxmlformats-package.relationships+xml"/>
  <Override PartName="/ppt/slides/_rels/slide49.xml.rels" ContentType="application/vnd.openxmlformats-package.relationships+xml"/>
  <Override PartName="/ppt/slides/_rels/slide12.xml.rels" ContentType="application/vnd.openxmlformats-package.relationships+xml"/>
  <Override PartName="/ppt/slides/_rels/slide46.xml.rels" ContentType="application/vnd.openxmlformats-package.relationships+xml"/>
  <Override PartName="/ppt/slides/_rels/slide11.xml.rels" ContentType="application/vnd.openxmlformats-package.relationships+xml"/>
  <Override PartName="/ppt/slides/_rels/slide48.xml.rels" ContentType="application/vnd.openxmlformats-package.relationships+xml"/>
  <Override PartName="/ppt/slides/_rels/slide17.xml.rels" ContentType="application/vnd.openxmlformats-package.relationships+xml"/>
  <Override PartName="/ppt/slides/_rels/slide54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58.xml.rels" ContentType="application/vnd.openxmlformats-package.relationships+xml"/>
  <Override PartName="/ppt/slides/_rels/slide16.xml.rels" ContentType="application/vnd.openxmlformats-package.relationships+xml"/>
  <Override PartName="/ppt/slides/_rels/slide53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57.xml.rels" ContentType="application/vnd.openxmlformats-package.relationships+xml"/>
  <Override PartName="/ppt/slides/_rels/slide55.xml.rels" ContentType="application/vnd.openxmlformats-package.relationships+xml"/>
  <Override PartName="/ppt/slides/_rels/slide18.xml.rels" ContentType="application/vnd.openxmlformats-package.relationships+xml"/>
  <Override PartName="/ppt/slides/_rels/slide60.xml.rels" ContentType="application/vnd.openxmlformats-package.relationships+xml"/>
  <Override PartName="/ppt/slides/_rels/slide15.xml.rels" ContentType="application/vnd.openxmlformats-package.relationships+xml"/>
  <Override PartName="/ppt/slides/_rels/slide61.xml.rels" ContentType="application/vnd.openxmlformats-package.relationships+xml"/>
  <Override PartName="/ppt/slides/_rels/slide19.xml.rels" ContentType="application/vnd.openxmlformats-package.relationships+xml"/>
  <Override PartName="/ppt/slides/_rels/slide63.xml.rels" ContentType="application/vnd.openxmlformats-package.relationships+xml"/>
  <Override PartName="/ppt/slides/_rels/slide14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59.xml.rels" ContentType="application/vnd.openxmlformats-package.relationships+xml"/>
  <Override PartName="/ppt/slides/_rels/slide13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slide18.xml" ContentType="application/vnd.openxmlformats-officedocument.presentationml.slide+xml"/>
  <Override PartName="/ppt/slides/slide60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8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46.xml" ContentType="application/vnd.openxmlformats-officedocument.presentationml.slide+xml"/>
  <Override PartName="/ppt/slides/slide1.xml" ContentType="application/vnd.openxmlformats-officedocument.presentationml.slide+xml"/>
  <Override PartName="/ppt/slides/slide28.xml" ContentType="application/vnd.openxmlformats-officedocument.presentationml.slide+xml"/>
  <Override PartName="/ppt/slides/slide62.xml" ContentType="application/vnd.openxmlformats-officedocument.presentationml.slide+xml"/>
  <Override PartName="/ppt/slides/slide27.xml" ContentType="application/vnd.openxmlformats-officedocument.presentationml.slide+xml"/>
  <Override PartName="/ppt/slides/slide61.xml" ContentType="application/vnd.openxmlformats-officedocument.presentationml.slide+xml"/>
  <Override PartName="/ppt/slides/slide19.xml" ContentType="application/vnd.openxmlformats-officedocument.presentationml.slide+xml"/>
  <Override PartName="/ppt/slides/slide63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5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</p:sldIdLst>
  <p:sldSz cx="9144000" cy="6858000"/>
  <p:notesSz cx="7037388" cy="918686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079640" y="53640"/>
            <a:ext cx="7797600" cy="40356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sp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1082520" y="990360"/>
            <a:ext cx="7778880" cy="28702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indent="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079640" y="53640"/>
            <a:ext cx="7797600" cy="40356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sp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5029200" y="6464160"/>
            <a:ext cx="401328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lvl="4" marL="1828800" algn="ctr">
              <a:lnSpc>
                <a:spcPct val="100000"/>
              </a:lnSpc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sng">
                <a:solidFill>
                  <a:srgbClr val="000099"/>
                </a:solidFill>
                <a:effectLst/>
                <a:uFillTx/>
                <a:latin typeface="Times New Roman"/>
              </a:rPr>
              <a:t>Risk Assessment &amp; Control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body"/>
          </p:nvPr>
        </p:nvSpPr>
        <p:spPr>
          <a:xfrm>
            <a:off x="1082520" y="990360"/>
            <a:ext cx="7778880" cy="28702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 lnSpcReduction="9999"/>
          </a:bodyPr>
          <a:p>
            <a:pPr marL="285840" indent="-28584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71640" indent="-22860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Clr>
                <a:srgbClr val="350fc1"/>
              </a:buClr>
              <a:buSzPct val="110000"/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257480" indent="-17172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1542960" indent="-17136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1542960" indent="-17136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1542960" indent="-17136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"/>
          <p:cNvSpPr/>
          <p:nvPr/>
        </p:nvSpPr>
        <p:spPr>
          <a:xfrm>
            <a:off x="2014560" y="485640"/>
            <a:ext cx="4826160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"/>
          <p:cNvSpPr/>
          <p:nvPr/>
        </p:nvSpPr>
        <p:spPr>
          <a:xfrm>
            <a:off x="6090480" y="6645240"/>
            <a:ext cx="754200" cy="2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BC3D4DB-1F07-4C40-8B73-CB410FCBC0E3}" type="slidenum"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76320" y="6553080"/>
            <a:ext cx="6476760" cy="7632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50000">
                <a:srgbClr val="9a9ad6"/>
              </a:gs>
              <a:gs pos="100000">
                <a:srgbClr val="000099"/>
              </a:gs>
            </a:gsLst>
            <a:lin ang="5400000"/>
          </a:gradFill>
          <a:ln w="0">
            <a:noFill/>
          </a:ln>
          <a:effectLst>
            <a:outerShdw dist="71785" dir="2700000" blurRad="0" rotWithShape="0">
              <a:srgbClr val="c0c0c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29520" bIns="295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"/>
          <p:cNvSpPr/>
          <p:nvPr/>
        </p:nvSpPr>
        <p:spPr>
          <a:xfrm>
            <a:off x="1044720" y="533520"/>
            <a:ext cx="7778520" cy="88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99"/>
              </a:gs>
              <a:gs pos="50000">
                <a:srgbClr val="9a9ad6"/>
              </a:gs>
              <a:gs pos="100000">
                <a:srgbClr val="000099"/>
              </a:gs>
            </a:gsLst>
            <a:lin ang="5400000"/>
          </a:gradFill>
          <a:ln w="0">
            <a:noFill/>
          </a:ln>
          <a:effectLst>
            <a:outerShdw dist="71785" dir="2700000" blurRad="0" rotWithShape="0">
              <a:srgbClr val="c0c0c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" name="" descr=""/>
          <p:cNvPicPr/>
          <p:nvPr/>
        </p:nvPicPr>
        <p:blipFill>
          <a:blip r:embed="rId2"/>
          <a:stretch/>
        </p:blipFill>
        <p:spPr>
          <a:xfrm>
            <a:off x="133200" y="33480"/>
            <a:ext cx="712800" cy="712800"/>
          </a:xfrm>
          <a:prstGeom prst="rect">
            <a:avLst/>
          </a:prstGeom>
          <a:noFill/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hyperlink" Target="file://ECT/HOUSTON/COMMON/Fin_Ops/System_Arch/Graphics/Risk%20Assmnt%20&amp;%20Cntrl/DASHTEMPLATE.doc" TargetMode="External"/><Relationship Id="rId6" Type="http://schemas.openxmlformats.org/officeDocument/2006/relationships/image" Target="../media/image9.wmf"/><Relationship Id="rId7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wmf"/><Relationship Id="rId3" Type="http://schemas.openxmlformats.org/officeDocument/2006/relationships/slideLayout" Target="../slideLayouts/slideLayout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0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wmf"/><Relationship Id="rId3" Type="http://schemas.openxmlformats.org/officeDocument/2006/relationships/slideLayout" Target="../slideLayouts/slideLayout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2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21.png"/><Relationship Id="rId3" Type="http://schemas.openxmlformats.org/officeDocument/2006/relationships/image" Target="../media/image22.wmf"/><Relationship Id="rId4" Type="http://schemas.openxmlformats.org/officeDocument/2006/relationships/slideLayout" Target="../slideLayouts/slideLayout2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"/>
          <p:cNvCxnSpPr/>
          <p:nvPr/>
        </p:nvCxnSpPr>
        <p:spPr>
          <a:xfrm>
            <a:off x="4362120" y="3685680"/>
            <a:ext cx="1080" cy="108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pic>
        <p:nvPicPr>
          <p:cNvPr id="12" name="" descr=""/>
          <p:cNvPicPr/>
          <p:nvPr/>
        </p:nvPicPr>
        <p:blipFill>
          <a:blip r:embed="rId1"/>
          <a:stretch/>
        </p:blipFill>
        <p:spPr>
          <a:xfrm>
            <a:off x="109440" y="262080"/>
            <a:ext cx="1024200" cy="1023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" name=""/>
          <p:cNvSpPr/>
          <p:nvPr/>
        </p:nvSpPr>
        <p:spPr>
          <a:xfrm flipH="1">
            <a:off x="1434960" y="90360"/>
            <a:ext cx="14400" cy="579600"/>
          </a:xfrm>
          <a:prstGeom prst="line">
            <a:avLst/>
          </a:prstGeom>
          <a:ln w="5724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/>
          <p:nvPr/>
        </p:nvSpPr>
        <p:spPr>
          <a:xfrm>
            <a:off x="1219320" y="826920"/>
            <a:ext cx="7562880" cy="0"/>
          </a:xfrm>
          <a:prstGeom prst="line">
            <a:avLst/>
          </a:prstGeom>
          <a:ln w="5724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1427040" y="1030320"/>
            <a:ext cx="0" cy="5551560"/>
          </a:xfrm>
          <a:prstGeom prst="line">
            <a:avLst/>
          </a:prstGeom>
          <a:ln w="5724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1625760" y="258120"/>
            <a:ext cx="7056360" cy="484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Enron Corp.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1506600" y="2351880"/>
            <a:ext cx="738972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0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Risk Assessment &amp; Control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8" name="" descr=""/>
          <p:cNvPicPr/>
          <p:nvPr/>
        </p:nvPicPr>
        <p:blipFill>
          <a:blip r:embed="rId2"/>
          <a:stretch/>
        </p:blipFill>
        <p:spPr>
          <a:xfrm>
            <a:off x="4102200" y="3354480"/>
            <a:ext cx="2020680" cy="2020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Enron Transaction Approval Process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7105680" y="3884760"/>
            <a:ext cx="685800" cy="0"/>
          </a:xfrm>
          <a:prstGeom prst="line">
            <a:avLst/>
          </a:prstGeom>
          <a:ln w="19080">
            <a:solidFill>
              <a:srgbClr val="000099"/>
            </a:solidFill>
            <a:prstDash val="dash"/>
            <a:miter/>
            <a:tailEnd len="sm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5372280" y="4340160"/>
            <a:ext cx="406080" cy="0"/>
          </a:xfrm>
          <a:prstGeom prst="line">
            <a:avLst/>
          </a:prstGeom>
          <a:ln w="2844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5372280" y="4740120"/>
            <a:ext cx="406080" cy="0"/>
          </a:xfrm>
          <a:prstGeom prst="line">
            <a:avLst/>
          </a:prstGeom>
          <a:ln w="2844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"/>
          <p:cNvSpPr/>
          <p:nvPr/>
        </p:nvSpPr>
        <p:spPr>
          <a:xfrm>
            <a:off x="5353200" y="3911760"/>
            <a:ext cx="406080" cy="0"/>
          </a:xfrm>
          <a:prstGeom prst="line">
            <a:avLst/>
          </a:prstGeom>
          <a:ln w="2844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"/>
          <p:cNvSpPr/>
          <p:nvPr/>
        </p:nvSpPr>
        <p:spPr>
          <a:xfrm>
            <a:off x="2133720" y="4340160"/>
            <a:ext cx="761760" cy="0"/>
          </a:xfrm>
          <a:prstGeom prst="line">
            <a:avLst/>
          </a:prstGeom>
          <a:ln w="19080">
            <a:solidFill>
              <a:srgbClr val="000099"/>
            </a:solidFill>
            <a:miter/>
            <a:tailEnd len="sm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"/>
          <p:cNvSpPr/>
          <p:nvPr/>
        </p:nvSpPr>
        <p:spPr>
          <a:xfrm>
            <a:off x="1187280" y="4340160"/>
            <a:ext cx="228600" cy="0"/>
          </a:xfrm>
          <a:prstGeom prst="line">
            <a:avLst/>
          </a:prstGeom>
          <a:ln w="19080">
            <a:solidFill>
              <a:srgbClr val="000099"/>
            </a:solidFill>
            <a:miter/>
            <a:tailEnd len="sm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"/>
          <p:cNvSpPr/>
          <p:nvPr/>
        </p:nvSpPr>
        <p:spPr>
          <a:xfrm>
            <a:off x="3619440" y="4349880"/>
            <a:ext cx="685800" cy="0"/>
          </a:xfrm>
          <a:prstGeom prst="line">
            <a:avLst/>
          </a:prstGeom>
          <a:ln w="19080">
            <a:solidFill>
              <a:srgbClr val="000099"/>
            </a:solidFill>
            <a:miter/>
            <a:tailEnd len="sm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"/>
          <p:cNvSpPr/>
          <p:nvPr/>
        </p:nvSpPr>
        <p:spPr>
          <a:xfrm>
            <a:off x="7267680" y="1752480"/>
            <a:ext cx="1682640" cy="2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(PCL6)"/>
              </a:rPr>
              <a:t>              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" name=""/>
          <p:cNvSpPr/>
          <p:nvPr/>
        </p:nvSpPr>
        <p:spPr>
          <a:xfrm>
            <a:off x="4741920" y="4498920"/>
            <a:ext cx="183960" cy="2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" name=""/>
          <p:cNvSpPr/>
          <p:nvPr/>
        </p:nvSpPr>
        <p:spPr>
          <a:xfrm>
            <a:off x="1444680" y="3749760"/>
            <a:ext cx="1131840" cy="11430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eedaa"/>
              </a:gs>
              <a:gs pos="100000">
                <a:srgbClr val="ffcc00"/>
              </a:gs>
            </a:gsLst>
            <a:lin ang="13500000"/>
          </a:gradFill>
          <a:ln w="1260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" name=""/>
          <p:cNvSpPr/>
          <p:nvPr/>
        </p:nvSpPr>
        <p:spPr>
          <a:xfrm>
            <a:off x="1443240" y="3884760"/>
            <a:ext cx="1105560" cy="93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REVIEW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RAROC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PRICING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" name=""/>
          <p:cNvSpPr/>
          <p:nvPr/>
        </p:nvSpPr>
        <p:spPr>
          <a:xfrm>
            <a:off x="2963880" y="3235320"/>
            <a:ext cx="969840" cy="45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BUSINESS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UNIT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" name=""/>
          <p:cNvSpPr/>
          <p:nvPr/>
        </p:nvSpPr>
        <p:spPr>
          <a:xfrm>
            <a:off x="1387440" y="2855880"/>
            <a:ext cx="137160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RISK ASSESSMENT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 &amp; CONTROL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(RAC)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" name=""/>
          <p:cNvSpPr/>
          <p:nvPr/>
        </p:nvSpPr>
        <p:spPr>
          <a:xfrm>
            <a:off x="195120" y="3241800"/>
            <a:ext cx="1198800" cy="6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ORIGINATING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ENTITY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" name=""/>
          <p:cNvSpPr/>
          <p:nvPr/>
        </p:nvSpPr>
        <p:spPr>
          <a:xfrm>
            <a:off x="254160" y="3881880"/>
            <a:ext cx="981000" cy="94212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eedaa"/>
              </a:gs>
              <a:gs pos="100000">
                <a:srgbClr val="ffcc00"/>
              </a:gs>
            </a:gsLst>
            <a:lin ang="13500000"/>
          </a:gradFill>
          <a:ln w="1260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Capital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Expenditure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Request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(&gt;$500,000)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" name=""/>
          <p:cNvSpPr/>
          <p:nvPr/>
        </p:nvSpPr>
        <p:spPr>
          <a:xfrm>
            <a:off x="2922480" y="4028040"/>
            <a:ext cx="1090800" cy="47844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eedaa"/>
              </a:gs>
              <a:gs pos="100000">
                <a:srgbClr val="ffcc00"/>
              </a:gs>
            </a:gsLst>
            <a:lin ang="13500000"/>
          </a:gradFill>
          <a:ln w="1260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PORTFOLIO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REVIEW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" name=""/>
          <p:cNvSpPr/>
          <p:nvPr/>
        </p:nvSpPr>
        <p:spPr>
          <a:xfrm>
            <a:off x="4158360" y="3235320"/>
            <a:ext cx="1294200" cy="45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TRANSACTION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SIZE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3" name=""/>
          <p:cNvSpPr/>
          <p:nvPr/>
        </p:nvSpPr>
        <p:spPr>
          <a:xfrm>
            <a:off x="5923080" y="3243240"/>
            <a:ext cx="109836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APPROVING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UNIT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4" name=""/>
          <p:cNvGrpSpPr/>
          <p:nvPr/>
        </p:nvGrpSpPr>
        <p:grpSpPr>
          <a:xfrm>
            <a:off x="4305240" y="3729240"/>
            <a:ext cx="1055880" cy="1173960"/>
            <a:chOff x="4305240" y="3729240"/>
            <a:chExt cx="1055880" cy="1173960"/>
          </a:xfrm>
        </p:grpSpPr>
        <p:sp>
          <p:nvSpPr>
            <p:cNvPr id="205" name=""/>
            <p:cNvSpPr/>
            <p:nvPr/>
          </p:nvSpPr>
          <p:spPr>
            <a:xfrm>
              <a:off x="4305240" y="3729240"/>
              <a:ext cx="1055880" cy="117396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50000">
                  <a:srgbClr val="feedaa"/>
                </a:gs>
                <a:gs pos="100000">
                  <a:srgbClr val="ffcc00"/>
                </a:gs>
              </a:gsLst>
              <a:lin ang="13500000"/>
            </a:gradFill>
            <a:ln w="1260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$5 Million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$25 Million 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              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$25+ Million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4307040" y="4120200"/>
              <a:ext cx="1054080" cy="0"/>
            </a:xfrm>
            <a:prstGeom prst="line">
              <a:avLst/>
            </a:prstGeom>
            <a:ln w="1260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" name=""/>
            <p:cNvSpPr/>
            <p:nvPr/>
          </p:nvSpPr>
          <p:spPr>
            <a:xfrm>
              <a:off x="4307040" y="4502880"/>
              <a:ext cx="1054080" cy="0"/>
            </a:xfrm>
            <a:prstGeom prst="line">
              <a:avLst/>
            </a:prstGeom>
            <a:ln w="1260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8" name=""/>
          <p:cNvSpPr/>
          <p:nvPr/>
        </p:nvSpPr>
        <p:spPr>
          <a:xfrm>
            <a:off x="7105680" y="4341960"/>
            <a:ext cx="685800" cy="0"/>
          </a:xfrm>
          <a:prstGeom prst="line">
            <a:avLst/>
          </a:prstGeom>
          <a:ln w="19080">
            <a:solidFill>
              <a:srgbClr val="000099"/>
            </a:solidFill>
            <a:prstDash val="dash"/>
            <a:miter/>
            <a:tailEnd len="sm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" name=""/>
          <p:cNvSpPr/>
          <p:nvPr/>
        </p:nvSpPr>
        <p:spPr>
          <a:xfrm>
            <a:off x="7105680" y="4759200"/>
            <a:ext cx="685800" cy="0"/>
          </a:xfrm>
          <a:prstGeom prst="line">
            <a:avLst/>
          </a:prstGeom>
          <a:ln w="19080">
            <a:solidFill>
              <a:srgbClr val="000099"/>
            </a:solidFill>
            <a:prstDash val="dash"/>
            <a:miter/>
            <a:tailEnd len="sm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"/>
          <p:cNvSpPr/>
          <p:nvPr/>
        </p:nvSpPr>
        <p:spPr>
          <a:xfrm>
            <a:off x="5643720" y="3755160"/>
            <a:ext cx="1690560" cy="246600"/>
          </a:xfrm>
          <a:prstGeom prst="rect">
            <a:avLst/>
          </a:prstGeom>
          <a:gradFill rotWithShape="0">
            <a:gsLst>
              <a:gs pos="0">
                <a:srgbClr val="660066"/>
              </a:gs>
              <a:gs pos="50000">
                <a:srgbClr val="eee4ee"/>
              </a:gs>
              <a:gs pos="100000">
                <a:srgbClr val="660066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UNIT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"/>
          <p:cNvSpPr/>
          <p:nvPr/>
        </p:nvSpPr>
        <p:spPr>
          <a:xfrm>
            <a:off x="5643720" y="4205880"/>
            <a:ext cx="1690560" cy="24660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50000">
                <a:srgbClr val="cecef2"/>
              </a:gs>
              <a:gs pos="100000">
                <a:srgbClr val="3333cc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CEO / COO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"/>
          <p:cNvSpPr/>
          <p:nvPr/>
        </p:nvSpPr>
        <p:spPr>
          <a:xfrm>
            <a:off x="5643720" y="4644000"/>
            <a:ext cx="1685880" cy="246600"/>
          </a:xfrm>
          <a:prstGeom prst="rect">
            <a:avLst/>
          </a:prstGeom>
          <a:gradFill rotWithShape="0">
            <a:gsLst>
              <a:gs pos="0">
                <a:srgbClr val="006666"/>
              </a:gs>
              <a:gs pos="50000">
                <a:srgbClr val="cbdfdf"/>
              </a:gs>
              <a:gs pos="100000">
                <a:srgbClr val="006666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BOARD OF DIRECTORS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"/>
          <p:cNvSpPr/>
          <p:nvPr/>
        </p:nvSpPr>
        <p:spPr>
          <a:xfrm>
            <a:off x="7900920" y="3673440"/>
            <a:ext cx="1047960" cy="121932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eedaa"/>
              </a:gs>
              <a:gs pos="100000">
                <a:srgbClr val="ffcc00"/>
              </a:gs>
            </a:gsLst>
            <a:lin ang="13500000"/>
          </a:gradFill>
          <a:ln w="12600">
            <a:solidFill>
              <a:srgbClr val="ff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"/>
          <p:cNvSpPr/>
          <p:nvPr/>
        </p:nvSpPr>
        <p:spPr>
          <a:xfrm>
            <a:off x="7895160" y="4044960"/>
            <a:ext cx="1105560" cy="48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1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APPROVED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"/>
          <p:cNvSpPr/>
          <p:nvPr/>
        </p:nvSpPr>
        <p:spPr>
          <a:xfrm>
            <a:off x="1905120" y="1066680"/>
            <a:ext cx="5371920" cy="1128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ba6a6"/>
              </a:gs>
              <a:gs pos="50000">
                <a:srgbClr val="006666"/>
              </a:gs>
              <a:gs pos="100000">
                <a:srgbClr val="6ba6a6"/>
              </a:gs>
            </a:gsLst>
            <a:lin ang="13500000"/>
          </a:gradFill>
          <a:ln w="0">
            <a:noFill/>
          </a:ln>
          <a:effectLst>
            <a:outerShdw dist="107932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" name=""/>
          <p:cNvSpPr/>
          <p:nvPr/>
        </p:nvSpPr>
        <p:spPr>
          <a:xfrm>
            <a:off x="1996920" y="1154160"/>
            <a:ext cx="5108760" cy="96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lnSpc>
                <a:spcPct val="1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Enron Board of Directors actively reviews capital 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"/>
          <p:cNvSpPr/>
          <p:nvPr/>
        </p:nvSpPr>
        <p:spPr>
          <a:xfrm rot="5362800">
            <a:off x="3444840" y="-1434600"/>
            <a:ext cx="2052720" cy="6827760"/>
          </a:xfrm>
          <a:custGeom>
            <a:avLst/>
            <a:gdLst>
              <a:gd name="GluePoint1X" fmla="*/ 21600 w 21600"/>
              <a:gd name="GluePoint1Y" fmla="*/ 0 h 21600"/>
              <a:gd name="GluePoint2X" fmla="*/ 0 w 21600"/>
              <a:gd name="GluePoint2Y" fmla="*/ 10800 h 21600"/>
              <a:gd name="GluePoint3X" fmla="*/ 21600 w 21600"/>
              <a:gd name="GluePoint3Y" fmla="*/ 21600 h 21600"/>
              <a:gd name="GluePoint4X" fmla="*/ 0 w 21600"/>
              <a:gd name="GluePoint4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21600" h="21600">
                <a:moveTo>
                  <a:pt x="21600" y="0"/>
                </a:moveTo>
                <a:cubicBezTo>
                  <a:pt x="16200" y="1938"/>
                  <a:pt x="10800" y="5080"/>
                  <a:pt x="10800" y="10800"/>
                </a:cubicBezTo>
                <a:cubicBezTo>
                  <a:pt x="10800" y="16520"/>
                  <a:pt x="16200" y="19662"/>
                  <a:pt x="21600" y="21600"/>
                </a:cubicBezTo>
                <a:cubicBezTo>
                  <a:pt x="9740" y="21600"/>
                  <a:pt x="0" y="16730"/>
                  <a:pt x="0" y="10800"/>
                </a:cubicBezTo>
                <a:cubicBezTo>
                  <a:pt x="0" y="4870"/>
                  <a:pt x="9740" y="0"/>
                  <a:pt x="21600" y="0"/>
                </a:cubicBezTo>
                <a:close/>
              </a:path>
            </a:pathLst>
          </a:custGeom>
          <a:gradFill rotWithShape="0">
            <a:gsLst>
              <a:gs pos="0">
                <a:srgbClr val="ffcc00"/>
              </a:gs>
              <a:gs pos="100000">
                <a:srgbClr val="fef1c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1040" rIns="41040" tIns="82080" bIns="82080" anchor="ctr" anchorCtr="1" vert="eaVert" rot="10800000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"/>
          <p:cNvSpPr/>
          <p:nvPr/>
        </p:nvSpPr>
        <p:spPr>
          <a:xfrm>
            <a:off x="4772160" y="3133800"/>
            <a:ext cx="3333600" cy="2546280"/>
          </a:xfrm>
          <a:prstGeom prst="bevel">
            <a:avLst>
              <a:gd name="adj" fmla="val 9773"/>
            </a:avLst>
          </a:prstGeom>
          <a:gradFill rotWithShape="0">
            <a:gsLst>
              <a:gs pos="0">
                <a:srgbClr val="740012"/>
              </a:gs>
              <a:gs pos="50000">
                <a:srgbClr val="fc0128"/>
              </a:gs>
              <a:gs pos="100000">
                <a:srgbClr val="740012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"/>
          <p:cNvSpPr/>
          <p:nvPr/>
        </p:nvSpPr>
        <p:spPr>
          <a:xfrm>
            <a:off x="1000080" y="3114720"/>
            <a:ext cx="3333960" cy="2546280"/>
          </a:xfrm>
          <a:prstGeom prst="bevel">
            <a:avLst>
              <a:gd name="adj" fmla="val 9773"/>
            </a:avLst>
          </a:prstGeom>
          <a:gradFill rotWithShape="0">
            <a:gsLst>
              <a:gs pos="0">
                <a:srgbClr val="740012"/>
              </a:gs>
              <a:gs pos="50000">
                <a:srgbClr val="fc0128"/>
              </a:gs>
              <a:gs pos="100000">
                <a:srgbClr val="740012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82080" rIns="82080" tIns="41040" bIns="4104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Transaction Universe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"/>
          <p:cNvSpPr/>
          <p:nvPr/>
        </p:nvSpPr>
        <p:spPr>
          <a:xfrm>
            <a:off x="1179360" y="2565360"/>
            <a:ext cx="30481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Products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"/>
          <p:cNvSpPr/>
          <p:nvPr/>
        </p:nvSpPr>
        <p:spPr>
          <a:xfrm>
            <a:off x="1270080" y="3432240"/>
            <a:ext cx="3093840" cy="19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marL="231840" indent="-231840">
              <a:lnSpc>
                <a:spcPct val="100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Project Finance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00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Pre-Paid Forward Contracts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00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Senior Term Loans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00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Revolving Loans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00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Subordinated Debt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00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Warrants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00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Corporate Equity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"/>
          <p:cNvSpPr/>
          <p:nvPr/>
        </p:nvSpPr>
        <p:spPr>
          <a:xfrm>
            <a:off x="5060880" y="3594240"/>
            <a:ext cx="1676520" cy="13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marL="231840" indent="-231840">
              <a:lnSpc>
                <a:spcPct val="100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Gas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00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Power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00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Oil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00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Liquids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00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Coal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00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Metals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" name=""/>
          <p:cNvSpPr/>
          <p:nvPr/>
        </p:nvSpPr>
        <p:spPr>
          <a:xfrm>
            <a:off x="4913280" y="2494080"/>
            <a:ext cx="32004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Domestic and International Markets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5" name=""/>
          <p:cNvSpPr/>
          <p:nvPr/>
        </p:nvSpPr>
        <p:spPr>
          <a:xfrm>
            <a:off x="6184800" y="3432240"/>
            <a:ext cx="1854360" cy="13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marL="231840" indent="-231840">
              <a:lnSpc>
                <a:spcPct val="145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45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Paper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45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Steel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45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Telecom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45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Pipelines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45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Oilfield Services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" name=""/>
          <p:cNvSpPr/>
          <p:nvPr/>
        </p:nvSpPr>
        <p:spPr>
          <a:xfrm>
            <a:off x="2665440" y="1371600"/>
            <a:ext cx="3784680" cy="90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Underwriting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Transaction Evaluation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228" name=""/>
          <p:cNvSpPr/>
          <p:nvPr/>
        </p:nvSpPr>
        <p:spPr>
          <a:xfrm flipH="1">
            <a:off x="3935160" y="4821120"/>
            <a:ext cx="609480" cy="55116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" name=""/>
          <p:cNvSpPr/>
          <p:nvPr/>
        </p:nvSpPr>
        <p:spPr>
          <a:xfrm>
            <a:off x="4756320" y="4821120"/>
            <a:ext cx="568080" cy="56052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" name=""/>
          <p:cNvSpPr/>
          <p:nvPr/>
        </p:nvSpPr>
        <p:spPr>
          <a:xfrm>
            <a:off x="4619520" y="3684600"/>
            <a:ext cx="0" cy="50796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" name=""/>
          <p:cNvSpPr/>
          <p:nvPr/>
        </p:nvSpPr>
        <p:spPr>
          <a:xfrm>
            <a:off x="3397320" y="1852560"/>
            <a:ext cx="907920" cy="974880"/>
          </a:xfrm>
          <a:prstGeom prst="line">
            <a:avLst/>
          </a:prstGeom>
          <a:ln w="12600">
            <a:solidFill>
              <a:srgbClr val="000000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" name=""/>
          <p:cNvSpPr/>
          <p:nvPr/>
        </p:nvSpPr>
        <p:spPr>
          <a:xfrm>
            <a:off x="1111320" y="1871640"/>
            <a:ext cx="2701800" cy="1133640"/>
          </a:xfrm>
          <a:prstGeom prst="line">
            <a:avLst/>
          </a:prstGeom>
          <a:ln w="12600">
            <a:solidFill>
              <a:srgbClr val="000000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" name=""/>
          <p:cNvSpPr/>
          <p:nvPr/>
        </p:nvSpPr>
        <p:spPr>
          <a:xfrm>
            <a:off x="2092320" y="1871640"/>
            <a:ext cx="1876320" cy="1008000"/>
          </a:xfrm>
          <a:prstGeom prst="line">
            <a:avLst/>
          </a:prstGeom>
          <a:ln w="12600">
            <a:solidFill>
              <a:srgbClr val="000000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" name=""/>
          <p:cNvSpPr/>
          <p:nvPr/>
        </p:nvSpPr>
        <p:spPr>
          <a:xfrm flipV="1">
            <a:off x="4930920" y="1871640"/>
            <a:ext cx="877680" cy="946080"/>
          </a:xfrm>
          <a:prstGeom prst="line">
            <a:avLst/>
          </a:prstGeom>
          <a:ln w="12600">
            <a:solidFill>
              <a:srgbClr val="000000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 flipV="1">
            <a:off x="5587920" y="1862280"/>
            <a:ext cx="2444760" cy="1162080"/>
          </a:xfrm>
          <a:prstGeom prst="line">
            <a:avLst/>
          </a:prstGeom>
          <a:ln w="12600">
            <a:solidFill>
              <a:srgbClr val="000000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" name=""/>
          <p:cNvSpPr/>
          <p:nvPr/>
        </p:nvSpPr>
        <p:spPr>
          <a:xfrm flipV="1">
            <a:off x="5421240" y="1863360"/>
            <a:ext cx="1590840" cy="1017720"/>
          </a:xfrm>
          <a:prstGeom prst="line">
            <a:avLst/>
          </a:prstGeom>
          <a:ln w="12600">
            <a:solidFill>
              <a:srgbClr val="000000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7" name=""/>
          <p:cNvGrpSpPr/>
          <p:nvPr/>
        </p:nvGrpSpPr>
        <p:grpSpPr>
          <a:xfrm>
            <a:off x="163440" y="1081080"/>
            <a:ext cx="8823240" cy="712440"/>
            <a:chOff x="163440" y="1081080"/>
            <a:chExt cx="8823240" cy="712440"/>
          </a:xfrm>
        </p:grpSpPr>
        <p:sp>
          <p:nvSpPr>
            <p:cNvPr id="238" name=""/>
            <p:cNvSpPr/>
            <p:nvPr/>
          </p:nvSpPr>
          <p:spPr>
            <a:xfrm>
              <a:off x="163440" y="1081080"/>
              <a:ext cx="1122480" cy="7005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9900"/>
                </a:gs>
                <a:gs pos="50000">
                  <a:srgbClr val="a6daa6"/>
                </a:gs>
                <a:gs pos="100000">
                  <a:srgbClr val="009900"/>
                </a:gs>
              </a:gsLst>
              <a:lin ang="13500000"/>
            </a:gradFill>
            <a:ln w="0">
              <a:noFill/>
            </a:ln>
            <a:effectLst>
              <a:outerShdw dist="71785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82080" rIns="82080" tIns="41040" bIns="41040" anchor="ctr">
              <a:noAutofit/>
            </a:bodyPr>
            <a:p>
              <a:pPr algn="ctr">
                <a:lnSpc>
                  <a:spcPct val="9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Engineering &amp;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9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Research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" name=""/>
            <p:cNvSpPr/>
            <p:nvPr/>
          </p:nvSpPr>
          <p:spPr>
            <a:xfrm>
              <a:off x="1477800" y="1092960"/>
              <a:ext cx="1122480" cy="7005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9900"/>
                </a:gs>
                <a:gs pos="50000">
                  <a:srgbClr val="a6daa6"/>
                </a:gs>
                <a:gs pos="100000">
                  <a:srgbClr val="009900"/>
                </a:gs>
              </a:gsLst>
              <a:lin ang="13500000"/>
            </a:gradFill>
            <a:ln w="0">
              <a:noFill/>
            </a:ln>
            <a:effectLst>
              <a:outerShdw dist="71785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82080" rIns="82080" tIns="41040" bIns="41040" anchor="ctr">
              <a:noAutofit/>
            </a:bodyPr>
            <a:p>
              <a:pPr algn="ctr">
                <a:lnSpc>
                  <a:spcPct val="9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Credit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" name=""/>
            <p:cNvSpPr/>
            <p:nvPr/>
          </p:nvSpPr>
          <p:spPr>
            <a:xfrm>
              <a:off x="2759040" y="1081080"/>
              <a:ext cx="1122120" cy="7005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9900"/>
                </a:gs>
                <a:gs pos="50000">
                  <a:srgbClr val="a6daa6"/>
                </a:gs>
                <a:gs pos="100000">
                  <a:srgbClr val="009900"/>
                </a:gs>
              </a:gsLst>
              <a:lin ang="13500000"/>
            </a:gradFill>
            <a:ln w="0">
              <a:noFill/>
            </a:ln>
            <a:effectLst>
              <a:outerShdw dist="71785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82080" rIns="82080" tIns="41040" bIns="41040" anchor="ctr">
              <a:noAutofit/>
            </a:bodyPr>
            <a:p>
              <a:pPr algn="ctr">
                <a:lnSpc>
                  <a:spcPct val="9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Tax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" name=""/>
            <p:cNvSpPr/>
            <p:nvPr/>
          </p:nvSpPr>
          <p:spPr>
            <a:xfrm>
              <a:off x="4044960" y="1092960"/>
              <a:ext cx="1122120" cy="7005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9900"/>
                </a:gs>
                <a:gs pos="50000">
                  <a:srgbClr val="a6daa6"/>
                </a:gs>
                <a:gs pos="100000">
                  <a:srgbClr val="009900"/>
                </a:gs>
              </a:gsLst>
              <a:lin ang="13500000"/>
            </a:gradFill>
            <a:ln w="0">
              <a:noFill/>
            </a:ln>
            <a:effectLst>
              <a:outerShdw dist="71785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82080" rIns="82080" tIns="41040" bIns="41040" anchor="ctr">
              <a:noAutofit/>
            </a:bodyPr>
            <a:p>
              <a:pPr algn="ctr">
                <a:lnSpc>
                  <a:spcPct val="9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Market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" name=""/>
            <p:cNvSpPr/>
            <p:nvPr/>
          </p:nvSpPr>
          <p:spPr>
            <a:xfrm>
              <a:off x="5292720" y="1081080"/>
              <a:ext cx="1122120" cy="7005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9900"/>
                </a:gs>
                <a:gs pos="50000">
                  <a:srgbClr val="a6daa6"/>
                </a:gs>
                <a:gs pos="100000">
                  <a:srgbClr val="009900"/>
                </a:gs>
              </a:gsLst>
              <a:lin ang="13500000"/>
            </a:gradFill>
            <a:ln w="0">
              <a:noFill/>
            </a:ln>
            <a:effectLst>
              <a:outerShdw dist="71785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82080" rIns="82080" tIns="41040" bIns="41040" anchor="ctr">
              <a:noAutofit/>
            </a:bodyPr>
            <a:p>
              <a:pPr algn="ctr">
                <a:lnSpc>
                  <a:spcPct val="9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Legal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" name=""/>
            <p:cNvSpPr/>
            <p:nvPr/>
          </p:nvSpPr>
          <p:spPr>
            <a:xfrm>
              <a:off x="6597360" y="1092960"/>
              <a:ext cx="1122480" cy="7005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9900"/>
                </a:gs>
                <a:gs pos="50000">
                  <a:srgbClr val="a6daa6"/>
                </a:gs>
                <a:gs pos="100000">
                  <a:srgbClr val="009900"/>
                </a:gs>
              </a:gsLst>
              <a:lin ang="13500000"/>
            </a:gradFill>
            <a:ln w="0">
              <a:noFill/>
            </a:ln>
            <a:effectLst>
              <a:outerShdw dist="71785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82080" rIns="82080" tIns="41040" bIns="41040" anchor="ctr">
              <a:noAutofit/>
            </a:bodyPr>
            <a:p>
              <a:pPr algn="ctr">
                <a:lnSpc>
                  <a:spcPct val="9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Accounting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7864200" y="1081080"/>
              <a:ext cx="1122480" cy="7005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9900"/>
                </a:gs>
                <a:gs pos="50000">
                  <a:srgbClr val="a6daa6"/>
                </a:gs>
                <a:gs pos="100000">
                  <a:srgbClr val="009900"/>
                </a:gs>
              </a:gsLst>
              <a:lin ang="13500000"/>
            </a:gradFill>
            <a:ln w="0">
              <a:noFill/>
            </a:ln>
            <a:effectLst>
              <a:outerShdw dist="71785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82080" rIns="82080" tIns="41040" bIns="41040" anchor="ctr">
              <a:noAutofit/>
            </a:bodyPr>
            <a:p>
              <a:pPr algn="ctr">
                <a:lnSpc>
                  <a:spcPct val="9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Insurance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5" name=""/>
          <p:cNvSpPr/>
          <p:nvPr/>
        </p:nvSpPr>
        <p:spPr>
          <a:xfrm>
            <a:off x="3854520" y="2940120"/>
            <a:ext cx="1676160" cy="884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9e7"/>
              </a:gs>
              <a:gs pos="100000">
                <a:srgbClr val="ffcc00"/>
              </a:gs>
            </a:gsLst>
            <a:lin ang="13500000"/>
          </a:gradFill>
          <a:ln w="0">
            <a:noFill/>
          </a:ln>
          <a:effectLst>
            <a:outerShdw dist="71785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Underwriting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" name=""/>
          <p:cNvSpPr/>
          <p:nvPr/>
        </p:nvSpPr>
        <p:spPr>
          <a:xfrm>
            <a:off x="6381720" y="2935440"/>
            <a:ext cx="1325520" cy="884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9e7"/>
              </a:gs>
              <a:gs pos="100000">
                <a:srgbClr val="ffcc00"/>
              </a:gs>
            </a:gsLst>
            <a:lin ang="13500000"/>
          </a:gradFill>
          <a:ln w="0">
            <a:noFill/>
          </a:ln>
          <a:effectLst>
            <a:outerShdw dist="71785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Risk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Analytics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" name=""/>
          <p:cNvSpPr/>
          <p:nvPr/>
        </p:nvSpPr>
        <p:spPr>
          <a:xfrm>
            <a:off x="1720800" y="2940120"/>
            <a:ext cx="1325520" cy="884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0000"/>
              </a:gs>
              <a:gs pos="50000">
                <a:srgbClr val="f9e7e7"/>
              </a:gs>
              <a:gs pos="100000">
                <a:srgbClr val="cc0000"/>
              </a:gs>
            </a:gsLst>
            <a:lin ang="13500000"/>
          </a:gradFill>
          <a:ln w="0">
            <a:noFill/>
          </a:ln>
          <a:effectLst>
            <a:outerShdw dist="71785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Origination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" name=""/>
          <p:cNvSpPr/>
          <p:nvPr/>
        </p:nvSpPr>
        <p:spPr>
          <a:xfrm>
            <a:off x="5616720" y="3424320"/>
            <a:ext cx="695160" cy="0"/>
          </a:xfrm>
          <a:prstGeom prst="line">
            <a:avLst/>
          </a:prstGeom>
          <a:ln w="12600">
            <a:solidFill>
              <a:srgbClr val="000000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" name=""/>
          <p:cNvSpPr/>
          <p:nvPr/>
        </p:nvSpPr>
        <p:spPr>
          <a:xfrm>
            <a:off x="3130560" y="3424320"/>
            <a:ext cx="695160" cy="0"/>
          </a:xfrm>
          <a:prstGeom prst="line">
            <a:avLst/>
          </a:prstGeom>
          <a:ln w="12600">
            <a:solidFill>
              <a:srgbClr val="000000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" name=""/>
          <p:cNvSpPr/>
          <p:nvPr/>
        </p:nvSpPr>
        <p:spPr>
          <a:xfrm flipV="1">
            <a:off x="4606920" y="1881000"/>
            <a:ext cx="0" cy="942840"/>
          </a:xfrm>
          <a:prstGeom prst="line">
            <a:avLst/>
          </a:prstGeom>
          <a:ln w="12600">
            <a:solidFill>
              <a:srgbClr val="000000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"/>
          <p:cNvSpPr/>
          <p:nvPr/>
        </p:nvSpPr>
        <p:spPr>
          <a:xfrm>
            <a:off x="3992400" y="4205160"/>
            <a:ext cx="1229040" cy="741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33cc"/>
              </a:gs>
              <a:gs pos="50000">
                <a:srgbClr val="ccccf1"/>
              </a:gs>
              <a:gs pos="100000">
                <a:srgbClr val="3333cc"/>
              </a:gs>
            </a:gsLst>
            <a:lin ang="13500000"/>
          </a:gradFill>
          <a:ln w="0">
            <a:noFill/>
          </a:ln>
          <a:effectLst>
            <a:outerShdw dist="71785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Portfolio of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Investments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"/>
          <p:cNvSpPr/>
          <p:nvPr/>
        </p:nvSpPr>
        <p:spPr>
          <a:xfrm>
            <a:off x="2863800" y="5405400"/>
            <a:ext cx="1122480" cy="722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0066"/>
              </a:gs>
              <a:gs pos="50000">
                <a:srgbClr val="dec9de"/>
              </a:gs>
              <a:gs pos="100000">
                <a:srgbClr val="660066"/>
              </a:gs>
            </a:gsLst>
            <a:lin ang="13500000"/>
          </a:gradFill>
          <a:ln w="0">
            <a:noFill/>
          </a:ln>
          <a:effectLst>
            <a:outerShdw dist="71785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Syndicate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" name=""/>
          <p:cNvSpPr/>
          <p:nvPr/>
        </p:nvSpPr>
        <p:spPr>
          <a:xfrm>
            <a:off x="5307120" y="5415120"/>
            <a:ext cx="1122120" cy="722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66"/>
              </a:gs>
              <a:gs pos="50000">
                <a:srgbClr val="c0d8d8"/>
              </a:gs>
              <a:gs pos="100000">
                <a:srgbClr val="006666"/>
              </a:gs>
            </a:gsLst>
            <a:lin ang="13500000"/>
          </a:gradFill>
          <a:ln w="0">
            <a:noFill/>
          </a:ln>
          <a:effectLst>
            <a:outerShdw dist="71785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Hold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Credit Review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/>
          </p:nvPr>
        </p:nvSpPr>
        <p:spPr>
          <a:xfrm>
            <a:off x="438120" y="1184400"/>
            <a:ext cx="3997440" cy="44596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marL="285840" indent="-285840">
              <a:lnSpc>
                <a:spcPct val="90000"/>
              </a:lnSpc>
              <a:spcBef>
                <a:spcPts val="1125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Financial Projects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1012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Evaluation of critical assumptions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1012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Realistic vis-à-vis historical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1012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Accurate (modeling mistakes)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1012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Risk Analytics (RAROC)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0">
              <a:lnSpc>
                <a:spcPct val="90000"/>
              </a:lnSpc>
              <a:spcBef>
                <a:spcPts val="56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0">
              <a:lnSpc>
                <a:spcPct val="90000"/>
              </a:lnSpc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2001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Character Review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1012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Transaction consistent with Enron philosophy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1012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Management reputable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1012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Value to customer and Enron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" name=""/>
          <p:cNvSpPr/>
          <p:nvPr/>
        </p:nvSpPr>
        <p:spPr>
          <a:xfrm>
            <a:off x="4572000" y="1219320"/>
            <a:ext cx="4302000" cy="464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080" rIns="46080" tIns="46080" bIns="46080" anchor="t">
            <a:spAutoFit/>
          </a:bodyPr>
          <a:p>
            <a:pPr marL="285840" indent="-28584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Structure Review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224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Cash flow matches debt amortization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224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Cash flow risk matches pricing for investment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224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Review of contract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224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Documentation of credit provisions in contracts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224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Collateral/ Security</a:t>
            </a:r>
            <a:br>
              <a:rPr sz="1800"/>
            </a:b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Sovereign Risk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224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Repatriation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224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Currency devaluation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224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Inflation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224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Insurance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224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Political Climate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224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Economic environment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"/>
          <p:cNvSpPr/>
          <p:nvPr/>
        </p:nvSpPr>
        <p:spPr>
          <a:xfrm>
            <a:off x="2895480" y="3762360"/>
            <a:ext cx="5791320" cy="2217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b00"/>
              </a:gs>
              <a:gs pos="50000">
                <a:srgbClr val="009900"/>
              </a:gs>
              <a:gs pos="100000">
                <a:srgbClr val="006b00"/>
              </a:gs>
            </a:gsLst>
            <a:lin ang="5400000"/>
          </a:gradFill>
          <a:ln w="0">
            <a:noFill/>
          </a:ln>
          <a:effectLst>
            <a:outerShdw dist="190512" dir="2216091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" name=""/>
          <p:cNvSpPr/>
          <p:nvPr/>
        </p:nvSpPr>
        <p:spPr>
          <a:xfrm>
            <a:off x="1143000" y="952560"/>
            <a:ext cx="5791320" cy="2217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40012"/>
              </a:gs>
              <a:gs pos="50000">
                <a:srgbClr val="fc0128"/>
              </a:gs>
              <a:gs pos="100000">
                <a:srgbClr val="740012"/>
              </a:gs>
            </a:gsLst>
            <a:lin ang="5400000"/>
          </a:gradFill>
          <a:ln w="0">
            <a:noFill/>
          </a:ln>
          <a:effectLst>
            <a:outerShdw dist="190512" dir="2216091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Sovereign Risk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1190520" y="1031400"/>
            <a:ext cx="5724720" cy="231012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 lnSpcReduction="9999"/>
          </a:bodyPr>
          <a:p>
            <a:pPr marL="285840" indent="-285840" algn="ctr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Foreign Exchange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 algn="ctr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Inflation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 algn="ctr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Expropriation/Confiscation/Nationalization/Depravation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 algn="ctr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Political Violence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 algn="ctr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Regulatory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" name=""/>
          <p:cNvSpPr/>
          <p:nvPr/>
        </p:nvSpPr>
        <p:spPr>
          <a:xfrm>
            <a:off x="3809880" y="3838680"/>
            <a:ext cx="3940200" cy="227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080" rIns="46080" tIns="46080" bIns="46080" anchor="t">
            <a:spAutoFit/>
          </a:bodyPr>
          <a:p>
            <a:pPr marL="285840" indent="-285840" algn="ctr">
              <a:lnSpc>
                <a:spcPct val="115000"/>
              </a:lnSpc>
              <a:spcBef>
                <a:spcPts val="374"/>
              </a:spcBef>
              <a:spcAft>
                <a:spcPts val="7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Hedging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 algn="ctr">
              <a:lnSpc>
                <a:spcPct val="115000"/>
              </a:lnSpc>
              <a:spcBef>
                <a:spcPts val="374"/>
              </a:spcBef>
              <a:spcAft>
                <a:spcPts val="7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Political Risk Insurance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 algn="ctr">
              <a:lnSpc>
                <a:spcPct val="115000"/>
              </a:lnSpc>
              <a:spcBef>
                <a:spcPts val="374"/>
              </a:spcBef>
              <a:spcAft>
                <a:spcPts val="7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Business Interruption Insurance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 algn="ctr">
              <a:lnSpc>
                <a:spcPct val="115000"/>
              </a:lnSpc>
              <a:spcBef>
                <a:spcPts val="374"/>
              </a:spcBef>
              <a:spcAft>
                <a:spcPts val="7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Contract Structures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" name=""/>
          <p:cNvSpPr/>
          <p:nvPr/>
        </p:nvSpPr>
        <p:spPr>
          <a:xfrm>
            <a:off x="686880" y="1442880"/>
            <a:ext cx="345960" cy="132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c0128"/>
                </a:solidFill>
                <a:effectLst/>
                <a:uFillTx/>
                <a:latin typeface="Arial Narrow"/>
              </a:rPr>
              <a:t>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c0128"/>
                </a:solidFill>
                <a:effectLst/>
                <a:uFillTx/>
                <a:latin typeface="Arial Narrow"/>
              </a:rPr>
              <a:t>I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c0128"/>
                </a:solidFill>
                <a:effectLst/>
                <a:uFillTx/>
                <a:latin typeface="Arial Narrow"/>
              </a:rPr>
              <a:t>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c0128"/>
                </a:solidFill>
                <a:effectLst/>
                <a:uFillTx/>
                <a:latin typeface="Arial Narrow"/>
              </a:rPr>
              <a:t>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c0128"/>
                </a:solidFill>
                <a:effectLst/>
                <a:uFillTx/>
                <a:latin typeface="Arial Narrow"/>
              </a:rPr>
              <a:t>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" name=""/>
          <p:cNvSpPr/>
          <p:nvPr/>
        </p:nvSpPr>
        <p:spPr>
          <a:xfrm>
            <a:off x="2322720" y="3825720"/>
            <a:ext cx="371160" cy="23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9900"/>
                </a:solidFill>
                <a:effectLst/>
                <a:uFillTx/>
                <a:latin typeface="Arial Narrow"/>
              </a:rPr>
              <a:t>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9900"/>
                </a:solidFill>
                <a:effectLst/>
                <a:uFillTx/>
                <a:latin typeface="Arial Narrow"/>
              </a:rPr>
              <a:t>I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9900"/>
                </a:solidFill>
                <a:effectLst/>
                <a:uFillTx/>
                <a:latin typeface="Arial Narrow"/>
              </a:rPr>
              <a:t>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9900"/>
                </a:solidFill>
                <a:effectLst/>
                <a:uFillTx/>
                <a:latin typeface="Arial Narrow"/>
              </a:rPr>
              <a:t>I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9900"/>
                </a:solidFill>
                <a:effectLst/>
                <a:uFillTx/>
                <a:latin typeface="Arial Narrow"/>
              </a:rPr>
              <a:t>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9900"/>
                </a:solidFill>
                <a:effectLst/>
                <a:uFillTx/>
                <a:latin typeface="Arial Narrow"/>
              </a:rPr>
              <a:t>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9900"/>
                </a:solidFill>
                <a:effectLst/>
                <a:uFillTx/>
                <a:latin typeface="Arial Narrow"/>
              </a:rPr>
              <a:t>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9900"/>
                </a:solidFill>
                <a:effectLst/>
                <a:uFillTx/>
                <a:latin typeface="Arial Narrow"/>
              </a:rPr>
              <a:t>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9900"/>
                </a:solidFill>
                <a:effectLst/>
                <a:uFillTx/>
                <a:latin typeface="Arial Narrow"/>
              </a:rPr>
              <a:t>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"/>
          <p:cNvGrpSpPr/>
          <p:nvPr/>
        </p:nvGrpSpPr>
        <p:grpSpPr>
          <a:xfrm>
            <a:off x="252360" y="814320"/>
            <a:ext cx="8685360" cy="5127480"/>
            <a:chOff x="252360" y="814320"/>
            <a:chExt cx="8685360" cy="5127480"/>
          </a:xfrm>
        </p:grpSpPr>
        <p:sp>
          <p:nvSpPr>
            <p:cNvPr id="265" name=""/>
            <p:cNvSpPr/>
            <p:nvPr/>
          </p:nvSpPr>
          <p:spPr>
            <a:xfrm>
              <a:off x="2329920" y="3825720"/>
              <a:ext cx="1070280" cy="2116080"/>
            </a:xfrm>
            <a:custGeom>
              <a:avLst/>
              <a:gdLst/>
              <a:ahLst/>
              <a:rect l="l" t="t" r="r" b="b"/>
              <a:pathLst>
                <a:path w="360" h="609">
                  <a:moveTo>
                    <a:pt x="12" y="39"/>
                  </a:moveTo>
                  <a:lnTo>
                    <a:pt x="5" y="65"/>
                  </a:lnTo>
                  <a:lnTo>
                    <a:pt x="0" y="101"/>
                  </a:lnTo>
                  <a:lnTo>
                    <a:pt x="1" y="139"/>
                  </a:lnTo>
                  <a:lnTo>
                    <a:pt x="9" y="170"/>
                  </a:lnTo>
                  <a:lnTo>
                    <a:pt x="17" y="181"/>
                  </a:lnTo>
                  <a:lnTo>
                    <a:pt x="27" y="193"/>
                  </a:lnTo>
                  <a:lnTo>
                    <a:pt x="37" y="203"/>
                  </a:lnTo>
                  <a:lnTo>
                    <a:pt x="47" y="214"/>
                  </a:lnTo>
                  <a:lnTo>
                    <a:pt x="56" y="224"/>
                  </a:lnTo>
                  <a:lnTo>
                    <a:pt x="66" y="234"/>
                  </a:lnTo>
                  <a:lnTo>
                    <a:pt x="71" y="245"/>
                  </a:lnTo>
                  <a:lnTo>
                    <a:pt x="76" y="256"/>
                  </a:lnTo>
                  <a:lnTo>
                    <a:pt x="81" y="279"/>
                  </a:lnTo>
                  <a:lnTo>
                    <a:pt x="82" y="306"/>
                  </a:lnTo>
                  <a:lnTo>
                    <a:pt x="80" y="333"/>
                  </a:lnTo>
                  <a:lnTo>
                    <a:pt x="74" y="362"/>
                  </a:lnTo>
                  <a:lnTo>
                    <a:pt x="69" y="381"/>
                  </a:lnTo>
                  <a:lnTo>
                    <a:pt x="67" y="399"/>
                  </a:lnTo>
                  <a:lnTo>
                    <a:pt x="66" y="419"/>
                  </a:lnTo>
                  <a:lnTo>
                    <a:pt x="65" y="437"/>
                  </a:lnTo>
                  <a:lnTo>
                    <a:pt x="63" y="454"/>
                  </a:lnTo>
                  <a:lnTo>
                    <a:pt x="62" y="471"/>
                  </a:lnTo>
                  <a:lnTo>
                    <a:pt x="60" y="485"/>
                  </a:lnTo>
                  <a:lnTo>
                    <a:pt x="58" y="497"/>
                  </a:lnTo>
                  <a:lnTo>
                    <a:pt x="53" y="509"/>
                  </a:lnTo>
                  <a:lnTo>
                    <a:pt x="50" y="522"/>
                  </a:lnTo>
                  <a:lnTo>
                    <a:pt x="47" y="535"/>
                  </a:lnTo>
                  <a:lnTo>
                    <a:pt x="51" y="548"/>
                  </a:lnTo>
                  <a:lnTo>
                    <a:pt x="56" y="561"/>
                  </a:lnTo>
                  <a:lnTo>
                    <a:pt x="65" y="578"/>
                  </a:lnTo>
                  <a:lnTo>
                    <a:pt x="73" y="593"/>
                  </a:lnTo>
                  <a:lnTo>
                    <a:pt x="82" y="602"/>
                  </a:lnTo>
                  <a:lnTo>
                    <a:pt x="88" y="604"/>
                  </a:lnTo>
                  <a:lnTo>
                    <a:pt x="93" y="605"/>
                  </a:lnTo>
                  <a:lnTo>
                    <a:pt x="99" y="608"/>
                  </a:lnTo>
                  <a:lnTo>
                    <a:pt x="105" y="608"/>
                  </a:lnTo>
                  <a:lnTo>
                    <a:pt x="112" y="609"/>
                  </a:lnTo>
                  <a:lnTo>
                    <a:pt x="116" y="609"/>
                  </a:lnTo>
                  <a:lnTo>
                    <a:pt x="121" y="608"/>
                  </a:lnTo>
                  <a:lnTo>
                    <a:pt x="124" y="606"/>
                  </a:lnTo>
                  <a:lnTo>
                    <a:pt x="124" y="602"/>
                  </a:lnTo>
                  <a:lnTo>
                    <a:pt x="121" y="599"/>
                  </a:lnTo>
                  <a:lnTo>
                    <a:pt x="118" y="596"/>
                  </a:lnTo>
                  <a:lnTo>
                    <a:pt x="113" y="590"/>
                  </a:lnTo>
                  <a:lnTo>
                    <a:pt x="108" y="583"/>
                  </a:lnTo>
                  <a:lnTo>
                    <a:pt x="105" y="574"/>
                  </a:lnTo>
                  <a:lnTo>
                    <a:pt x="103" y="561"/>
                  </a:lnTo>
                  <a:lnTo>
                    <a:pt x="104" y="544"/>
                  </a:lnTo>
                  <a:lnTo>
                    <a:pt x="108" y="528"/>
                  </a:lnTo>
                  <a:lnTo>
                    <a:pt x="114" y="518"/>
                  </a:lnTo>
                  <a:lnTo>
                    <a:pt x="122" y="510"/>
                  </a:lnTo>
                  <a:lnTo>
                    <a:pt x="131" y="502"/>
                  </a:lnTo>
                  <a:lnTo>
                    <a:pt x="141" y="492"/>
                  </a:lnTo>
                  <a:lnTo>
                    <a:pt x="146" y="481"/>
                  </a:lnTo>
                  <a:lnTo>
                    <a:pt x="151" y="468"/>
                  </a:lnTo>
                  <a:lnTo>
                    <a:pt x="156" y="457"/>
                  </a:lnTo>
                  <a:lnTo>
                    <a:pt x="161" y="447"/>
                  </a:lnTo>
                  <a:lnTo>
                    <a:pt x="168" y="443"/>
                  </a:lnTo>
                  <a:lnTo>
                    <a:pt x="176" y="439"/>
                  </a:lnTo>
                  <a:lnTo>
                    <a:pt x="184" y="435"/>
                  </a:lnTo>
                  <a:lnTo>
                    <a:pt x="191" y="429"/>
                  </a:lnTo>
                  <a:lnTo>
                    <a:pt x="198" y="420"/>
                  </a:lnTo>
                  <a:lnTo>
                    <a:pt x="204" y="412"/>
                  </a:lnTo>
                  <a:lnTo>
                    <a:pt x="210" y="405"/>
                  </a:lnTo>
                  <a:lnTo>
                    <a:pt x="215" y="398"/>
                  </a:lnTo>
                  <a:lnTo>
                    <a:pt x="221" y="391"/>
                  </a:lnTo>
                  <a:lnTo>
                    <a:pt x="226" y="384"/>
                  </a:lnTo>
                  <a:lnTo>
                    <a:pt x="232" y="376"/>
                  </a:lnTo>
                  <a:lnTo>
                    <a:pt x="236" y="369"/>
                  </a:lnTo>
                  <a:lnTo>
                    <a:pt x="239" y="363"/>
                  </a:lnTo>
                  <a:lnTo>
                    <a:pt x="242" y="358"/>
                  </a:lnTo>
                  <a:lnTo>
                    <a:pt x="247" y="352"/>
                  </a:lnTo>
                  <a:lnTo>
                    <a:pt x="249" y="344"/>
                  </a:lnTo>
                  <a:lnTo>
                    <a:pt x="248" y="335"/>
                  </a:lnTo>
                  <a:lnTo>
                    <a:pt x="247" y="327"/>
                  </a:lnTo>
                  <a:lnTo>
                    <a:pt x="249" y="321"/>
                  </a:lnTo>
                  <a:lnTo>
                    <a:pt x="255" y="319"/>
                  </a:lnTo>
                  <a:lnTo>
                    <a:pt x="262" y="317"/>
                  </a:lnTo>
                  <a:lnTo>
                    <a:pt x="267" y="317"/>
                  </a:lnTo>
                  <a:lnTo>
                    <a:pt x="274" y="315"/>
                  </a:lnTo>
                  <a:lnTo>
                    <a:pt x="281" y="313"/>
                  </a:lnTo>
                  <a:lnTo>
                    <a:pt x="289" y="309"/>
                  </a:lnTo>
                  <a:lnTo>
                    <a:pt x="297" y="306"/>
                  </a:lnTo>
                  <a:lnTo>
                    <a:pt x="305" y="305"/>
                  </a:lnTo>
                  <a:lnTo>
                    <a:pt x="312" y="304"/>
                  </a:lnTo>
                  <a:lnTo>
                    <a:pt x="318" y="299"/>
                  </a:lnTo>
                  <a:lnTo>
                    <a:pt x="323" y="293"/>
                  </a:lnTo>
                  <a:lnTo>
                    <a:pt x="327" y="287"/>
                  </a:lnTo>
                  <a:lnTo>
                    <a:pt x="332" y="277"/>
                  </a:lnTo>
                  <a:lnTo>
                    <a:pt x="338" y="261"/>
                  </a:lnTo>
                  <a:lnTo>
                    <a:pt x="343" y="244"/>
                  </a:lnTo>
                  <a:lnTo>
                    <a:pt x="348" y="230"/>
                  </a:lnTo>
                  <a:lnTo>
                    <a:pt x="350" y="218"/>
                  </a:lnTo>
                  <a:lnTo>
                    <a:pt x="354" y="206"/>
                  </a:lnTo>
                  <a:lnTo>
                    <a:pt x="356" y="194"/>
                  </a:lnTo>
                  <a:lnTo>
                    <a:pt x="358" y="185"/>
                  </a:lnTo>
                  <a:lnTo>
                    <a:pt x="360" y="176"/>
                  </a:lnTo>
                  <a:lnTo>
                    <a:pt x="358" y="164"/>
                  </a:lnTo>
                  <a:lnTo>
                    <a:pt x="355" y="153"/>
                  </a:lnTo>
                  <a:lnTo>
                    <a:pt x="351" y="147"/>
                  </a:lnTo>
                  <a:lnTo>
                    <a:pt x="348" y="146"/>
                  </a:lnTo>
                  <a:lnTo>
                    <a:pt x="343" y="143"/>
                  </a:lnTo>
                  <a:lnTo>
                    <a:pt x="338" y="142"/>
                  </a:lnTo>
                  <a:lnTo>
                    <a:pt x="332" y="140"/>
                  </a:lnTo>
                  <a:lnTo>
                    <a:pt x="327" y="138"/>
                  </a:lnTo>
                  <a:lnTo>
                    <a:pt x="321" y="134"/>
                  </a:lnTo>
                  <a:lnTo>
                    <a:pt x="318" y="131"/>
                  </a:lnTo>
                  <a:lnTo>
                    <a:pt x="316" y="127"/>
                  </a:lnTo>
                  <a:lnTo>
                    <a:pt x="312" y="120"/>
                  </a:lnTo>
                  <a:lnTo>
                    <a:pt x="308" y="115"/>
                  </a:lnTo>
                  <a:lnTo>
                    <a:pt x="302" y="111"/>
                  </a:lnTo>
                  <a:lnTo>
                    <a:pt x="296" y="110"/>
                  </a:lnTo>
                  <a:lnTo>
                    <a:pt x="293" y="110"/>
                  </a:lnTo>
                  <a:lnTo>
                    <a:pt x="288" y="110"/>
                  </a:lnTo>
                  <a:lnTo>
                    <a:pt x="283" y="110"/>
                  </a:lnTo>
                  <a:lnTo>
                    <a:pt x="278" y="110"/>
                  </a:lnTo>
                  <a:lnTo>
                    <a:pt x="272" y="109"/>
                  </a:lnTo>
                  <a:lnTo>
                    <a:pt x="267" y="107"/>
                  </a:lnTo>
                  <a:lnTo>
                    <a:pt x="264" y="104"/>
                  </a:lnTo>
                  <a:lnTo>
                    <a:pt x="260" y="101"/>
                  </a:lnTo>
                  <a:lnTo>
                    <a:pt x="255" y="92"/>
                  </a:lnTo>
                  <a:lnTo>
                    <a:pt x="247" y="79"/>
                  </a:lnTo>
                  <a:lnTo>
                    <a:pt x="240" y="69"/>
                  </a:lnTo>
                  <a:lnTo>
                    <a:pt x="233" y="62"/>
                  </a:lnTo>
                  <a:lnTo>
                    <a:pt x="228" y="58"/>
                  </a:lnTo>
                  <a:lnTo>
                    <a:pt x="220" y="53"/>
                  </a:lnTo>
                  <a:lnTo>
                    <a:pt x="210" y="46"/>
                  </a:lnTo>
                  <a:lnTo>
                    <a:pt x="197" y="38"/>
                  </a:lnTo>
                  <a:lnTo>
                    <a:pt x="183" y="31"/>
                  </a:lnTo>
                  <a:lnTo>
                    <a:pt x="169" y="24"/>
                  </a:lnTo>
                  <a:lnTo>
                    <a:pt x="156" y="19"/>
                  </a:lnTo>
                  <a:lnTo>
                    <a:pt x="143" y="17"/>
                  </a:lnTo>
                  <a:lnTo>
                    <a:pt x="131" y="16"/>
                  </a:lnTo>
                  <a:lnTo>
                    <a:pt x="122" y="15"/>
                  </a:lnTo>
                  <a:lnTo>
                    <a:pt x="113" y="13"/>
                  </a:lnTo>
                  <a:lnTo>
                    <a:pt x="106" y="12"/>
                  </a:lnTo>
                  <a:lnTo>
                    <a:pt x="99" y="12"/>
                  </a:lnTo>
                  <a:lnTo>
                    <a:pt x="93" y="11"/>
                  </a:lnTo>
                  <a:lnTo>
                    <a:pt x="90" y="11"/>
                  </a:lnTo>
                  <a:lnTo>
                    <a:pt x="86" y="12"/>
                  </a:lnTo>
                  <a:lnTo>
                    <a:pt x="82" y="12"/>
                  </a:lnTo>
                  <a:lnTo>
                    <a:pt x="77" y="10"/>
                  </a:lnTo>
                  <a:lnTo>
                    <a:pt x="73" y="6"/>
                  </a:lnTo>
                  <a:lnTo>
                    <a:pt x="69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4" y="2"/>
                  </a:lnTo>
                  <a:lnTo>
                    <a:pt x="50" y="4"/>
                  </a:lnTo>
                  <a:lnTo>
                    <a:pt x="45" y="9"/>
                  </a:lnTo>
                  <a:lnTo>
                    <a:pt x="39" y="16"/>
                  </a:lnTo>
                  <a:lnTo>
                    <a:pt x="35" y="21"/>
                  </a:lnTo>
                  <a:lnTo>
                    <a:pt x="29" y="26"/>
                  </a:lnTo>
                  <a:lnTo>
                    <a:pt x="27" y="27"/>
                  </a:lnTo>
                  <a:lnTo>
                    <a:pt x="22" y="29"/>
                  </a:lnTo>
                  <a:lnTo>
                    <a:pt x="16" y="34"/>
                  </a:lnTo>
                  <a:lnTo>
                    <a:pt x="12" y="39"/>
                  </a:lnTo>
                  <a:close/>
                </a:path>
              </a:pathLst>
            </a:custGeom>
            <a:solidFill>
              <a:srgbClr val="cecec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" name=""/>
            <p:cNvSpPr/>
            <p:nvPr/>
          </p:nvSpPr>
          <p:spPr>
            <a:xfrm>
              <a:off x="252360" y="1599480"/>
              <a:ext cx="2707920" cy="2364840"/>
            </a:xfrm>
            <a:custGeom>
              <a:avLst/>
              <a:gdLst/>
              <a:ahLst/>
              <a:rect l="l" t="t" r="r" b="b"/>
              <a:pathLst>
                <a:path w="910" h="682">
                  <a:moveTo>
                    <a:pt x="665" y="495"/>
                  </a:moveTo>
                  <a:lnTo>
                    <a:pt x="657" y="496"/>
                  </a:lnTo>
                  <a:lnTo>
                    <a:pt x="650" y="493"/>
                  </a:lnTo>
                  <a:lnTo>
                    <a:pt x="643" y="491"/>
                  </a:lnTo>
                  <a:lnTo>
                    <a:pt x="635" y="494"/>
                  </a:lnTo>
                  <a:lnTo>
                    <a:pt x="627" y="501"/>
                  </a:lnTo>
                  <a:lnTo>
                    <a:pt x="622" y="504"/>
                  </a:lnTo>
                  <a:lnTo>
                    <a:pt x="616" y="507"/>
                  </a:lnTo>
                  <a:lnTo>
                    <a:pt x="609" y="508"/>
                  </a:lnTo>
                  <a:lnTo>
                    <a:pt x="605" y="508"/>
                  </a:lnTo>
                  <a:lnTo>
                    <a:pt x="599" y="508"/>
                  </a:lnTo>
                  <a:lnTo>
                    <a:pt x="593" y="508"/>
                  </a:lnTo>
                  <a:lnTo>
                    <a:pt x="587" y="508"/>
                  </a:lnTo>
                  <a:lnTo>
                    <a:pt x="583" y="511"/>
                  </a:lnTo>
                  <a:lnTo>
                    <a:pt x="578" y="516"/>
                  </a:lnTo>
                  <a:lnTo>
                    <a:pt x="574" y="524"/>
                  </a:lnTo>
                  <a:lnTo>
                    <a:pt x="571" y="535"/>
                  </a:lnTo>
                  <a:lnTo>
                    <a:pt x="570" y="548"/>
                  </a:lnTo>
                  <a:lnTo>
                    <a:pt x="571" y="558"/>
                  </a:lnTo>
                  <a:lnTo>
                    <a:pt x="576" y="567"/>
                  </a:lnTo>
                  <a:lnTo>
                    <a:pt x="581" y="573"/>
                  </a:lnTo>
                  <a:lnTo>
                    <a:pt x="586" y="579"/>
                  </a:lnTo>
                  <a:lnTo>
                    <a:pt x="592" y="584"/>
                  </a:lnTo>
                  <a:lnTo>
                    <a:pt x="598" y="586"/>
                  </a:lnTo>
                  <a:lnTo>
                    <a:pt x="602" y="588"/>
                  </a:lnTo>
                  <a:lnTo>
                    <a:pt x="607" y="588"/>
                  </a:lnTo>
                  <a:lnTo>
                    <a:pt x="612" y="587"/>
                  </a:lnTo>
                  <a:lnTo>
                    <a:pt x="616" y="585"/>
                  </a:lnTo>
                  <a:lnTo>
                    <a:pt x="622" y="582"/>
                  </a:lnTo>
                  <a:lnTo>
                    <a:pt x="627" y="578"/>
                  </a:lnTo>
                  <a:lnTo>
                    <a:pt x="631" y="573"/>
                  </a:lnTo>
                  <a:lnTo>
                    <a:pt x="636" y="570"/>
                  </a:lnTo>
                  <a:lnTo>
                    <a:pt x="640" y="565"/>
                  </a:lnTo>
                  <a:lnTo>
                    <a:pt x="647" y="564"/>
                  </a:lnTo>
                  <a:lnTo>
                    <a:pt x="651" y="572"/>
                  </a:lnTo>
                  <a:lnTo>
                    <a:pt x="651" y="584"/>
                  </a:lnTo>
                  <a:lnTo>
                    <a:pt x="647" y="594"/>
                  </a:lnTo>
                  <a:lnTo>
                    <a:pt x="644" y="601"/>
                  </a:lnTo>
                  <a:lnTo>
                    <a:pt x="646" y="605"/>
                  </a:lnTo>
                  <a:lnTo>
                    <a:pt x="651" y="608"/>
                  </a:lnTo>
                  <a:lnTo>
                    <a:pt x="658" y="609"/>
                  </a:lnTo>
                  <a:lnTo>
                    <a:pt x="665" y="611"/>
                  </a:lnTo>
                  <a:lnTo>
                    <a:pt x="672" y="616"/>
                  </a:lnTo>
                  <a:lnTo>
                    <a:pt x="678" y="624"/>
                  </a:lnTo>
                  <a:lnTo>
                    <a:pt x="682" y="636"/>
                  </a:lnTo>
                  <a:lnTo>
                    <a:pt x="683" y="646"/>
                  </a:lnTo>
                  <a:lnTo>
                    <a:pt x="684" y="653"/>
                  </a:lnTo>
                  <a:lnTo>
                    <a:pt x="685" y="660"/>
                  </a:lnTo>
                  <a:lnTo>
                    <a:pt x="689" y="664"/>
                  </a:lnTo>
                  <a:lnTo>
                    <a:pt x="693" y="667"/>
                  </a:lnTo>
                  <a:lnTo>
                    <a:pt x="700" y="669"/>
                  </a:lnTo>
                  <a:lnTo>
                    <a:pt x="707" y="670"/>
                  </a:lnTo>
                  <a:lnTo>
                    <a:pt x="713" y="671"/>
                  </a:lnTo>
                  <a:lnTo>
                    <a:pt x="718" y="671"/>
                  </a:lnTo>
                  <a:lnTo>
                    <a:pt x="720" y="670"/>
                  </a:lnTo>
                  <a:lnTo>
                    <a:pt x="721" y="670"/>
                  </a:lnTo>
                  <a:lnTo>
                    <a:pt x="721" y="671"/>
                  </a:lnTo>
                  <a:lnTo>
                    <a:pt x="720" y="674"/>
                  </a:lnTo>
                  <a:lnTo>
                    <a:pt x="718" y="677"/>
                  </a:lnTo>
                  <a:lnTo>
                    <a:pt x="714" y="681"/>
                  </a:lnTo>
                  <a:lnTo>
                    <a:pt x="710" y="682"/>
                  </a:lnTo>
                  <a:lnTo>
                    <a:pt x="706" y="682"/>
                  </a:lnTo>
                  <a:lnTo>
                    <a:pt x="700" y="681"/>
                  </a:lnTo>
                  <a:lnTo>
                    <a:pt x="696" y="681"/>
                  </a:lnTo>
                  <a:lnTo>
                    <a:pt x="690" y="678"/>
                  </a:lnTo>
                  <a:lnTo>
                    <a:pt x="684" y="677"/>
                  </a:lnTo>
                  <a:lnTo>
                    <a:pt x="678" y="676"/>
                  </a:lnTo>
                  <a:lnTo>
                    <a:pt x="675" y="674"/>
                  </a:lnTo>
                  <a:lnTo>
                    <a:pt x="673" y="672"/>
                  </a:lnTo>
                  <a:lnTo>
                    <a:pt x="669" y="670"/>
                  </a:lnTo>
                  <a:lnTo>
                    <a:pt x="663" y="667"/>
                  </a:lnTo>
                  <a:lnTo>
                    <a:pt x="657" y="662"/>
                  </a:lnTo>
                  <a:lnTo>
                    <a:pt x="648" y="656"/>
                  </a:lnTo>
                  <a:lnTo>
                    <a:pt x="642" y="651"/>
                  </a:lnTo>
                  <a:lnTo>
                    <a:pt x="637" y="646"/>
                  </a:lnTo>
                  <a:lnTo>
                    <a:pt x="634" y="641"/>
                  </a:lnTo>
                  <a:lnTo>
                    <a:pt x="630" y="638"/>
                  </a:lnTo>
                  <a:lnTo>
                    <a:pt x="627" y="634"/>
                  </a:lnTo>
                  <a:lnTo>
                    <a:pt x="622" y="631"/>
                  </a:lnTo>
                  <a:lnTo>
                    <a:pt x="615" y="628"/>
                  </a:lnTo>
                  <a:lnTo>
                    <a:pt x="606" y="624"/>
                  </a:lnTo>
                  <a:lnTo>
                    <a:pt x="599" y="622"/>
                  </a:lnTo>
                  <a:lnTo>
                    <a:pt x="591" y="618"/>
                  </a:lnTo>
                  <a:lnTo>
                    <a:pt x="584" y="616"/>
                  </a:lnTo>
                  <a:lnTo>
                    <a:pt x="577" y="613"/>
                  </a:lnTo>
                  <a:lnTo>
                    <a:pt x="570" y="610"/>
                  </a:lnTo>
                  <a:lnTo>
                    <a:pt x="564" y="608"/>
                  </a:lnTo>
                  <a:lnTo>
                    <a:pt x="559" y="606"/>
                  </a:lnTo>
                  <a:lnTo>
                    <a:pt x="553" y="603"/>
                  </a:lnTo>
                  <a:lnTo>
                    <a:pt x="547" y="601"/>
                  </a:lnTo>
                  <a:lnTo>
                    <a:pt x="541" y="596"/>
                  </a:lnTo>
                  <a:lnTo>
                    <a:pt x="536" y="591"/>
                  </a:lnTo>
                  <a:lnTo>
                    <a:pt x="530" y="585"/>
                  </a:lnTo>
                  <a:lnTo>
                    <a:pt x="525" y="579"/>
                  </a:lnTo>
                  <a:lnTo>
                    <a:pt x="521" y="573"/>
                  </a:lnTo>
                  <a:lnTo>
                    <a:pt x="516" y="569"/>
                  </a:lnTo>
                  <a:lnTo>
                    <a:pt x="514" y="567"/>
                  </a:lnTo>
                  <a:lnTo>
                    <a:pt x="509" y="562"/>
                  </a:lnTo>
                  <a:lnTo>
                    <a:pt x="503" y="555"/>
                  </a:lnTo>
                  <a:lnTo>
                    <a:pt x="498" y="549"/>
                  </a:lnTo>
                  <a:lnTo>
                    <a:pt x="489" y="546"/>
                  </a:lnTo>
                  <a:lnTo>
                    <a:pt x="484" y="545"/>
                  </a:lnTo>
                  <a:lnTo>
                    <a:pt x="478" y="544"/>
                  </a:lnTo>
                  <a:lnTo>
                    <a:pt x="471" y="541"/>
                  </a:lnTo>
                  <a:lnTo>
                    <a:pt x="464" y="539"/>
                  </a:lnTo>
                  <a:lnTo>
                    <a:pt x="457" y="535"/>
                  </a:lnTo>
                  <a:lnTo>
                    <a:pt x="450" y="531"/>
                  </a:lnTo>
                  <a:lnTo>
                    <a:pt x="445" y="527"/>
                  </a:lnTo>
                  <a:lnTo>
                    <a:pt x="439" y="522"/>
                  </a:lnTo>
                  <a:lnTo>
                    <a:pt x="428" y="511"/>
                  </a:lnTo>
                  <a:lnTo>
                    <a:pt x="419" y="501"/>
                  </a:lnTo>
                  <a:lnTo>
                    <a:pt x="412" y="491"/>
                  </a:lnTo>
                  <a:lnTo>
                    <a:pt x="409" y="481"/>
                  </a:lnTo>
                  <a:lnTo>
                    <a:pt x="405" y="472"/>
                  </a:lnTo>
                  <a:lnTo>
                    <a:pt x="403" y="463"/>
                  </a:lnTo>
                  <a:lnTo>
                    <a:pt x="400" y="454"/>
                  </a:lnTo>
                  <a:lnTo>
                    <a:pt x="396" y="446"/>
                  </a:lnTo>
                  <a:lnTo>
                    <a:pt x="394" y="442"/>
                  </a:lnTo>
                  <a:lnTo>
                    <a:pt x="390" y="438"/>
                  </a:lnTo>
                  <a:lnTo>
                    <a:pt x="385" y="433"/>
                  </a:lnTo>
                  <a:lnTo>
                    <a:pt x="379" y="427"/>
                  </a:lnTo>
                  <a:lnTo>
                    <a:pt x="373" y="423"/>
                  </a:lnTo>
                  <a:lnTo>
                    <a:pt x="366" y="416"/>
                  </a:lnTo>
                  <a:lnTo>
                    <a:pt x="362" y="410"/>
                  </a:lnTo>
                  <a:lnTo>
                    <a:pt x="357" y="403"/>
                  </a:lnTo>
                  <a:lnTo>
                    <a:pt x="354" y="388"/>
                  </a:lnTo>
                  <a:lnTo>
                    <a:pt x="354" y="372"/>
                  </a:lnTo>
                  <a:lnTo>
                    <a:pt x="357" y="358"/>
                  </a:lnTo>
                  <a:lnTo>
                    <a:pt x="360" y="349"/>
                  </a:lnTo>
                  <a:lnTo>
                    <a:pt x="362" y="339"/>
                  </a:lnTo>
                  <a:lnTo>
                    <a:pt x="362" y="325"/>
                  </a:lnTo>
                  <a:lnTo>
                    <a:pt x="360" y="309"/>
                  </a:lnTo>
                  <a:lnTo>
                    <a:pt x="357" y="294"/>
                  </a:lnTo>
                  <a:lnTo>
                    <a:pt x="352" y="283"/>
                  </a:lnTo>
                  <a:lnTo>
                    <a:pt x="349" y="276"/>
                  </a:lnTo>
                  <a:lnTo>
                    <a:pt x="343" y="272"/>
                  </a:lnTo>
                  <a:lnTo>
                    <a:pt x="335" y="266"/>
                  </a:lnTo>
                  <a:lnTo>
                    <a:pt x="328" y="259"/>
                  </a:lnTo>
                  <a:lnTo>
                    <a:pt x="324" y="252"/>
                  </a:lnTo>
                  <a:lnTo>
                    <a:pt x="320" y="245"/>
                  </a:lnTo>
                  <a:lnTo>
                    <a:pt x="318" y="236"/>
                  </a:lnTo>
                  <a:lnTo>
                    <a:pt x="313" y="228"/>
                  </a:lnTo>
                  <a:lnTo>
                    <a:pt x="306" y="221"/>
                  </a:lnTo>
                  <a:lnTo>
                    <a:pt x="298" y="218"/>
                  </a:lnTo>
                  <a:lnTo>
                    <a:pt x="290" y="218"/>
                  </a:lnTo>
                  <a:lnTo>
                    <a:pt x="287" y="219"/>
                  </a:lnTo>
                  <a:lnTo>
                    <a:pt x="281" y="218"/>
                  </a:lnTo>
                  <a:lnTo>
                    <a:pt x="276" y="216"/>
                  </a:lnTo>
                  <a:lnTo>
                    <a:pt x="271" y="213"/>
                  </a:lnTo>
                  <a:lnTo>
                    <a:pt x="264" y="211"/>
                  </a:lnTo>
                  <a:lnTo>
                    <a:pt x="258" y="208"/>
                  </a:lnTo>
                  <a:lnTo>
                    <a:pt x="252" y="205"/>
                  </a:lnTo>
                  <a:lnTo>
                    <a:pt x="248" y="203"/>
                  </a:lnTo>
                  <a:lnTo>
                    <a:pt x="239" y="199"/>
                  </a:lnTo>
                  <a:lnTo>
                    <a:pt x="234" y="196"/>
                  </a:lnTo>
                  <a:lnTo>
                    <a:pt x="228" y="192"/>
                  </a:lnTo>
                  <a:lnTo>
                    <a:pt x="220" y="190"/>
                  </a:lnTo>
                  <a:lnTo>
                    <a:pt x="215" y="190"/>
                  </a:lnTo>
                  <a:lnTo>
                    <a:pt x="211" y="189"/>
                  </a:lnTo>
                  <a:lnTo>
                    <a:pt x="206" y="190"/>
                  </a:lnTo>
                  <a:lnTo>
                    <a:pt x="200" y="190"/>
                  </a:lnTo>
                  <a:lnTo>
                    <a:pt x="195" y="190"/>
                  </a:lnTo>
                  <a:lnTo>
                    <a:pt x="189" y="189"/>
                  </a:lnTo>
                  <a:lnTo>
                    <a:pt x="183" y="187"/>
                  </a:lnTo>
                  <a:lnTo>
                    <a:pt x="177" y="184"/>
                  </a:lnTo>
                  <a:lnTo>
                    <a:pt x="171" y="181"/>
                  </a:lnTo>
                  <a:lnTo>
                    <a:pt x="167" y="178"/>
                  </a:lnTo>
                  <a:lnTo>
                    <a:pt x="161" y="177"/>
                  </a:lnTo>
                  <a:lnTo>
                    <a:pt x="155" y="176"/>
                  </a:lnTo>
                  <a:lnTo>
                    <a:pt x="150" y="176"/>
                  </a:lnTo>
                  <a:lnTo>
                    <a:pt x="143" y="176"/>
                  </a:lnTo>
                  <a:lnTo>
                    <a:pt x="135" y="177"/>
                  </a:lnTo>
                  <a:lnTo>
                    <a:pt x="127" y="178"/>
                  </a:lnTo>
                  <a:lnTo>
                    <a:pt x="118" y="181"/>
                  </a:lnTo>
                  <a:lnTo>
                    <a:pt x="110" y="187"/>
                  </a:lnTo>
                  <a:lnTo>
                    <a:pt x="105" y="193"/>
                  </a:lnTo>
                  <a:lnTo>
                    <a:pt x="98" y="200"/>
                  </a:lnTo>
                  <a:lnTo>
                    <a:pt x="92" y="207"/>
                  </a:lnTo>
                  <a:lnTo>
                    <a:pt x="85" y="213"/>
                  </a:lnTo>
                  <a:lnTo>
                    <a:pt x="78" y="218"/>
                  </a:lnTo>
                  <a:lnTo>
                    <a:pt x="70" y="218"/>
                  </a:lnTo>
                  <a:lnTo>
                    <a:pt x="62" y="214"/>
                  </a:lnTo>
                  <a:lnTo>
                    <a:pt x="57" y="210"/>
                  </a:lnTo>
                  <a:lnTo>
                    <a:pt x="54" y="205"/>
                  </a:lnTo>
                  <a:lnTo>
                    <a:pt x="47" y="199"/>
                  </a:lnTo>
                  <a:lnTo>
                    <a:pt x="40" y="192"/>
                  </a:lnTo>
                  <a:lnTo>
                    <a:pt x="37" y="181"/>
                  </a:lnTo>
                  <a:lnTo>
                    <a:pt x="37" y="166"/>
                  </a:lnTo>
                  <a:lnTo>
                    <a:pt x="41" y="149"/>
                  </a:lnTo>
                  <a:lnTo>
                    <a:pt x="44" y="139"/>
                  </a:lnTo>
                  <a:lnTo>
                    <a:pt x="42" y="132"/>
                  </a:lnTo>
                  <a:lnTo>
                    <a:pt x="39" y="129"/>
                  </a:lnTo>
                  <a:lnTo>
                    <a:pt x="33" y="127"/>
                  </a:lnTo>
                  <a:lnTo>
                    <a:pt x="27" y="126"/>
                  </a:lnTo>
                  <a:lnTo>
                    <a:pt x="19" y="123"/>
                  </a:lnTo>
                  <a:lnTo>
                    <a:pt x="11" y="121"/>
                  </a:lnTo>
                  <a:lnTo>
                    <a:pt x="4" y="117"/>
                  </a:lnTo>
                  <a:lnTo>
                    <a:pt x="0" y="112"/>
                  </a:lnTo>
                  <a:lnTo>
                    <a:pt x="0" y="104"/>
                  </a:lnTo>
                  <a:lnTo>
                    <a:pt x="3" y="94"/>
                  </a:lnTo>
                  <a:lnTo>
                    <a:pt x="9" y="84"/>
                  </a:lnTo>
                  <a:lnTo>
                    <a:pt x="17" y="75"/>
                  </a:lnTo>
                  <a:lnTo>
                    <a:pt x="25" y="64"/>
                  </a:lnTo>
                  <a:lnTo>
                    <a:pt x="33" y="56"/>
                  </a:lnTo>
                  <a:lnTo>
                    <a:pt x="41" y="51"/>
                  </a:lnTo>
                  <a:lnTo>
                    <a:pt x="48" y="46"/>
                  </a:lnTo>
                  <a:lnTo>
                    <a:pt x="54" y="40"/>
                  </a:lnTo>
                  <a:lnTo>
                    <a:pt x="61" y="35"/>
                  </a:lnTo>
                  <a:lnTo>
                    <a:pt x="69" y="30"/>
                  </a:lnTo>
                  <a:lnTo>
                    <a:pt x="80" y="26"/>
                  </a:lnTo>
                  <a:lnTo>
                    <a:pt x="95" y="24"/>
                  </a:lnTo>
                  <a:lnTo>
                    <a:pt x="114" y="24"/>
                  </a:lnTo>
                  <a:lnTo>
                    <a:pt x="138" y="26"/>
                  </a:lnTo>
                  <a:lnTo>
                    <a:pt x="150" y="33"/>
                  </a:lnTo>
                  <a:lnTo>
                    <a:pt x="159" y="38"/>
                  </a:lnTo>
                  <a:lnTo>
                    <a:pt x="167" y="41"/>
                  </a:lnTo>
                  <a:lnTo>
                    <a:pt x="174" y="44"/>
                  </a:lnTo>
                  <a:lnTo>
                    <a:pt x="180" y="45"/>
                  </a:lnTo>
                  <a:lnTo>
                    <a:pt x="185" y="47"/>
                  </a:lnTo>
                  <a:lnTo>
                    <a:pt x="191" y="48"/>
                  </a:lnTo>
                  <a:lnTo>
                    <a:pt x="196" y="50"/>
                  </a:lnTo>
                  <a:lnTo>
                    <a:pt x="203" y="52"/>
                  </a:lnTo>
                  <a:lnTo>
                    <a:pt x="212" y="53"/>
                  </a:lnTo>
                  <a:lnTo>
                    <a:pt x="223" y="54"/>
                  </a:lnTo>
                  <a:lnTo>
                    <a:pt x="236" y="56"/>
                  </a:lnTo>
                  <a:lnTo>
                    <a:pt x="248" y="58"/>
                  </a:lnTo>
                  <a:lnTo>
                    <a:pt x="259" y="58"/>
                  </a:lnTo>
                  <a:lnTo>
                    <a:pt x="269" y="58"/>
                  </a:lnTo>
                  <a:lnTo>
                    <a:pt x="276" y="58"/>
                  </a:lnTo>
                  <a:lnTo>
                    <a:pt x="283" y="56"/>
                  </a:lnTo>
                  <a:lnTo>
                    <a:pt x="292" y="56"/>
                  </a:lnTo>
                  <a:lnTo>
                    <a:pt x="303" y="56"/>
                  </a:lnTo>
                  <a:lnTo>
                    <a:pt x="314" y="56"/>
                  </a:lnTo>
                  <a:lnTo>
                    <a:pt x="326" y="56"/>
                  </a:lnTo>
                  <a:lnTo>
                    <a:pt x="336" y="58"/>
                  </a:lnTo>
                  <a:lnTo>
                    <a:pt x="345" y="58"/>
                  </a:lnTo>
                  <a:lnTo>
                    <a:pt x="351" y="58"/>
                  </a:lnTo>
                  <a:lnTo>
                    <a:pt x="356" y="58"/>
                  </a:lnTo>
                  <a:lnTo>
                    <a:pt x="362" y="59"/>
                  </a:lnTo>
                  <a:lnTo>
                    <a:pt x="369" y="60"/>
                  </a:lnTo>
                  <a:lnTo>
                    <a:pt x="375" y="61"/>
                  </a:lnTo>
                  <a:lnTo>
                    <a:pt x="382" y="62"/>
                  </a:lnTo>
                  <a:lnTo>
                    <a:pt x="389" y="64"/>
                  </a:lnTo>
                  <a:lnTo>
                    <a:pt x="396" y="66"/>
                  </a:lnTo>
                  <a:lnTo>
                    <a:pt x="402" y="68"/>
                  </a:lnTo>
                  <a:lnTo>
                    <a:pt x="410" y="70"/>
                  </a:lnTo>
                  <a:lnTo>
                    <a:pt x="419" y="73"/>
                  </a:lnTo>
                  <a:lnTo>
                    <a:pt x="432" y="75"/>
                  </a:lnTo>
                  <a:lnTo>
                    <a:pt x="445" y="76"/>
                  </a:lnTo>
                  <a:lnTo>
                    <a:pt x="457" y="78"/>
                  </a:lnTo>
                  <a:lnTo>
                    <a:pt x="469" y="81"/>
                  </a:lnTo>
                  <a:lnTo>
                    <a:pt x="479" y="82"/>
                  </a:lnTo>
                  <a:lnTo>
                    <a:pt x="486" y="82"/>
                  </a:lnTo>
                  <a:lnTo>
                    <a:pt x="493" y="82"/>
                  </a:lnTo>
                  <a:lnTo>
                    <a:pt x="503" y="82"/>
                  </a:lnTo>
                  <a:lnTo>
                    <a:pt x="515" y="81"/>
                  </a:lnTo>
                  <a:lnTo>
                    <a:pt x="529" y="79"/>
                  </a:lnTo>
                  <a:lnTo>
                    <a:pt x="541" y="78"/>
                  </a:lnTo>
                  <a:lnTo>
                    <a:pt x="554" y="76"/>
                  </a:lnTo>
                  <a:lnTo>
                    <a:pt x="564" y="74"/>
                  </a:lnTo>
                  <a:lnTo>
                    <a:pt x="574" y="70"/>
                  </a:lnTo>
                  <a:lnTo>
                    <a:pt x="585" y="64"/>
                  </a:lnTo>
                  <a:lnTo>
                    <a:pt x="592" y="60"/>
                  </a:lnTo>
                  <a:lnTo>
                    <a:pt x="594" y="55"/>
                  </a:lnTo>
                  <a:lnTo>
                    <a:pt x="595" y="51"/>
                  </a:lnTo>
                  <a:lnTo>
                    <a:pt x="593" y="46"/>
                  </a:lnTo>
                  <a:lnTo>
                    <a:pt x="587" y="39"/>
                  </a:lnTo>
                  <a:lnTo>
                    <a:pt x="582" y="33"/>
                  </a:lnTo>
                  <a:lnTo>
                    <a:pt x="577" y="29"/>
                  </a:lnTo>
                  <a:lnTo>
                    <a:pt x="576" y="23"/>
                  </a:lnTo>
                  <a:lnTo>
                    <a:pt x="578" y="16"/>
                  </a:lnTo>
                  <a:lnTo>
                    <a:pt x="583" y="9"/>
                  </a:lnTo>
                  <a:lnTo>
                    <a:pt x="587" y="2"/>
                  </a:lnTo>
                  <a:lnTo>
                    <a:pt x="594" y="0"/>
                  </a:lnTo>
                  <a:lnTo>
                    <a:pt x="601" y="1"/>
                  </a:lnTo>
                  <a:lnTo>
                    <a:pt x="610" y="5"/>
                  </a:lnTo>
                  <a:lnTo>
                    <a:pt x="619" y="8"/>
                  </a:lnTo>
                  <a:lnTo>
                    <a:pt x="623" y="13"/>
                  </a:lnTo>
                  <a:lnTo>
                    <a:pt x="624" y="20"/>
                  </a:lnTo>
                  <a:lnTo>
                    <a:pt x="624" y="26"/>
                  </a:lnTo>
                  <a:lnTo>
                    <a:pt x="624" y="32"/>
                  </a:lnTo>
                  <a:lnTo>
                    <a:pt x="627" y="38"/>
                  </a:lnTo>
                  <a:lnTo>
                    <a:pt x="632" y="46"/>
                  </a:lnTo>
                  <a:lnTo>
                    <a:pt x="640" y="51"/>
                  </a:lnTo>
                  <a:lnTo>
                    <a:pt x="651" y="53"/>
                  </a:lnTo>
                  <a:lnTo>
                    <a:pt x="657" y="53"/>
                  </a:lnTo>
                  <a:lnTo>
                    <a:pt x="662" y="53"/>
                  </a:lnTo>
                  <a:lnTo>
                    <a:pt x="668" y="54"/>
                  </a:lnTo>
                  <a:lnTo>
                    <a:pt x="674" y="55"/>
                  </a:lnTo>
                  <a:lnTo>
                    <a:pt x="680" y="58"/>
                  </a:lnTo>
                  <a:lnTo>
                    <a:pt x="685" y="59"/>
                  </a:lnTo>
                  <a:lnTo>
                    <a:pt x="691" y="60"/>
                  </a:lnTo>
                  <a:lnTo>
                    <a:pt x="697" y="61"/>
                  </a:lnTo>
                  <a:lnTo>
                    <a:pt x="706" y="62"/>
                  </a:lnTo>
                  <a:lnTo>
                    <a:pt x="711" y="64"/>
                  </a:lnTo>
                  <a:lnTo>
                    <a:pt x="711" y="69"/>
                  </a:lnTo>
                  <a:lnTo>
                    <a:pt x="710" y="75"/>
                  </a:lnTo>
                  <a:lnTo>
                    <a:pt x="707" y="78"/>
                  </a:lnTo>
                  <a:lnTo>
                    <a:pt x="705" y="82"/>
                  </a:lnTo>
                  <a:lnTo>
                    <a:pt x="700" y="84"/>
                  </a:lnTo>
                  <a:lnTo>
                    <a:pt x="696" y="85"/>
                  </a:lnTo>
                  <a:lnTo>
                    <a:pt x="690" y="86"/>
                  </a:lnTo>
                  <a:lnTo>
                    <a:pt x="684" y="88"/>
                  </a:lnTo>
                  <a:lnTo>
                    <a:pt x="678" y="88"/>
                  </a:lnTo>
                  <a:lnTo>
                    <a:pt x="673" y="89"/>
                  </a:lnTo>
                  <a:lnTo>
                    <a:pt x="662" y="92"/>
                  </a:lnTo>
                  <a:lnTo>
                    <a:pt x="654" y="96"/>
                  </a:lnTo>
                  <a:lnTo>
                    <a:pt x="646" y="101"/>
                  </a:lnTo>
                  <a:lnTo>
                    <a:pt x="639" y="107"/>
                  </a:lnTo>
                  <a:lnTo>
                    <a:pt x="632" y="114"/>
                  </a:lnTo>
                  <a:lnTo>
                    <a:pt x="624" y="122"/>
                  </a:lnTo>
                  <a:lnTo>
                    <a:pt x="615" y="131"/>
                  </a:lnTo>
                  <a:lnTo>
                    <a:pt x="607" y="144"/>
                  </a:lnTo>
                  <a:lnTo>
                    <a:pt x="602" y="160"/>
                  </a:lnTo>
                  <a:lnTo>
                    <a:pt x="602" y="181"/>
                  </a:lnTo>
                  <a:lnTo>
                    <a:pt x="605" y="199"/>
                  </a:lnTo>
                  <a:lnTo>
                    <a:pt x="607" y="212"/>
                  </a:lnTo>
                  <a:lnTo>
                    <a:pt x="610" y="218"/>
                  </a:lnTo>
                  <a:lnTo>
                    <a:pt x="615" y="219"/>
                  </a:lnTo>
                  <a:lnTo>
                    <a:pt x="621" y="218"/>
                  </a:lnTo>
                  <a:lnTo>
                    <a:pt x="627" y="218"/>
                  </a:lnTo>
                  <a:lnTo>
                    <a:pt x="634" y="219"/>
                  </a:lnTo>
                  <a:lnTo>
                    <a:pt x="642" y="220"/>
                  </a:lnTo>
                  <a:lnTo>
                    <a:pt x="648" y="223"/>
                  </a:lnTo>
                  <a:lnTo>
                    <a:pt x="655" y="227"/>
                  </a:lnTo>
                  <a:lnTo>
                    <a:pt x="662" y="229"/>
                  </a:lnTo>
                  <a:lnTo>
                    <a:pt x="668" y="231"/>
                  </a:lnTo>
                  <a:lnTo>
                    <a:pt x="673" y="233"/>
                  </a:lnTo>
                  <a:lnTo>
                    <a:pt x="678" y="233"/>
                  </a:lnTo>
                  <a:lnTo>
                    <a:pt x="684" y="233"/>
                  </a:lnTo>
                  <a:lnTo>
                    <a:pt x="689" y="235"/>
                  </a:lnTo>
                  <a:lnTo>
                    <a:pt x="692" y="238"/>
                  </a:lnTo>
                  <a:lnTo>
                    <a:pt x="693" y="244"/>
                  </a:lnTo>
                  <a:lnTo>
                    <a:pt x="696" y="250"/>
                  </a:lnTo>
                  <a:lnTo>
                    <a:pt x="699" y="253"/>
                  </a:lnTo>
                  <a:lnTo>
                    <a:pt x="704" y="256"/>
                  </a:lnTo>
                  <a:lnTo>
                    <a:pt x="710" y="257"/>
                  </a:lnTo>
                  <a:lnTo>
                    <a:pt x="713" y="253"/>
                  </a:lnTo>
                  <a:lnTo>
                    <a:pt x="714" y="244"/>
                  </a:lnTo>
                  <a:lnTo>
                    <a:pt x="714" y="234"/>
                  </a:lnTo>
                  <a:lnTo>
                    <a:pt x="712" y="223"/>
                  </a:lnTo>
                  <a:lnTo>
                    <a:pt x="713" y="218"/>
                  </a:lnTo>
                  <a:lnTo>
                    <a:pt x="719" y="213"/>
                  </a:lnTo>
                  <a:lnTo>
                    <a:pt x="728" y="211"/>
                  </a:lnTo>
                  <a:lnTo>
                    <a:pt x="736" y="207"/>
                  </a:lnTo>
                  <a:lnTo>
                    <a:pt x="742" y="203"/>
                  </a:lnTo>
                  <a:lnTo>
                    <a:pt x="741" y="195"/>
                  </a:lnTo>
                  <a:lnTo>
                    <a:pt x="737" y="188"/>
                  </a:lnTo>
                  <a:lnTo>
                    <a:pt x="730" y="182"/>
                  </a:lnTo>
                  <a:lnTo>
                    <a:pt x="726" y="176"/>
                  </a:lnTo>
                  <a:lnTo>
                    <a:pt x="723" y="169"/>
                  </a:lnTo>
                  <a:lnTo>
                    <a:pt x="725" y="162"/>
                  </a:lnTo>
                  <a:lnTo>
                    <a:pt x="727" y="154"/>
                  </a:lnTo>
                  <a:lnTo>
                    <a:pt x="734" y="149"/>
                  </a:lnTo>
                  <a:lnTo>
                    <a:pt x="743" y="146"/>
                  </a:lnTo>
                  <a:lnTo>
                    <a:pt x="753" y="149"/>
                  </a:lnTo>
                  <a:lnTo>
                    <a:pt x="759" y="153"/>
                  </a:lnTo>
                  <a:lnTo>
                    <a:pt x="764" y="158"/>
                  </a:lnTo>
                  <a:lnTo>
                    <a:pt x="771" y="162"/>
                  </a:lnTo>
                  <a:lnTo>
                    <a:pt x="778" y="165"/>
                  </a:lnTo>
                  <a:lnTo>
                    <a:pt x="783" y="168"/>
                  </a:lnTo>
                  <a:lnTo>
                    <a:pt x="788" y="172"/>
                  </a:lnTo>
                  <a:lnTo>
                    <a:pt x="793" y="176"/>
                  </a:lnTo>
                  <a:lnTo>
                    <a:pt x="797" y="182"/>
                  </a:lnTo>
                  <a:lnTo>
                    <a:pt x="802" y="187"/>
                  </a:lnTo>
                  <a:lnTo>
                    <a:pt x="807" y="188"/>
                  </a:lnTo>
                  <a:lnTo>
                    <a:pt x="813" y="183"/>
                  </a:lnTo>
                  <a:lnTo>
                    <a:pt x="820" y="176"/>
                  </a:lnTo>
                  <a:lnTo>
                    <a:pt x="825" y="169"/>
                  </a:lnTo>
                  <a:lnTo>
                    <a:pt x="829" y="166"/>
                  </a:lnTo>
                  <a:lnTo>
                    <a:pt x="837" y="168"/>
                  </a:lnTo>
                  <a:lnTo>
                    <a:pt x="844" y="174"/>
                  </a:lnTo>
                  <a:lnTo>
                    <a:pt x="849" y="183"/>
                  </a:lnTo>
                  <a:lnTo>
                    <a:pt x="852" y="190"/>
                  </a:lnTo>
                  <a:lnTo>
                    <a:pt x="857" y="197"/>
                  </a:lnTo>
                  <a:lnTo>
                    <a:pt x="862" y="203"/>
                  </a:lnTo>
                  <a:lnTo>
                    <a:pt x="869" y="211"/>
                  </a:lnTo>
                  <a:lnTo>
                    <a:pt x="875" y="219"/>
                  </a:lnTo>
                  <a:lnTo>
                    <a:pt x="879" y="225"/>
                  </a:lnTo>
                  <a:lnTo>
                    <a:pt x="881" y="230"/>
                  </a:lnTo>
                  <a:lnTo>
                    <a:pt x="882" y="236"/>
                  </a:lnTo>
                  <a:lnTo>
                    <a:pt x="885" y="241"/>
                  </a:lnTo>
                  <a:lnTo>
                    <a:pt x="890" y="242"/>
                  </a:lnTo>
                  <a:lnTo>
                    <a:pt x="897" y="241"/>
                  </a:lnTo>
                  <a:lnTo>
                    <a:pt x="903" y="240"/>
                  </a:lnTo>
                  <a:lnTo>
                    <a:pt x="908" y="241"/>
                  </a:lnTo>
                  <a:lnTo>
                    <a:pt x="910" y="245"/>
                  </a:lnTo>
                  <a:lnTo>
                    <a:pt x="909" y="254"/>
                  </a:lnTo>
                  <a:lnTo>
                    <a:pt x="905" y="265"/>
                  </a:lnTo>
                  <a:lnTo>
                    <a:pt x="900" y="273"/>
                  </a:lnTo>
                  <a:lnTo>
                    <a:pt x="894" y="276"/>
                  </a:lnTo>
                  <a:lnTo>
                    <a:pt x="887" y="278"/>
                  </a:lnTo>
                  <a:lnTo>
                    <a:pt x="879" y="279"/>
                  </a:lnTo>
                  <a:lnTo>
                    <a:pt x="872" y="280"/>
                  </a:lnTo>
                  <a:lnTo>
                    <a:pt x="866" y="281"/>
                  </a:lnTo>
                  <a:lnTo>
                    <a:pt x="860" y="282"/>
                  </a:lnTo>
                  <a:lnTo>
                    <a:pt x="856" y="284"/>
                  </a:lnTo>
                  <a:lnTo>
                    <a:pt x="854" y="290"/>
                  </a:lnTo>
                  <a:lnTo>
                    <a:pt x="854" y="298"/>
                  </a:lnTo>
                  <a:lnTo>
                    <a:pt x="855" y="307"/>
                  </a:lnTo>
                  <a:lnTo>
                    <a:pt x="856" y="317"/>
                  </a:lnTo>
                  <a:lnTo>
                    <a:pt x="854" y="325"/>
                  </a:lnTo>
                  <a:lnTo>
                    <a:pt x="846" y="333"/>
                  </a:lnTo>
                  <a:lnTo>
                    <a:pt x="835" y="339"/>
                  </a:lnTo>
                  <a:lnTo>
                    <a:pt x="826" y="342"/>
                  </a:lnTo>
                  <a:lnTo>
                    <a:pt x="819" y="345"/>
                  </a:lnTo>
                  <a:lnTo>
                    <a:pt x="812" y="351"/>
                  </a:lnTo>
                  <a:lnTo>
                    <a:pt x="805" y="358"/>
                  </a:lnTo>
                  <a:lnTo>
                    <a:pt x="802" y="366"/>
                  </a:lnTo>
                  <a:lnTo>
                    <a:pt x="798" y="373"/>
                  </a:lnTo>
                  <a:lnTo>
                    <a:pt x="795" y="379"/>
                  </a:lnTo>
                  <a:lnTo>
                    <a:pt x="789" y="382"/>
                  </a:lnTo>
                  <a:lnTo>
                    <a:pt x="783" y="388"/>
                  </a:lnTo>
                  <a:lnTo>
                    <a:pt x="778" y="393"/>
                  </a:lnTo>
                  <a:lnTo>
                    <a:pt x="773" y="394"/>
                  </a:lnTo>
                  <a:lnTo>
                    <a:pt x="767" y="395"/>
                  </a:lnTo>
                  <a:lnTo>
                    <a:pt x="760" y="398"/>
                  </a:lnTo>
                  <a:lnTo>
                    <a:pt x="756" y="403"/>
                  </a:lnTo>
                  <a:lnTo>
                    <a:pt x="756" y="408"/>
                  </a:lnTo>
                  <a:lnTo>
                    <a:pt x="756" y="412"/>
                  </a:lnTo>
                  <a:lnTo>
                    <a:pt x="754" y="418"/>
                  </a:lnTo>
                  <a:lnTo>
                    <a:pt x="752" y="425"/>
                  </a:lnTo>
                  <a:lnTo>
                    <a:pt x="751" y="432"/>
                  </a:lnTo>
                  <a:lnTo>
                    <a:pt x="749" y="440"/>
                  </a:lnTo>
                  <a:lnTo>
                    <a:pt x="745" y="447"/>
                  </a:lnTo>
                  <a:lnTo>
                    <a:pt x="743" y="453"/>
                  </a:lnTo>
                  <a:lnTo>
                    <a:pt x="743" y="457"/>
                  </a:lnTo>
                  <a:lnTo>
                    <a:pt x="742" y="461"/>
                  </a:lnTo>
                  <a:lnTo>
                    <a:pt x="736" y="462"/>
                  </a:lnTo>
                  <a:lnTo>
                    <a:pt x="729" y="463"/>
                  </a:lnTo>
                  <a:lnTo>
                    <a:pt x="725" y="464"/>
                  </a:lnTo>
                  <a:lnTo>
                    <a:pt x="721" y="468"/>
                  </a:lnTo>
                  <a:lnTo>
                    <a:pt x="718" y="476"/>
                  </a:lnTo>
                  <a:lnTo>
                    <a:pt x="719" y="491"/>
                  </a:lnTo>
                  <a:lnTo>
                    <a:pt x="722" y="509"/>
                  </a:lnTo>
                  <a:lnTo>
                    <a:pt x="723" y="526"/>
                  </a:lnTo>
                  <a:lnTo>
                    <a:pt x="718" y="533"/>
                  </a:lnTo>
                  <a:lnTo>
                    <a:pt x="711" y="532"/>
                  </a:lnTo>
                  <a:lnTo>
                    <a:pt x="705" y="530"/>
                  </a:lnTo>
                  <a:lnTo>
                    <a:pt x="701" y="525"/>
                  </a:lnTo>
                  <a:lnTo>
                    <a:pt x="698" y="519"/>
                  </a:lnTo>
                  <a:lnTo>
                    <a:pt x="695" y="512"/>
                  </a:lnTo>
                  <a:lnTo>
                    <a:pt x="692" y="504"/>
                  </a:lnTo>
                  <a:lnTo>
                    <a:pt x="690" y="497"/>
                  </a:lnTo>
                  <a:lnTo>
                    <a:pt x="689" y="495"/>
                  </a:lnTo>
                  <a:lnTo>
                    <a:pt x="687" y="495"/>
                  </a:lnTo>
                  <a:lnTo>
                    <a:pt x="680" y="494"/>
                  </a:lnTo>
                  <a:lnTo>
                    <a:pt x="672" y="494"/>
                  </a:lnTo>
                  <a:lnTo>
                    <a:pt x="665" y="495"/>
                  </a:lnTo>
                  <a:close/>
                </a:path>
              </a:pathLst>
            </a:custGeom>
            <a:solidFill>
              <a:srgbClr val="cecec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" name=""/>
            <p:cNvSpPr/>
            <p:nvPr/>
          </p:nvSpPr>
          <p:spPr>
            <a:xfrm>
              <a:off x="2198880" y="1501920"/>
              <a:ext cx="654480" cy="604080"/>
            </a:xfrm>
            <a:custGeom>
              <a:avLst/>
              <a:gdLst/>
              <a:ahLst/>
              <a:rect l="l" t="t" r="r" b="b"/>
              <a:pathLst>
                <a:path w="221" h="174">
                  <a:moveTo>
                    <a:pt x="10" y="5"/>
                  </a:moveTo>
                  <a:lnTo>
                    <a:pt x="15" y="3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4" y="3"/>
                  </a:lnTo>
                  <a:lnTo>
                    <a:pt x="50" y="4"/>
                  </a:lnTo>
                  <a:lnTo>
                    <a:pt x="57" y="6"/>
                  </a:lnTo>
                  <a:lnTo>
                    <a:pt x="63" y="8"/>
                  </a:lnTo>
                  <a:lnTo>
                    <a:pt x="70" y="11"/>
                  </a:lnTo>
                  <a:lnTo>
                    <a:pt x="78" y="13"/>
                  </a:lnTo>
                  <a:lnTo>
                    <a:pt x="87" y="15"/>
                  </a:lnTo>
                  <a:lnTo>
                    <a:pt x="93" y="19"/>
                  </a:lnTo>
                  <a:lnTo>
                    <a:pt x="100" y="21"/>
                  </a:lnTo>
                  <a:lnTo>
                    <a:pt x="107" y="23"/>
                  </a:lnTo>
                  <a:lnTo>
                    <a:pt x="112" y="25"/>
                  </a:lnTo>
                  <a:lnTo>
                    <a:pt x="118" y="26"/>
                  </a:lnTo>
                  <a:lnTo>
                    <a:pt x="126" y="28"/>
                  </a:lnTo>
                  <a:lnTo>
                    <a:pt x="134" y="30"/>
                  </a:lnTo>
                  <a:lnTo>
                    <a:pt x="143" y="34"/>
                  </a:lnTo>
                  <a:lnTo>
                    <a:pt x="152" y="38"/>
                  </a:lnTo>
                  <a:lnTo>
                    <a:pt x="161" y="42"/>
                  </a:lnTo>
                  <a:lnTo>
                    <a:pt x="168" y="48"/>
                  </a:lnTo>
                  <a:lnTo>
                    <a:pt x="174" y="52"/>
                  </a:lnTo>
                  <a:lnTo>
                    <a:pt x="182" y="65"/>
                  </a:lnTo>
                  <a:lnTo>
                    <a:pt x="189" y="82"/>
                  </a:lnTo>
                  <a:lnTo>
                    <a:pt x="195" y="97"/>
                  </a:lnTo>
                  <a:lnTo>
                    <a:pt x="201" y="105"/>
                  </a:lnTo>
                  <a:lnTo>
                    <a:pt x="206" y="110"/>
                  </a:lnTo>
                  <a:lnTo>
                    <a:pt x="211" y="118"/>
                  </a:lnTo>
                  <a:lnTo>
                    <a:pt x="213" y="127"/>
                  </a:lnTo>
                  <a:lnTo>
                    <a:pt x="214" y="136"/>
                  </a:lnTo>
                  <a:lnTo>
                    <a:pt x="214" y="144"/>
                  </a:lnTo>
                  <a:lnTo>
                    <a:pt x="217" y="151"/>
                  </a:lnTo>
                  <a:lnTo>
                    <a:pt x="219" y="157"/>
                  </a:lnTo>
                  <a:lnTo>
                    <a:pt x="221" y="163"/>
                  </a:lnTo>
                  <a:lnTo>
                    <a:pt x="220" y="166"/>
                  </a:lnTo>
                  <a:lnTo>
                    <a:pt x="216" y="170"/>
                  </a:lnTo>
                  <a:lnTo>
                    <a:pt x="210" y="172"/>
                  </a:lnTo>
                  <a:lnTo>
                    <a:pt x="202" y="173"/>
                  </a:lnTo>
                  <a:lnTo>
                    <a:pt x="194" y="174"/>
                  </a:lnTo>
                  <a:lnTo>
                    <a:pt x="186" y="173"/>
                  </a:lnTo>
                  <a:lnTo>
                    <a:pt x="178" y="170"/>
                  </a:lnTo>
                  <a:lnTo>
                    <a:pt x="172" y="165"/>
                  </a:lnTo>
                  <a:lnTo>
                    <a:pt x="166" y="159"/>
                  </a:lnTo>
                  <a:lnTo>
                    <a:pt x="160" y="154"/>
                  </a:lnTo>
                  <a:lnTo>
                    <a:pt x="153" y="149"/>
                  </a:lnTo>
                  <a:lnTo>
                    <a:pt x="146" y="144"/>
                  </a:lnTo>
                  <a:lnTo>
                    <a:pt x="140" y="141"/>
                  </a:lnTo>
                  <a:lnTo>
                    <a:pt x="133" y="137"/>
                  </a:lnTo>
                  <a:lnTo>
                    <a:pt x="126" y="136"/>
                  </a:lnTo>
                  <a:lnTo>
                    <a:pt x="120" y="135"/>
                  </a:lnTo>
                  <a:lnTo>
                    <a:pt x="108" y="133"/>
                  </a:lnTo>
                  <a:lnTo>
                    <a:pt x="98" y="126"/>
                  </a:lnTo>
                  <a:lnTo>
                    <a:pt x="92" y="119"/>
                  </a:lnTo>
                  <a:lnTo>
                    <a:pt x="92" y="111"/>
                  </a:lnTo>
                  <a:lnTo>
                    <a:pt x="95" y="109"/>
                  </a:lnTo>
                  <a:lnTo>
                    <a:pt x="99" y="106"/>
                  </a:lnTo>
                  <a:lnTo>
                    <a:pt x="104" y="105"/>
                  </a:lnTo>
                  <a:lnTo>
                    <a:pt x="110" y="105"/>
                  </a:lnTo>
                  <a:lnTo>
                    <a:pt x="114" y="104"/>
                  </a:lnTo>
                  <a:lnTo>
                    <a:pt x="120" y="104"/>
                  </a:lnTo>
                  <a:lnTo>
                    <a:pt x="125" y="104"/>
                  </a:lnTo>
                  <a:lnTo>
                    <a:pt x="129" y="103"/>
                  </a:lnTo>
                  <a:lnTo>
                    <a:pt x="131" y="97"/>
                  </a:lnTo>
                  <a:lnTo>
                    <a:pt x="127" y="88"/>
                  </a:lnTo>
                  <a:lnTo>
                    <a:pt x="119" y="79"/>
                  </a:lnTo>
                  <a:lnTo>
                    <a:pt x="111" y="72"/>
                  </a:lnTo>
                  <a:lnTo>
                    <a:pt x="106" y="69"/>
                  </a:lnTo>
                  <a:lnTo>
                    <a:pt x="98" y="68"/>
                  </a:lnTo>
                  <a:lnTo>
                    <a:pt x="89" y="65"/>
                  </a:lnTo>
                  <a:lnTo>
                    <a:pt x="78" y="63"/>
                  </a:lnTo>
                  <a:lnTo>
                    <a:pt x="67" y="60"/>
                  </a:lnTo>
                  <a:lnTo>
                    <a:pt x="57" y="58"/>
                  </a:lnTo>
                  <a:lnTo>
                    <a:pt x="47" y="56"/>
                  </a:lnTo>
                  <a:lnTo>
                    <a:pt x="39" y="53"/>
                  </a:lnTo>
                  <a:lnTo>
                    <a:pt x="32" y="50"/>
                  </a:lnTo>
                  <a:lnTo>
                    <a:pt x="24" y="46"/>
                  </a:lnTo>
                  <a:lnTo>
                    <a:pt x="15" y="41"/>
                  </a:lnTo>
                  <a:lnTo>
                    <a:pt x="8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cecec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" name=""/>
            <p:cNvSpPr/>
            <p:nvPr/>
          </p:nvSpPr>
          <p:spPr>
            <a:xfrm>
              <a:off x="2609280" y="814320"/>
              <a:ext cx="1345680" cy="1291680"/>
            </a:xfrm>
            <a:custGeom>
              <a:avLst/>
              <a:gdLst/>
              <a:ahLst/>
              <a:rect l="l" t="t" r="r" b="b"/>
              <a:pathLst>
                <a:path w="450" h="372">
                  <a:moveTo>
                    <a:pt x="103" y="52"/>
                  </a:moveTo>
                  <a:lnTo>
                    <a:pt x="97" y="53"/>
                  </a:lnTo>
                  <a:lnTo>
                    <a:pt x="93" y="54"/>
                  </a:lnTo>
                  <a:lnTo>
                    <a:pt x="88" y="53"/>
                  </a:lnTo>
                  <a:lnTo>
                    <a:pt x="84" y="53"/>
                  </a:lnTo>
                  <a:lnTo>
                    <a:pt x="79" y="53"/>
                  </a:lnTo>
                  <a:lnTo>
                    <a:pt x="74" y="54"/>
                  </a:lnTo>
                  <a:lnTo>
                    <a:pt x="69" y="58"/>
                  </a:lnTo>
                  <a:lnTo>
                    <a:pt x="63" y="62"/>
                  </a:lnTo>
                  <a:lnTo>
                    <a:pt x="54" y="75"/>
                  </a:lnTo>
                  <a:lnTo>
                    <a:pt x="48" y="85"/>
                  </a:lnTo>
                  <a:lnTo>
                    <a:pt x="42" y="95"/>
                  </a:lnTo>
                  <a:lnTo>
                    <a:pt x="34" y="101"/>
                  </a:lnTo>
                  <a:lnTo>
                    <a:pt x="28" y="105"/>
                  </a:lnTo>
                  <a:lnTo>
                    <a:pt x="23" y="107"/>
                  </a:lnTo>
                  <a:lnTo>
                    <a:pt x="16" y="111"/>
                  </a:lnTo>
                  <a:lnTo>
                    <a:pt x="10" y="114"/>
                  </a:lnTo>
                  <a:lnTo>
                    <a:pt x="4" y="118"/>
                  </a:lnTo>
                  <a:lnTo>
                    <a:pt x="1" y="121"/>
                  </a:lnTo>
                  <a:lnTo>
                    <a:pt x="0" y="125"/>
                  </a:lnTo>
                  <a:lnTo>
                    <a:pt x="1" y="128"/>
                  </a:lnTo>
                  <a:lnTo>
                    <a:pt x="6" y="133"/>
                  </a:lnTo>
                  <a:lnTo>
                    <a:pt x="11" y="135"/>
                  </a:lnTo>
                  <a:lnTo>
                    <a:pt x="14" y="138"/>
                  </a:lnTo>
                  <a:lnTo>
                    <a:pt x="18" y="143"/>
                  </a:lnTo>
                  <a:lnTo>
                    <a:pt x="20" y="150"/>
                  </a:lnTo>
                  <a:lnTo>
                    <a:pt x="26" y="157"/>
                  </a:lnTo>
                  <a:lnTo>
                    <a:pt x="33" y="160"/>
                  </a:lnTo>
                  <a:lnTo>
                    <a:pt x="42" y="156"/>
                  </a:lnTo>
                  <a:lnTo>
                    <a:pt x="51" y="149"/>
                  </a:lnTo>
                  <a:lnTo>
                    <a:pt x="58" y="145"/>
                  </a:lnTo>
                  <a:lnTo>
                    <a:pt x="66" y="144"/>
                  </a:lnTo>
                  <a:lnTo>
                    <a:pt x="74" y="143"/>
                  </a:lnTo>
                  <a:lnTo>
                    <a:pt x="80" y="141"/>
                  </a:lnTo>
                  <a:lnTo>
                    <a:pt x="85" y="139"/>
                  </a:lnTo>
                  <a:lnTo>
                    <a:pt x="88" y="139"/>
                  </a:lnTo>
                  <a:lnTo>
                    <a:pt x="92" y="144"/>
                  </a:lnTo>
                  <a:lnTo>
                    <a:pt x="97" y="152"/>
                  </a:lnTo>
                  <a:lnTo>
                    <a:pt x="104" y="160"/>
                  </a:lnTo>
                  <a:lnTo>
                    <a:pt x="110" y="165"/>
                  </a:lnTo>
                  <a:lnTo>
                    <a:pt x="112" y="167"/>
                  </a:lnTo>
                  <a:lnTo>
                    <a:pt x="112" y="169"/>
                  </a:lnTo>
                  <a:lnTo>
                    <a:pt x="112" y="174"/>
                  </a:lnTo>
                  <a:lnTo>
                    <a:pt x="112" y="181"/>
                  </a:lnTo>
                  <a:lnTo>
                    <a:pt x="114" y="187"/>
                  </a:lnTo>
                  <a:lnTo>
                    <a:pt x="116" y="194"/>
                  </a:lnTo>
                  <a:lnTo>
                    <a:pt x="122" y="201"/>
                  </a:lnTo>
                  <a:lnTo>
                    <a:pt x="130" y="207"/>
                  </a:lnTo>
                  <a:lnTo>
                    <a:pt x="137" y="214"/>
                  </a:lnTo>
                  <a:lnTo>
                    <a:pt x="141" y="221"/>
                  </a:lnTo>
                  <a:lnTo>
                    <a:pt x="144" y="227"/>
                  </a:lnTo>
                  <a:lnTo>
                    <a:pt x="145" y="235"/>
                  </a:lnTo>
                  <a:lnTo>
                    <a:pt x="146" y="244"/>
                  </a:lnTo>
                  <a:lnTo>
                    <a:pt x="147" y="256"/>
                  </a:lnTo>
                  <a:lnTo>
                    <a:pt x="148" y="268"/>
                  </a:lnTo>
                  <a:lnTo>
                    <a:pt x="148" y="280"/>
                  </a:lnTo>
                  <a:lnTo>
                    <a:pt x="147" y="287"/>
                  </a:lnTo>
                  <a:lnTo>
                    <a:pt x="144" y="294"/>
                  </a:lnTo>
                  <a:lnTo>
                    <a:pt x="140" y="301"/>
                  </a:lnTo>
                  <a:lnTo>
                    <a:pt x="138" y="308"/>
                  </a:lnTo>
                  <a:lnTo>
                    <a:pt x="137" y="315"/>
                  </a:lnTo>
                  <a:lnTo>
                    <a:pt x="138" y="320"/>
                  </a:lnTo>
                  <a:lnTo>
                    <a:pt x="141" y="324"/>
                  </a:lnTo>
                  <a:lnTo>
                    <a:pt x="145" y="326"/>
                  </a:lnTo>
                  <a:lnTo>
                    <a:pt x="147" y="331"/>
                  </a:lnTo>
                  <a:lnTo>
                    <a:pt x="148" y="338"/>
                  </a:lnTo>
                  <a:lnTo>
                    <a:pt x="149" y="344"/>
                  </a:lnTo>
                  <a:lnTo>
                    <a:pt x="153" y="351"/>
                  </a:lnTo>
                  <a:lnTo>
                    <a:pt x="157" y="357"/>
                  </a:lnTo>
                  <a:lnTo>
                    <a:pt x="162" y="359"/>
                  </a:lnTo>
                  <a:lnTo>
                    <a:pt x="168" y="363"/>
                  </a:lnTo>
                  <a:lnTo>
                    <a:pt x="175" y="366"/>
                  </a:lnTo>
                  <a:lnTo>
                    <a:pt x="183" y="370"/>
                  </a:lnTo>
                  <a:lnTo>
                    <a:pt x="191" y="372"/>
                  </a:lnTo>
                  <a:lnTo>
                    <a:pt x="198" y="372"/>
                  </a:lnTo>
                  <a:lnTo>
                    <a:pt x="203" y="372"/>
                  </a:lnTo>
                  <a:lnTo>
                    <a:pt x="208" y="369"/>
                  </a:lnTo>
                  <a:lnTo>
                    <a:pt x="212" y="364"/>
                  </a:lnTo>
                  <a:lnTo>
                    <a:pt x="216" y="358"/>
                  </a:lnTo>
                  <a:lnTo>
                    <a:pt x="223" y="353"/>
                  </a:lnTo>
                  <a:lnTo>
                    <a:pt x="230" y="347"/>
                  </a:lnTo>
                  <a:lnTo>
                    <a:pt x="237" y="340"/>
                  </a:lnTo>
                  <a:lnTo>
                    <a:pt x="244" y="333"/>
                  </a:lnTo>
                  <a:lnTo>
                    <a:pt x="251" y="327"/>
                  </a:lnTo>
                  <a:lnTo>
                    <a:pt x="256" y="321"/>
                  </a:lnTo>
                  <a:lnTo>
                    <a:pt x="261" y="316"/>
                  </a:lnTo>
                  <a:lnTo>
                    <a:pt x="266" y="310"/>
                  </a:lnTo>
                  <a:lnTo>
                    <a:pt x="270" y="303"/>
                  </a:lnTo>
                  <a:lnTo>
                    <a:pt x="275" y="296"/>
                  </a:lnTo>
                  <a:lnTo>
                    <a:pt x="279" y="289"/>
                  </a:lnTo>
                  <a:lnTo>
                    <a:pt x="284" y="283"/>
                  </a:lnTo>
                  <a:lnTo>
                    <a:pt x="290" y="279"/>
                  </a:lnTo>
                  <a:lnTo>
                    <a:pt x="296" y="277"/>
                  </a:lnTo>
                  <a:lnTo>
                    <a:pt x="301" y="275"/>
                  </a:lnTo>
                  <a:lnTo>
                    <a:pt x="308" y="274"/>
                  </a:lnTo>
                  <a:lnTo>
                    <a:pt x="314" y="273"/>
                  </a:lnTo>
                  <a:lnTo>
                    <a:pt x="320" y="272"/>
                  </a:lnTo>
                  <a:lnTo>
                    <a:pt x="324" y="271"/>
                  </a:lnTo>
                  <a:lnTo>
                    <a:pt x="330" y="268"/>
                  </a:lnTo>
                  <a:lnTo>
                    <a:pt x="335" y="266"/>
                  </a:lnTo>
                  <a:lnTo>
                    <a:pt x="338" y="264"/>
                  </a:lnTo>
                  <a:lnTo>
                    <a:pt x="345" y="259"/>
                  </a:lnTo>
                  <a:lnTo>
                    <a:pt x="351" y="256"/>
                  </a:lnTo>
                  <a:lnTo>
                    <a:pt x="356" y="252"/>
                  </a:lnTo>
                  <a:lnTo>
                    <a:pt x="362" y="249"/>
                  </a:lnTo>
                  <a:lnTo>
                    <a:pt x="368" y="244"/>
                  </a:lnTo>
                  <a:lnTo>
                    <a:pt x="373" y="239"/>
                  </a:lnTo>
                  <a:lnTo>
                    <a:pt x="376" y="234"/>
                  </a:lnTo>
                  <a:lnTo>
                    <a:pt x="376" y="229"/>
                  </a:lnTo>
                  <a:lnTo>
                    <a:pt x="374" y="226"/>
                  </a:lnTo>
                  <a:lnTo>
                    <a:pt x="369" y="222"/>
                  </a:lnTo>
                  <a:lnTo>
                    <a:pt x="365" y="219"/>
                  </a:lnTo>
                  <a:lnTo>
                    <a:pt x="361" y="218"/>
                  </a:lnTo>
                  <a:lnTo>
                    <a:pt x="357" y="217"/>
                  </a:lnTo>
                  <a:lnTo>
                    <a:pt x="350" y="214"/>
                  </a:lnTo>
                  <a:lnTo>
                    <a:pt x="345" y="212"/>
                  </a:lnTo>
                  <a:lnTo>
                    <a:pt x="345" y="206"/>
                  </a:lnTo>
                  <a:lnTo>
                    <a:pt x="349" y="199"/>
                  </a:lnTo>
                  <a:lnTo>
                    <a:pt x="352" y="192"/>
                  </a:lnTo>
                  <a:lnTo>
                    <a:pt x="356" y="189"/>
                  </a:lnTo>
                  <a:lnTo>
                    <a:pt x="361" y="190"/>
                  </a:lnTo>
                  <a:lnTo>
                    <a:pt x="368" y="192"/>
                  </a:lnTo>
                  <a:lnTo>
                    <a:pt x="377" y="194"/>
                  </a:lnTo>
                  <a:lnTo>
                    <a:pt x="384" y="195"/>
                  </a:lnTo>
                  <a:lnTo>
                    <a:pt x="388" y="195"/>
                  </a:lnTo>
                  <a:lnTo>
                    <a:pt x="388" y="195"/>
                  </a:lnTo>
                  <a:lnTo>
                    <a:pt x="389" y="194"/>
                  </a:lnTo>
                  <a:lnTo>
                    <a:pt x="391" y="190"/>
                  </a:lnTo>
                  <a:lnTo>
                    <a:pt x="392" y="184"/>
                  </a:lnTo>
                  <a:lnTo>
                    <a:pt x="395" y="175"/>
                  </a:lnTo>
                  <a:lnTo>
                    <a:pt x="397" y="166"/>
                  </a:lnTo>
                  <a:lnTo>
                    <a:pt x="398" y="158"/>
                  </a:lnTo>
                  <a:lnTo>
                    <a:pt x="397" y="151"/>
                  </a:lnTo>
                  <a:lnTo>
                    <a:pt x="396" y="143"/>
                  </a:lnTo>
                  <a:lnTo>
                    <a:pt x="394" y="134"/>
                  </a:lnTo>
                  <a:lnTo>
                    <a:pt x="394" y="122"/>
                  </a:lnTo>
                  <a:lnTo>
                    <a:pt x="396" y="110"/>
                  </a:lnTo>
                  <a:lnTo>
                    <a:pt x="400" y="99"/>
                  </a:lnTo>
                  <a:lnTo>
                    <a:pt x="404" y="91"/>
                  </a:lnTo>
                  <a:lnTo>
                    <a:pt x="409" y="85"/>
                  </a:lnTo>
                  <a:lnTo>
                    <a:pt x="414" y="80"/>
                  </a:lnTo>
                  <a:lnTo>
                    <a:pt x="418" y="76"/>
                  </a:lnTo>
                  <a:lnTo>
                    <a:pt x="422" y="73"/>
                  </a:lnTo>
                  <a:lnTo>
                    <a:pt x="427" y="69"/>
                  </a:lnTo>
                  <a:lnTo>
                    <a:pt x="433" y="66"/>
                  </a:lnTo>
                  <a:lnTo>
                    <a:pt x="437" y="62"/>
                  </a:lnTo>
                  <a:lnTo>
                    <a:pt x="442" y="59"/>
                  </a:lnTo>
                  <a:lnTo>
                    <a:pt x="447" y="54"/>
                  </a:lnTo>
                  <a:lnTo>
                    <a:pt x="449" y="51"/>
                  </a:lnTo>
                  <a:lnTo>
                    <a:pt x="450" y="44"/>
                  </a:lnTo>
                  <a:lnTo>
                    <a:pt x="447" y="40"/>
                  </a:lnTo>
                  <a:lnTo>
                    <a:pt x="441" y="40"/>
                  </a:lnTo>
                  <a:lnTo>
                    <a:pt x="434" y="42"/>
                  </a:lnTo>
                  <a:lnTo>
                    <a:pt x="427" y="42"/>
                  </a:lnTo>
                  <a:lnTo>
                    <a:pt x="419" y="40"/>
                  </a:lnTo>
                  <a:lnTo>
                    <a:pt x="411" y="39"/>
                  </a:lnTo>
                  <a:lnTo>
                    <a:pt x="405" y="38"/>
                  </a:lnTo>
                  <a:lnTo>
                    <a:pt x="399" y="38"/>
                  </a:lnTo>
                  <a:lnTo>
                    <a:pt x="395" y="38"/>
                  </a:lnTo>
                  <a:lnTo>
                    <a:pt x="391" y="42"/>
                  </a:lnTo>
                  <a:lnTo>
                    <a:pt x="388" y="46"/>
                  </a:lnTo>
                  <a:lnTo>
                    <a:pt x="385" y="49"/>
                  </a:lnTo>
                  <a:lnTo>
                    <a:pt x="382" y="50"/>
                  </a:lnTo>
                  <a:lnTo>
                    <a:pt x="377" y="51"/>
                  </a:lnTo>
                  <a:lnTo>
                    <a:pt x="373" y="52"/>
                  </a:lnTo>
                  <a:lnTo>
                    <a:pt x="367" y="52"/>
                  </a:lnTo>
                  <a:lnTo>
                    <a:pt x="362" y="52"/>
                  </a:lnTo>
                  <a:lnTo>
                    <a:pt x="357" y="52"/>
                  </a:lnTo>
                  <a:lnTo>
                    <a:pt x="352" y="52"/>
                  </a:lnTo>
                  <a:lnTo>
                    <a:pt x="343" y="51"/>
                  </a:lnTo>
                  <a:lnTo>
                    <a:pt x="334" y="50"/>
                  </a:lnTo>
                  <a:lnTo>
                    <a:pt x="326" y="49"/>
                  </a:lnTo>
                  <a:lnTo>
                    <a:pt x="319" y="49"/>
                  </a:lnTo>
                  <a:lnTo>
                    <a:pt x="315" y="49"/>
                  </a:lnTo>
                  <a:lnTo>
                    <a:pt x="318" y="47"/>
                  </a:lnTo>
                  <a:lnTo>
                    <a:pt x="323" y="45"/>
                  </a:lnTo>
                  <a:lnTo>
                    <a:pt x="330" y="39"/>
                  </a:lnTo>
                  <a:lnTo>
                    <a:pt x="337" y="34"/>
                  </a:lnTo>
                  <a:lnTo>
                    <a:pt x="344" y="30"/>
                  </a:lnTo>
                  <a:lnTo>
                    <a:pt x="351" y="29"/>
                  </a:lnTo>
                  <a:lnTo>
                    <a:pt x="358" y="28"/>
                  </a:lnTo>
                  <a:lnTo>
                    <a:pt x="366" y="28"/>
                  </a:lnTo>
                  <a:lnTo>
                    <a:pt x="376" y="29"/>
                  </a:lnTo>
                  <a:lnTo>
                    <a:pt x="384" y="31"/>
                  </a:lnTo>
                  <a:lnTo>
                    <a:pt x="388" y="31"/>
                  </a:lnTo>
                  <a:lnTo>
                    <a:pt x="382" y="22"/>
                  </a:lnTo>
                  <a:lnTo>
                    <a:pt x="374" y="13"/>
                  </a:lnTo>
                  <a:lnTo>
                    <a:pt x="366" y="7"/>
                  </a:lnTo>
                  <a:lnTo>
                    <a:pt x="359" y="4"/>
                  </a:lnTo>
                  <a:lnTo>
                    <a:pt x="356" y="2"/>
                  </a:lnTo>
                  <a:lnTo>
                    <a:pt x="350" y="2"/>
                  </a:lnTo>
                  <a:lnTo>
                    <a:pt x="344" y="1"/>
                  </a:lnTo>
                  <a:lnTo>
                    <a:pt x="337" y="0"/>
                  </a:lnTo>
                  <a:lnTo>
                    <a:pt x="330" y="0"/>
                  </a:lnTo>
                  <a:lnTo>
                    <a:pt x="322" y="0"/>
                  </a:lnTo>
                  <a:lnTo>
                    <a:pt x="314" y="0"/>
                  </a:lnTo>
                  <a:lnTo>
                    <a:pt x="306" y="1"/>
                  </a:lnTo>
                  <a:lnTo>
                    <a:pt x="298" y="2"/>
                  </a:lnTo>
                  <a:lnTo>
                    <a:pt x="290" y="4"/>
                  </a:lnTo>
                  <a:lnTo>
                    <a:pt x="281" y="4"/>
                  </a:lnTo>
                  <a:lnTo>
                    <a:pt x="273" y="4"/>
                  </a:lnTo>
                  <a:lnTo>
                    <a:pt x="265" y="5"/>
                  </a:lnTo>
                  <a:lnTo>
                    <a:pt x="258" y="5"/>
                  </a:lnTo>
                  <a:lnTo>
                    <a:pt x="252" y="5"/>
                  </a:lnTo>
                  <a:lnTo>
                    <a:pt x="247" y="6"/>
                  </a:lnTo>
                  <a:lnTo>
                    <a:pt x="239" y="9"/>
                  </a:lnTo>
                  <a:lnTo>
                    <a:pt x="232" y="13"/>
                  </a:lnTo>
                  <a:lnTo>
                    <a:pt x="225" y="16"/>
                  </a:lnTo>
                  <a:lnTo>
                    <a:pt x="218" y="17"/>
                  </a:lnTo>
                  <a:lnTo>
                    <a:pt x="213" y="17"/>
                  </a:lnTo>
                  <a:lnTo>
                    <a:pt x="209" y="19"/>
                  </a:lnTo>
                  <a:lnTo>
                    <a:pt x="206" y="21"/>
                  </a:lnTo>
                  <a:lnTo>
                    <a:pt x="200" y="23"/>
                  </a:lnTo>
                  <a:lnTo>
                    <a:pt x="197" y="27"/>
                  </a:lnTo>
                  <a:lnTo>
                    <a:pt x="198" y="30"/>
                  </a:lnTo>
                  <a:lnTo>
                    <a:pt x="201" y="36"/>
                  </a:lnTo>
                  <a:lnTo>
                    <a:pt x="203" y="42"/>
                  </a:lnTo>
                  <a:lnTo>
                    <a:pt x="202" y="45"/>
                  </a:lnTo>
                  <a:lnTo>
                    <a:pt x="198" y="45"/>
                  </a:lnTo>
                  <a:lnTo>
                    <a:pt x="191" y="45"/>
                  </a:lnTo>
                  <a:lnTo>
                    <a:pt x="183" y="46"/>
                  </a:lnTo>
                  <a:lnTo>
                    <a:pt x="175" y="49"/>
                  </a:lnTo>
                  <a:lnTo>
                    <a:pt x="169" y="49"/>
                  </a:lnTo>
                  <a:lnTo>
                    <a:pt x="163" y="49"/>
                  </a:lnTo>
                  <a:lnTo>
                    <a:pt x="159" y="47"/>
                  </a:lnTo>
                  <a:lnTo>
                    <a:pt x="153" y="47"/>
                  </a:lnTo>
                  <a:lnTo>
                    <a:pt x="145" y="49"/>
                  </a:lnTo>
                  <a:lnTo>
                    <a:pt x="138" y="50"/>
                  </a:lnTo>
                  <a:lnTo>
                    <a:pt x="134" y="51"/>
                  </a:lnTo>
                  <a:lnTo>
                    <a:pt x="131" y="51"/>
                  </a:lnTo>
                  <a:lnTo>
                    <a:pt x="123" y="50"/>
                  </a:lnTo>
                  <a:lnTo>
                    <a:pt x="112" y="50"/>
                  </a:lnTo>
                  <a:lnTo>
                    <a:pt x="103" y="52"/>
                  </a:lnTo>
                  <a:close/>
                </a:path>
              </a:pathLst>
            </a:custGeom>
            <a:solidFill>
              <a:srgbClr val="cecec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" name=""/>
            <p:cNvSpPr/>
            <p:nvPr/>
          </p:nvSpPr>
          <p:spPr>
            <a:xfrm>
              <a:off x="2139480" y="897480"/>
              <a:ext cx="726120" cy="430920"/>
            </a:xfrm>
            <a:custGeom>
              <a:avLst/>
              <a:gdLst/>
              <a:ahLst/>
              <a:rect l="l" t="t" r="r" b="b"/>
              <a:pathLst>
                <a:path w="243" h="126">
                  <a:moveTo>
                    <a:pt x="243" y="13"/>
                  </a:moveTo>
                  <a:lnTo>
                    <a:pt x="242" y="12"/>
                  </a:lnTo>
                  <a:lnTo>
                    <a:pt x="235" y="12"/>
                  </a:lnTo>
                  <a:lnTo>
                    <a:pt x="223" y="12"/>
                  </a:lnTo>
                  <a:lnTo>
                    <a:pt x="211" y="12"/>
                  </a:lnTo>
                  <a:lnTo>
                    <a:pt x="197" y="11"/>
                  </a:lnTo>
                  <a:lnTo>
                    <a:pt x="184" y="11"/>
                  </a:lnTo>
                  <a:lnTo>
                    <a:pt x="172" y="10"/>
                  </a:lnTo>
                  <a:lnTo>
                    <a:pt x="166" y="8"/>
                  </a:lnTo>
                  <a:lnTo>
                    <a:pt x="159" y="6"/>
                  </a:lnTo>
                  <a:lnTo>
                    <a:pt x="148" y="5"/>
                  </a:lnTo>
                  <a:lnTo>
                    <a:pt x="136" y="3"/>
                  </a:lnTo>
                  <a:lnTo>
                    <a:pt x="122" y="1"/>
                  </a:lnTo>
                  <a:lnTo>
                    <a:pt x="108" y="0"/>
                  </a:lnTo>
                  <a:lnTo>
                    <a:pt x="96" y="1"/>
                  </a:lnTo>
                  <a:lnTo>
                    <a:pt x="86" y="3"/>
                  </a:lnTo>
                  <a:lnTo>
                    <a:pt x="79" y="5"/>
                  </a:lnTo>
                  <a:lnTo>
                    <a:pt x="73" y="8"/>
                  </a:lnTo>
                  <a:lnTo>
                    <a:pt x="66" y="11"/>
                  </a:lnTo>
                  <a:lnTo>
                    <a:pt x="60" y="12"/>
                  </a:lnTo>
                  <a:lnTo>
                    <a:pt x="53" y="13"/>
                  </a:lnTo>
                  <a:lnTo>
                    <a:pt x="46" y="15"/>
                  </a:lnTo>
                  <a:lnTo>
                    <a:pt x="39" y="16"/>
                  </a:lnTo>
                  <a:lnTo>
                    <a:pt x="33" y="18"/>
                  </a:lnTo>
                  <a:lnTo>
                    <a:pt x="28" y="19"/>
                  </a:lnTo>
                  <a:lnTo>
                    <a:pt x="20" y="21"/>
                  </a:lnTo>
                  <a:lnTo>
                    <a:pt x="11" y="21"/>
                  </a:lnTo>
                  <a:lnTo>
                    <a:pt x="4" y="21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5" y="35"/>
                  </a:lnTo>
                  <a:lnTo>
                    <a:pt x="12" y="38"/>
                  </a:lnTo>
                  <a:lnTo>
                    <a:pt x="18" y="42"/>
                  </a:lnTo>
                  <a:lnTo>
                    <a:pt x="24" y="44"/>
                  </a:lnTo>
                  <a:lnTo>
                    <a:pt x="31" y="45"/>
                  </a:lnTo>
                  <a:lnTo>
                    <a:pt x="39" y="48"/>
                  </a:lnTo>
                  <a:lnTo>
                    <a:pt x="46" y="51"/>
                  </a:lnTo>
                  <a:lnTo>
                    <a:pt x="53" y="57"/>
                  </a:lnTo>
                  <a:lnTo>
                    <a:pt x="58" y="64"/>
                  </a:lnTo>
                  <a:lnTo>
                    <a:pt x="60" y="71"/>
                  </a:lnTo>
                  <a:lnTo>
                    <a:pt x="53" y="76"/>
                  </a:lnTo>
                  <a:lnTo>
                    <a:pt x="42" y="82"/>
                  </a:lnTo>
                  <a:lnTo>
                    <a:pt x="37" y="90"/>
                  </a:lnTo>
                  <a:lnTo>
                    <a:pt x="33" y="97"/>
                  </a:lnTo>
                  <a:lnTo>
                    <a:pt x="32" y="101"/>
                  </a:lnTo>
                  <a:lnTo>
                    <a:pt x="30" y="120"/>
                  </a:lnTo>
                  <a:lnTo>
                    <a:pt x="61" y="120"/>
                  </a:lnTo>
                  <a:lnTo>
                    <a:pt x="63" y="121"/>
                  </a:lnTo>
                  <a:lnTo>
                    <a:pt x="68" y="124"/>
                  </a:lnTo>
                  <a:lnTo>
                    <a:pt x="73" y="126"/>
                  </a:lnTo>
                  <a:lnTo>
                    <a:pt x="79" y="125"/>
                  </a:lnTo>
                  <a:lnTo>
                    <a:pt x="83" y="122"/>
                  </a:lnTo>
                  <a:lnTo>
                    <a:pt x="87" y="120"/>
                  </a:lnTo>
                  <a:lnTo>
                    <a:pt x="93" y="117"/>
                  </a:lnTo>
                  <a:lnTo>
                    <a:pt x="99" y="112"/>
                  </a:lnTo>
                  <a:lnTo>
                    <a:pt x="106" y="109"/>
                  </a:lnTo>
                  <a:lnTo>
                    <a:pt x="110" y="105"/>
                  </a:lnTo>
                  <a:lnTo>
                    <a:pt x="114" y="102"/>
                  </a:lnTo>
                  <a:lnTo>
                    <a:pt x="115" y="99"/>
                  </a:lnTo>
                  <a:lnTo>
                    <a:pt x="115" y="95"/>
                  </a:lnTo>
                  <a:lnTo>
                    <a:pt x="114" y="89"/>
                  </a:lnTo>
                  <a:lnTo>
                    <a:pt x="115" y="82"/>
                  </a:lnTo>
                  <a:lnTo>
                    <a:pt x="116" y="75"/>
                  </a:lnTo>
                  <a:lnTo>
                    <a:pt x="119" y="67"/>
                  </a:lnTo>
                  <a:lnTo>
                    <a:pt x="124" y="59"/>
                  </a:lnTo>
                  <a:lnTo>
                    <a:pt x="129" y="54"/>
                  </a:lnTo>
                  <a:lnTo>
                    <a:pt x="134" y="53"/>
                  </a:lnTo>
                  <a:lnTo>
                    <a:pt x="141" y="57"/>
                  </a:lnTo>
                  <a:lnTo>
                    <a:pt x="147" y="63"/>
                  </a:lnTo>
                  <a:lnTo>
                    <a:pt x="152" y="68"/>
                  </a:lnTo>
                  <a:lnTo>
                    <a:pt x="154" y="75"/>
                  </a:lnTo>
                  <a:lnTo>
                    <a:pt x="155" y="80"/>
                  </a:lnTo>
                  <a:lnTo>
                    <a:pt x="158" y="82"/>
                  </a:lnTo>
                  <a:lnTo>
                    <a:pt x="162" y="83"/>
                  </a:lnTo>
                  <a:lnTo>
                    <a:pt x="170" y="80"/>
                  </a:lnTo>
                  <a:lnTo>
                    <a:pt x="177" y="75"/>
                  </a:lnTo>
                  <a:lnTo>
                    <a:pt x="183" y="68"/>
                  </a:lnTo>
                  <a:lnTo>
                    <a:pt x="190" y="59"/>
                  </a:lnTo>
                  <a:lnTo>
                    <a:pt x="198" y="50"/>
                  </a:lnTo>
                  <a:lnTo>
                    <a:pt x="206" y="39"/>
                  </a:lnTo>
                  <a:lnTo>
                    <a:pt x="216" y="29"/>
                  </a:lnTo>
                  <a:lnTo>
                    <a:pt x="229" y="20"/>
                  </a:lnTo>
                  <a:lnTo>
                    <a:pt x="243" y="13"/>
                  </a:lnTo>
                  <a:close/>
                </a:path>
              </a:pathLst>
            </a:custGeom>
            <a:solidFill>
              <a:srgbClr val="cecec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" name=""/>
            <p:cNvSpPr/>
            <p:nvPr/>
          </p:nvSpPr>
          <p:spPr>
            <a:xfrm>
              <a:off x="1502280" y="1571040"/>
              <a:ext cx="362880" cy="221760"/>
            </a:xfrm>
            <a:custGeom>
              <a:avLst/>
              <a:gdLst/>
              <a:ahLst/>
              <a:rect l="l" t="t" r="r" b="b"/>
              <a:pathLst>
                <a:path w="122" h="63">
                  <a:moveTo>
                    <a:pt x="13" y="5"/>
                  </a:moveTo>
                  <a:lnTo>
                    <a:pt x="19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9" y="1"/>
                  </a:lnTo>
                  <a:lnTo>
                    <a:pt x="55" y="2"/>
                  </a:lnTo>
                  <a:lnTo>
                    <a:pt x="60" y="5"/>
                  </a:lnTo>
                  <a:lnTo>
                    <a:pt x="65" y="7"/>
                  </a:lnTo>
                  <a:lnTo>
                    <a:pt x="68" y="9"/>
                  </a:lnTo>
                  <a:lnTo>
                    <a:pt x="72" y="13"/>
                  </a:lnTo>
                  <a:lnTo>
                    <a:pt x="75" y="15"/>
                  </a:lnTo>
                  <a:lnTo>
                    <a:pt x="80" y="17"/>
                  </a:lnTo>
                  <a:lnTo>
                    <a:pt x="84" y="20"/>
                  </a:lnTo>
                  <a:lnTo>
                    <a:pt x="90" y="22"/>
                  </a:lnTo>
                  <a:lnTo>
                    <a:pt x="95" y="23"/>
                  </a:lnTo>
                  <a:lnTo>
                    <a:pt x="101" y="23"/>
                  </a:lnTo>
                  <a:lnTo>
                    <a:pt x="110" y="26"/>
                  </a:lnTo>
                  <a:lnTo>
                    <a:pt x="117" y="34"/>
                  </a:lnTo>
                  <a:lnTo>
                    <a:pt x="121" y="44"/>
                  </a:lnTo>
                  <a:lnTo>
                    <a:pt x="122" y="47"/>
                  </a:lnTo>
                  <a:lnTo>
                    <a:pt x="121" y="47"/>
                  </a:lnTo>
                  <a:lnTo>
                    <a:pt x="119" y="48"/>
                  </a:lnTo>
                  <a:lnTo>
                    <a:pt x="114" y="49"/>
                  </a:lnTo>
                  <a:lnTo>
                    <a:pt x="110" y="52"/>
                  </a:lnTo>
                  <a:lnTo>
                    <a:pt x="104" y="53"/>
                  </a:lnTo>
                  <a:lnTo>
                    <a:pt x="97" y="53"/>
                  </a:lnTo>
                  <a:lnTo>
                    <a:pt x="91" y="54"/>
                  </a:lnTo>
                  <a:lnTo>
                    <a:pt x="86" y="53"/>
                  </a:lnTo>
                  <a:lnTo>
                    <a:pt x="80" y="52"/>
                  </a:lnTo>
                  <a:lnTo>
                    <a:pt x="73" y="53"/>
                  </a:lnTo>
                  <a:lnTo>
                    <a:pt x="66" y="54"/>
                  </a:lnTo>
                  <a:lnTo>
                    <a:pt x="59" y="56"/>
                  </a:lnTo>
                  <a:lnTo>
                    <a:pt x="52" y="59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3" y="62"/>
                  </a:lnTo>
                  <a:lnTo>
                    <a:pt x="37" y="63"/>
                  </a:lnTo>
                  <a:lnTo>
                    <a:pt x="27" y="63"/>
                  </a:lnTo>
                  <a:lnTo>
                    <a:pt x="15" y="63"/>
                  </a:lnTo>
                  <a:lnTo>
                    <a:pt x="10" y="59"/>
                  </a:lnTo>
                  <a:lnTo>
                    <a:pt x="12" y="51"/>
                  </a:lnTo>
                  <a:lnTo>
                    <a:pt x="18" y="41"/>
                  </a:lnTo>
                  <a:lnTo>
                    <a:pt x="22" y="34"/>
                  </a:lnTo>
                  <a:lnTo>
                    <a:pt x="25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5" y="10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cecec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" name=""/>
            <p:cNvSpPr/>
            <p:nvPr/>
          </p:nvSpPr>
          <p:spPr>
            <a:xfrm>
              <a:off x="3681000" y="1821240"/>
              <a:ext cx="279360" cy="166680"/>
            </a:xfrm>
            <a:custGeom>
              <a:avLst/>
              <a:gdLst/>
              <a:ahLst/>
              <a:rect l="l" t="t" r="r" b="b"/>
              <a:pathLst>
                <a:path w="94" h="50">
                  <a:moveTo>
                    <a:pt x="37" y="15"/>
                  </a:moveTo>
                  <a:lnTo>
                    <a:pt x="38" y="21"/>
                  </a:lnTo>
                  <a:lnTo>
                    <a:pt x="43" y="22"/>
                  </a:lnTo>
                  <a:lnTo>
                    <a:pt x="50" y="20"/>
                  </a:lnTo>
                  <a:lnTo>
                    <a:pt x="56" y="15"/>
                  </a:lnTo>
                  <a:lnTo>
                    <a:pt x="65" y="11"/>
                  </a:lnTo>
                  <a:lnTo>
                    <a:pt x="73" y="5"/>
                  </a:lnTo>
                  <a:lnTo>
                    <a:pt x="79" y="3"/>
                  </a:lnTo>
                  <a:lnTo>
                    <a:pt x="85" y="3"/>
                  </a:lnTo>
                  <a:lnTo>
                    <a:pt x="92" y="11"/>
                  </a:lnTo>
                  <a:lnTo>
                    <a:pt x="94" y="22"/>
                  </a:lnTo>
                  <a:lnTo>
                    <a:pt x="94" y="31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86" y="42"/>
                  </a:lnTo>
                  <a:lnTo>
                    <a:pt x="76" y="46"/>
                  </a:lnTo>
                  <a:lnTo>
                    <a:pt x="65" y="49"/>
                  </a:lnTo>
                  <a:lnTo>
                    <a:pt x="58" y="49"/>
                  </a:lnTo>
                  <a:lnTo>
                    <a:pt x="51" y="49"/>
                  </a:lnTo>
                  <a:lnTo>
                    <a:pt x="44" y="50"/>
                  </a:lnTo>
                  <a:lnTo>
                    <a:pt x="37" y="49"/>
                  </a:lnTo>
                  <a:lnTo>
                    <a:pt x="31" y="49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2" y="43"/>
                  </a:lnTo>
                  <a:lnTo>
                    <a:pt x="17" y="37"/>
                  </a:lnTo>
                  <a:lnTo>
                    <a:pt x="9" y="31"/>
                  </a:lnTo>
                  <a:lnTo>
                    <a:pt x="3" y="29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1" y="15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9" y="3"/>
                  </a:lnTo>
                  <a:lnTo>
                    <a:pt x="35" y="8"/>
                  </a:lnTo>
                  <a:lnTo>
                    <a:pt x="37" y="15"/>
                  </a:lnTo>
                  <a:close/>
                </a:path>
              </a:pathLst>
            </a:custGeom>
            <a:solidFill>
              <a:srgbClr val="cecec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" name=""/>
            <p:cNvSpPr/>
            <p:nvPr/>
          </p:nvSpPr>
          <p:spPr>
            <a:xfrm>
              <a:off x="4437000" y="1216800"/>
              <a:ext cx="4500720" cy="1395360"/>
            </a:xfrm>
            <a:custGeom>
              <a:avLst/>
              <a:gdLst/>
              <a:ahLst/>
              <a:rect l="l" t="t" r="r" b="b"/>
              <a:pathLst>
                <a:path w="1510" h="403">
                  <a:moveTo>
                    <a:pt x="1116" y="403"/>
                  </a:moveTo>
                  <a:lnTo>
                    <a:pt x="1123" y="391"/>
                  </a:lnTo>
                  <a:lnTo>
                    <a:pt x="1130" y="375"/>
                  </a:lnTo>
                  <a:lnTo>
                    <a:pt x="1136" y="360"/>
                  </a:lnTo>
                  <a:lnTo>
                    <a:pt x="1140" y="351"/>
                  </a:lnTo>
                  <a:lnTo>
                    <a:pt x="1141" y="341"/>
                  </a:lnTo>
                  <a:lnTo>
                    <a:pt x="1138" y="330"/>
                  </a:lnTo>
                  <a:lnTo>
                    <a:pt x="1130" y="321"/>
                  </a:lnTo>
                  <a:lnTo>
                    <a:pt x="1116" y="317"/>
                  </a:lnTo>
                  <a:lnTo>
                    <a:pt x="1105" y="315"/>
                  </a:lnTo>
                  <a:lnTo>
                    <a:pt x="1103" y="308"/>
                  </a:lnTo>
                  <a:lnTo>
                    <a:pt x="1109" y="299"/>
                  </a:lnTo>
                  <a:lnTo>
                    <a:pt x="1120" y="287"/>
                  </a:lnTo>
                  <a:lnTo>
                    <a:pt x="1126" y="281"/>
                  </a:lnTo>
                  <a:lnTo>
                    <a:pt x="1134" y="275"/>
                  </a:lnTo>
                  <a:lnTo>
                    <a:pt x="1144" y="269"/>
                  </a:lnTo>
                  <a:lnTo>
                    <a:pt x="1153" y="263"/>
                  </a:lnTo>
                  <a:lnTo>
                    <a:pt x="1161" y="258"/>
                  </a:lnTo>
                  <a:lnTo>
                    <a:pt x="1169" y="255"/>
                  </a:lnTo>
                  <a:lnTo>
                    <a:pt x="1175" y="255"/>
                  </a:lnTo>
                  <a:lnTo>
                    <a:pt x="1177" y="256"/>
                  </a:lnTo>
                  <a:lnTo>
                    <a:pt x="1181" y="264"/>
                  </a:lnTo>
                  <a:lnTo>
                    <a:pt x="1186" y="271"/>
                  </a:lnTo>
                  <a:lnTo>
                    <a:pt x="1192" y="275"/>
                  </a:lnTo>
                  <a:lnTo>
                    <a:pt x="1198" y="272"/>
                  </a:lnTo>
                  <a:lnTo>
                    <a:pt x="1206" y="265"/>
                  </a:lnTo>
                  <a:lnTo>
                    <a:pt x="1216" y="261"/>
                  </a:lnTo>
                  <a:lnTo>
                    <a:pt x="1227" y="261"/>
                  </a:lnTo>
                  <a:lnTo>
                    <a:pt x="1231" y="265"/>
                  </a:lnTo>
                  <a:lnTo>
                    <a:pt x="1232" y="273"/>
                  </a:lnTo>
                  <a:lnTo>
                    <a:pt x="1236" y="279"/>
                  </a:lnTo>
                  <a:lnTo>
                    <a:pt x="1242" y="280"/>
                  </a:lnTo>
                  <a:lnTo>
                    <a:pt x="1250" y="275"/>
                  </a:lnTo>
                  <a:lnTo>
                    <a:pt x="1254" y="269"/>
                  </a:lnTo>
                  <a:lnTo>
                    <a:pt x="1260" y="262"/>
                  </a:lnTo>
                  <a:lnTo>
                    <a:pt x="1266" y="255"/>
                  </a:lnTo>
                  <a:lnTo>
                    <a:pt x="1273" y="248"/>
                  </a:lnTo>
                  <a:lnTo>
                    <a:pt x="1279" y="242"/>
                  </a:lnTo>
                  <a:lnTo>
                    <a:pt x="1284" y="239"/>
                  </a:lnTo>
                  <a:lnTo>
                    <a:pt x="1290" y="238"/>
                  </a:lnTo>
                  <a:lnTo>
                    <a:pt x="1295" y="241"/>
                  </a:lnTo>
                  <a:lnTo>
                    <a:pt x="1300" y="250"/>
                  </a:lnTo>
                  <a:lnTo>
                    <a:pt x="1300" y="256"/>
                  </a:lnTo>
                  <a:lnTo>
                    <a:pt x="1296" y="261"/>
                  </a:lnTo>
                  <a:lnTo>
                    <a:pt x="1289" y="269"/>
                  </a:lnTo>
                  <a:lnTo>
                    <a:pt x="1284" y="273"/>
                  </a:lnTo>
                  <a:lnTo>
                    <a:pt x="1279" y="278"/>
                  </a:lnTo>
                  <a:lnTo>
                    <a:pt x="1273" y="281"/>
                  </a:lnTo>
                  <a:lnTo>
                    <a:pt x="1267" y="285"/>
                  </a:lnTo>
                  <a:lnTo>
                    <a:pt x="1261" y="289"/>
                  </a:lnTo>
                  <a:lnTo>
                    <a:pt x="1257" y="293"/>
                  </a:lnTo>
                  <a:lnTo>
                    <a:pt x="1254" y="298"/>
                  </a:lnTo>
                  <a:lnTo>
                    <a:pt x="1255" y="302"/>
                  </a:lnTo>
                  <a:lnTo>
                    <a:pt x="1259" y="316"/>
                  </a:lnTo>
                  <a:lnTo>
                    <a:pt x="1261" y="333"/>
                  </a:lnTo>
                  <a:lnTo>
                    <a:pt x="1264" y="348"/>
                  </a:lnTo>
                  <a:lnTo>
                    <a:pt x="1270" y="356"/>
                  </a:lnTo>
                  <a:lnTo>
                    <a:pt x="1275" y="356"/>
                  </a:lnTo>
                  <a:lnTo>
                    <a:pt x="1281" y="354"/>
                  </a:lnTo>
                  <a:lnTo>
                    <a:pt x="1287" y="349"/>
                  </a:lnTo>
                  <a:lnTo>
                    <a:pt x="1293" y="345"/>
                  </a:lnTo>
                  <a:lnTo>
                    <a:pt x="1299" y="338"/>
                  </a:lnTo>
                  <a:lnTo>
                    <a:pt x="1304" y="332"/>
                  </a:lnTo>
                  <a:lnTo>
                    <a:pt x="1310" y="327"/>
                  </a:lnTo>
                  <a:lnTo>
                    <a:pt x="1313" y="323"/>
                  </a:lnTo>
                  <a:lnTo>
                    <a:pt x="1319" y="315"/>
                  </a:lnTo>
                  <a:lnTo>
                    <a:pt x="1325" y="303"/>
                  </a:lnTo>
                  <a:lnTo>
                    <a:pt x="1327" y="293"/>
                  </a:lnTo>
                  <a:lnTo>
                    <a:pt x="1328" y="284"/>
                  </a:lnTo>
                  <a:lnTo>
                    <a:pt x="1330" y="277"/>
                  </a:lnTo>
                  <a:lnTo>
                    <a:pt x="1335" y="270"/>
                  </a:lnTo>
                  <a:lnTo>
                    <a:pt x="1345" y="264"/>
                  </a:lnTo>
                  <a:lnTo>
                    <a:pt x="1359" y="260"/>
                  </a:lnTo>
                  <a:lnTo>
                    <a:pt x="1368" y="257"/>
                  </a:lnTo>
                  <a:lnTo>
                    <a:pt x="1379" y="255"/>
                  </a:lnTo>
                  <a:lnTo>
                    <a:pt x="1390" y="251"/>
                  </a:lnTo>
                  <a:lnTo>
                    <a:pt x="1401" y="248"/>
                  </a:lnTo>
                  <a:lnTo>
                    <a:pt x="1412" y="245"/>
                  </a:lnTo>
                  <a:lnTo>
                    <a:pt x="1421" y="241"/>
                  </a:lnTo>
                  <a:lnTo>
                    <a:pt x="1428" y="237"/>
                  </a:lnTo>
                  <a:lnTo>
                    <a:pt x="1432" y="232"/>
                  </a:lnTo>
                  <a:lnTo>
                    <a:pt x="1438" y="223"/>
                  </a:lnTo>
                  <a:lnTo>
                    <a:pt x="1446" y="212"/>
                  </a:lnTo>
                  <a:lnTo>
                    <a:pt x="1452" y="205"/>
                  </a:lnTo>
                  <a:lnTo>
                    <a:pt x="1456" y="202"/>
                  </a:lnTo>
                  <a:lnTo>
                    <a:pt x="1493" y="230"/>
                  </a:lnTo>
                  <a:lnTo>
                    <a:pt x="1497" y="216"/>
                  </a:lnTo>
                  <a:lnTo>
                    <a:pt x="1504" y="199"/>
                  </a:lnTo>
                  <a:lnTo>
                    <a:pt x="1510" y="181"/>
                  </a:lnTo>
                  <a:lnTo>
                    <a:pt x="1508" y="172"/>
                  </a:lnTo>
                  <a:lnTo>
                    <a:pt x="1503" y="170"/>
                  </a:lnTo>
                  <a:lnTo>
                    <a:pt x="1499" y="170"/>
                  </a:lnTo>
                  <a:lnTo>
                    <a:pt x="1492" y="170"/>
                  </a:lnTo>
                  <a:lnTo>
                    <a:pt x="1486" y="171"/>
                  </a:lnTo>
                  <a:lnTo>
                    <a:pt x="1480" y="172"/>
                  </a:lnTo>
                  <a:lnTo>
                    <a:pt x="1476" y="173"/>
                  </a:lnTo>
                  <a:lnTo>
                    <a:pt x="1472" y="174"/>
                  </a:lnTo>
                  <a:lnTo>
                    <a:pt x="1471" y="174"/>
                  </a:lnTo>
                  <a:lnTo>
                    <a:pt x="1467" y="174"/>
                  </a:lnTo>
                  <a:lnTo>
                    <a:pt x="1459" y="172"/>
                  </a:lnTo>
                  <a:lnTo>
                    <a:pt x="1449" y="167"/>
                  </a:lnTo>
                  <a:lnTo>
                    <a:pt x="1441" y="159"/>
                  </a:lnTo>
                  <a:lnTo>
                    <a:pt x="1436" y="155"/>
                  </a:lnTo>
                  <a:lnTo>
                    <a:pt x="1429" y="150"/>
                  </a:lnTo>
                  <a:lnTo>
                    <a:pt x="1421" y="146"/>
                  </a:lnTo>
                  <a:lnTo>
                    <a:pt x="1412" y="141"/>
                  </a:lnTo>
                  <a:lnTo>
                    <a:pt x="1404" y="139"/>
                  </a:lnTo>
                  <a:lnTo>
                    <a:pt x="1396" y="137"/>
                  </a:lnTo>
                  <a:lnTo>
                    <a:pt x="1389" y="137"/>
                  </a:lnTo>
                  <a:lnTo>
                    <a:pt x="1386" y="141"/>
                  </a:lnTo>
                  <a:lnTo>
                    <a:pt x="1382" y="146"/>
                  </a:lnTo>
                  <a:lnTo>
                    <a:pt x="1375" y="148"/>
                  </a:lnTo>
                  <a:lnTo>
                    <a:pt x="1366" y="150"/>
                  </a:lnTo>
                  <a:lnTo>
                    <a:pt x="1356" y="150"/>
                  </a:lnTo>
                  <a:lnTo>
                    <a:pt x="1343" y="150"/>
                  </a:lnTo>
                  <a:lnTo>
                    <a:pt x="1330" y="148"/>
                  </a:lnTo>
                  <a:lnTo>
                    <a:pt x="1317" y="146"/>
                  </a:lnTo>
                  <a:lnTo>
                    <a:pt x="1304" y="141"/>
                  </a:lnTo>
                  <a:lnTo>
                    <a:pt x="1290" y="135"/>
                  </a:lnTo>
                  <a:lnTo>
                    <a:pt x="1275" y="128"/>
                  </a:lnTo>
                  <a:lnTo>
                    <a:pt x="1259" y="120"/>
                  </a:lnTo>
                  <a:lnTo>
                    <a:pt x="1244" y="113"/>
                  </a:lnTo>
                  <a:lnTo>
                    <a:pt x="1228" y="105"/>
                  </a:lnTo>
                  <a:lnTo>
                    <a:pt x="1215" y="99"/>
                  </a:lnTo>
                  <a:lnTo>
                    <a:pt x="1202" y="96"/>
                  </a:lnTo>
                  <a:lnTo>
                    <a:pt x="1194" y="96"/>
                  </a:lnTo>
                  <a:lnTo>
                    <a:pt x="1189" y="96"/>
                  </a:lnTo>
                  <a:lnTo>
                    <a:pt x="1185" y="93"/>
                  </a:lnTo>
                  <a:lnTo>
                    <a:pt x="1182" y="89"/>
                  </a:lnTo>
                  <a:lnTo>
                    <a:pt x="1178" y="85"/>
                  </a:lnTo>
                  <a:lnTo>
                    <a:pt x="1175" y="81"/>
                  </a:lnTo>
                  <a:lnTo>
                    <a:pt x="1170" y="79"/>
                  </a:lnTo>
                  <a:lnTo>
                    <a:pt x="1164" y="78"/>
                  </a:lnTo>
                  <a:lnTo>
                    <a:pt x="1155" y="81"/>
                  </a:lnTo>
                  <a:lnTo>
                    <a:pt x="1145" y="86"/>
                  </a:lnTo>
                  <a:lnTo>
                    <a:pt x="1133" y="91"/>
                  </a:lnTo>
                  <a:lnTo>
                    <a:pt x="1122" y="97"/>
                  </a:lnTo>
                  <a:lnTo>
                    <a:pt x="1109" y="102"/>
                  </a:lnTo>
                  <a:lnTo>
                    <a:pt x="1096" y="105"/>
                  </a:lnTo>
                  <a:lnTo>
                    <a:pt x="1083" y="106"/>
                  </a:lnTo>
                  <a:lnTo>
                    <a:pt x="1068" y="105"/>
                  </a:lnTo>
                  <a:lnTo>
                    <a:pt x="1053" y="102"/>
                  </a:lnTo>
                  <a:lnTo>
                    <a:pt x="1037" y="96"/>
                  </a:lnTo>
                  <a:lnTo>
                    <a:pt x="1020" y="90"/>
                  </a:lnTo>
                  <a:lnTo>
                    <a:pt x="1003" y="86"/>
                  </a:lnTo>
                  <a:lnTo>
                    <a:pt x="988" y="81"/>
                  </a:lnTo>
                  <a:lnTo>
                    <a:pt x="972" y="78"/>
                  </a:lnTo>
                  <a:lnTo>
                    <a:pt x="958" y="75"/>
                  </a:lnTo>
                  <a:lnTo>
                    <a:pt x="947" y="75"/>
                  </a:lnTo>
                  <a:lnTo>
                    <a:pt x="936" y="78"/>
                  </a:lnTo>
                  <a:lnTo>
                    <a:pt x="927" y="81"/>
                  </a:lnTo>
                  <a:lnTo>
                    <a:pt x="916" y="83"/>
                  </a:lnTo>
                  <a:lnTo>
                    <a:pt x="905" y="86"/>
                  </a:lnTo>
                  <a:lnTo>
                    <a:pt x="894" y="87"/>
                  </a:lnTo>
                  <a:lnTo>
                    <a:pt x="883" y="89"/>
                  </a:lnTo>
                  <a:lnTo>
                    <a:pt x="875" y="89"/>
                  </a:lnTo>
                  <a:lnTo>
                    <a:pt x="871" y="90"/>
                  </a:lnTo>
                  <a:lnTo>
                    <a:pt x="868" y="90"/>
                  </a:lnTo>
                  <a:lnTo>
                    <a:pt x="878" y="80"/>
                  </a:lnTo>
                  <a:lnTo>
                    <a:pt x="880" y="68"/>
                  </a:lnTo>
                  <a:lnTo>
                    <a:pt x="879" y="60"/>
                  </a:lnTo>
                  <a:lnTo>
                    <a:pt x="878" y="57"/>
                  </a:lnTo>
                  <a:lnTo>
                    <a:pt x="904" y="48"/>
                  </a:lnTo>
                  <a:lnTo>
                    <a:pt x="893" y="40"/>
                  </a:lnTo>
                  <a:lnTo>
                    <a:pt x="882" y="32"/>
                  </a:lnTo>
                  <a:lnTo>
                    <a:pt x="872" y="22"/>
                  </a:lnTo>
                  <a:lnTo>
                    <a:pt x="863" y="14"/>
                  </a:lnTo>
                  <a:lnTo>
                    <a:pt x="853" y="7"/>
                  </a:lnTo>
                  <a:lnTo>
                    <a:pt x="845" y="3"/>
                  </a:lnTo>
                  <a:lnTo>
                    <a:pt x="837" y="0"/>
                  </a:lnTo>
                  <a:lnTo>
                    <a:pt x="831" y="2"/>
                  </a:lnTo>
                  <a:lnTo>
                    <a:pt x="826" y="5"/>
                  </a:lnTo>
                  <a:lnTo>
                    <a:pt x="820" y="10"/>
                  </a:lnTo>
                  <a:lnTo>
                    <a:pt x="814" y="14"/>
                  </a:lnTo>
                  <a:lnTo>
                    <a:pt x="810" y="20"/>
                  </a:lnTo>
                  <a:lnTo>
                    <a:pt x="804" y="25"/>
                  </a:lnTo>
                  <a:lnTo>
                    <a:pt x="799" y="28"/>
                  </a:lnTo>
                  <a:lnTo>
                    <a:pt x="793" y="33"/>
                  </a:lnTo>
                  <a:lnTo>
                    <a:pt x="789" y="35"/>
                  </a:lnTo>
                  <a:lnTo>
                    <a:pt x="782" y="34"/>
                  </a:lnTo>
                  <a:lnTo>
                    <a:pt x="775" y="28"/>
                  </a:lnTo>
                  <a:lnTo>
                    <a:pt x="767" y="23"/>
                  </a:lnTo>
                  <a:lnTo>
                    <a:pt x="755" y="26"/>
                  </a:lnTo>
                  <a:lnTo>
                    <a:pt x="749" y="30"/>
                  </a:lnTo>
                  <a:lnTo>
                    <a:pt x="740" y="36"/>
                  </a:lnTo>
                  <a:lnTo>
                    <a:pt x="732" y="41"/>
                  </a:lnTo>
                  <a:lnTo>
                    <a:pt x="724" y="47"/>
                  </a:lnTo>
                  <a:lnTo>
                    <a:pt x="715" y="51"/>
                  </a:lnTo>
                  <a:lnTo>
                    <a:pt x="707" y="55"/>
                  </a:lnTo>
                  <a:lnTo>
                    <a:pt x="698" y="58"/>
                  </a:lnTo>
                  <a:lnTo>
                    <a:pt x="689" y="59"/>
                  </a:lnTo>
                  <a:lnTo>
                    <a:pt x="681" y="61"/>
                  </a:lnTo>
                  <a:lnTo>
                    <a:pt x="674" y="67"/>
                  </a:lnTo>
                  <a:lnTo>
                    <a:pt x="668" y="74"/>
                  </a:lnTo>
                  <a:lnTo>
                    <a:pt x="662" y="81"/>
                  </a:lnTo>
                  <a:lnTo>
                    <a:pt x="657" y="90"/>
                  </a:lnTo>
                  <a:lnTo>
                    <a:pt x="652" y="98"/>
                  </a:lnTo>
                  <a:lnTo>
                    <a:pt x="647" y="105"/>
                  </a:lnTo>
                  <a:lnTo>
                    <a:pt x="640" y="111"/>
                  </a:lnTo>
                  <a:lnTo>
                    <a:pt x="637" y="112"/>
                  </a:lnTo>
                  <a:lnTo>
                    <a:pt x="631" y="113"/>
                  </a:lnTo>
                  <a:lnTo>
                    <a:pt x="625" y="112"/>
                  </a:lnTo>
                  <a:lnTo>
                    <a:pt x="619" y="111"/>
                  </a:lnTo>
                  <a:lnTo>
                    <a:pt x="613" y="110"/>
                  </a:lnTo>
                  <a:lnTo>
                    <a:pt x="606" y="108"/>
                  </a:lnTo>
                  <a:lnTo>
                    <a:pt x="599" y="106"/>
                  </a:lnTo>
                  <a:lnTo>
                    <a:pt x="592" y="105"/>
                  </a:lnTo>
                  <a:lnTo>
                    <a:pt x="584" y="104"/>
                  </a:lnTo>
                  <a:lnTo>
                    <a:pt x="575" y="105"/>
                  </a:lnTo>
                  <a:lnTo>
                    <a:pt x="564" y="106"/>
                  </a:lnTo>
                  <a:lnTo>
                    <a:pt x="554" y="109"/>
                  </a:lnTo>
                  <a:lnTo>
                    <a:pt x="545" y="113"/>
                  </a:lnTo>
                  <a:lnTo>
                    <a:pt x="537" y="118"/>
                  </a:lnTo>
                  <a:lnTo>
                    <a:pt x="531" y="123"/>
                  </a:lnTo>
                  <a:lnTo>
                    <a:pt x="528" y="129"/>
                  </a:lnTo>
                  <a:lnTo>
                    <a:pt x="526" y="135"/>
                  </a:lnTo>
                  <a:lnTo>
                    <a:pt x="520" y="141"/>
                  </a:lnTo>
                  <a:lnTo>
                    <a:pt x="512" y="146"/>
                  </a:lnTo>
                  <a:lnTo>
                    <a:pt x="504" y="148"/>
                  </a:lnTo>
                  <a:lnTo>
                    <a:pt x="495" y="151"/>
                  </a:lnTo>
                  <a:lnTo>
                    <a:pt x="486" y="152"/>
                  </a:lnTo>
                  <a:lnTo>
                    <a:pt x="478" y="154"/>
                  </a:lnTo>
                  <a:lnTo>
                    <a:pt x="471" y="154"/>
                  </a:lnTo>
                  <a:lnTo>
                    <a:pt x="463" y="154"/>
                  </a:lnTo>
                  <a:lnTo>
                    <a:pt x="454" y="152"/>
                  </a:lnTo>
                  <a:lnTo>
                    <a:pt x="442" y="151"/>
                  </a:lnTo>
                  <a:lnTo>
                    <a:pt x="431" y="150"/>
                  </a:lnTo>
                  <a:lnTo>
                    <a:pt x="419" y="150"/>
                  </a:lnTo>
                  <a:lnTo>
                    <a:pt x="410" y="151"/>
                  </a:lnTo>
                  <a:lnTo>
                    <a:pt x="402" y="154"/>
                  </a:lnTo>
                  <a:lnTo>
                    <a:pt x="397" y="157"/>
                  </a:lnTo>
                  <a:lnTo>
                    <a:pt x="390" y="167"/>
                  </a:lnTo>
                  <a:lnTo>
                    <a:pt x="382" y="178"/>
                  </a:lnTo>
                  <a:lnTo>
                    <a:pt x="374" y="187"/>
                  </a:lnTo>
                  <a:lnTo>
                    <a:pt x="371" y="190"/>
                  </a:lnTo>
                  <a:lnTo>
                    <a:pt x="337" y="187"/>
                  </a:lnTo>
                  <a:lnTo>
                    <a:pt x="335" y="188"/>
                  </a:lnTo>
                  <a:lnTo>
                    <a:pt x="330" y="189"/>
                  </a:lnTo>
                  <a:lnTo>
                    <a:pt x="325" y="192"/>
                  </a:lnTo>
                  <a:lnTo>
                    <a:pt x="318" y="193"/>
                  </a:lnTo>
                  <a:lnTo>
                    <a:pt x="312" y="194"/>
                  </a:lnTo>
                  <a:lnTo>
                    <a:pt x="307" y="195"/>
                  </a:lnTo>
                  <a:lnTo>
                    <a:pt x="306" y="194"/>
                  </a:lnTo>
                  <a:lnTo>
                    <a:pt x="310" y="190"/>
                  </a:lnTo>
                  <a:lnTo>
                    <a:pt x="315" y="179"/>
                  </a:lnTo>
                  <a:lnTo>
                    <a:pt x="314" y="165"/>
                  </a:lnTo>
                  <a:lnTo>
                    <a:pt x="306" y="154"/>
                  </a:lnTo>
                  <a:lnTo>
                    <a:pt x="297" y="150"/>
                  </a:lnTo>
                  <a:lnTo>
                    <a:pt x="291" y="151"/>
                  </a:lnTo>
                  <a:lnTo>
                    <a:pt x="283" y="152"/>
                  </a:lnTo>
                  <a:lnTo>
                    <a:pt x="275" y="154"/>
                  </a:lnTo>
                  <a:lnTo>
                    <a:pt x="266" y="154"/>
                  </a:lnTo>
                  <a:lnTo>
                    <a:pt x="257" y="152"/>
                  </a:lnTo>
                  <a:lnTo>
                    <a:pt x="250" y="151"/>
                  </a:lnTo>
                  <a:lnTo>
                    <a:pt x="245" y="148"/>
                  </a:lnTo>
                  <a:lnTo>
                    <a:pt x="243" y="144"/>
                  </a:lnTo>
                  <a:lnTo>
                    <a:pt x="240" y="132"/>
                  </a:lnTo>
                  <a:lnTo>
                    <a:pt x="235" y="114"/>
                  </a:lnTo>
                  <a:lnTo>
                    <a:pt x="225" y="99"/>
                  </a:lnTo>
                  <a:lnTo>
                    <a:pt x="215" y="90"/>
                  </a:lnTo>
                  <a:lnTo>
                    <a:pt x="208" y="89"/>
                  </a:lnTo>
                  <a:lnTo>
                    <a:pt x="200" y="91"/>
                  </a:lnTo>
                  <a:lnTo>
                    <a:pt x="191" y="96"/>
                  </a:lnTo>
                  <a:lnTo>
                    <a:pt x="180" y="102"/>
                  </a:lnTo>
                  <a:lnTo>
                    <a:pt x="170" y="109"/>
                  </a:lnTo>
                  <a:lnTo>
                    <a:pt x="159" y="117"/>
                  </a:lnTo>
                  <a:lnTo>
                    <a:pt x="148" y="125"/>
                  </a:lnTo>
                  <a:lnTo>
                    <a:pt x="139" y="132"/>
                  </a:lnTo>
                  <a:lnTo>
                    <a:pt x="129" y="140"/>
                  </a:lnTo>
                  <a:lnTo>
                    <a:pt x="118" y="149"/>
                  </a:lnTo>
                  <a:lnTo>
                    <a:pt x="107" y="159"/>
                  </a:lnTo>
                  <a:lnTo>
                    <a:pt x="95" y="170"/>
                  </a:lnTo>
                  <a:lnTo>
                    <a:pt x="84" y="180"/>
                  </a:lnTo>
                  <a:lnTo>
                    <a:pt x="73" y="188"/>
                  </a:lnTo>
                  <a:lnTo>
                    <a:pt x="64" y="196"/>
                  </a:lnTo>
                  <a:lnTo>
                    <a:pt x="57" y="202"/>
                  </a:lnTo>
                  <a:lnTo>
                    <a:pt x="48" y="212"/>
                  </a:lnTo>
                  <a:lnTo>
                    <a:pt x="42" y="223"/>
                  </a:lnTo>
                  <a:lnTo>
                    <a:pt x="41" y="235"/>
                  </a:lnTo>
                  <a:lnTo>
                    <a:pt x="46" y="248"/>
                  </a:lnTo>
                  <a:lnTo>
                    <a:pt x="53" y="263"/>
                  </a:lnTo>
                  <a:lnTo>
                    <a:pt x="60" y="279"/>
                  </a:lnTo>
                  <a:lnTo>
                    <a:pt x="66" y="292"/>
                  </a:lnTo>
                  <a:lnTo>
                    <a:pt x="76" y="296"/>
                  </a:lnTo>
                  <a:lnTo>
                    <a:pt x="81" y="296"/>
                  </a:lnTo>
                  <a:lnTo>
                    <a:pt x="88" y="295"/>
                  </a:lnTo>
                  <a:lnTo>
                    <a:pt x="95" y="294"/>
                  </a:lnTo>
                  <a:lnTo>
                    <a:pt x="102" y="292"/>
                  </a:lnTo>
                  <a:lnTo>
                    <a:pt x="109" y="288"/>
                  </a:lnTo>
                  <a:lnTo>
                    <a:pt x="116" y="286"/>
                  </a:lnTo>
                  <a:lnTo>
                    <a:pt x="121" y="283"/>
                  </a:lnTo>
                  <a:lnTo>
                    <a:pt x="124" y="278"/>
                  </a:lnTo>
                  <a:lnTo>
                    <a:pt x="130" y="269"/>
                  </a:lnTo>
                  <a:lnTo>
                    <a:pt x="138" y="260"/>
                  </a:lnTo>
                  <a:lnTo>
                    <a:pt x="142" y="250"/>
                  </a:lnTo>
                  <a:lnTo>
                    <a:pt x="142" y="239"/>
                  </a:lnTo>
                  <a:lnTo>
                    <a:pt x="138" y="226"/>
                  </a:lnTo>
                  <a:lnTo>
                    <a:pt x="136" y="215"/>
                  </a:lnTo>
                  <a:lnTo>
                    <a:pt x="137" y="205"/>
                  </a:lnTo>
                  <a:lnTo>
                    <a:pt x="142" y="196"/>
                  </a:lnTo>
                  <a:lnTo>
                    <a:pt x="148" y="192"/>
                  </a:lnTo>
                  <a:lnTo>
                    <a:pt x="154" y="187"/>
                  </a:lnTo>
                  <a:lnTo>
                    <a:pt x="161" y="182"/>
                  </a:lnTo>
                  <a:lnTo>
                    <a:pt x="167" y="178"/>
                  </a:lnTo>
                  <a:lnTo>
                    <a:pt x="172" y="174"/>
                  </a:lnTo>
                  <a:lnTo>
                    <a:pt x="177" y="171"/>
                  </a:lnTo>
                  <a:lnTo>
                    <a:pt x="180" y="170"/>
                  </a:lnTo>
                  <a:lnTo>
                    <a:pt x="182" y="169"/>
                  </a:lnTo>
                  <a:lnTo>
                    <a:pt x="183" y="169"/>
                  </a:lnTo>
                  <a:lnTo>
                    <a:pt x="186" y="170"/>
                  </a:lnTo>
                  <a:lnTo>
                    <a:pt x="190" y="174"/>
                  </a:lnTo>
                  <a:lnTo>
                    <a:pt x="191" y="181"/>
                  </a:lnTo>
                  <a:lnTo>
                    <a:pt x="190" y="187"/>
                  </a:lnTo>
                  <a:lnTo>
                    <a:pt x="185" y="189"/>
                  </a:lnTo>
                  <a:lnTo>
                    <a:pt x="178" y="193"/>
                  </a:lnTo>
                  <a:lnTo>
                    <a:pt x="170" y="199"/>
                  </a:lnTo>
                  <a:lnTo>
                    <a:pt x="163" y="210"/>
                  </a:lnTo>
                  <a:lnTo>
                    <a:pt x="163" y="224"/>
                  </a:lnTo>
                  <a:lnTo>
                    <a:pt x="169" y="235"/>
                  </a:lnTo>
                  <a:lnTo>
                    <a:pt x="182" y="239"/>
                  </a:lnTo>
                  <a:lnTo>
                    <a:pt x="191" y="237"/>
                  </a:lnTo>
                  <a:lnTo>
                    <a:pt x="200" y="233"/>
                  </a:lnTo>
                  <a:lnTo>
                    <a:pt x="209" y="230"/>
                  </a:lnTo>
                  <a:lnTo>
                    <a:pt x="219" y="226"/>
                  </a:lnTo>
                  <a:lnTo>
                    <a:pt x="228" y="222"/>
                  </a:lnTo>
                  <a:lnTo>
                    <a:pt x="236" y="219"/>
                  </a:lnTo>
                  <a:lnTo>
                    <a:pt x="242" y="217"/>
                  </a:lnTo>
                  <a:lnTo>
                    <a:pt x="246" y="217"/>
                  </a:lnTo>
                  <a:lnTo>
                    <a:pt x="253" y="223"/>
                  </a:lnTo>
                  <a:lnTo>
                    <a:pt x="260" y="233"/>
                  </a:lnTo>
                  <a:lnTo>
                    <a:pt x="266" y="243"/>
                  </a:lnTo>
                  <a:lnTo>
                    <a:pt x="270" y="250"/>
                  </a:lnTo>
                  <a:lnTo>
                    <a:pt x="263" y="251"/>
                  </a:lnTo>
                  <a:lnTo>
                    <a:pt x="257" y="253"/>
                  </a:lnTo>
                  <a:lnTo>
                    <a:pt x="251" y="256"/>
                  </a:lnTo>
                  <a:lnTo>
                    <a:pt x="245" y="260"/>
                  </a:lnTo>
                  <a:lnTo>
                    <a:pt x="240" y="263"/>
                  </a:lnTo>
                  <a:lnTo>
                    <a:pt x="237" y="265"/>
                  </a:lnTo>
                  <a:lnTo>
                    <a:pt x="235" y="268"/>
                  </a:lnTo>
                  <a:lnTo>
                    <a:pt x="233" y="269"/>
                  </a:lnTo>
                  <a:lnTo>
                    <a:pt x="231" y="269"/>
                  </a:lnTo>
                  <a:lnTo>
                    <a:pt x="225" y="268"/>
                  </a:lnTo>
                  <a:lnTo>
                    <a:pt x="216" y="266"/>
                  </a:lnTo>
                  <a:lnTo>
                    <a:pt x="207" y="265"/>
                  </a:lnTo>
                  <a:lnTo>
                    <a:pt x="197" y="265"/>
                  </a:lnTo>
                  <a:lnTo>
                    <a:pt x="187" y="266"/>
                  </a:lnTo>
                  <a:lnTo>
                    <a:pt x="182" y="269"/>
                  </a:lnTo>
                  <a:lnTo>
                    <a:pt x="179" y="272"/>
                  </a:lnTo>
                  <a:lnTo>
                    <a:pt x="177" y="285"/>
                  </a:lnTo>
                  <a:lnTo>
                    <a:pt x="172" y="300"/>
                  </a:lnTo>
                  <a:lnTo>
                    <a:pt x="162" y="313"/>
                  </a:lnTo>
                  <a:lnTo>
                    <a:pt x="148" y="315"/>
                  </a:lnTo>
                  <a:lnTo>
                    <a:pt x="139" y="313"/>
                  </a:lnTo>
                  <a:lnTo>
                    <a:pt x="126" y="311"/>
                  </a:lnTo>
                  <a:lnTo>
                    <a:pt x="113" y="313"/>
                  </a:lnTo>
                  <a:lnTo>
                    <a:pt x="98" y="314"/>
                  </a:lnTo>
                  <a:lnTo>
                    <a:pt x="84" y="316"/>
                  </a:lnTo>
                  <a:lnTo>
                    <a:pt x="70" y="321"/>
                  </a:lnTo>
                  <a:lnTo>
                    <a:pt x="60" y="327"/>
                  </a:lnTo>
                  <a:lnTo>
                    <a:pt x="51" y="336"/>
                  </a:lnTo>
                  <a:lnTo>
                    <a:pt x="46" y="344"/>
                  </a:lnTo>
                  <a:lnTo>
                    <a:pt x="40" y="351"/>
                  </a:lnTo>
                  <a:lnTo>
                    <a:pt x="35" y="356"/>
                  </a:lnTo>
                  <a:lnTo>
                    <a:pt x="30" y="362"/>
                  </a:lnTo>
                  <a:lnTo>
                    <a:pt x="25" y="367"/>
                  </a:lnTo>
                  <a:lnTo>
                    <a:pt x="20" y="371"/>
                  </a:lnTo>
                  <a:lnTo>
                    <a:pt x="16" y="376"/>
                  </a:lnTo>
                  <a:lnTo>
                    <a:pt x="12" y="382"/>
                  </a:lnTo>
                  <a:lnTo>
                    <a:pt x="9" y="387"/>
                  </a:lnTo>
                  <a:lnTo>
                    <a:pt x="5" y="392"/>
                  </a:lnTo>
                  <a:lnTo>
                    <a:pt x="2" y="398"/>
                  </a:lnTo>
                  <a:lnTo>
                    <a:pt x="0" y="403"/>
                  </a:lnTo>
                  <a:lnTo>
                    <a:pt x="1116" y="403"/>
                  </a:lnTo>
                  <a:close/>
                </a:path>
              </a:pathLst>
            </a:custGeom>
            <a:solidFill>
              <a:srgbClr val="cecec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" name=""/>
            <p:cNvSpPr/>
            <p:nvPr/>
          </p:nvSpPr>
          <p:spPr>
            <a:xfrm>
              <a:off x="4210200" y="2612520"/>
              <a:ext cx="3554280" cy="1393920"/>
            </a:xfrm>
            <a:custGeom>
              <a:avLst/>
              <a:gdLst/>
              <a:ahLst/>
              <a:rect l="l" t="t" r="r" b="b"/>
              <a:pathLst>
                <a:path w="1192" h="402">
                  <a:moveTo>
                    <a:pt x="76" y="0"/>
                  </a:moveTo>
                  <a:lnTo>
                    <a:pt x="72" y="7"/>
                  </a:lnTo>
                  <a:lnTo>
                    <a:pt x="69" y="13"/>
                  </a:lnTo>
                  <a:lnTo>
                    <a:pt x="66" y="18"/>
                  </a:lnTo>
                  <a:lnTo>
                    <a:pt x="64" y="20"/>
                  </a:lnTo>
                  <a:lnTo>
                    <a:pt x="58" y="24"/>
                  </a:lnTo>
                  <a:lnTo>
                    <a:pt x="51" y="24"/>
                  </a:lnTo>
                  <a:lnTo>
                    <a:pt x="43" y="24"/>
                  </a:lnTo>
                  <a:lnTo>
                    <a:pt x="35" y="21"/>
                  </a:lnTo>
                  <a:lnTo>
                    <a:pt x="27" y="19"/>
                  </a:lnTo>
                  <a:lnTo>
                    <a:pt x="20" y="17"/>
                  </a:lnTo>
                  <a:lnTo>
                    <a:pt x="16" y="15"/>
                  </a:lnTo>
                  <a:lnTo>
                    <a:pt x="15" y="14"/>
                  </a:lnTo>
                  <a:lnTo>
                    <a:pt x="12" y="17"/>
                  </a:lnTo>
                  <a:lnTo>
                    <a:pt x="8" y="24"/>
                  </a:lnTo>
                  <a:lnTo>
                    <a:pt x="2" y="33"/>
                  </a:lnTo>
                  <a:lnTo>
                    <a:pt x="0" y="42"/>
                  </a:lnTo>
                  <a:lnTo>
                    <a:pt x="2" y="53"/>
                  </a:lnTo>
                  <a:lnTo>
                    <a:pt x="6" y="68"/>
                  </a:lnTo>
                  <a:lnTo>
                    <a:pt x="12" y="82"/>
                  </a:lnTo>
                  <a:lnTo>
                    <a:pt x="18" y="90"/>
                  </a:lnTo>
                  <a:lnTo>
                    <a:pt x="21" y="93"/>
                  </a:lnTo>
                  <a:lnTo>
                    <a:pt x="25" y="95"/>
                  </a:lnTo>
                  <a:lnTo>
                    <a:pt x="31" y="96"/>
                  </a:lnTo>
                  <a:lnTo>
                    <a:pt x="36" y="97"/>
                  </a:lnTo>
                  <a:lnTo>
                    <a:pt x="43" y="96"/>
                  </a:lnTo>
                  <a:lnTo>
                    <a:pt x="49" y="95"/>
                  </a:lnTo>
                  <a:lnTo>
                    <a:pt x="55" y="91"/>
                  </a:lnTo>
                  <a:lnTo>
                    <a:pt x="61" y="87"/>
                  </a:lnTo>
                  <a:lnTo>
                    <a:pt x="65" y="80"/>
                  </a:lnTo>
                  <a:lnTo>
                    <a:pt x="72" y="72"/>
                  </a:lnTo>
                  <a:lnTo>
                    <a:pt x="79" y="62"/>
                  </a:lnTo>
                  <a:lnTo>
                    <a:pt x="87" y="51"/>
                  </a:lnTo>
                  <a:lnTo>
                    <a:pt x="95" y="42"/>
                  </a:lnTo>
                  <a:lnTo>
                    <a:pt x="103" y="34"/>
                  </a:lnTo>
                  <a:lnTo>
                    <a:pt x="111" y="27"/>
                  </a:lnTo>
                  <a:lnTo>
                    <a:pt x="118" y="24"/>
                  </a:lnTo>
                  <a:lnTo>
                    <a:pt x="125" y="21"/>
                  </a:lnTo>
                  <a:lnTo>
                    <a:pt x="132" y="21"/>
                  </a:lnTo>
                  <a:lnTo>
                    <a:pt x="139" y="20"/>
                  </a:lnTo>
                  <a:lnTo>
                    <a:pt x="146" y="21"/>
                  </a:lnTo>
                  <a:lnTo>
                    <a:pt x="153" y="22"/>
                  </a:lnTo>
                  <a:lnTo>
                    <a:pt x="160" y="25"/>
                  </a:lnTo>
                  <a:lnTo>
                    <a:pt x="165" y="28"/>
                  </a:lnTo>
                  <a:lnTo>
                    <a:pt x="170" y="33"/>
                  </a:lnTo>
                  <a:lnTo>
                    <a:pt x="175" y="38"/>
                  </a:lnTo>
                  <a:lnTo>
                    <a:pt x="180" y="45"/>
                  </a:lnTo>
                  <a:lnTo>
                    <a:pt x="186" y="53"/>
                  </a:lnTo>
                  <a:lnTo>
                    <a:pt x="192" y="62"/>
                  </a:lnTo>
                  <a:lnTo>
                    <a:pt x="198" y="68"/>
                  </a:lnTo>
                  <a:lnTo>
                    <a:pt x="202" y="75"/>
                  </a:lnTo>
                  <a:lnTo>
                    <a:pt x="205" y="80"/>
                  </a:lnTo>
                  <a:lnTo>
                    <a:pt x="206" y="81"/>
                  </a:lnTo>
                  <a:lnTo>
                    <a:pt x="213" y="60"/>
                  </a:lnTo>
                  <a:lnTo>
                    <a:pt x="237" y="53"/>
                  </a:lnTo>
                  <a:lnTo>
                    <a:pt x="246" y="90"/>
                  </a:lnTo>
                  <a:lnTo>
                    <a:pt x="247" y="88"/>
                  </a:lnTo>
                  <a:lnTo>
                    <a:pt x="252" y="82"/>
                  </a:lnTo>
                  <a:lnTo>
                    <a:pt x="259" y="73"/>
                  </a:lnTo>
                  <a:lnTo>
                    <a:pt x="267" y="63"/>
                  </a:lnTo>
                  <a:lnTo>
                    <a:pt x="277" y="49"/>
                  </a:lnTo>
                  <a:lnTo>
                    <a:pt x="286" y="33"/>
                  </a:lnTo>
                  <a:lnTo>
                    <a:pt x="293" y="20"/>
                  </a:lnTo>
                  <a:lnTo>
                    <a:pt x="297" y="14"/>
                  </a:lnTo>
                  <a:lnTo>
                    <a:pt x="299" y="15"/>
                  </a:lnTo>
                  <a:lnTo>
                    <a:pt x="305" y="17"/>
                  </a:lnTo>
                  <a:lnTo>
                    <a:pt x="312" y="20"/>
                  </a:lnTo>
                  <a:lnTo>
                    <a:pt x="319" y="24"/>
                  </a:lnTo>
                  <a:lnTo>
                    <a:pt x="323" y="26"/>
                  </a:lnTo>
                  <a:lnTo>
                    <a:pt x="328" y="27"/>
                  </a:lnTo>
                  <a:lnTo>
                    <a:pt x="335" y="29"/>
                  </a:lnTo>
                  <a:lnTo>
                    <a:pt x="341" y="30"/>
                  </a:lnTo>
                  <a:lnTo>
                    <a:pt x="346" y="32"/>
                  </a:lnTo>
                  <a:lnTo>
                    <a:pt x="351" y="32"/>
                  </a:lnTo>
                  <a:lnTo>
                    <a:pt x="354" y="33"/>
                  </a:lnTo>
                  <a:lnTo>
                    <a:pt x="356" y="33"/>
                  </a:lnTo>
                  <a:lnTo>
                    <a:pt x="360" y="34"/>
                  </a:lnTo>
                  <a:lnTo>
                    <a:pt x="369" y="36"/>
                  </a:lnTo>
                  <a:lnTo>
                    <a:pt x="381" y="40"/>
                  </a:lnTo>
                  <a:lnTo>
                    <a:pt x="389" y="44"/>
                  </a:lnTo>
                  <a:lnTo>
                    <a:pt x="395" y="51"/>
                  </a:lnTo>
                  <a:lnTo>
                    <a:pt x="403" y="60"/>
                  </a:lnTo>
                  <a:lnTo>
                    <a:pt x="410" y="68"/>
                  </a:lnTo>
                  <a:lnTo>
                    <a:pt x="413" y="72"/>
                  </a:lnTo>
                  <a:lnTo>
                    <a:pt x="404" y="73"/>
                  </a:lnTo>
                  <a:lnTo>
                    <a:pt x="396" y="74"/>
                  </a:lnTo>
                  <a:lnTo>
                    <a:pt x="388" y="75"/>
                  </a:lnTo>
                  <a:lnTo>
                    <a:pt x="381" y="75"/>
                  </a:lnTo>
                  <a:lnTo>
                    <a:pt x="374" y="75"/>
                  </a:lnTo>
                  <a:lnTo>
                    <a:pt x="367" y="75"/>
                  </a:lnTo>
                  <a:lnTo>
                    <a:pt x="361" y="74"/>
                  </a:lnTo>
                  <a:lnTo>
                    <a:pt x="356" y="72"/>
                  </a:lnTo>
                  <a:lnTo>
                    <a:pt x="349" y="70"/>
                  </a:lnTo>
                  <a:lnTo>
                    <a:pt x="342" y="70"/>
                  </a:lnTo>
                  <a:lnTo>
                    <a:pt x="335" y="70"/>
                  </a:lnTo>
                  <a:lnTo>
                    <a:pt x="328" y="70"/>
                  </a:lnTo>
                  <a:lnTo>
                    <a:pt x="320" y="71"/>
                  </a:lnTo>
                  <a:lnTo>
                    <a:pt x="313" y="73"/>
                  </a:lnTo>
                  <a:lnTo>
                    <a:pt x="306" y="75"/>
                  </a:lnTo>
                  <a:lnTo>
                    <a:pt x="300" y="78"/>
                  </a:lnTo>
                  <a:lnTo>
                    <a:pt x="291" y="87"/>
                  </a:lnTo>
                  <a:lnTo>
                    <a:pt x="284" y="97"/>
                  </a:lnTo>
                  <a:lnTo>
                    <a:pt x="281" y="108"/>
                  </a:lnTo>
                  <a:lnTo>
                    <a:pt x="280" y="111"/>
                  </a:lnTo>
                  <a:lnTo>
                    <a:pt x="283" y="112"/>
                  </a:lnTo>
                  <a:lnTo>
                    <a:pt x="291" y="114"/>
                  </a:lnTo>
                  <a:lnTo>
                    <a:pt x="303" y="118"/>
                  </a:lnTo>
                  <a:lnTo>
                    <a:pt x="313" y="120"/>
                  </a:lnTo>
                  <a:lnTo>
                    <a:pt x="320" y="124"/>
                  </a:lnTo>
                  <a:lnTo>
                    <a:pt x="324" y="127"/>
                  </a:lnTo>
                  <a:lnTo>
                    <a:pt x="327" y="134"/>
                  </a:lnTo>
                  <a:lnTo>
                    <a:pt x="328" y="142"/>
                  </a:lnTo>
                  <a:lnTo>
                    <a:pt x="326" y="151"/>
                  </a:lnTo>
                  <a:lnTo>
                    <a:pt x="322" y="162"/>
                  </a:lnTo>
                  <a:lnTo>
                    <a:pt x="318" y="169"/>
                  </a:lnTo>
                  <a:lnTo>
                    <a:pt x="315" y="172"/>
                  </a:lnTo>
                  <a:lnTo>
                    <a:pt x="322" y="178"/>
                  </a:lnTo>
                  <a:lnTo>
                    <a:pt x="331" y="186"/>
                  </a:lnTo>
                  <a:lnTo>
                    <a:pt x="339" y="196"/>
                  </a:lnTo>
                  <a:lnTo>
                    <a:pt x="343" y="203"/>
                  </a:lnTo>
                  <a:lnTo>
                    <a:pt x="352" y="208"/>
                  </a:lnTo>
                  <a:lnTo>
                    <a:pt x="359" y="217"/>
                  </a:lnTo>
                  <a:lnTo>
                    <a:pt x="365" y="227"/>
                  </a:lnTo>
                  <a:lnTo>
                    <a:pt x="367" y="237"/>
                  </a:lnTo>
                  <a:lnTo>
                    <a:pt x="369" y="242"/>
                  </a:lnTo>
                  <a:lnTo>
                    <a:pt x="373" y="252"/>
                  </a:lnTo>
                  <a:lnTo>
                    <a:pt x="379" y="262"/>
                  </a:lnTo>
                  <a:lnTo>
                    <a:pt x="384" y="275"/>
                  </a:lnTo>
                  <a:lnTo>
                    <a:pt x="391" y="287"/>
                  </a:lnTo>
                  <a:lnTo>
                    <a:pt x="397" y="298"/>
                  </a:lnTo>
                  <a:lnTo>
                    <a:pt x="403" y="306"/>
                  </a:lnTo>
                  <a:lnTo>
                    <a:pt x="406" y="309"/>
                  </a:lnTo>
                  <a:lnTo>
                    <a:pt x="414" y="313"/>
                  </a:lnTo>
                  <a:lnTo>
                    <a:pt x="424" y="319"/>
                  </a:lnTo>
                  <a:lnTo>
                    <a:pt x="433" y="326"/>
                  </a:lnTo>
                  <a:lnTo>
                    <a:pt x="439" y="330"/>
                  </a:lnTo>
                  <a:lnTo>
                    <a:pt x="442" y="330"/>
                  </a:lnTo>
                  <a:lnTo>
                    <a:pt x="445" y="330"/>
                  </a:lnTo>
                  <a:lnTo>
                    <a:pt x="451" y="328"/>
                  </a:lnTo>
                  <a:lnTo>
                    <a:pt x="456" y="325"/>
                  </a:lnTo>
                  <a:lnTo>
                    <a:pt x="462" y="323"/>
                  </a:lnTo>
                  <a:lnTo>
                    <a:pt x="466" y="319"/>
                  </a:lnTo>
                  <a:lnTo>
                    <a:pt x="471" y="315"/>
                  </a:lnTo>
                  <a:lnTo>
                    <a:pt x="473" y="310"/>
                  </a:lnTo>
                  <a:lnTo>
                    <a:pt x="475" y="306"/>
                  </a:lnTo>
                  <a:lnTo>
                    <a:pt x="479" y="299"/>
                  </a:lnTo>
                  <a:lnTo>
                    <a:pt x="485" y="292"/>
                  </a:lnTo>
                  <a:lnTo>
                    <a:pt x="489" y="284"/>
                  </a:lnTo>
                  <a:lnTo>
                    <a:pt x="495" y="277"/>
                  </a:lnTo>
                  <a:lnTo>
                    <a:pt x="501" y="270"/>
                  </a:lnTo>
                  <a:lnTo>
                    <a:pt x="507" y="265"/>
                  </a:lnTo>
                  <a:lnTo>
                    <a:pt x="511" y="262"/>
                  </a:lnTo>
                  <a:lnTo>
                    <a:pt x="520" y="257"/>
                  </a:lnTo>
                  <a:lnTo>
                    <a:pt x="530" y="252"/>
                  </a:lnTo>
                  <a:lnTo>
                    <a:pt x="535" y="247"/>
                  </a:lnTo>
                  <a:lnTo>
                    <a:pt x="538" y="245"/>
                  </a:lnTo>
                  <a:lnTo>
                    <a:pt x="525" y="241"/>
                  </a:lnTo>
                  <a:lnTo>
                    <a:pt x="512" y="238"/>
                  </a:lnTo>
                  <a:lnTo>
                    <a:pt x="500" y="234"/>
                  </a:lnTo>
                  <a:lnTo>
                    <a:pt x="487" y="231"/>
                  </a:lnTo>
                  <a:lnTo>
                    <a:pt x="475" y="226"/>
                  </a:lnTo>
                  <a:lnTo>
                    <a:pt x="465" y="222"/>
                  </a:lnTo>
                  <a:lnTo>
                    <a:pt x="457" y="217"/>
                  </a:lnTo>
                  <a:lnTo>
                    <a:pt x="451" y="211"/>
                  </a:lnTo>
                  <a:lnTo>
                    <a:pt x="445" y="200"/>
                  </a:lnTo>
                  <a:lnTo>
                    <a:pt x="444" y="189"/>
                  </a:lnTo>
                  <a:lnTo>
                    <a:pt x="449" y="180"/>
                  </a:lnTo>
                  <a:lnTo>
                    <a:pt x="457" y="173"/>
                  </a:lnTo>
                  <a:lnTo>
                    <a:pt x="466" y="172"/>
                  </a:lnTo>
                  <a:lnTo>
                    <a:pt x="474" y="176"/>
                  </a:lnTo>
                  <a:lnTo>
                    <a:pt x="481" y="182"/>
                  </a:lnTo>
                  <a:lnTo>
                    <a:pt x="486" y="189"/>
                  </a:lnTo>
                  <a:lnTo>
                    <a:pt x="488" y="193"/>
                  </a:lnTo>
                  <a:lnTo>
                    <a:pt x="490" y="196"/>
                  </a:lnTo>
                  <a:lnTo>
                    <a:pt x="495" y="201"/>
                  </a:lnTo>
                  <a:lnTo>
                    <a:pt x="500" y="205"/>
                  </a:lnTo>
                  <a:lnTo>
                    <a:pt x="504" y="210"/>
                  </a:lnTo>
                  <a:lnTo>
                    <a:pt x="510" y="214"/>
                  </a:lnTo>
                  <a:lnTo>
                    <a:pt x="516" y="215"/>
                  </a:lnTo>
                  <a:lnTo>
                    <a:pt x="523" y="215"/>
                  </a:lnTo>
                  <a:lnTo>
                    <a:pt x="531" y="215"/>
                  </a:lnTo>
                  <a:lnTo>
                    <a:pt x="541" y="215"/>
                  </a:lnTo>
                  <a:lnTo>
                    <a:pt x="553" y="217"/>
                  </a:lnTo>
                  <a:lnTo>
                    <a:pt x="565" y="220"/>
                  </a:lnTo>
                  <a:lnTo>
                    <a:pt x="577" y="225"/>
                  </a:lnTo>
                  <a:lnTo>
                    <a:pt x="588" y="230"/>
                  </a:lnTo>
                  <a:lnTo>
                    <a:pt x="599" y="234"/>
                  </a:lnTo>
                  <a:lnTo>
                    <a:pt x="606" y="240"/>
                  </a:lnTo>
                  <a:lnTo>
                    <a:pt x="611" y="246"/>
                  </a:lnTo>
                  <a:lnTo>
                    <a:pt x="618" y="250"/>
                  </a:lnTo>
                  <a:lnTo>
                    <a:pt x="625" y="255"/>
                  </a:lnTo>
                  <a:lnTo>
                    <a:pt x="632" y="258"/>
                  </a:lnTo>
                  <a:lnTo>
                    <a:pt x="639" y="262"/>
                  </a:lnTo>
                  <a:lnTo>
                    <a:pt x="644" y="266"/>
                  </a:lnTo>
                  <a:lnTo>
                    <a:pt x="647" y="271"/>
                  </a:lnTo>
                  <a:lnTo>
                    <a:pt x="649" y="277"/>
                  </a:lnTo>
                  <a:lnTo>
                    <a:pt x="652" y="291"/>
                  </a:lnTo>
                  <a:lnTo>
                    <a:pt x="654" y="303"/>
                  </a:lnTo>
                  <a:lnTo>
                    <a:pt x="657" y="317"/>
                  </a:lnTo>
                  <a:lnTo>
                    <a:pt x="663" y="328"/>
                  </a:lnTo>
                  <a:lnTo>
                    <a:pt x="670" y="338"/>
                  </a:lnTo>
                  <a:lnTo>
                    <a:pt x="677" y="351"/>
                  </a:lnTo>
                  <a:lnTo>
                    <a:pt x="685" y="363"/>
                  </a:lnTo>
                  <a:lnTo>
                    <a:pt x="693" y="372"/>
                  </a:lnTo>
                  <a:lnTo>
                    <a:pt x="701" y="377"/>
                  </a:lnTo>
                  <a:lnTo>
                    <a:pt x="707" y="378"/>
                  </a:lnTo>
                  <a:lnTo>
                    <a:pt x="710" y="372"/>
                  </a:lnTo>
                  <a:lnTo>
                    <a:pt x="712" y="356"/>
                  </a:lnTo>
                  <a:lnTo>
                    <a:pt x="713" y="336"/>
                  </a:lnTo>
                  <a:lnTo>
                    <a:pt x="717" y="315"/>
                  </a:lnTo>
                  <a:lnTo>
                    <a:pt x="725" y="299"/>
                  </a:lnTo>
                  <a:lnTo>
                    <a:pt x="739" y="285"/>
                  </a:lnTo>
                  <a:lnTo>
                    <a:pt x="747" y="279"/>
                  </a:lnTo>
                  <a:lnTo>
                    <a:pt x="754" y="275"/>
                  </a:lnTo>
                  <a:lnTo>
                    <a:pt x="761" y="270"/>
                  </a:lnTo>
                  <a:lnTo>
                    <a:pt x="768" y="266"/>
                  </a:lnTo>
                  <a:lnTo>
                    <a:pt x="774" y="263"/>
                  </a:lnTo>
                  <a:lnTo>
                    <a:pt x="780" y="261"/>
                  </a:lnTo>
                  <a:lnTo>
                    <a:pt x="784" y="258"/>
                  </a:lnTo>
                  <a:lnTo>
                    <a:pt x="788" y="256"/>
                  </a:lnTo>
                  <a:lnTo>
                    <a:pt x="797" y="249"/>
                  </a:lnTo>
                  <a:lnTo>
                    <a:pt x="807" y="240"/>
                  </a:lnTo>
                  <a:lnTo>
                    <a:pt x="815" y="237"/>
                  </a:lnTo>
                  <a:lnTo>
                    <a:pt x="818" y="248"/>
                  </a:lnTo>
                  <a:lnTo>
                    <a:pt x="816" y="266"/>
                  </a:lnTo>
                  <a:lnTo>
                    <a:pt x="816" y="280"/>
                  </a:lnTo>
                  <a:lnTo>
                    <a:pt x="820" y="293"/>
                  </a:lnTo>
                  <a:lnTo>
                    <a:pt x="829" y="306"/>
                  </a:lnTo>
                  <a:lnTo>
                    <a:pt x="838" y="319"/>
                  </a:lnTo>
                  <a:lnTo>
                    <a:pt x="845" y="333"/>
                  </a:lnTo>
                  <a:lnTo>
                    <a:pt x="850" y="347"/>
                  </a:lnTo>
                  <a:lnTo>
                    <a:pt x="853" y="357"/>
                  </a:lnTo>
                  <a:lnTo>
                    <a:pt x="856" y="369"/>
                  </a:lnTo>
                  <a:lnTo>
                    <a:pt x="857" y="382"/>
                  </a:lnTo>
                  <a:lnTo>
                    <a:pt x="859" y="392"/>
                  </a:lnTo>
                  <a:lnTo>
                    <a:pt x="859" y="397"/>
                  </a:lnTo>
                  <a:lnTo>
                    <a:pt x="880" y="382"/>
                  </a:lnTo>
                  <a:lnTo>
                    <a:pt x="882" y="386"/>
                  </a:lnTo>
                  <a:lnTo>
                    <a:pt x="888" y="394"/>
                  </a:lnTo>
                  <a:lnTo>
                    <a:pt x="895" y="402"/>
                  </a:lnTo>
                  <a:lnTo>
                    <a:pt x="902" y="402"/>
                  </a:lnTo>
                  <a:lnTo>
                    <a:pt x="903" y="394"/>
                  </a:lnTo>
                  <a:lnTo>
                    <a:pt x="898" y="382"/>
                  </a:lnTo>
                  <a:lnTo>
                    <a:pt x="892" y="369"/>
                  </a:lnTo>
                  <a:lnTo>
                    <a:pt x="892" y="357"/>
                  </a:lnTo>
                  <a:lnTo>
                    <a:pt x="897" y="351"/>
                  </a:lnTo>
                  <a:lnTo>
                    <a:pt x="903" y="348"/>
                  </a:lnTo>
                  <a:lnTo>
                    <a:pt x="910" y="348"/>
                  </a:lnTo>
                  <a:lnTo>
                    <a:pt x="917" y="348"/>
                  </a:lnTo>
                  <a:lnTo>
                    <a:pt x="925" y="346"/>
                  </a:lnTo>
                  <a:lnTo>
                    <a:pt x="934" y="341"/>
                  </a:lnTo>
                  <a:lnTo>
                    <a:pt x="942" y="334"/>
                  </a:lnTo>
                  <a:lnTo>
                    <a:pt x="950" y="328"/>
                  </a:lnTo>
                  <a:lnTo>
                    <a:pt x="952" y="321"/>
                  </a:lnTo>
                  <a:lnTo>
                    <a:pt x="949" y="314"/>
                  </a:lnTo>
                  <a:lnTo>
                    <a:pt x="943" y="307"/>
                  </a:lnTo>
                  <a:lnTo>
                    <a:pt x="941" y="300"/>
                  </a:lnTo>
                  <a:lnTo>
                    <a:pt x="937" y="293"/>
                  </a:lnTo>
                  <a:lnTo>
                    <a:pt x="932" y="287"/>
                  </a:lnTo>
                  <a:lnTo>
                    <a:pt x="926" y="283"/>
                  </a:lnTo>
                  <a:lnTo>
                    <a:pt x="926" y="276"/>
                  </a:lnTo>
                  <a:lnTo>
                    <a:pt x="929" y="272"/>
                  </a:lnTo>
                  <a:lnTo>
                    <a:pt x="935" y="268"/>
                  </a:lnTo>
                  <a:lnTo>
                    <a:pt x="943" y="264"/>
                  </a:lnTo>
                  <a:lnTo>
                    <a:pt x="951" y="260"/>
                  </a:lnTo>
                  <a:lnTo>
                    <a:pt x="962" y="255"/>
                  </a:lnTo>
                  <a:lnTo>
                    <a:pt x="971" y="252"/>
                  </a:lnTo>
                  <a:lnTo>
                    <a:pt x="979" y="248"/>
                  </a:lnTo>
                  <a:lnTo>
                    <a:pt x="987" y="245"/>
                  </a:lnTo>
                  <a:lnTo>
                    <a:pt x="993" y="242"/>
                  </a:lnTo>
                  <a:lnTo>
                    <a:pt x="1000" y="238"/>
                  </a:lnTo>
                  <a:lnTo>
                    <a:pt x="1005" y="234"/>
                  </a:lnTo>
                  <a:lnTo>
                    <a:pt x="1012" y="228"/>
                  </a:lnTo>
                  <a:lnTo>
                    <a:pt x="1018" y="224"/>
                  </a:lnTo>
                  <a:lnTo>
                    <a:pt x="1025" y="218"/>
                  </a:lnTo>
                  <a:lnTo>
                    <a:pt x="1031" y="214"/>
                  </a:lnTo>
                  <a:lnTo>
                    <a:pt x="1037" y="209"/>
                  </a:lnTo>
                  <a:lnTo>
                    <a:pt x="1046" y="197"/>
                  </a:lnTo>
                  <a:lnTo>
                    <a:pt x="1050" y="184"/>
                  </a:lnTo>
                  <a:lnTo>
                    <a:pt x="1049" y="170"/>
                  </a:lnTo>
                  <a:lnTo>
                    <a:pt x="1046" y="157"/>
                  </a:lnTo>
                  <a:lnTo>
                    <a:pt x="1042" y="147"/>
                  </a:lnTo>
                  <a:lnTo>
                    <a:pt x="1042" y="135"/>
                  </a:lnTo>
                  <a:lnTo>
                    <a:pt x="1046" y="125"/>
                  </a:lnTo>
                  <a:lnTo>
                    <a:pt x="1053" y="114"/>
                  </a:lnTo>
                  <a:lnTo>
                    <a:pt x="1057" y="109"/>
                  </a:lnTo>
                  <a:lnTo>
                    <a:pt x="1062" y="102"/>
                  </a:lnTo>
                  <a:lnTo>
                    <a:pt x="1068" y="96"/>
                  </a:lnTo>
                  <a:lnTo>
                    <a:pt x="1072" y="90"/>
                  </a:lnTo>
                  <a:lnTo>
                    <a:pt x="1078" y="87"/>
                  </a:lnTo>
                  <a:lnTo>
                    <a:pt x="1081" y="86"/>
                  </a:lnTo>
                  <a:lnTo>
                    <a:pt x="1086" y="88"/>
                  </a:lnTo>
                  <a:lnTo>
                    <a:pt x="1088" y="94"/>
                  </a:lnTo>
                  <a:lnTo>
                    <a:pt x="1092" y="111"/>
                  </a:lnTo>
                  <a:lnTo>
                    <a:pt x="1094" y="128"/>
                  </a:lnTo>
                  <a:lnTo>
                    <a:pt x="1095" y="142"/>
                  </a:lnTo>
                  <a:lnTo>
                    <a:pt x="1095" y="148"/>
                  </a:lnTo>
                  <a:lnTo>
                    <a:pt x="1108" y="136"/>
                  </a:lnTo>
                  <a:lnTo>
                    <a:pt x="1116" y="120"/>
                  </a:lnTo>
                  <a:lnTo>
                    <a:pt x="1121" y="104"/>
                  </a:lnTo>
                  <a:lnTo>
                    <a:pt x="1125" y="94"/>
                  </a:lnTo>
                  <a:lnTo>
                    <a:pt x="1132" y="83"/>
                  </a:lnTo>
                  <a:lnTo>
                    <a:pt x="1140" y="68"/>
                  </a:lnTo>
                  <a:lnTo>
                    <a:pt x="1151" y="53"/>
                  </a:lnTo>
                  <a:lnTo>
                    <a:pt x="1159" y="44"/>
                  </a:lnTo>
                  <a:lnTo>
                    <a:pt x="1166" y="37"/>
                  </a:lnTo>
                  <a:lnTo>
                    <a:pt x="1174" y="26"/>
                  </a:lnTo>
                  <a:lnTo>
                    <a:pt x="1182" y="14"/>
                  </a:lnTo>
                  <a:lnTo>
                    <a:pt x="1189" y="5"/>
                  </a:lnTo>
                  <a:lnTo>
                    <a:pt x="1190" y="4"/>
                  </a:lnTo>
                  <a:lnTo>
                    <a:pt x="1191" y="3"/>
                  </a:lnTo>
                  <a:lnTo>
                    <a:pt x="1191" y="2"/>
                  </a:lnTo>
                  <a:lnTo>
                    <a:pt x="1192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ecec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" name=""/>
            <p:cNvSpPr/>
            <p:nvPr/>
          </p:nvSpPr>
          <p:spPr>
            <a:xfrm>
              <a:off x="3960720" y="2999880"/>
              <a:ext cx="1588680" cy="2165040"/>
            </a:xfrm>
            <a:custGeom>
              <a:avLst/>
              <a:gdLst/>
              <a:ahLst/>
              <a:rect l="l" t="t" r="r" b="b"/>
              <a:pathLst>
                <a:path w="535" h="623">
                  <a:moveTo>
                    <a:pt x="390" y="64"/>
                  </a:moveTo>
                  <a:lnTo>
                    <a:pt x="383" y="64"/>
                  </a:lnTo>
                  <a:lnTo>
                    <a:pt x="375" y="64"/>
                  </a:lnTo>
                  <a:lnTo>
                    <a:pt x="367" y="61"/>
                  </a:lnTo>
                  <a:lnTo>
                    <a:pt x="360" y="59"/>
                  </a:lnTo>
                  <a:lnTo>
                    <a:pt x="353" y="57"/>
                  </a:lnTo>
                  <a:lnTo>
                    <a:pt x="347" y="53"/>
                  </a:lnTo>
                  <a:lnTo>
                    <a:pt x="342" y="51"/>
                  </a:lnTo>
                  <a:lnTo>
                    <a:pt x="338" y="49"/>
                  </a:lnTo>
                  <a:lnTo>
                    <a:pt x="334" y="47"/>
                  </a:lnTo>
                  <a:lnTo>
                    <a:pt x="330" y="47"/>
                  </a:lnTo>
                  <a:lnTo>
                    <a:pt x="325" y="50"/>
                  </a:lnTo>
                  <a:lnTo>
                    <a:pt x="321" y="52"/>
                  </a:lnTo>
                  <a:lnTo>
                    <a:pt x="315" y="55"/>
                  </a:lnTo>
                  <a:lnTo>
                    <a:pt x="310" y="59"/>
                  </a:lnTo>
                  <a:lnTo>
                    <a:pt x="304" y="61"/>
                  </a:lnTo>
                  <a:lnTo>
                    <a:pt x="299" y="64"/>
                  </a:lnTo>
                  <a:lnTo>
                    <a:pt x="293" y="64"/>
                  </a:lnTo>
                  <a:lnTo>
                    <a:pt x="285" y="62"/>
                  </a:lnTo>
                  <a:lnTo>
                    <a:pt x="277" y="61"/>
                  </a:lnTo>
                  <a:lnTo>
                    <a:pt x="269" y="58"/>
                  </a:lnTo>
                  <a:lnTo>
                    <a:pt x="261" y="53"/>
                  </a:lnTo>
                  <a:lnTo>
                    <a:pt x="253" y="49"/>
                  </a:lnTo>
                  <a:lnTo>
                    <a:pt x="246" y="43"/>
                  </a:lnTo>
                  <a:lnTo>
                    <a:pt x="241" y="36"/>
                  </a:lnTo>
                  <a:lnTo>
                    <a:pt x="235" y="29"/>
                  </a:lnTo>
                  <a:lnTo>
                    <a:pt x="227" y="21"/>
                  </a:lnTo>
                  <a:lnTo>
                    <a:pt x="217" y="14"/>
                  </a:lnTo>
                  <a:lnTo>
                    <a:pt x="208" y="8"/>
                  </a:lnTo>
                  <a:lnTo>
                    <a:pt x="197" y="4"/>
                  </a:lnTo>
                  <a:lnTo>
                    <a:pt x="188" y="0"/>
                  </a:lnTo>
                  <a:lnTo>
                    <a:pt x="180" y="0"/>
                  </a:lnTo>
                  <a:lnTo>
                    <a:pt x="174" y="2"/>
                  </a:lnTo>
                  <a:lnTo>
                    <a:pt x="169" y="6"/>
                  </a:lnTo>
                  <a:lnTo>
                    <a:pt x="162" y="9"/>
                  </a:lnTo>
                  <a:lnTo>
                    <a:pt x="152" y="11"/>
                  </a:lnTo>
                  <a:lnTo>
                    <a:pt x="143" y="12"/>
                  </a:lnTo>
                  <a:lnTo>
                    <a:pt x="134" y="13"/>
                  </a:lnTo>
                  <a:lnTo>
                    <a:pt x="125" y="14"/>
                  </a:lnTo>
                  <a:lnTo>
                    <a:pt x="117" y="17"/>
                  </a:lnTo>
                  <a:lnTo>
                    <a:pt x="110" y="21"/>
                  </a:lnTo>
                  <a:lnTo>
                    <a:pt x="104" y="26"/>
                  </a:lnTo>
                  <a:lnTo>
                    <a:pt x="97" y="32"/>
                  </a:lnTo>
                  <a:lnTo>
                    <a:pt x="89" y="40"/>
                  </a:lnTo>
                  <a:lnTo>
                    <a:pt x="82" y="49"/>
                  </a:lnTo>
                  <a:lnTo>
                    <a:pt x="75" y="57"/>
                  </a:lnTo>
                  <a:lnTo>
                    <a:pt x="68" y="65"/>
                  </a:lnTo>
                  <a:lnTo>
                    <a:pt x="63" y="73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8" y="89"/>
                  </a:lnTo>
                  <a:lnTo>
                    <a:pt x="41" y="95"/>
                  </a:lnTo>
                  <a:lnTo>
                    <a:pt x="33" y="100"/>
                  </a:lnTo>
                  <a:lnTo>
                    <a:pt x="26" y="106"/>
                  </a:lnTo>
                  <a:lnTo>
                    <a:pt x="19" y="112"/>
                  </a:lnTo>
                  <a:lnTo>
                    <a:pt x="14" y="118"/>
                  </a:lnTo>
                  <a:lnTo>
                    <a:pt x="13" y="125"/>
                  </a:lnTo>
                  <a:lnTo>
                    <a:pt x="11" y="138"/>
                  </a:lnTo>
                  <a:lnTo>
                    <a:pt x="7" y="152"/>
                  </a:lnTo>
                  <a:lnTo>
                    <a:pt x="3" y="161"/>
                  </a:lnTo>
                  <a:lnTo>
                    <a:pt x="0" y="166"/>
                  </a:lnTo>
                  <a:lnTo>
                    <a:pt x="1" y="173"/>
                  </a:lnTo>
                  <a:lnTo>
                    <a:pt x="4" y="190"/>
                  </a:lnTo>
                  <a:lnTo>
                    <a:pt x="7" y="209"/>
                  </a:lnTo>
                  <a:lnTo>
                    <a:pt x="13" y="221"/>
                  </a:lnTo>
                  <a:lnTo>
                    <a:pt x="18" y="232"/>
                  </a:lnTo>
                  <a:lnTo>
                    <a:pt x="21" y="247"/>
                  </a:lnTo>
                  <a:lnTo>
                    <a:pt x="28" y="260"/>
                  </a:lnTo>
                  <a:lnTo>
                    <a:pt x="41" y="270"/>
                  </a:lnTo>
                  <a:lnTo>
                    <a:pt x="51" y="272"/>
                  </a:lnTo>
                  <a:lnTo>
                    <a:pt x="65" y="274"/>
                  </a:lnTo>
                  <a:lnTo>
                    <a:pt x="80" y="277"/>
                  </a:lnTo>
                  <a:lnTo>
                    <a:pt x="96" y="278"/>
                  </a:lnTo>
                  <a:lnTo>
                    <a:pt x="112" y="279"/>
                  </a:lnTo>
                  <a:lnTo>
                    <a:pt x="127" y="280"/>
                  </a:lnTo>
                  <a:lnTo>
                    <a:pt x="140" y="280"/>
                  </a:lnTo>
                  <a:lnTo>
                    <a:pt x="150" y="279"/>
                  </a:lnTo>
                  <a:lnTo>
                    <a:pt x="158" y="278"/>
                  </a:lnTo>
                  <a:lnTo>
                    <a:pt x="165" y="278"/>
                  </a:lnTo>
                  <a:lnTo>
                    <a:pt x="172" y="278"/>
                  </a:lnTo>
                  <a:lnTo>
                    <a:pt x="179" y="279"/>
                  </a:lnTo>
                  <a:lnTo>
                    <a:pt x="185" y="280"/>
                  </a:lnTo>
                  <a:lnTo>
                    <a:pt x="190" y="282"/>
                  </a:lnTo>
                  <a:lnTo>
                    <a:pt x="196" y="285"/>
                  </a:lnTo>
                  <a:lnTo>
                    <a:pt x="201" y="288"/>
                  </a:lnTo>
                  <a:lnTo>
                    <a:pt x="210" y="295"/>
                  </a:lnTo>
                  <a:lnTo>
                    <a:pt x="216" y="304"/>
                  </a:lnTo>
                  <a:lnTo>
                    <a:pt x="218" y="313"/>
                  </a:lnTo>
                  <a:lnTo>
                    <a:pt x="217" y="324"/>
                  </a:lnTo>
                  <a:lnTo>
                    <a:pt x="213" y="334"/>
                  </a:lnTo>
                  <a:lnTo>
                    <a:pt x="213" y="341"/>
                  </a:lnTo>
                  <a:lnTo>
                    <a:pt x="219" y="347"/>
                  </a:lnTo>
                  <a:lnTo>
                    <a:pt x="232" y="351"/>
                  </a:lnTo>
                  <a:lnTo>
                    <a:pt x="242" y="357"/>
                  </a:lnTo>
                  <a:lnTo>
                    <a:pt x="245" y="366"/>
                  </a:lnTo>
                  <a:lnTo>
                    <a:pt x="243" y="377"/>
                  </a:lnTo>
                  <a:lnTo>
                    <a:pt x="242" y="388"/>
                  </a:lnTo>
                  <a:lnTo>
                    <a:pt x="242" y="401"/>
                  </a:lnTo>
                  <a:lnTo>
                    <a:pt x="241" y="414"/>
                  </a:lnTo>
                  <a:lnTo>
                    <a:pt x="239" y="429"/>
                  </a:lnTo>
                  <a:lnTo>
                    <a:pt x="238" y="446"/>
                  </a:lnTo>
                  <a:lnTo>
                    <a:pt x="235" y="454"/>
                  </a:lnTo>
                  <a:lnTo>
                    <a:pt x="232" y="461"/>
                  </a:lnTo>
                  <a:lnTo>
                    <a:pt x="231" y="468"/>
                  </a:lnTo>
                  <a:lnTo>
                    <a:pt x="234" y="479"/>
                  </a:lnTo>
                  <a:lnTo>
                    <a:pt x="238" y="486"/>
                  </a:lnTo>
                  <a:lnTo>
                    <a:pt x="242" y="498"/>
                  </a:lnTo>
                  <a:lnTo>
                    <a:pt x="247" y="509"/>
                  </a:lnTo>
                  <a:lnTo>
                    <a:pt x="251" y="517"/>
                  </a:lnTo>
                  <a:lnTo>
                    <a:pt x="256" y="525"/>
                  </a:lnTo>
                  <a:lnTo>
                    <a:pt x="263" y="538"/>
                  </a:lnTo>
                  <a:lnTo>
                    <a:pt x="270" y="552"/>
                  </a:lnTo>
                  <a:lnTo>
                    <a:pt x="275" y="562"/>
                  </a:lnTo>
                  <a:lnTo>
                    <a:pt x="278" y="575"/>
                  </a:lnTo>
                  <a:lnTo>
                    <a:pt x="283" y="593"/>
                  </a:lnTo>
                  <a:lnTo>
                    <a:pt x="289" y="609"/>
                  </a:lnTo>
                  <a:lnTo>
                    <a:pt x="296" y="619"/>
                  </a:lnTo>
                  <a:lnTo>
                    <a:pt x="301" y="621"/>
                  </a:lnTo>
                  <a:lnTo>
                    <a:pt x="309" y="622"/>
                  </a:lnTo>
                  <a:lnTo>
                    <a:pt x="317" y="623"/>
                  </a:lnTo>
                  <a:lnTo>
                    <a:pt x="328" y="623"/>
                  </a:lnTo>
                  <a:lnTo>
                    <a:pt x="337" y="622"/>
                  </a:lnTo>
                  <a:lnTo>
                    <a:pt x="346" y="620"/>
                  </a:lnTo>
                  <a:lnTo>
                    <a:pt x="353" y="615"/>
                  </a:lnTo>
                  <a:lnTo>
                    <a:pt x="359" y="609"/>
                  </a:lnTo>
                  <a:lnTo>
                    <a:pt x="363" y="602"/>
                  </a:lnTo>
                  <a:lnTo>
                    <a:pt x="370" y="597"/>
                  </a:lnTo>
                  <a:lnTo>
                    <a:pt x="377" y="591"/>
                  </a:lnTo>
                  <a:lnTo>
                    <a:pt x="384" y="585"/>
                  </a:lnTo>
                  <a:lnTo>
                    <a:pt x="391" y="581"/>
                  </a:lnTo>
                  <a:lnTo>
                    <a:pt x="397" y="576"/>
                  </a:lnTo>
                  <a:lnTo>
                    <a:pt x="401" y="571"/>
                  </a:lnTo>
                  <a:lnTo>
                    <a:pt x="405" y="567"/>
                  </a:lnTo>
                  <a:lnTo>
                    <a:pt x="407" y="558"/>
                  </a:lnTo>
                  <a:lnTo>
                    <a:pt x="405" y="546"/>
                  </a:lnTo>
                  <a:lnTo>
                    <a:pt x="402" y="536"/>
                  </a:lnTo>
                  <a:lnTo>
                    <a:pt x="401" y="528"/>
                  </a:lnTo>
                  <a:lnTo>
                    <a:pt x="405" y="524"/>
                  </a:lnTo>
                  <a:lnTo>
                    <a:pt x="413" y="524"/>
                  </a:lnTo>
                  <a:lnTo>
                    <a:pt x="422" y="525"/>
                  </a:lnTo>
                  <a:lnTo>
                    <a:pt x="429" y="524"/>
                  </a:lnTo>
                  <a:lnTo>
                    <a:pt x="430" y="520"/>
                  </a:lnTo>
                  <a:lnTo>
                    <a:pt x="429" y="511"/>
                  </a:lnTo>
                  <a:lnTo>
                    <a:pt x="428" y="501"/>
                  </a:lnTo>
                  <a:lnTo>
                    <a:pt x="429" y="491"/>
                  </a:lnTo>
                  <a:lnTo>
                    <a:pt x="435" y="484"/>
                  </a:lnTo>
                  <a:lnTo>
                    <a:pt x="444" y="477"/>
                  </a:lnTo>
                  <a:lnTo>
                    <a:pt x="453" y="471"/>
                  </a:lnTo>
                  <a:lnTo>
                    <a:pt x="459" y="464"/>
                  </a:lnTo>
                  <a:lnTo>
                    <a:pt x="462" y="450"/>
                  </a:lnTo>
                  <a:lnTo>
                    <a:pt x="463" y="433"/>
                  </a:lnTo>
                  <a:lnTo>
                    <a:pt x="462" y="415"/>
                  </a:lnTo>
                  <a:lnTo>
                    <a:pt x="462" y="400"/>
                  </a:lnTo>
                  <a:lnTo>
                    <a:pt x="459" y="391"/>
                  </a:lnTo>
                  <a:lnTo>
                    <a:pt x="452" y="385"/>
                  </a:lnTo>
                  <a:lnTo>
                    <a:pt x="446" y="379"/>
                  </a:lnTo>
                  <a:lnTo>
                    <a:pt x="444" y="370"/>
                  </a:lnTo>
                  <a:lnTo>
                    <a:pt x="448" y="359"/>
                  </a:lnTo>
                  <a:lnTo>
                    <a:pt x="458" y="349"/>
                  </a:lnTo>
                  <a:lnTo>
                    <a:pt x="468" y="338"/>
                  </a:lnTo>
                  <a:lnTo>
                    <a:pt x="477" y="324"/>
                  </a:lnTo>
                  <a:lnTo>
                    <a:pt x="483" y="315"/>
                  </a:lnTo>
                  <a:lnTo>
                    <a:pt x="491" y="302"/>
                  </a:lnTo>
                  <a:lnTo>
                    <a:pt x="501" y="288"/>
                  </a:lnTo>
                  <a:lnTo>
                    <a:pt x="511" y="274"/>
                  </a:lnTo>
                  <a:lnTo>
                    <a:pt x="520" y="260"/>
                  </a:lnTo>
                  <a:lnTo>
                    <a:pt x="528" y="250"/>
                  </a:lnTo>
                  <a:lnTo>
                    <a:pt x="533" y="242"/>
                  </a:lnTo>
                  <a:lnTo>
                    <a:pt x="535" y="240"/>
                  </a:lnTo>
                  <a:lnTo>
                    <a:pt x="529" y="237"/>
                  </a:lnTo>
                  <a:lnTo>
                    <a:pt x="521" y="237"/>
                  </a:lnTo>
                  <a:lnTo>
                    <a:pt x="513" y="240"/>
                  </a:lnTo>
                  <a:lnTo>
                    <a:pt x="505" y="240"/>
                  </a:lnTo>
                  <a:lnTo>
                    <a:pt x="500" y="237"/>
                  </a:lnTo>
                  <a:lnTo>
                    <a:pt x="495" y="233"/>
                  </a:lnTo>
                  <a:lnTo>
                    <a:pt x="487" y="227"/>
                  </a:lnTo>
                  <a:lnTo>
                    <a:pt x="478" y="221"/>
                  </a:lnTo>
                  <a:lnTo>
                    <a:pt x="470" y="214"/>
                  </a:lnTo>
                  <a:lnTo>
                    <a:pt x="462" y="206"/>
                  </a:lnTo>
                  <a:lnTo>
                    <a:pt x="455" y="199"/>
                  </a:lnTo>
                  <a:lnTo>
                    <a:pt x="450" y="194"/>
                  </a:lnTo>
                  <a:lnTo>
                    <a:pt x="440" y="181"/>
                  </a:lnTo>
                  <a:lnTo>
                    <a:pt x="434" y="166"/>
                  </a:lnTo>
                  <a:lnTo>
                    <a:pt x="427" y="151"/>
                  </a:lnTo>
                  <a:lnTo>
                    <a:pt x="423" y="136"/>
                  </a:lnTo>
                  <a:lnTo>
                    <a:pt x="421" y="120"/>
                  </a:lnTo>
                  <a:lnTo>
                    <a:pt x="420" y="102"/>
                  </a:lnTo>
                  <a:lnTo>
                    <a:pt x="420" y="88"/>
                  </a:lnTo>
                  <a:lnTo>
                    <a:pt x="420" y="82"/>
                  </a:lnTo>
                  <a:lnTo>
                    <a:pt x="415" y="75"/>
                  </a:lnTo>
                  <a:lnTo>
                    <a:pt x="407" y="69"/>
                  </a:lnTo>
                  <a:lnTo>
                    <a:pt x="398" y="65"/>
                  </a:lnTo>
                  <a:lnTo>
                    <a:pt x="390" y="64"/>
                  </a:lnTo>
                  <a:close/>
                </a:path>
              </a:pathLst>
            </a:custGeom>
            <a:solidFill>
              <a:srgbClr val="cecec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" name=""/>
            <p:cNvSpPr/>
            <p:nvPr/>
          </p:nvSpPr>
          <p:spPr>
            <a:xfrm>
              <a:off x="5877720" y="1271880"/>
              <a:ext cx="321120" cy="235800"/>
            </a:xfrm>
            <a:custGeom>
              <a:avLst/>
              <a:gdLst/>
              <a:ahLst/>
              <a:rect l="l" t="t" r="r" b="b"/>
              <a:pathLst>
                <a:path w="109" h="68">
                  <a:moveTo>
                    <a:pt x="19" y="35"/>
                  </a:moveTo>
                  <a:lnTo>
                    <a:pt x="27" y="33"/>
                  </a:lnTo>
                  <a:lnTo>
                    <a:pt x="34" y="30"/>
                  </a:lnTo>
                  <a:lnTo>
                    <a:pt x="41" y="25"/>
                  </a:lnTo>
                  <a:lnTo>
                    <a:pt x="46" y="20"/>
                  </a:lnTo>
                  <a:lnTo>
                    <a:pt x="51" y="16"/>
                  </a:lnTo>
                  <a:lnTo>
                    <a:pt x="57" y="11"/>
                  </a:lnTo>
                  <a:lnTo>
                    <a:pt x="61" y="9"/>
                  </a:lnTo>
                  <a:lnTo>
                    <a:pt x="67" y="8"/>
                  </a:lnTo>
                  <a:lnTo>
                    <a:pt x="73" y="7"/>
                  </a:lnTo>
                  <a:lnTo>
                    <a:pt x="79" y="5"/>
                  </a:lnTo>
                  <a:lnTo>
                    <a:pt x="84" y="3"/>
                  </a:lnTo>
                  <a:lnTo>
                    <a:pt x="90" y="1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104" y="2"/>
                  </a:lnTo>
                  <a:lnTo>
                    <a:pt x="106" y="8"/>
                  </a:lnTo>
                  <a:lnTo>
                    <a:pt x="109" y="20"/>
                  </a:lnTo>
                  <a:lnTo>
                    <a:pt x="105" y="30"/>
                  </a:lnTo>
                  <a:lnTo>
                    <a:pt x="95" y="37"/>
                  </a:lnTo>
                  <a:lnTo>
                    <a:pt x="80" y="39"/>
                  </a:lnTo>
                  <a:lnTo>
                    <a:pt x="72" y="39"/>
                  </a:lnTo>
                  <a:lnTo>
                    <a:pt x="64" y="39"/>
                  </a:lnTo>
                  <a:lnTo>
                    <a:pt x="57" y="40"/>
                  </a:lnTo>
                  <a:lnTo>
                    <a:pt x="52" y="41"/>
                  </a:lnTo>
                  <a:lnTo>
                    <a:pt x="48" y="42"/>
                  </a:lnTo>
                  <a:lnTo>
                    <a:pt x="44" y="45"/>
                  </a:lnTo>
                  <a:lnTo>
                    <a:pt x="42" y="47"/>
                  </a:lnTo>
                  <a:lnTo>
                    <a:pt x="40" y="50"/>
                  </a:lnTo>
                  <a:lnTo>
                    <a:pt x="35" y="58"/>
                  </a:lnTo>
                  <a:lnTo>
                    <a:pt x="27" y="64"/>
                  </a:lnTo>
                  <a:lnTo>
                    <a:pt x="16" y="68"/>
                  </a:lnTo>
                  <a:lnTo>
                    <a:pt x="6" y="65"/>
                  </a:lnTo>
                  <a:lnTo>
                    <a:pt x="0" y="57"/>
                  </a:lnTo>
                  <a:lnTo>
                    <a:pt x="0" y="48"/>
                  </a:lnTo>
                  <a:lnTo>
                    <a:pt x="6" y="40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cecec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" name=""/>
            <p:cNvSpPr/>
            <p:nvPr/>
          </p:nvSpPr>
          <p:spPr>
            <a:xfrm>
              <a:off x="5729040" y="1550520"/>
              <a:ext cx="101160" cy="144720"/>
            </a:xfrm>
            <a:custGeom>
              <a:avLst/>
              <a:gdLst/>
              <a:ahLst/>
              <a:rect l="l" t="t" r="r" b="b"/>
              <a:pathLst>
                <a:path w="34" h="44">
                  <a:moveTo>
                    <a:pt x="29" y="0"/>
                  </a:moveTo>
                  <a:lnTo>
                    <a:pt x="27" y="1"/>
                  </a:lnTo>
                  <a:lnTo>
                    <a:pt x="23" y="2"/>
                  </a:lnTo>
                  <a:lnTo>
                    <a:pt x="17" y="5"/>
                  </a:lnTo>
                  <a:lnTo>
                    <a:pt x="11" y="8"/>
                  </a:lnTo>
                  <a:lnTo>
                    <a:pt x="6" y="12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10" y="29"/>
                  </a:lnTo>
                  <a:lnTo>
                    <a:pt x="22" y="38"/>
                  </a:lnTo>
                  <a:lnTo>
                    <a:pt x="31" y="44"/>
                  </a:lnTo>
                  <a:lnTo>
                    <a:pt x="34" y="39"/>
                  </a:lnTo>
                  <a:lnTo>
                    <a:pt x="33" y="27"/>
                  </a:lnTo>
                  <a:lnTo>
                    <a:pt x="32" y="14"/>
                  </a:lnTo>
                  <a:lnTo>
                    <a:pt x="30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ecec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" name=""/>
            <p:cNvSpPr/>
            <p:nvPr/>
          </p:nvSpPr>
          <p:spPr>
            <a:xfrm>
              <a:off x="4175280" y="2132640"/>
              <a:ext cx="279360" cy="388440"/>
            </a:xfrm>
            <a:custGeom>
              <a:avLst/>
              <a:gdLst/>
              <a:ahLst/>
              <a:rect l="l" t="t" r="r" b="b"/>
              <a:pathLst>
                <a:path w="94" h="113">
                  <a:moveTo>
                    <a:pt x="1" y="59"/>
                  </a:moveTo>
                  <a:lnTo>
                    <a:pt x="0" y="53"/>
                  </a:lnTo>
                  <a:lnTo>
                    <a:pt x="2" y="49"/>
                  </a:lnTo>
                  <a:lnTo>
                    <a:pt x="5" y="46"/>
                  </a:lnTo>
                  <a:lnTo>
                    <a:pt x="9" y="44"/>
                  </a:lnTo>
                  <a:lnTo>
                    <a:pt x="15" y="42"/>
                  </a:lnTo>
                  <a:lnTo>
                    <a:pt x="21" y="38"/>
                  </a:lnTo>
                  <a:lnTo>
                    <a:pt x="26" y="35"/>
                  </a:lnTo>
                  <a:lnTo>
                    <a:pt x="31" y="29"/>
                  </a:lnTo>
                  <a:lnTo>
                    <a:pt x="36" y="22"/>
                  </a:lnTo>
                  <a:lnTo>
                    <a:pt x="40" y="15"/>
                  </a:lnTo>
                  <a:lnTo>
                    <a:pt x="45" y="9"/>
                  </a:lnTo>
                  <a:lnTo>
                    <a:pt x="51" y="5"/>
                  </a:lnTo>
                  <a:lnTo>
                    <a:pt x="56" y="1"/>
                  </a:lnTo>
                  <a:lnTo>
                    <a:pt x="62" y="0"/>
                  </a:lnTo>
                  <a:lnTo>
                    <a:pt x="69" y="1"/>
                  </a:lnTo>
                  <a:lnTo>
                    <a:pt x="77" y="5"/>
                  </a:lnTo>
                  <a:lnTo>
                    <a:pt x="87" y="16"/>
                  </a:lnTo>
                  <a:lnTo>
                    <a:pt x="92" y="28"/>
                  </a:lnTo>
                  <a:lnTo>
                    <a:pt x="92" y="40"/>
                  </a:lnTo>
                  <a:lnTo>
                    <a:pt x="93" y="53"/>
                  </a:lnTo>
                  <a:lnTo>
                    <a:pt x="94" y="62"/>
                  </a:lnTo>
                  <a:lnTo>
                    <a:pt x="92" y="72"/>
                  </a:lnTo>
                  <a:lnTo>
                    <a:pt x="89" y="80"/>
                  </a:lnTo>
                  <a:lnTo>
                    <a:pt x="85" y="88"/>
                  </a:lnTo>
                  <a:lnTo>
                    <a:pt x="83" y="93"/>
                  </a:lnTo>
                  <a:lnTo>
                    <a:pt x="79" y="99"/>
                  </a:lnTo>
                  <a:lnTo>
                    <a:pt x="75" y="104"/>
                  </a:lnTo>
                  <a:lnTo>
                    <a:pt x="69" y="108"/>
                  </a:lnTo>
                  <a:lnTo>
                    <a:pt x="62" y="112"/>
                  </a:lnTo>
                  <a:lnTo>
                    <a:pt x="58" y="113"/>
                  </a:lnTo>
                  <a:lnTo>
                    <a:pt x="53" y="111"/>
                  </a:lnTo>
                  <a:lnTo>
                    <a:pt x="49" y="105"/>
                  </a:lnTo>
                  <a:lnTo>
                    <a:pt x="45" y="92"/>
                  </a:lnTo>
                  <a:lnTo>
                    <a:pt x="43" y="83"/>
                  </a:lnTo>
                  <a:lnTo>
                    <a:pt x="44" y="76"/>
                  </a:lnTo>
                  <a:lnTo>
                    <a:pt x="53" y="72"/>
                  </a:lnTo>
                  <a:lnTo>
                    <a:pt x="63" y="65"/>
                  </a:lnTo>
                  <a:lnTo>
                    <a:pt x="70" y="54"/>
                  </a:lnTo>
                  <a:lnTo>
                    <a:pt x="70" y="44"/>
                  </a:lnTo>
                  <a:lnTo>
                    <a:pt x="64" y="38"/>
                  </a:lnTo>
                  <a:lnTo>
                    <a:pt x="60" y="37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3" y="37"/>
                  </a:lnTo>
                  <a:lnTo>
                    <a:pt x="38" y="39"/>
                  </a:lnTo>
                  <a:lnTo>
                    <a:pt x="33" y="42"/>
                  </a:lnTo>
                  <a:lnTo>
                    <a:pt x="30" y="45"/>
                  </a:lnTo>
                  <a:lnTo>
                    <a:pt x="28" y="51"/>
                  </a:lnTo>
                  <a:lnTo>
                    <a:pt x="23" y="61"/>
                  </a:lnTo>
                  <a:lnTo>
                    <a:pt x="16" y="68"/>
                  </a:lnTo>
                  <a:lnTo>
                    <a:pt x="7" y="69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cecec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" name=""/>
            <p:cNvSpPr/>
            <p:nvPr/>
          </p:nvSpPr>
          <p:spPr>
            <a:xfrm>
              <a:off x="7234200" y="4436280"/>
              <a:ext cx="965160" cy="874800"/>
            </a:xfrm>
            <a:custGeom>
              <a:avLst/>
              <a:gdLst/>
              <a:ahLst/>
              <a:rect l="l" t="t" r="r" b="b"/>
              <a:pathLst>
                <a:path w="324" h="253">
                  <a:moveTo>
                    <a:pt x="228" y="50"/>
                  </a:moveTo>
                  <a:lnTo>
                    <a:pt x="222" y="49"/>
                  </a:lnTo>
                  <a:lnTo>
                    <a:pt x="216" y="48"/>
                  </a:lnTo>
                  <a:lnTo>
                    <a:pt x="211" y="48"/>
                  </a:lnTo>
                  <a:lnTo>
                    <a:pt x="205" y="47"/>
                  </a:lnTo>
                  <a:lnTo>
                    <a:pt x="198" y="46"/>
                  </a:lnTo>
                  <a:lnTo>
                    <a:pt x="193" y="44"/>
                  </a:lnTo>
                  <a:lnTo>
                    <a:pt x="189" y="44"/>
                  </a:lnTo>
                  <a:lnTo>
                    <a:pt x="185" y="43"/>
                  </a:lnTo>
                  <a:lnTo>
                    <a:pt x="182" y="41"/>
                  </a:lnTo>
                  <a:lnTo>
                    <a:pt x="182" y="36"/>
                  </a:lnTo>
                  <a:lnTo>
                    <a:pt x="185" y="32"/>
                  </a:lnTo>
                  <a:lnTo>
                    <a:pt x="191" y="27"/>
                  </a:lnTo>
                  <a:lnTo>
                    <a:pt x="192" y="23"/>
                  </a:lnTo>
                  <a:lnTo>
                    <a:pt x="186" y="17"/>
                  </a:lnTo>
                  <a:lnTo>
                    <a:pt x="178" y="12"/>
                  </a:lnTo>
                  <a:lnTo>
                    <a:pt x="173" y="8"/>
                  </a:lnTo>
                  <a:lnTo>
                    <a:pt x="169" y="4"/>
                  </a:lnTo>
                  <a:lnTo>
                    <a:pt x="166" y="1"/>
                  </a:lnTo>
                  <a:lnTo>
                    <a:pt x="162" y="0"/>
                  </a:lnTo>
                  <a:lnTo>
                    <a:pt x="161" y="3"/>
                  </a:lnTo>
                  <a:lnTo>
                    <a:pt x="156" y="8"/>
                  </a:lnTo>
                  <a:lnTo>
                    <a:pt x="147" y="13"/>
                  </a:lnTo>
                  <a:lnTo>
                    <a:pt x="137" y="18"/>
                  </a:lnTo>
                  <a:lnTo>
                    <a:pt x="128" y="23"/>
                  </a:lnTo>
                  <a:lnTo>
                    <a:pt x="122" y="26"/>
                  </a:lnTo>
                  <a:lnTo>
                    <a:pt x="118" y="30"/>
                  </a:lnTo>
                  <a:lnTo>
                    <a:pt x="113" y="31"/>
                  </a:lnTo>
                  <a:lnTo>
                    <a:pt x="106" y="32"/>
                  </a:lnTo>
                  <a:lnTo>
                    <a:pt x="101" y="33"/>
                  </a:lnTo>
                  <a:lnTo>
                    <a:pt x="95" y="34"/>
                  </a:lnTo>
                  <a:lnTo>
                    <a:pt x="88" y="38"/>
                  </a:lnTo>
                  <a:lnTo>
                    <a:pt x="83" y="41"/>
                  </a:lnTo>
                  <a:lnTo>
                    <a:pt x="76" y="46"/>
                  </a:lnTo>
                  <a:lnTo>
                    <a:pt x="70" y="50"/>
                  </a:lnTo>
                  <a:lnTo>
                    <a:pt x="65" y="56"/>
                  </a:lnTo>
                  <a:lnTo>
                    <a:pt x="61" y="62"/>
                  </a:lnTo>
                  <a:lnTo>
                    <a:pt x="57" y="68"/>
                  </a:lnTo>
                  <a:lnTo>
                    <a:pt x="54" y="71"/>
                  </a:lnTo>
                  <a:lnTo>
                    <a:pt x="49" y="76"/>
                  </a:lnTo>
                  <a:lnTo>
                    <a:pt x="45" y="79"/>
                  </a:lnTo>
                  <a:lnTo>
                    <a:pt x="40" y="82"/>
                  </a:lnTo>
                  <a:lnTo>
                    <a:pt x="34" y="87"/>
                  </a:lnTo>
                  <a:lnTo>
                    <a:pt x="27" y="91"/>
                  </a:lnTo>
                  <a:lnTo>
                    <a:pt x="21" y="95"/>
                  </a:lnTo>
                  <a:lnTo>
                    <a:pt x="12" y="97"/>
                  </a:lnTo>
                  <a:lnTo>
                    <a:pt x="6" y="97"/>
                  </a:lnTo>
                  <a:lnTo>
                    <a:pt x="1" y="104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1" y="146"/>
                  </a:lnTo>
                  <a:lnTo>
                    <a:pt x="2" y="150"/>
                  </a:lnTo>
                  <a:lnTo>
                    <a:pt x="6" y="156"/>
                  </a:lnTo>
                  <a:lnTo>
                    <a:pt x="11" y="161"/>
                  </a:lnTo>
                  <a:lnTo>
                    <a:pt x="17" y="164"/>
                  </a:lnTo>
                  <a:lnTo>
                    <a:pt x="19" y="169"/>
                  </a:lnTo>
                  <a:lnTo>
                    <a:pt x="18" y="176"/>
                  </a:lnTo>
                  <a:lnTo>
                    <a:pt x="15" y="183"/>
                  </a:lnTo>
                  <a:lnTo>
                    <a:pt x="11" y="188"/>
                  </a:lnTo>
                  <a:lnTo>
                    <a:pt x="9" y="195"/>
                  </a:lnTo>
                  <a:lnTo>
                    <a:pt x="9" y="205"/>
                  </a:lnTo>
                  <a:lnTo>
                    <a:pt x="11" y="209"/>
                  </a:lnTo>
                  <a:lnTo>
                    <a:pt x="15" y="213"/>
                  </a:lnTo>
                  <a:lnTo>
                    <a:pt x="22" y="216"/>
                  </a:lnTo>
                  <a:lnTo>
                    <a:pt x="29" y="217"/>
                  </a:lnTo>
                  <a:lnTo>
                    <a:pt x="35" y="217"/>
                  </a:lnTo>
                  <a:lnTo>
                    <a:pt x="44" y="217"/>
                  </a:lnTo>
                  <a:lnTo>
                    <a:pt x="50" y="216"/>
                  </a:lnTo>
                  <a:lnTo>
                    <a:pt x="56" y="214"/>
                  </a:lnTo>
                  <a:lnTo>
                    <a:pt x="61" y="211"/>
                  </a:lnTo>
                  <a:lnTo>
                    <a:pt x="67" y="209"/>
                  </a:lnTo>
                  <a:lnTo>
                    <a:pt x="72" y="207"/>
                  </a:lnTo>
                  <a:lnTo>
                    <a:pt x="78" y="205"/>
                  </a:lnTo>
                  <a:lnTo>
                    <a:pt x="85" y="202"/>
                  </a:lnTo>
                  <a:lnTo>
                    <a:pt x="92" y="200"/>
                  </a:lnTo>
                  <a:lnTo>
                    <a:pt x="99" y="198"/>
                  </a:lnTo>
                  <a:lnTo>
                    <a:pt x="106" y="195"/>
                  </a:lnTo>
                  <a:lnTo>
                    <a:pt x="114" y="193"/>
                  </a:lnTo>
                  <a:lnTo>
                    <a:pt x="123" y="192"/>
                  </a:lnTo>
                  <a:lnTo>
                    <a:pt x="133" y="191"/>
                  </a:lnTo>
                  <a:lnTo>
                    <a:pt x="144" y="190"/>
                  </a:lnTo>
                  <a:lnTo>
                    <a:pt x="154" y="191"/>
                  </a:lnTo>
                  <a:lnTo>
                    <a:pt x="165" y="192"/>
                  </a:lnTo>
                  <a:lnTo>
                    <a:pt x="174" y="195"/>
                  </a:lnTo>
                  <a:lnTo>
                    <a:pt x="182" y="199"/>
                  </a:lnTo>
                  <a:lnTo>
                    <a:pt x="189" y="203"/>
                  </a:lnTo>
                  <a:lnTo>
                    <a:pt x="196" y="209"/>
                  </a:lnTo>
                  <a:lnTo>
                    <a:pt x="201" y="215"/>
                  </a:lnTo>
                  <a:lnTo>
                    <a:pt x="207" y="222"/>
                  </a:lnTo>
                  <a:lnTo>
                    <a:pt x="212" y="229"/>
                  </a:lnTo>
                  <a:lnTo>
                    <a:pt x="218" y="234"/>
                  </a:lnTo>
                  <a:lnTo>
                    <a:pt x="221" y="240"/>
                  </a:lnTo>
                  <a:lnTo>
                    <a:pt x="224" y="246"/>
                  </a:lnTo>
                  <a:lnTo>
                    <a:pt x="229" y="249"/>
                  </a:lnTo>
                  <a:lnTo>
                    <a:pt x="236" y="252"/>
                  </a:lnTo>
                  <a:lnTo>
                    <a:pt x="244" y="253"/>
                  </a:lnTo>
                  <a:lnTo>
                    <a:pt x="253" y="252"/>
                  </a:lnTo>
                  <a:lnTo>
                    <a:pt x="262" y="251"/>
                  </a:lnTo>
                  <a:lnTo>
                    <a:pt x="269" y="249"/>
                  </a:lnTo>
                  <a:lnTo>
                    <a:pt x="275" y="247"/>
                  </a:lnTo>
                  <a:lnTo>
                    <a:pt x="277" y="244"/>
                  </a:lnTo>
                  <a:lnTo>
                    <a:pt x="280" y="236"/>
                  </a:lnTo>
                  <a:lnTo>
                    <a:pt x="284" y="225"/>
                  </a:lnTo>
                  <a:lnTo>
                    <a:pt x="289" y="216"/>
                  </a:lnTo>
                  <a:lnTo>
                    <a:pt x="291" y="208"/>
                  </a:lnTo>
                  <a:lnTo>
                    <a:pt x="295" y="201"/>
                  </a:lnTo>
                  <a:lnTo>
                    <a:pt x="302" y="193"/>
                  </a:lnTo>
                  <a:lnTo>
                    <a:pt x="309" y="185"/>
                  </a:lnTo>
                  <a:lnTo>
                    <a:pt x="312" y="177"/>
                  </a:lnTo>
                  <a:lnTo>
                    <a:pt x="313" y="169"/>
                  </a:lnTo>
                  <a:lnTo>
                    <a:pt x="317" y="160"/>
                  </a:lnTo>
                  <a:lnTo>
                    <a:pt x="321" y="150"/>
                  </a:lnTo>
                  <a:lnTo>
                    <a:pt x="324" y="141"/>
                  </a:lnTo>
                  <a:lnTo>
                    <a:pt x="322" y="137"/>
                  </a:lnTo>
                  <a:lnTo>
                    <a:pt x="320" y="131"/>
                  </a:lnTo>
                  <a:lnTo>
                    <a:pt x="315" y="126"/>
                  </a:lnTo>
                  <a:lnTo>
                    <a:pt x="311" y="122"/>
                  </a:lnTo>
                  <a:lnTo>
                    <a:pt x="305" y="116"/>
                  </a:lnTo>
                  <a:lnTo>
                    <a:pt x="299" y="111"/>
                  </a:lnTo>
                  <a:lnTo>
                    <a:pt x="294" y="108"/>
                  </a:lnTo>
                  <a:lnTo>
                    <a:pt x="290" y="103"/>
                  </a:lnTo>
                  <a:lnTo>
                    <a:pt x="280" y="92"/>
                  </a:lnTo>
                  <a:lnTo>
                    <a:pt x="272" y="82"/>
                  </a:lnTo>
                  <a:lnTo>
                    <a:pt x="265" y="74"/>
                  </a:lnTo>
                  <a:lnTo>
                    <a:pt x="261" y="65"/>
                  </a:lnTo>
                  <a:lnTo>
                    <a:pt x="259" y="54"/>
                  </a:lnTo>
                  <a:lnTo>
                    <a:pt x="258" y="42"/>
                  </a:lnTo>
                  <a:lnTo>
                    <a:pt x="257" y="32"/>
                  </a:lnTo>
                  <a:lnTo>
                    <a:pt x="253" y="23"/>
                  </a:lnTo>
                  <a:lnTo>
                    <a:pt x="249" y="15"/>
                  </a:lnTo>
                  <a:lnTo>
                    <a:pt x="243" y="9"/>
                  </a:lnTo>
                  <a:lnTo>
                    <a:pt x="237" y="3"/>
                  </a:lnTo>
                  <a:lnTo>
                    <a:pt x="233" y="0"/>
                  </a:lnTo>
                  <a:lnTo>
                    <a:pt x="235" y="11"/>
                  </a:lnTo>
                  <a:lnTo>
                    <a:pt x="237" y="23"/>
                  </a:lnTo>
                  <a:lnTo>
                    <a:pt x="237" y="33"/>
                  </a:lnTo>
                  <a:lnTo>
                    <a:pt x="237" y="41"/>
                  </a:lnTo>
                  <a:lnTo>
                    <a:pt x="237" y="46"/>
                  </a:lnTo>
                  <a:lnTo>
                    <a:pt x="235" y="49"/>
                  </a:lnTo>
                  <a:lnTo>
                    <a:pt x="233" y="50"/>
                  </a:lnTo>
                  <a:lnTo>
                    <a:pt x="228" y="50"/>
                  </a:lnTo>
                  <a:close/>
                </a:path>
              </a:pathLst>
            </a:custGeom>
            <a:solidFill>
              <a:srgbClr val="cecec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" name=""/>
            <p:cNvSpPr/>
            <p:nvPr/>
          </p:nvSpPr>
          <p:spPr>
            <a:xfrm>
              <a:off x="7152120" y="3909240"/>
              <a:ext cx="190080" cy="312840"/>
            </a:xfrm>
            <a:custGeom>
              <a:avLst/>
              <a:gdLst/>
              <a:ahLst/>
              <a:rect l="l" t="t" r="r" b="b"/>
              <a:pathLst>
                <a:path w="63" h="90">
                  <a:moveTo>
                    <a:pt x="18" y="32"/>
                  </a:moveTo>
                  <a:lnTo>
                    <a:pt x="26" y="29"/>
                  </a:lnTo>
                  <a:lnTo>
                    <a:pt x="32" y="23"/>
                  </a:lnTo>
                  <a:lnTo>
                    <a:pt x="37" y="17"/>
                  </a:lnTo>
                  <a:lnTo>
                    <a:pt x="43" y="10"/>
                  </a:lnTo>
                  <a:lnTo>
                    <a:pt x="48" y="4"/>
                  </a:lnTo>
                  <a:lnTo>
                    <a:pt x="55" y="0"/>
                  </a:lnTo>
                  <a:lnTo>
                    <a:pt x="61" y="2"/>
                  </a:lnTo>
                  <a:lnTo>
                    <a:pt x="63" y="11"/>
                  </a:lnTo>
                  <a:lnTo>
                    <a:pt x="63" y="23"/>
                  </a:lnTo>
                  <a:lnTo>
                    <a:pt x="62" y="32"/>
                  </a:lnTo>
                  <a:lnTo>
                    <a:pt x="60" y="40"/>
                  </a:lnTo>
                  <a:lnTo>
                    <a:pt x="61" y="48"/>
                  </a:lnTo>
                  <a:lnTo>
                    <a:pt x="61" y="56"/>
                  </a:lnTo>
                  <a:lnTo>
                    <a:pt x="59" y="64"/>
                  </a:lnTo>
                  <a:lnTo>
                    <a:pt x="54" y="71"/>
                  </a:lnTo>
                  <a:lnTo>
                    <a:pt x="47" y="75"/>
                  </a:lnTo>
                  <a:lnTo>
                    <a:pt x="40" y="77"/>
                  </a:lnTo>
                  <a:lnTo>
                    <a:pt x="33" y="80"/>
                  </a:lnTo>
                  <a:lnTo>
                    <a:pt x="28" y="84"/>
                  </a:lnTo>
                  <a:lnTo>
                    <a:pt x="24" y="87"/>
                  </a:lnTo>
                  <a:lnTo>
                    <a:pt x="21" y="90"/>
                  </a:lnTo>
                  <a:lnTo>
                    <a:pt x="15" y="88"/>
                  </a:lnTo>
                  <a:lnTo>
                    <a:pt x="9" y="85"/>
                  </a:lnTo>
                  <a:lnTo>
                    <a:pt x="5" y="79"/>
                  </a:lnTo>
                  <a:lnTo>
                    <a:pt x="0" y="69"/>
                  </a:lnTo>
                  <a:lnTo>
                    <a:pt x="0" y="55"/>
                  </a:lnTo>
                  <a:lnTo>
                    <a:pt x="6" y="41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cecec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" name=""/>
            <p:cNvSpPr/>
            <p:nvPr/>
          </p:nvSpPr>
          <p:spPr>
            <a:xfrm>
              <a:off x="6776640" y="4069800"/>
              <a:ext cx="279360" cy="317520"/>
            </a:xfrm>
            <a:custGeom>
              <a:avLst/>
              <a:gdLst/>
              <a:ahLst/>
              <a:rect l="l" t="t" r="r" b="b"/>
              <a:pathLst>
                <a:path w="96" h="91">
                  <a:moveTo>
                    <a:pt x="0" y="2"/>
                  </a:moveTo>
                  <a:lnTo>
                    <a:pt x="1" y="8"/>
                  </a:lnTo>
                  <a:lnTo>
                    <a:pt x="11" y="12"/>
                  </a:lnTo>
                  <a:lnTo>
                    <a:pt x="21" y="18"/>
                  </a:lnTo>
                  <a:lnTo>
                    <a:pt x="28" y="26"/>
                  </a:lnTo>
                  <a:lnTo>
                    <a:pt x="32" y="33"/>
                  </a:lnTo>
                  <a:lnTo>
                    <a:pt x="36" y="39"/>
                  </a:lnTo>
                  <a:lnTo>
                    <a:pt x="39" y="45"/>
                  </a:lnTo>
                  <a:lnTo>
                    <a:pt x="43" y="52"/>
                  </a:lnTo>
                  <a:lnTo>
                    <a:pt x="47" y="60"/>
                  </a:lnTo>
                  <a:lnTo>
                    <a:pt x="54" y="69"/>
                  </a:lnTo>
                  <a:lnTo>
                    <a:pt x="61" y="78"/>
                  </a:lnTo>
                  <a:lnTo>
                    <a:pt x="69" y="88"/>
                  </a:lnTo>
                  <a:lnTo>
                    <a:pt x="75" y="91"/>
                  </a:lnTo>
                  <a:lnTo>
                    <a:pt x="82" y="91"/>
                  </a:lnTo>
                  <a:lnTo>
                    <a:pt x="89" y="90"/>
                  </a:lnTo>
                  <a:lnTo>
                    <a:pt x="95" y="86"/>
                  </a:lnTo>
                  <a:lnTo>
                    <a:pt x="96" y="80"/>
                  </a:lnTo>
                  <a:lnTo>
                    <a:pt x="94" y="73"/>
                  </a:lnTo>
                  <a:lnTo>
                    <a:pt x="89" y="65"/>
                  </a:lnTo>
                  <a:lnTo>
                    <a:pt x="82" y="60"/>
                  </a:lnTo>
                  <a:lnTo>
                    <a:pt x="76" y="55"/>
                  </a:lnTo>
                  <a:lnTo>
                    <a:pt x="71" y="50"/>
                  </a:lnTo>
                  <a:lnTo>
                    <a:pt x="64" y="46"/>
                  </a:lnTo>
                  <a:lnTo>
                    <a:pt x="58" y="41"/>
                  </a:lnTo>
                  <a:lnTo>
                    <a:pt x="53" y="37"/>
                  </a:lnTo>
                  <a:lnTo>
                    <a:pt x="49" y="32"/>
                  </a:lnTo>
                  <a:lnTo>
                    <a:pt x="45" y="27"/>
                  </a:lnTo>
                  <a:lnTo>
                    <a:pt x="42" y="23"/>
                  </a:lnTo>
                  <a:lnTo>
                    <a:pt x="38" y="17"/>
                  </a:lnTo>
                  <a:lnTo>
                    <a:pt x="34" y="12"/>
                  </a:lnTo>
                  <a:lnTo>
                    <a:pt x="29" y="9"/>
                  </a:lnTo>
                  <a:lnTo>
                    <a:pt x="23" y="8"/>
                  </a:lnTo>
                  <a:lnTo>
                    <a:pt x="18" y="6"/>
                  </a:lnTo>
                  <a:lnTo>
                    <a:pt x="11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ecec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" name=""/>
            <p:cNvSpPr/>
            <p:nvPr/>
          </p:nvSpPr>
          <p:spPr>
            <a:xfrm>
              <a:off x="7686720" y="2777760"/>
              <a:ext cx="310320" cy="353880"/>
            </a:xfrm>
            <a:custGeom>
              <a:avLst/>
              <a:gdLst/>
              <a:ahLst/>
              <a:rect l="l" t="t" r="r" b="b"/>
              <a:pathLst>
                <a:path w="102" h="101">
                  <a:moveTo>
                    <a:pt x="63" y="91"/>
                  </a:moveTo>
                  <a:lnTo>
                    <a:pt x="74" y="79"/>
                  </a:lnTo>
                  <a:lnTo>
                    <a:pt x="83" y="65"/>
                  </a:lnTo>
                  <a:lnTo>
                    <a:pt x="89" y="50"/>
                  </a:lnTo>
                  <a:lnTo>
                    <a:pt x="91" y="39"/>
                  </a:lnTo>
                  <a:lnTo>
                    <a:pt x="94" y="30"/>
                  </a:lnTo>
                  <a:lnTo>
                    <a:pt x="99" y="20"/>
                  </a:lnTo>
                  <a:lnTo>
                    <a:pt x="102" y="11"/>
                  </a:lnTo>
                  <a:lnTo>
                    <a:pt x="97" y="3"/>
                  </a:lnTo>
                  <a:lnTo>
                    <a:pt x="87" y="0"/>
                  </a:lnTo>
                  <a:lnTo>
                    <a:pt x="83" y="1"/>
                  </a:lnTo>
                  <a:lnTo>
                    <a:pt x="81" y="7"/>
                  </a:lnTo>
                  <a:lnTo>
                    <a:pt x="78" y="15"/>
                  </a:lnTo>
                  <a:lnTo>
                    <a:pt x="75" y="26"/>
                  </a:lnTo>
                  <a:lnTo>
                    <a:pt x="68" y="39"/>
                  </a:lnTo>
                  <a:lnTo>
                    <a:pt x="61" y="50"/>
                  </a:lnTo>
                  <a:lnTo>
                    <a:pt x="54" y="61"/>
                  </a:lnTo>
                  <a:lnTo>
                    <a:pt x="49" y="65"/>
                  </a:lnTo>
                  <a:lnTo>
                    <a:pt x="41" y="70"/>
                  </a:lnTo>
                  <a:lnTo>
                    <a:pt x="33" y="75"/>
                  </a:lnTo>
                  <a:lnTo>
                    <a:pt x="24" y="79"/>
                  </a:lnTo>
                  <a:lnTo>
                    <a:pt x="15" y="83"/>
                  </a:lnTo>
                  <a:lnTo>
                    <a:pt x="7" y="86"/>
                  </a:lnTo>
                  <a:lnTo>
                    <a:pt x="2" y="87"/>
                  </a:lnTo>
                  <a:lnTo>
                    <a:pt x="0" y="88"/>
                  </a:lnTo>
                  <a:lnTo>
                    <a:pt x="6" y="94"/>
                  </a:lnTo>
                  <a:lnTo>
                    <a:pt x="14" y="98"/>
                  </a:lnTo>
                  <a:lnTo>
                    <a:pt x="22" y="101"/>
                  </a:lnTo>
                  <a:lnTo>
                    <a:pt x="30" y="101"/>
                  </a:lnTo>
                  <a:lnTo>
                    <a:pt x="39" y="101"/>
                  </a:lnTo>
                  <a:lnTo>
                    <a:pt x="47" y="99"/>
                  </a:lnTo>
                  <a:lnTo>
                    <a:pt x="56" y="95"/>
                  </a:lnTo>
                  <a:lnTo>
                    <a:pt x="63" y="91"/>
                  </a:lnTo>
                  <a:close/>
                </a:path>
              </a:pathLst>
            </a:custGeom>
            <a:solidFill>
              <a:srgbClr val="cecec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" name=""/>
            <p:cNvSpPr/>
            <p:nvPr/>
          </p:nvSpPr>
          <p:spPr>
            <a:xfrm>
              <a:off x="7705440" y="4173480"/>
              <a:ext cx="398160" cy="242280"/>
            </a:xfrm>
            <a:custGeom>
              <a:avLst/>
              <a:gdLst/>
              <a:ahLst/>
              <a:rect l="l" t="t" r="r" b="b"/>
              <a:pathLst>
                <a:path w="135" h="70">
                  <a:moveTo>
                    <a:pt x="24" y="3"/>
                  </a:moveTo>
                  <a:lnTo>
                    <a:pt x="29" y="2"/>
                  </a:lnTo>
                  <a:lnTo>
                    <a:pt x="34" y="1"/>
                  </a:lnTo>
                  <a:lnTo>
                    <a:pt x="40" y="1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5" y="1"/>
                  </a:lnTo>
                  <a:lnTo>
                    <a:pt x="59" y="3"/>
                  </a:lnTo>
                  <a:lnTo>
                    <a:pt x="65" y="7"/>
                  </a:lnTo>
                  <a:lnTo>
                    <a:pt x="71" y="11"/>
                  </a:lnTo>
                  <a:lnTo>
                    <a:pt x="77" y="16"/>
                  </a:lnTo>
                  <a:lnTo>
                    <a:pt x="81" y="22"/>
                  </a:lnTo>
                  <a:lnTo>
                    <a:pt x="87" y="26"/>
                  </a:lnTo>
                  <a:lnTo>
                    <a:pt x="91" y="32"/>
                  </a:lnTo>
                  <a:lnTo>
                    <a:pt x="97" y="37"/>
                  </a:lnTo>
                  <a:lnTo>
                    <a:pt x="102" y="40"/>
                  </a:lnTo>
                  <a:lnTo>
                    <a:pt x="108" y="43"/>
                  </a:lnTo>
                  <a:lnTo>
                    <a:pt x="118" y="50"/>
                  </a:lnTo>
                  <a:lnTo>
                    <a:pt x="127" y="58"/>
                  </a:lnTo>
                  <a:lnTo>
                    <a:pt x="133" y="67"/>
                  </a:lnTo>
                  <a:lnTo>
                    <a:pt x="135" y="70"/>
                  </a:lnTo>
                  <a:lnTo>
                    <a:pt x="96" y="61"/>
                  </a:lnTo>
                  <a:lnTo>
                    <a:pt x="72" y="64"/>
                  </a:lnTo>
                  <a:lnTo>
                    <a:pt x="70" y="64"/>
                  </a:lnTo>
                  <a:lnTo>
                    <a:pt x="65" y="64"/>
                  </a:lnTo>
                  <a:lnTo>
                    <a:pt x="58" y="63"/>
                  </a:lnTo>
                  <a:lnTo>
                    <a:pt x="50" y="61"/>
                  </a:lnTo>
                  <a:lnTo>
                    <a:pt x="41" y="57"/>
                  </a:lnTo>
                  <a:lnTo>
                    <a:pt x="32" y="53"/>
                  </a:lnTo>
                  <a:lnTo>
                    <a:pt x="25" y="46"/>
                  </a:lnTo>
                  <a:lnTo>
                    <a:pt x="20" y="37"/>
                  </a:lnTo>
                  <a:lnTo>
                    <a:pt x="17" y="31"/>
                  </a:lnTo>
                  <a:lnTo>
                    <a:pt x="11" y="25"/>
                  </a:lnTo>
                  <a:lnTo>
                    <a:pt x="6" y="22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3" y="9"/>
                  </a:lnTo>
                  <a:lnTo>
                    <a:pt x="11" y="5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cecec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" name=""/>
            <p:cNvSpPr/>
            <p:nvPr/>
          </p:nvSpPr>
          <p:spPr>
            <a:xfrm>
              <a:off x="8461440" y="5325480"/>
              <a:ext cx="183240" cy="262440"/>
            </a:xfrm>
            <a:custGeom>
              <a:avLst/>
              <a:gdLst/>
              <a:ahLst/>
              <a:rect l="l" t="t" r="r" b="b"/>
              <a:pathLst>
                <a:path w="62" h="76">
                  <a:moveTo>
                    <a:pt x="17" y="41"/>
                  </a:moveTo>
                  <a:lnTo>
                    <a:pt x="22" y="38"/>
                  </a:lnTo>
                  <a:lnTo>
                    <a:pt x="28" y="35"/>
                  </a:lnTo>
                  <a:lnTo>
                    <a:pt x="35" y="29"/>
                  </a:lnTo>
                  <a:lnTo>
                    <a:pt x="40" y="22"/>
                  </a:lnTo>
                  <a:lnTo>
                    <a:pt x="47" y="16"/>
                  </a:lnTo>
                  <a:lnTo>
                    <a:pt x="53" y="10"/>
                  </a:lnTo>
                  <a:lnTo>
                    <a:pt x="58" y="5"/>
                  </a:lnTo>
                  <a:lnTo>
                    <a:pt x="60" y="2"/>
                  </a:lnTo>
                  <a:lnTo>
                    <a:pt x="62" y="0"/>
                  </a:lnTo>
                  <a:lnTo>
                    <a:pt x="62" y="3"/>
                  </a:lnTo>
                  <a:lnTo>
                    <a:pt x="62" y="10"/>
                  </a:lnTo>
                  <a:lnTo>
                    <a:pt x="61" y="20"/>
                  </a:lnTo>
                  <a:lnTo>
                    <a:pt x="59" y="30"/>
                  </a:lnTo>
                  <a:lnTo>
                    <a:pt x="53" y="38"/>
                  </a:lnTo>
                  <a:lnTo>
                    <a:pt x="46" y="44"/>
                  </a:lnTo>
                  <a:lnTo>
                    <a:pt x="39" y="48"/>
                  </a:lnTo>
                  <a:lnTo>
                    <a:pt x="36" y="51"/>
                  </a:lnTo>
                  <a:lnTo>
                    <a:pt x="34" y="58"/>
                  </a:lnTo>
                  <a:lnTo>
                    <a:pt x="34" y="66"/>
                  </a:lnTo>
                  <a:lnTo>
                    <a:pt x="34" y="72"/>
                  </a:lnTo>
                  <a:lnTo>
                    <a:pt x="29" y="75"/>
                  </a:lnTo>
                  <a:lnTo>
                    <a:pt x="20" y="76"/>
                  </a:lnTo>
                  <a:lnTo>
                    <a:pt x="8" y="74"/>
                  </a:lnTo>
                  <a:lnTo>
                    <a:pt x="1" y="68"/>
                  </a:lnTo>
                  <a:lnTo>
                    <a:pt x="0" y="60"/>
                  </a:lnTo>
                  <a:lnTo>
                    <a:pt x="2" y="51"/>
                  </a:lnTo>
                  <a:lnTo>
                    <a:pt x="8" y="44"/>
                  </a:lnTo>
                  <a:lnTo>
                    <a:pt x="17" y="41"/>
                  </a:lnTo>
                  <a:close/>
                </a:path>
              </a:pathLst>
            </a:custGeom>
            <a:solidFill>
              <a:srgbClr val="cecec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" name=""/>
            <p:cNvSpPr/>
            <p:nvPr/>
          </p:nvSpPr>
          <p:spPr>
            <a:xfrm>
              <a:off x="8657280" y="5138280"/>
              <a:ext cx="148320" cy="213840"/>
            </a:xfrm>
            <a:custGeom>
              <a:avLst/>
              <a:gdLst/>
              <a:ahLst/>
              <a:rect l="l" t="t" r="r" b="b"/>
              <a:pathLst>
                <a:path w="49" h="62">
                  <a:moveTo>
                    <a:pt x="2" y="0"/>
                  </a:moveTo>
                  <a:lnTo>
                    <a:pt x="9" y="5"/>
                  </a:lnTo>
                  <a:lnTo>
                    <a:pt x="16" y="14"/>
                  </a:lnTo>
                  <a:lnTo>
                    <a:pt x="22" y="23"/>
                  </a:lnTo>
                  <a:lnTo>
                    <a:pt x="26" y="28"/>
                  </a:lnTo>
                  <a:lnTo>
                    <a:pt x="32" y="28"/>
                  </a:lnTo>
                  <a:lnTo>
                    <a:pt x="39" y="28"/>
                  </a:lnTo>
                  <a:lnTo>
                    <a:pt x="46" y="29"/>
                  </a:lnTo>
                  <a:lnTo>
                    <a:pt x="49" y="32"/>
                  </a:lnTo>
                  <a:lnTo>
                    <a:pt x="49" y="38"/>
                  </a:lnTo>
                  <a:lnTo>
                    <a:pt x="47" y="44"/>
                  </a:lnTo>
                  <a:lnTo>
                    <a:pt x="42" y="51"/>
                  </a:lnTo>
                  <a:lnTo>
                    <a:pt x="38" y="57"/>
                  </a:lnTo>
                  <a:lnTo>
                    <a:pt x="33" y="60"/>
                  </a:lnTo>
                  <a:lnTo>
                    <a:pt x="29" y="62"/>
                  </a:lnTo>
                  <a:lnTo>
                    <a:pt x="23" y="61"/>
                  </a:lnTo>
                  <a:lnTo>
                    <a:pt x="18" y="57"/>
                  </a:lnTo>
                  <a:lnTo>
                    <a:pt x="15" y="50"/>
                  </a:lnTo>
                  <a:lnTo>
                    <a:pt x="12" y="43"/>
                  </a:lnTo>
                  <a:lnTo>
                    <a:pt x="11" y="36"/>
                  </a:lnTo>
                  <a:lnTo>
                    <a:pt x="11" y="31"/>
                  </a:lnTo>
                  <a:lnTo>
                    <a:pt x="10" y="25"/>
                  </a:lnTo>
                  <a:lnTo>
                    <a:pt x="7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ecec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" name=""/>
            <p:cNvSpPr/>
            <p:nvPr/>
          </p:nvSpPr>
          <p:spPr>
            <a:xfrm>
              <a:off x="2371680" y="3583440"/>
              <a:ext cx="261720" cy="144720"/>
            </a:xfrm>
            <a:custGeom>
              <a:avLst/>
              <a:gdLst/>
              <a:ahLst/>
              <a:rect l="l" t="t" r="r" b="b"/>
              <a:pathLst>
                <a:path w="87" h="44">
                  <a:moveTo>
                    <a:pt x="0" y="5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18" y="2"/>
                  </a:lnTo>
                  <a:lnTo>
                    <a:pt x="28" y="7"/>
                  </a:lnTo>
                  <a:lnTo>
                    <a:pt x="38" y="12"/>
                  </a:lnTo>
                  <a:lnTo>
                    <a:pt x="48" y="17"/>
                  </a:lnTo>
                  <a:lnTo>
                    <a:pt x="57" y="23"/>
                  </a:lnTo>
                  <a:lnTo>
                    <a:pt x="64" y="27"/>
                  </a:lnTo>
                  <a:lnTo>
                    <a:pt x="76" y="31"/>
                  </a:lnTo>
                  <a:lnTo>
                    <a:pt x="85" y="37"/>
                  </a:lnTo>
                  <a:lnTo>
                    <a:pt x="87" y="42"/>
                  </a:lnTo>
                  <a:lnTo>
                    <a:pt x="82" y="44"/>
                  </a:lnTo>
                  <a:lnTo>
                    <a:pt x="76" y="44"/>
                  </a:lnTo>
                  <a:lnTo>
                    <a:pt x="69" y="43"/>
                  </a:lnTo>
                  <a:lnTo>
                    <a:pt x="63" y="42"/>
                  </a:lnTo>
                  <a:lnTo>
                    <a:pt x="56" y="40"/>
                  </a:lnTo>
                  <a:lnTo>
                    <a:pt x="51" y="40"/>
                  </a:lnTo>
                  <a:lnTo>
                    <a:pt x="46" y="39"/>
                  </a:lnTo>
                  <a:lnTo>
                    <a:pt x="44" y="38"/>
                  </a:lnTo>
                  <a:lnTo>
                    <a:pt x="42" y="38"/>
                  </a:lnTo>
                  <a:lnTo>
                    <a:pt x="40" y="37"/>
                  </a:lnTo>
                  <a:lnTo>
                    <a:pt x="36" y="35"/>
                  </a:lnTo>
                  <a:lnTo>
                    <a:pt x="29" y="31"/>
                  </a:lnTo>
                  <a:lnTo>
                    <a:pt x="21" y="27"/>
                  </a:lnTo>
                  <a:lnTo>
                    <a:pt x="13" y="21"/>
                  </a:lnTo>
                  <a:lnTo>
                    <a:pt x="6" y="15"/>
                  </a:lnTo>
                  <a:lnTo>
                    <a:pt x="1" y="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ecec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" name=""/>
            <p:cNvSpPr/>
            <p:nvPr/>
          </p:nvSpPr>
          <p:spPr>
            <a:xfrm>
              <a:off x="5413320" y="4470840"/>
              <a:ext cx="184680" cy="444960"/>
            </a:xfrm>
            <a:custGeom>
              <a:avLst/>
              <a:gdLst/>
              <a:ahLst/>
              <a:rect l="l" t="t" r="r" b="b"/>
              <a:pathLst>
                <a:path w="62" h="128">
                  <a:moveTo>
                    <a:pt x="41" y="2"/>
                  </a:moveTo>
                  <a:lnTo>
                    <a:pt x="53" y="0"/>
                  </a:lnTo>
                  <a:lnTo>
                    <a:pt x="59" y="2"/>
                  </a:lnTo>
                  <a:lnTo>
                    <a:pt x="62" y="9"/>
                  </a:lnTo>
                  <a:lnTo>
                    <a:pt x="62" y="18"/>
                  </a:lnTo>
                  <a:lnTo>
                    <a:pt x="61" y="29"/>
                  </a:lnTo>
                  <a:lnTo>
                    <a:pt x="59" y="40"/>
                  </a:lnTo>
                  <a:lnTo>
                    <a:pt x="56" y="51"/>
                  </a:lnTo>
                  <a:lnTo>
                    <a:pt x="55" y="60"/>
                  </a:lnTo>
                  <a:lnTo>
                    <a:pt x="55" y="77"/>
                  </a:lnTo>
                  <a:lnTo>
                    <a:pt x="54" y="94"/>
                  </a:lnTo>
                  <a:lnTo>
                    <a:pt x="52" y="109"/>
                  </a:lnTo>
                  <a:lnTo>
                    <a:pt x="49" y="119"/>
                  </a:lnTo>
                  <a:lnTo>
                    <a:pt x="47" y="121"/>
                  </a:lnTo>
                  <a:lnTo>
                    <a:pt x="44" y="123"/>
                  </a:lnTo>
                  <a:lnTo>
                    <a:pt x="38" y="125"/>
                  </a:lnTo>
                  <a:lnTo>
                    <a:pt x="32" y="128"/>
                  </a:lnTo>
                  <a:lnTo>
                    <a:pt x="25" y="128"/>
                  </a:lnTo>
                  <a:lnTo>
                    <a:pt x="19" y="127"/>
                  </a:lnTo>
                  <a:lnTo>
                    <a:pt x="15" y="122"/>
                  </a:lnTo>
                  <a:lnTo>
                    <a:pt x="10" y="116"/>
                  </a:lnTo>
                  <a:lnTo>
                    <a:pt x="4" y="100"/>
                  </a:lnTo>
                  <a:lnTo>
                    <a:pt x="1" y="86"/>
                  </a:lnTo>
                  <a:lnTo>
                    <a:pt x="0" y="75"/>
                  </a:lnTo>
                  <a:lnTo>
                    <a:pt x="1" y="67"/>
                  </a:lnTo>
                  <a:lnTo>
                    <a:pt x="4" y="59"/>
                  </a:lnTo>
                  <a:lnTo>
                    <a:pt x="10" y="49"/>
                  </a:lnTo>
                  <a:lnTo>
                    <a:pt x="18" y="43"/>
                  </a:lnTo>
                  <a:lnTo>
                    <a:pt x="25" y="40"/>
                  </a:lnTo>
                  <a:lnTo>
                    <a:pt x="30" y="34"/>
                  </a:lnTo>
                  <a:lnTo>
                    <a:pt x="33" y="22"/>
                  </a:lnTo>
                  <a:lnTo>
                    <a:pt x="37" y="9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cecec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Sovereign Risk Process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288" name=""/>
          <p:cNvSpPr/>
          <p:nvPr/>
        </p:nvSpPr>
        <p:spPr>
          <a:xfrm flipH="1">
            <a:off x="5343480" y="2211480"/>
            <a:ext cx="1540080" cy="190188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" name=""/>
          <p:cNvSpPr/>
          <p:nvPr/>
        </p:nvSpPr>
        <p:spPr>
          <a:xfrm>
            <a:off x="3073320" y="2330280"/>
            <a:ext cx="1457280" cy="1768680"/>
          </a:xfrm>
          <a:prstGeom prst="line">
            <a:avLst/>
          </a:prstGeom>
          <a:ln w="12600">
            <a:solidFill>
              <a:srgbClr val="000000"/>
            </a:solidFill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" name=""/>
          <p:cNvSpPr/>
          <p:nvPr/>
        </p:nvSpPr>
        <p:spPr>
          <a:xfrm>
            <a:off x="5372280" y="1219320"/>
            <a:ext cx="2855880" cy="1271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9900"/>
              </a:gs>
              <a:gs pos="50000">
                <a:srgbClr val="cbe9cb"/>
              </a:gs>
              <a:gs pos="100000">
                <a:srgbClr val="009900"/>
              </a:gs>
            </a:gsLst>
            <a:lin ang="8100000"/>
          </a:gradFill>
          <a:ln w="0">
            <a:noFill/>
          </a:ln>
          <a:effectLst>
            <a:outerShdw dist="107932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" name=""/>
          <p:cNvSpPr/>
          <p:nvPr/>
        </p:nvSpPr>
        <p:spPr>
          <a:xfrm>
            <a:off x="5630760" y="1459080"/>
            <a:ext cx="2392560" cy="80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080" rIns="46080" tIns="46080" bIns="46080" anchor="t">
            <a:spAutoFit/>
          </a:bodyPr>
          <a:p>
            <a:pPr algn="ctr">
              <a:lnSpc>
                <a:spcPct val="90000"/>
              </a:lnSpc>
              <a:spcBef>
                <a:spcPts val="488"/>
              </a:spcBef>
              <a:spcAft>
                <a:spcPts val="975"/>
              </a:spcAft>
              <a:tabLst>
                <a:tab algn="l" pos="0"/>
                <a:tab algn="ctr" pos="53751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</a:t>
            </a:r>
            <a:br>
              <a:rPr sz="2600"/>
            </a:b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Pricing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" name=""/>
          <p:cNvSpPr/>
          <p:nvPr/>
        </p:nvSpPr>
        <p:spPr>
          <a:xfrm>
            <a:off x="1628640" y="1219320"/>
            <a:ext cx="2855880" cy="1271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33cc"/>
              </a:gs>
              <a:gs pos="50000">
                <a:srgbClr val="d5d5f3"/>
              </a:gs>
              <a:gs pos="100000">
                <a:srgbClr val="3333cc"/>
              </a:gs>
            </a:gsLst>
            <a:lin ang="13500000"/>
          </a:gradFill>
          <a:ln w="0">
            <a:noFill/>
          </a:ln>
          <a:effectLst>
            <a:outerShdw dist="107932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" name=""/>
          <p:cNvSpPr/>
          <p:nvPr/>
        </p:nvSpPr>
        <p:spPr>
          <a:xfrm>
            <a:off x="2822400" y="4175280"/>
            <a:ext cx="4361040" cy="1604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eeb1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07932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" name=""/>
          <p:cNvSpPr/>
          <p:nvPr/>
        </p:nvSpPr>
        <p:spPr>
          <a:xfrm>
            <a:off x="3063960" y="4506840"/>
            <a:ext cx="3941640" cy="14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080" rIns="46080" tIns="46080" bIns="46080" anchor="t">
            <a:spAutoFit/>
          </a:bodyPr>
          <a:p>
            <a:pPr algn="ctr">
              <a:lnSpc>
                <a:spcPct val="90000"/>
              </a:lnSpc>
              <a:spcBef>
                <a:spcPts val="601"/>
              </a:spcBef>
              <a:spcAft>
                <a:spcPts val="1199"/>
              </a:spcAft>
              <a:tabLst>
                <a:tab algn="l" pos="0"/>
                <a:tab algn="ctr" pos="53751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Risk / Return</a:t>
            </a: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Profile of Transaction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" name=""/>
          <p:cNvSpPr/>
          <p:nvPr/>
        </p:nvSpPr>
        <p:spPr>
          <a:xfrm>
            <a:off x="1722600" y="1454040"/>
            <a:ext cx="2663640" cy="80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080" rIns="46080" tIns="46080" bIns="46080" anchor="t">
            <a:spAutoFit/>
          </a:bodyPr>
          <a:p>
            <a:pPr marL="54000" indent="-54000" algn="ctr">
              <a:lnSpc>
                <a:spcPct val="90000"/>
              </a:lnSpc>
              <a:spcBef>
                <a:spcPts val="488"/>
              </a:spcBef>
              <a:spcAft>
                <a:spcPts val="975"/>
              </a:spcAft>
              <a:tabLst>
                <a:tab algn="l" pos="0"/>
                <a:tab algn="ctr" pos="537516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Fundamental Analysis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82080" rIns="82080" tIns="41040" bIns="4104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Transaction Risks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297" name=""/>
          <p:cNvSpPr/>
          <p:nvPr/>
        </p:nvSpPr>
        <p:spPr>
          <a:xfrm>
            <a:off x="1306080" y="1320480"/>
            <a:ext cx="143316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TRADED Risks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" name=""/>
          <p:cNvSpPr/>
          <p:nvPr/>
        </p:nvSpPr>
        <p:spPr>
          <a:xfrm>
            <a:off x="5934240" y="1320480"/>
            <a:ext cx="188892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NON-TRADED Risks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" name=""/>
          <p:cNvSpPr/>
          <p:nvPr/>
        </p:nvSpPr>
        <p:spPr>
          <a:xfrm>
            <a:off x="1139760" y="1790640"/>
            <a:ext cx="6862680" cy="2698920"/>
          </a:xfrm>
          <a:prstGeom prst="rect">
            <a:avLst/>
          </a:prstGeom>
          <a:solidFill>
            <a:srgbClr val="00006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" name=""/>
          <p:cNvSpPr/>
          <p:nvPr/>
        </p:nvSpPr>
        <p:spPr>
          <a:xfrm>
            <a:off x="1527480" y="4721040"/>
            <a:ext cx="149292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Hedgable Risks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" name=""/>
          <p:cNvSpPr/>
          <p:nvPr/>
        </p:nvSpPr>
        <p:spPr>
          <a:xfrm>
            <a:off x="5798520" y="4721040"/>
            <a:ext cx="189864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Non-Hedgable Risks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" name=""/>
          <p:cNvSpPr/>
          <p:nvPr/>
        </p:nvSpPr>
        <p:spPr>
          <a:xfrm>
            <a:off x="3710520" y="4614120"/>
            <a:ext cx="1492920" cy="50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Partially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Hedgable Risks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" name=""/>
          <p:cNvSpPr/>
          <p:nvPr/>
        </p:nvSpPr>
        <p:spPr>
          <a:xfrm>
            <a:off x="3422520" y="4627440"/>
            <a:ext cx="0" cy="534960"/>
          </a:xfrm>
          <a:prstGeom prst="line">
            <a:avLst/>
          </a:prstGeom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" name=""/>
          <p:cNvSpPr/>
          <p:nvPr/>
        </p:nvSpPr>
        <p:spPr>
          <a:xfrm>
            <a:off x="5445000" y="4627440"/>
            <a:ext cx="0" cy="534960"/>
          </a:xfrm>
          <a:prstGeom prst="line">
            <a:avLst/>
          </a:prstGeom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" name=""/>
          <p:cNvSpPr/>
          <p:nvPr/>
        </p:nvSpPr>
        <p:spPr>
          <a:xfrm>
            <a:off x="3111480" y="4869000"/>
            <a:ext cx="262080" cy="0"/>
          </a:xfrm>
          <a:prstGeom prst="line">
            <a:avLst/>
          </a:prstGeom>
          <a:ln w="2844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" name=""/>
          <p:cNvSpPr/>
          <p:nvPr/>
        </p:nvSpPr>
        <p:spPr>
          <a:xfrm>
            <a:off x="5105520" y="4869000"/>
            <a:ext cx="263520" cy="0"/>
          </a:xfrm>
          <a:prstGeom prst="line">
            <a:avLst/>
          </a:prstGeom>
          <a:ln w="2844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" name=""/>
          <p:cNvSpPr/>
          <p:nvPr/>
        </p:nvSpPr>
        <p:spPr>
          <a:xfrm>
            <a:off x="7715160" y="4869000"/>
            <a:ext cx="262080" cy="0"/>
          </a:xfrm>
          <a:prstGeom prst="line">
            <a:avLst/>
          </a:prstGeom>
          <a:ln w="2844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" name=""/>
          <p:cNvSpPr/>
          <p:nvPr/>
        </p:nvSpPr>
        <p:spPr>
          <a:xfrm flipH="1">
            <a:off x="1170000" y="4869000"/>
            <a:ext cx="263520" cy="0"/>
          </a:xfrm>
          <a:prstGeom prst="line">
            <a:avLst/>
          </a:prstGeom>
          <a:ln w="2844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" name=""/>
          <p:cNvSpPr/>
          <p:nvPr/>
        </p:nvSpPr>
        <p:spPr>
          <a:xfrm flipH="1">
            <a:off x="3481200" y="4869000"/>
            <a:ext cx="261720" cy="0"/>
          </a:xfrm>
          <a:prstGeom prst="line">
            <a:avLst/>
          </a:prstGeom>
          <a:ln w="2844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" name=""/>
          <p:cNvSpPr/>
          <p:nvPr/>
        </p:nvSpPr>
        <p:spPr>
          <a:xfrm flipH="1">
            <a:off x="5514840" y="4869000"/>
            <a:ext cx="262080" cy="0"/>
          </a:xfrm>
          <a:prstGeom prst="line">
            <a:avLst/>
          </a:prstGeom>
          <a:ln w="2844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" name=""/>
          <p:cNvSpPr/>
          <p:nvPr/>
        </p:nvSpPr>
        <p:spPr>
          <a:xfrm>
            <a:off x="1057320" y="5621040"/>
            <a:ext cx="728028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capital investments typically encompass both traded and non-traded risks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" name=""/>
          <p:cNvSpPr/>
          <p:nvPr/>
        </p:nvSpPr>
        <p:spPr>
          <a:xfrm>
            <a:off x="1301760" y="1983960"/>
            <a:ext cx="124488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Interest Rate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" name=""/>
          <p:cNvSpPr/>
          <p:nvPr/>
        </p:nvSpPr>
        <p:spPr>
          <a:xfrm>
            <a:off x="4145400" y="1983960"/>
            <a:ext cx="85824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Inflation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" name=""/>
          <p:cNvSpPr/>
          <p:nvPr/>
        </p:nvSpPr>
        <p:spPr>
          <a:xfrm>
            <a:off x="6138360" y="1979640"/>
            <a:ext cx="1453320" cy="93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Reserves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Capital 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O&amp;M Expense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Sovereign Risk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" name=""/>
          <p:cNvSpPr/>
          <p:nvPr/>
        </p:nvSpPr>
        <p:spPr>
          <a:xfrm>
            <a:off x="2118600" y="2364480"/>
            <a:ext cx="1987920" cy="157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Crude Oil Price Basis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Natural Gas Prices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Crude Product Prices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Electricity Prices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" name=""/>
          <p:cNvSpPr/>
          <p:nvPr/>
        </p:nvSpPr>
        <p:spPr>
          <a:xfrm>
            <a:off x="4748400" y="3438000"/>
            <a:ext cx="947880" cy="50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Currency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Credit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" name=""/>
          <p:cNvSpPr/>
          <p:nvPr/>
        </p:nvSpPr>
        <p:spPr>
          <a:xfrm>
            <a:off x="6414120" y="3644640"/>
            <a:ext cx="91800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Dispatch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8" name=""/>
          <p:cNvSpPr/>
          <p:nvPr/>
        </p:nvSpPr>
        <p:spPr>
          <a:xfrm>
            <a:off x="5518800" y="4022280"/>
            <a:ext cx="80892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Volume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" name=""/>
          <p:cNvSpPr/>
          <p:nvPr/>
        </p:nvSpPr>
        <p:spPr>
          <a:xfrm>
            <a:off x="3050640" y="4022280"/>
            <a:ext cx="138384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Liquids Prices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"/>
          <p:cNvSpPr/>
          <p:nvPr/>
        </p:nvSpPr>
        <p:spPr>
          <a:xfrm>
            <a:off x="1743120" y="2684520"/>
            <a:ext cx="431640" cy="1050840"/>
          </a:xfrm>
          <a:prstGeom prst="downArrow">
            <a:avLst>
              <a:gd name="adj1" fmla="val 48528"/>
              <a:gd name="adj2" fmla="val 43393"/>
            </a:avLst>
          </a:prstGeom>
          <a:solidFill>
            <a:srgbClr val="cece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" name=""/>
          <p:cNvSpPr/>
          <p:nvPr/>
        </p:nvSpPr>
        <p:spPr>
          <a:xfrm>
            <a:off x="1752480" y="4037040"/>
            <a:ext cx="432000" cy="1050840"/>
          </a:xfrm>
          <a:prstGeom prst="downArrow">
            <a:avLst>
              <a:gd name="adj1" fmla="val 48528"/>
              <a:gd name="adj2" fmla="val 43357"/>
            </a:avLst>
          </a:prstGeom>
          <a:solidFill>
            <a:srgbClr val="cece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" name=""/>
          <p:cNvSpPr/>
          <p:nvPr/>
        </p:nvSpPr>
        <p:spPr>
          <a:xfrm>
            <a:off x="1752480" y="1303200"/>
            <a:ext cx="432000" cy="1051200"/>
          </a:xfrm>
          <a:prstGeom prst="downArrow">
            <a:avLst>
              <a:gd name="adj1" fmla="val 48528"/>
              <a:gd name="adj2" fmla="val 43372"/>
            </a:avLst>
          </a:prstGeom>
          <a:solidFill>
            <a:srgbClr val="cecec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Risk Analytics Process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24" name=""/>
          <p:cNvGrpSpPr/>
          <p:nvPr/>
        </p:nvGrpSpPr>
        <p:grpSpPr>
          <a:xfrm>
            <a:off x="1062000" y="1066680"/>
            <a:ext cx="1971360" cy="4959000"/>
            <a:chOff x="1062000" y="1066680"/>
            <a:chExt cx="1971360" cy="4959000"/>
          </a:xfrm>
        </p:grpSpPr>
        <p:sp>
          <p:nvSpPr>
            <p:cNvPr id="325" name=""/>
            <p:cNvSpPr/>
            <p:nvPr/>
          </p:nvSpPr>
          <p:spPr>
            <a:xfrm>
              <a:off x="1062000" y="2397960"/>
              <a:ext cx="1921320" cy="811080"/>
            </a:xfrm>
            <a:prstGeom prst="bevel">
              <a:avLst>
                <a:gd name="adj" fmla="val 9773"/>
              </a:avLst>
            </a:prstGeom>
            <a:solidFill>
              <a:srgbClr val="0066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" name=""/>
            <p:cNvSpPr/>
            <p:nvPr/>
          </p:nvSpPr>
          <p:spPr>
            <a:xfrm>
              <a:off x="1111680" y="1066680"/>
              <a:ext cx="1921680" cy="811080"/>
            </a:xfrm>
            <a:prstGeom prst="bevel">
              <a:avLst>
                <a:gd name="adj" fmla="val 9773"/>
              </a:avLst>
            </a:pr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" name=""/>
            <p:cNvSpPr/>
            <p:nvPr/>
          </p:nvSpPr>
          <p:spPr>
            <a:xfrm>
              <a:off x="1062000" y="3794040"/>
              <a:ext cx="1921320" cy="811080"/>
            </a:xfrm>
            <a:prstGeom prst="bevel">
              <a:avLst>
                <a:gd name="adj" fmla="val 9773"/>
              </a:avLst>
            </a:prstGeom>
            <a:solidFill>
              <a:srgbClr val="ffe46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" name=""/>
            <p:cNvSpPr/>
            <p:nvPr/>
          </p:nvSpPr>
          <p:spPr>
            <a:xfrm>
              <a:off x="1062000" y="5214960"/>
              <a:ext cx="1921320" cy="810720"/>
            </a:xfrm>
            <a:prstGeom prst="bevel">
              <a:avLst>
                <a:gd name="adj" fmla="val 9773"/>
              </a:avLst>
            </a:prstGeom>
            <a:solidFill>
              <a:srgbClr val="6600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29" name=""/>
          <p:cNvSpPr/>
          <p:nvPr/>
        </p:nvSpPr>
        <p:spPr>
          <a:xfrm>
            <a:off x="1165320" y="5376960"/>
            <a:ext cx="15523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Ongoing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Evaluation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3254400" y="1026720"/>
            <a:ext cx="5764320" cy="71604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marL="285840" indent="-285840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Analyze risk and assumptions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Integrity of data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" name=""/>
          <p:cNvSpPr/>
          <p:nvPr/>
        </p:nvSpPr>
        <p:spPr>
          <a:xfrm>
            <a:off x="3286080" y="2303640"/>
            <a:ext cx="5764320" cy="97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080" rIns="46080" tIns="46080" bIns="46080" anchor="t">
            <a:spAutoFit/>
          </a:bodyPr>
          <a:p>
            <a:pPr marL="285840" indent="-285840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Apply distributions to capture risk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Simulate possible outcomes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Evaluate results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" name=""/>
          <p:cNvSpPr/>
          <p:nvPr/>
        </p:nvSpPr>
        <p:spPr>
          <a:xfrm>
            <a:off x="3284640" y="3792600"/>
            <a:ext cx="5763960" cy="64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080" rIns="46080" tIns="46080" bIns="46080" anchor="t">
            <a:spAutoFit/>
          </a:bodyPr>
          <a:p>
            <a:pPr marL="285840" indent="-285840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Multiple sign-offs required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Requires completion of risk analytics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" name=""/>
          <p:cNvSpPr/>
          <p:nvPr/>
        </p:nvSpPr>
        <p:spPr>
          <a:xfrm>
            <a:off x="3316320" y="5149800"/>
            <a:ext cx="5764320" cy="64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080" rIns="46080" tIns="46080" bIns="46080" anchor="t">
            <a:spAutoFit/>
          </a:bodyPr>
          <a:p>
            <a:pPr marL="285840" indent="-285840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Quarterly review of transaction performance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Senior management reporting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" name=""/>
          <p:cNvSpPr/>
          <p:nvPr/>
        </p:nvSpPr>
        <p:spPr>
          <a:xfrm>
            <a:off x="976320" y="1089000"/>
            <a:ext cx="21384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Review Transaction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Models and Methodology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" name=""/>
          <p:cNvSpPr/>
          <p:nvPr/>
        </p:nvSpPr>
        <p:spPr>
          <a:xfrm>
            <a:off x="1190520" y="2581200"/>
            <a:ext cx="1608120" cy="4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Probabilistic Analysis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" name=""/>
          <p:cNvSpPr/>
          <p:nvPr/>
        </p:nvSpPr>
        <p:spPr>
          <a:xfrm>
            <a:off x="1214280" y="3938760"/>
            <a:ext cx="16081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Approval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BXSDW" descr=""/>
          <p:cNvPicPr/>
          <p:nvPr/>
        </p:nvPicPr>
        <p:blipFill>
          <a:blip r:embed="rId1"/>
          <a:stretch/>
        </p:blipFill>
        <p:spPr>
          <a:xfrm>
            <a:off x="6523200" y="1978200"/>
            <a:ext cx="2286000" cy="3439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Audit of Models and Methodologies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998280" y="1091880"/>
            <a:ext cx="5234040" cy="371772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marL="285840" indent="-285840">
              <a:lnSpc>
                <a:spcPct val="100000"/>
              </a:lnSpc>
              <a:spcBef>
                <a:spcPts val="1749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Provide valuation and modeling standards for all capital transactions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100000"/>
              </a:lnSpc>
              <a:spcBef>
                <a:spcPts val="1576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party review (research, auditors, etc.)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100000"/>
              </a:lnSpc>
              <a:spcBef>
                <a:spcPts val="1576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Modeling policies documented and distributed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100000"/>
              </a:lnSpc>
              <a:spcBef>
                <a:spcPts val="1576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Training provided for analysts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100000"/>
              </a:lnSpc>
              <a:spcBef>
                <a:spcPts val="1749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Identify transaction risks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100000"/>
              </a:lnSpc>
              <a:spcBef>
                <a:spcPts val="1749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Review of transaction models to ensure integrity of assumptions and analysis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40" name="Analyst" descr=""/>
          <p:cNvPicPr/>
          <p:nvPr/>
        </p:nvPicPr>
        <p:blipFill>
          <a:blip r:embed="rId2"/>
          <a:stretch/>
        </p:blipFill>
        <p:spPr>
          <a:xfrm>
            <a:off x="6408720" y="1913040"/>
            <a:ext cx="2193840" cy="326700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Probabilistic Analysis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1082520" y="990720"/>
            <a:ext cx="7778880" cy="247176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marL="285840" indent="-285840">
              <a:lnSpc>
                <a:spcPct val="90000"/>
              </a:lnSpc>
              <a:spcBef>
                <a:spcPts val="1749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Recognizes the uncertainty inherent in non-traded asset values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1749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Equivalent to running numerous cases for every transaction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1749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Allows determination of embedded option value </a:t>
            </a:r>
            <a:br>
              <a:rPr sz="20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(“real option” valuation)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1749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Enables estimation of probabilities associated with different outcomes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"/>
          <p:cNvCxnSpPr/>
          <p:nvPr/>
        </p:nvCxnSpPr>
        <p:spPr>
          <a:xfrm>
            <a:off x="4362120" y="3685680"/>
            <a:ext cx="1080" cy="108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pic>
        <p:nvPicPr>
          <p:cNvPr id="20" name="" descr=""/>
          <p:cNvPicPr/>
          <p:nvPr/>
        </p:nvPicPr>
        <p:blipFill>
          <a:blip r:embed="rId1"/>
          <a:stretch/>
        </p:blipFill>
        <p:spPr>
          <a:xfrm>
            <a:off x="109440" y="262080"/>
            <a:ext cx="1024200" cy="1023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"/>
          <p:cNvSpPr/>
          <p:nvPr/>
        </p:nvSpPr>
        <p:spPr>
          <a:xfrm>
            <a:off x="1600200" y="1778760"/>
            <a:ext cx="7238880" cy="3410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Presentation to</a:t>
            </a:r>
            <a:br>
              <a:rPr sz="3200"/>
            </a:b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0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Bayerische Landesbank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January 1999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"/>
          <p:cNvSpPr/>
          <p:nvPr/>
        </p:nvSpPr>
        <p:spPr>
          <a:xfrm flipH="1">
            <a:off x="1434960" y="90360"/>
            <a:ext cx="14400" cy="579600"/>
          </a:xfrm>
          <a:prstGeom prst="line">
            <a:avLst/>
          </a:prstGeom>
          <a:ln w="5724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1219320" y="826920"/>
            <a:ext cx="7562880" cy="0"/>
          </a:xfrm>
          <a:prstGeom prst="line">
            <a:avLst/>
          </a:prstGeom>
          <a:ln w="5724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1427040" y="1030320"/>
            <a:ext cx="0" cy="5551560"/>
          </a:xfrm>
          <a:prstGeom prst="line">
            <a:avLst/>
          </a:prstGeom>
          <a:ln w="5724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1554120" y="229320"/>
            <a:ext cx="7327800" cy="484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Enron Corp. - Risk Assessment &amp; Control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"/>
          <p:cNvSpPr/>
          <p:nvPr/>
        </p:nvSpPr>
        <p:spPr>
          <a:xfrm>
            <a:off x="1371600" y="5257800"/>
            <a:ext cx="6994440" cy="63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8920" rIns="88920" tIns="44280" bIns="44280" anchor="t">
            <a:spAutoFit/>
          </a:bodyPr>
          <a:p>
            <a:pPr algn="ctr">
              <a:tabLst>
                <a:tab algn="l" pos="0"/>
                <a:tab algn="l" pos="885960"/>
                <a:tab algn="l" pos="1771560"/>
                <a:tab algn="l" pos="2657520"/>
                <a:tab algn="l" pos="3543480"/>
                <a:tab algn="l" pos="4429080"/>
                <a:tab algn="l" pos="5315040"/>
                <a:tab algn="l" pos="6200640"/>
                <a:tab algn="l" pos="7086600"/>
                <a:tab algn="l" pos="7972560"/>
                <a:tab algn="l" pos="8858160"/>
                <a:tab algn="l" pos="9744120"/>
                <a:tab algn="l" pos="1063008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Example of two transactions which have the same expected return, and the probabilistic analysis shows that Deal B is risker than Deal A.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44" name="Box" descr=""/>
          <p:cNvPicPr/>
          <p:nvPr/>
        </p:nvPicPr>
        <p:blipFill>
          <a:blip r:embed="rId1"/>
          <a:srcRect l="0" t="0" r="5386" b="0"/>
          <a:stretch/>
        </p:blipFill>
        <p:spPr>
          <a:xfrm>
            <a:off x="762120" y="914400"/>
            <a:ext cx="8146800" cy="4114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5" name=""/>
          <p:cNvSpPr/>
          <p:nvPr/>
        </p:nvSpPr>
        <p:spPr>
          <a:xfrm>
            <a:off x="3247920" y="3924360"/>
            <a:ext cx="48744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8920" rIns="8892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885960"/>
                <a:tab algn="l" pos="1771560"/>
                <a:tab algn="l" pos="2657520"/>
                <a:tab algn="l" pos="3543480"/>
                <a:tab algn="l" pos="4429080"/>
                <a:tab algn="l" pos="5315040"/>
                <a:tab algn="l" pos="6200640"/>
                <a:tab algn="l" pos="7086600"/>
                <a:tab algn="l" pos="7972560"/>
                <a:tab algn="l" pos="8858160"/>
                <a:tab algn="l" pos="9744120"/>
                <a:tab algn="l" pos="10630080"/>
              </a:tabLst>
            </a:pPr>
            <a:r>
              <a:rPr b="1" lang="en-US" sz="14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P5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" name=""/>
          <p:cNvSpPr/>
          <p:nvPr/>
        </p:nvSpPr>
        <p:spPr>
          <a:xfrm>
            <a:off x="4366440" y="3921120"/>
            <a:ext cx="39672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885960"/>
                <a:tab algn="l" pos="1771560"/>
                <a:tab algn="l" pos="2657520"/>
                <a:tab algn="l" pos="3543480"/>
                <a:tab algn="l" pos="4429080"/>
                <a:tab algn="l" pos="5315040"/>
                <a:tab algn="l" pos="6200640"/>
                <a:tab algn="l" pos="7086600"/>
                <a:tab algn="l" pos="7972560"/>
                <a:tab algn="l" pos="8858160"/>
                <a:tab algn="l" pos="9744120"/>
                <a:tab algn="l" pos="10630080"/>
              </a:tabLst>
            </a:pPr>
            <a:r>
              <a:rPr b="1" lang="en-US" sz="1400" strike="noStrike" u="none">
                <a:solidFill>
                  <a:srgbClr val="fc0128"/>
                </a:solidFill>
                <a:effectLst/>
                <a:uFillTx/>
                <a:latin typeface="Arial"/>
              </a:rPr>
              <a:t>P5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7" name=""/>
          <p:cNvSpPr/>
          <p:nvPr/>
        </p:nvSpPr>
        <p:spPr>
          <a:xfrm>
            <a:off x="5272920" y="3921120"/>
            <a:ext cx="49572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885960"/>
                <a:tab algn="l" pos="1771560"/>
                <a:tab algn="l" pos="2657520"/>
                <a:tab algn="l" pos="3543480"/>
                <a:tab algn="l" pos="4429080"/>
                <a:tab algn="l" pos="5315040"/>
                <a:tab algn="l" pos="6200640"/>
                <a:tab algn="l" pos="7086600"/>
                <a:tab algn="l" pos="7972560"/>
                <a:tab algn="l" pos="8858160"/>
                <a:tab algn="l" pos="9744120"/>
                <a:tab algn="l" pos="10630080"/>
              </a:tabLst>
            </a:pPr>
            <a:r>
              <a:rPr b="1" lang="en-US" sz="1400" strike="noStrike" u="none">
                <a:solidFill>
                  <a:srgbClr val="fc0128"/>
                </a:solidFill>
                <a:effectLst/>
                <a:uFillTx/>
                <a:latin typeface="Arial"/>
              </a:rPr>
              <a:t>P95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8" name=""/>
          <p:cNvSpPr/>
          <p:nvPr/>
        </p:nvSpPr>
        <p:spPr>
          <a:xfrm>
            <a:off x="6449040" y="3921120"/>
            <a:ext cx="49572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885960"/>
                <a:tab algn="l" pos="1771560"/>
                <a:tab algn="l" pos="2657520"/>
                <a:tab algn="l" pos="3543480"/>
                <a:tab algn="l" pos="4429080"/>
                <a:tab algn="l" pos="5315040"/>
                <a:tab algn="l" pos="6200640"/>
                <a:tab algn="l" pos="7086600"/>
                <a:tab algn="l" pos="7972560"/>
                <a:tab algn="l" pos="8858160"/>
                <a:tab algn="l" pos="9744120"/>
                <a:tab algn="l" pos="10630080"/>
              </a:tabLst>
            </a:pPr>
            <a:r>
              <a:rPr b="1" lang="en-US" sz="14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P95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9" name=""/>
          <p:cNvSpPr/>
          <p:nvPr/>
        </p:nvSpPr>
        <p:spPr>
          <a:xfrm>
            <a:off x="7293960" y="3921120"/>
            <a:ext cx="90180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885960"/>
                <a:tab algn="l" pos="1771560"/>
                <a:tab algn="l" pos="2657520"/>
                <a:tab algn="l" pos="3543480"/>
                <a:tab algn="l" pos="4429080"/>
                <a:tab algn="l" pos="5315040"/>
                <a:tab algn="l" pos="6200640"/>
                <a:tab algn="l" pos="7086600"/>
                <a:tab algn="l" pos="7972560"/>
                <a:tab algn="l" pos="8858160"/>
                <a:tab algn="l" pos="9744120"/>
                <a:tab algn="l" pos="106300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Return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0" name=""/>
          <p:cNvSpPr/>
          <p:nvPr/>
        </p:nvSpPr>
        <p:spPr>
          <a:xfrm>
            <a:off x="1343160" y="1262160"/>
            <a:ext cx="1231920" cy="31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8920" rIns="8892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885960"/>
                <a:tab algn="l" pos="1771560"/>
                <a:tab algn="l" pos="2657520"/>
                <a:tab algn="l" pos="3543480"/>
                <a:tab algn="l" pos="4429080"/>
                <a:tab algn="l" pos="5315040"/>
                <a:tab algn="l" pos="6200640"/>
                <a:tab algn="l" pos="7086600"/>
                <a:tab algn="l" pos="7972560"/>
                <a:tab algn="l" pos="8858160"/>
                <a:tab algn="l" pos="9744120"/>
                <a:tab algn="l" pos="106300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Frequency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" name=""/>
          <p:cNvSpPr/>
          <p:nvPr/>
        </p:nvSpPr>
        <p:spPr>
          <a:xfrm>
            <a:off x="2590920" y="1300320"/>
            <a:ext cx="0" cy="247644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" name=""/>
          <p:cNvSpPr/>
          <p:nvPr/>
        </p:nvSpPr>
        <p:spPr>
          <a:xfrm flipV="1">
            <a:off x="3481560" y="3349440"/>
            <a:ext cx="0" cy="409320"/>
          </a:xfrm>
          <a:prstGeom prst="line">
            <a:avLst/>
          </a:prstGeom>
          <a:ln w="2844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" name=""/>
          <p:cNvSpPr/>
          <p:nvPr/>
        </p:nvSpPr>
        <p:spPr>
          <a:xfrm flipV="1">
            <a:off x="5427720" y="3492360"/>
            <a:ext cx="0" cy="285840"/>
          </a:xfrm>
          <a:prstGeom prst="line">
            <a:avLst/>
          </a:prstGeom>
          <a:ln w="25560">
            <a:solidFill>
              <a:srgbClr val="fc012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" name=""/>
          <p:cNvSpPr/>
          <p:nvPr/>
        </p:nvSpPr>
        <p:spPr>
          <a:xfrm flipV="1">
            <a:off x="6638760" y="3349440"/>
            <a:ext cx="0" cy="409320"/>
          </a:xfrm>
          <a:prstGeom prst="line">
            <a:avLst/>
          </a:prstGeom>
          <a:ln w="2844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" name=""/>
          <p:cNvSpPr/>
          <p:nvPr/>
        </p:nvSpPr>
        <p:spPr>
          <a:xfrm>
            <a:off x="3879720" y="1228680"/>
            <a:ext cx="2149560" cy="2570040"/>
          </a:xfrm>
          <a:custGeom>
            <a:avLst/>
            <a:gdLst/>
            <a:ahLst/>
            <a:rect l="l" t="t" r="r" b="b"/>
            <a:pathLst>
              <a:path w="1646" h="1500">
                <a:moveTo>
                  <a:pt x="0" y="1474"/>
                </a:moveTo>
                <a:cubicBezTo>
                  <a:pt x="91" y="1441"/>
                  <a:pt x="435" y="1489"/>
                  <a:pt x="546" y="1274"/>
                </a:cubicBezTo>
                <a:cubicBezTo>
                  <a:pt x="657" y="1059"/>
                  <a:pt x="591" y="365"/>
                  <a:pt x="664" y="183"/>
                </a:cubicBezTo>
                <a:cubicBezTo>
                  <a:pt x="737" y="1"/>
                  <a:pt x="899" y="0"/>
                  <a:pt x="982" y="183"/>
                </a:cubicBezTo>
                <a:cubicBezTo>
                  <a:pt x="1065" y="366"/>
                  <a:pt x="1053" y="1066"/>
                  <a:pt x="1164" y="1283"/>
                </a:cubicBezTo>
                <a:cubicBezTo>
                  <a:pt x="1275" y="1500"/>
                  <a:pt x="1546" y="1441"/>
                  <a:pt x="1646" y="1483"/>
                </a:cubicBezTo>
              </a:path>
            </a:pathLst>
          </a:custGeom>
          <a:noFill/>
          <a:ln w="28440">
            <a:solidFill>
              <a:srgbClr val="fc012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" name=""/>
          <p:cNvSpPr/>
          <p:nvPr/>
        </p:nvSpPr>
        <p:spPr>
          <a:xfrm flipV="1">
            <a:off x="4554360" y="3492360"/>
            <a:ext cx="0" cy="285840"/>
          </a:xfrm>
          <a:prstGeom prst="line">
            <a:avLst/>
          </a:prstGeom>
          <a:ln w="25560">
            <a:solidFill>
              <a:srgbClr val="fc012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7" name=""/>
          <p:cNvSpPr/>
          <p:nvPr/>
        </p:nvSpPr>
        <p:spPr>
          <a:xfrm>
            <a:off x="2822400" y="2754360"/>
            <a:ext cx="4489560" cy="1000080"/>
          </a:xfrm>
          <a:custGeom>
            <a:avLst/>
            <a:gdLst/>
            <a:ahLst/>
            <a:rect l="l" t="t" r="r" b="b"/>
            <a:pathLst>
              <a:path w="3436" h="630">
                <a:moveTo>
                  <a:pt x="0" y="630"/>
                </a:moveTo>
                <a:cubicBezTo>
                  <a:pt x="201" y="539"/>
                  <a:pt x="826" y="170"/>
                  <a:pt x="1209" y="85"/>
                </a:cubicBezTo>
                <a:cubicBezTo>
                  <a:pt x="1592" y="0"/>
                  <a:pt x="1929" y="30"/>
                  <a:pt x="2300" y="121"/>
                </a:cubicBezTo>
                <a:cubicBezTo>
                  <a:pt x="2671" y="212"/>
                  <a:pt x="3199" y="524"/>
                  <a:pt x="3436" y="630"/>
                </a:cubicBezTo>
              </a:path>
            </a:pathLst>
          </a:custGeom>
          <a:noFill/>
          <a:ln w="28440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" name=""/>
          <p:cNvSpPr/>
          <p:nvPr/>
        </p:nvSpPr>
        <p:spPr>
          <a:xfrm>
            <a:off x="6734160" y="3110040"/>
            <a:ext cx="771480" cy="31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885960"/>
                <a:tab algn="l" pos="1771560"/>
                <a:tab algn="l" pos="2657520"/>
                <a:tab algn="l" pos="3543480"/>
                <a:tab algn="l" pos="4429080"/>
                <a:tab algn="l" pos="5315040"/>
                <a:tab algn="l" pos="6200640"/>
                <a:tab algn="l" pos="7086600"/>
                <a:tab algn="l" pos="7972560"/>
                <a:tab algn="l" pos="8858160"/>
                <a:tab algn="l" pos="9744120"/>
                <a:tab algn="l" pos="10630080"/>
              </a:tabLst>
            </a:pPr>
            <a:r>
              <a:rPr b="1" lang="en-US" sz="15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Deal B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" name=""/>
          <p:cNvSpPr/>
          <p:nvPr/>
        </p:nvSpPr>
        <p:spPr>
          <a:xfrm>
            <a:off x="5135400" y="1351080"/>
            <a:ext cx="771480" cy="31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885960"/>
                <a:tab algn="l" pos="1771560"/>
                <a:tab algn="l" pos="2657520"/>
                <a:tab algn="l" pos="3543480"/>
                <a:tab algn="l" pos="4429080"/>
                <a:tab algn="l" pos="5315040"/>
                <a:tab algn="l" pos="6200640"/>
                <a:tab algn="l" pos="7086600"/>
                <a:tab algn="l" pos="7972560"/>
                <a:tab algn="l" pos="8858160"/>
                <a:tab algn="l" pos="9744120"/>
                <a:tab algn="l" pos="10630080"/>
              </a:tabLst>
            </a:pPr>
            <a:r>
              <a:rPr b="1" lang="en-US" sz="1500" strike="noStrike" u="none">
                <a:solidFill>
                  <a:srgbClr val="fc0128"/>
                </a:solidFill>
                <a:effectLst/>
                <a:uFillTx/>
                <a:latin typeface="Arial"/>
              </a:rPr>
              <a:t>Deal A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0" name=""/>
          <p:cNvSpPr/>
          <p:nvPr/>
        </p:nvSpPr>
        <p:spPr>
          <a:xfrm>
            <a:off x="4469040" y="4268880"/>
            <a:ext cx="97128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885960"/>
                <a:tab algn="l" pos="1771560"/>
                <a:tab algn="l" pos="2657520"/>
                <a:tab algn="l" pos="3543480"/>
                <a:tab algn="l" pos="4429080"/>
                <a:tab algn="l" pos="5315040"/>
                <a:tab algn="l" pos="6200640"/>
                <a:tab algn="l" pos="7086600"/>
                <a:tab algn="l" pos="7972560"/>
                <a:tab algn="l" pos="8858160"/>
                <a:tab algn="l" pos="9744120"/>
                <a:tab algn="l" pos="106300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Expected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1" name=""/>
          <p:cNvSpPr/>
          <p:nvPr/>
        </p:nvSpPr>
        <p:spPr>
          <a:xfrm>
            <a:off x="4962600" y="1320840"/>
            <a:ext cx="0" cy="2952720"/>
          </a:xfrm>
          <a:prstGeom prst="line">
            <a:avLst/>
          </a:prstGeom>
          <a:ln w="28440">
            <a:solidFill>
              <a:srgbClr val="0000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2" name=""/>
          <p:cNvSpPr/>
          <p:nvPr/>
        </p:nvSpPr>
        <p:spPr>
          <a:xfrm>
            <a:off x="2575080" y="3776760"/>
            <a:ext cx="514332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3" name=""/>
          <p:cNvSpPr/>
          <p:nvPr/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080" rIns="46080" tIns="46080" bIns="46080" anchor="b">
            <a:no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Probabilistic Analysis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82080" rIns="82080" tIns="41040" bIns="4104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Probabilistic Analysis - Interpreting the Results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/>
          </p:nvPr>
        </p:nvSpPr>
        <p:spPr>
          <a:xfrm>
            <a:off x="1330200" y="4784760"/>
            <a:ext cx="7151760" cy="1411200"/>
          </a:xfrm>
          <a:prstGeom prst="rect">
            <a:avLst/>
          </a:prstGeom>
          <a:noFill/>
          <a:ln w="0">
            <a:noFill/>
          </a:ln>
        </p:spPr>
        <p:txBody>
          <a:bodyPr lIns="82080" rIns="82080" tIns="41040" bIns="41040" anchor="t">
            <a:normAutofit lnSpcReduction="9999"/>
          </a:bodyPr>
          <a:p>
            <a:pPr indent="0">
              <a:lnSpc>
                <a:spcPct val="90000"/>
              </a:lnSpc>
              <a:spcBef>
                <a:spcPts val="1049"/>
              </a:spcBef>
              <a:spcAft>
                <a:spcPts val="5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P5 - The point on the distribution below which 5% of the occurrences lie. An approximation of transaction downside potential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90000"/>
              </a:lnSpc>
              <a:spcBef>
                <a:spcPts val="1049"/>
              </a:spcBef>
              <a:spcAft>
                <a:spcPts val="5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Expected - The average NPV for the distribution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90000"/>
              </a:lnSpc>
              <a:spcBef>
                <a:spcPts val="1049"/>
              </a:spcBef>
              <a:spcAft>
                <a:spcPts val="5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P95 - The point on the NPV distribution below which 95% of the values lie; an approximation of transaction upside potential.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66" name=""/>
          <p:cNvGrpSpPr/>
          <p:nvPr/>
        </p:nvGrpSpPr>
        <p:grpSpPr>
          <a:xfrm>
            <a:off x="795240" y="957240"/>
            <a:ext cx="7895880" cy="3700440"/>
            <a:chOff x="795240" y="957240"/>
            <a:chExt cx="7895880" cy="3700440"/>
          </a:xfrm>
        </p:grpSpPr>
        <p:pic>
          <p:nvPicPr>
            <p:cNvPr id="367" name="Box" descr=""/>
            <p:cNvPicPr/>
            <p:nvPr/>
          </p:nvPicPr>
          <p:blipFill>
            <a:blip r:embed="rId1"/>
            <a:srcRect l="0" t="2021" r="5504" b="0"/>
            <a:stretch/>
          </p:blipFill>
          <p:spPr>
            <a:xfrm>
              <a:off x="795240" y="957240"/>
              <a:ext cx="7895880" cy="37004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68" name=""/>
            <p:cNvSpPr/>
            <p:nvPr/>
          </p:nvSpPr>
          <p:spPr>
            <a:xfrm>
              <a:off x="1563840" y="1746360"/>
              <a:ext cx="997200" cy="280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82080" rIns="82080" tIns="41040" bIns="4104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Frequency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" name=""/>
            <p:cNvSpPr/>
            <p:nvPr/>
          </p:nvSpPr>
          <p:spPr>
            <a:xfrm>
              <a:off x="2402640" y="3842280"/>
              <a:ext cx="558360" cy="43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82080" rIns="82080" tIns="41040" bIns="41040" anchor="ctr">
              <a:spAutoFit/>
            </a:bodyPr>
            <a:p>
              <a:pPr algn="ctr">
                <a:lnSpc>
                  <a:spcPct val="9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Low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9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Case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" name=""/>
            <p:cNvSpPr/>
            <p:nvPr/>
          </p:nvSpPr>
          <p:spPr>
            <a:xfrm>
              <a:off x="7314480" y="3842280"/>
              <a:ext cx="558360" cy="43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82080" rIns="82080" tIns="41040" bIns="41040" anchor="ctr">
              <a:spAutoFit/>
            </a:bodyPr>
            <a:p>
              <a:pPr algn="ctr">
                <a:lnSpc>
                  <a:spcPct val="9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High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9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Case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" name=""/>
            <p:cNvSpPr/>
            <p:nvPr/>
          </p:nvSpPr>
          <p:spPr>
            <a:xfrm>
              <a:off x="5554440" y="3835080"/>
              <a:ext cx="640800" cy="618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82080" rIns="82080" tIns="41040" bIns="41040" anchor="ctr">
              <a:spAutoFit/>
            </a:bodyPr>
            <a:p>
              <a:pPr algn="ctr">
                <a:lnSpc>
                  <a:spcPct val="9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“Base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9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Case”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9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NPV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" name=""/>
            <p:cNvSpPr/>
            <p:nvPr/>
          </p:nvSpPr>
          <p:spPr>
            <a:xfrm>
              <a:off x="3504960" y="3829320"/>
              <a:ext cx="366120" cy="26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82080" rIns="82080" tIns="41040" bIns="41040" anchor="ctr">
              <a:spAutoFit/>
            </a:bodyPr>
            <a:p>
              <a:pPr algn="ctr">
                <a:lnSpc>
                  <a:spcPct val="9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P5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" name=""/>
            <p:cNvSpPr/>
            <p:nvPr/>
          </p:nvSpPr>
          <p:spPr>
            <a:xfrm>
              <a:off x="6426720" y="3829320"/>
              <a:ext cx="457560" cy="26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82080" rIns="82080" tIns="41040" bIns="41040" anchor="ctr">
              <a:spAutoFit/>
            </a:bodyPr>
            <a:p>
              <a:pPr algn="ctr">
                <a:lnSpc>
                  <a:spcPct val="9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P95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" name=""/>
            <p:cNvSpPr/>
            <p:nvPr/>
          </p:nvSpPr>
          <p:spPr>
            <a:xfrm>
              <a:off x="2703960" y="1641600"/>
              <a:ext cx="5063400" cy="2141280"/>
            </a:xfrm>
            <a:custGeom>
              <a:avLst/>
              <a:gdLst/>
              <a:ahLst/>
              <a:rect l="l" t="t" r="r" b="b"/>
              <a:pathLst>
                <a:path w="3064" h="1388">
                  <a:moveTo>
                    <a:pt x="0" y="1388"/>
                  </a:moveTo>
                  <a:cubicBezTo>
                    <a:pt x="222" y="1306"/>
                    <a:pt x="444" y="1224"/>
                    <a:pt x="655" y="1106"/>
                  </a:cubicBezTo>
                  <a:cubicBezTo>
                    <a:pt x="866" y="988"/>
                    <a:pt x="1105" y="823"/>
                    <a:pt x="1264" y="679"/>
                  </a:cubicBezTo>
                  <a:cubicBezTo>
                    <a:pt x="1423" y="535"/>
                    <a:pt x="1521" y="350"/>
                    <a:pt x="1609" y="242"/>
                  </a:cubicBezTo>
                  <a:cubicBezTo>
                    <a:pt x="1697" y="134"/>
                    <a:pt x="1720" y="66"/>
                    <a:pt x="1791" y="33"/>
                  </a:cubicBezTo>
                  <a:cubicBezTo>
                    <a:pt x="1862" y="0"/>
                    <a:pt x="1972" y="0"/>
                    <a:pt x="2036" y="42"/>
                  </a:cubicBezTo>
                  <a:cubicBezTo>
                    <a:pt x="2100" y="84"/>
                    <a:pt x="2132" y="176"/>
                    <a:pt x="2173" y="288"/>
                  </a:cubicBezTo>
                  <a:cubicBezTo>
                    <a:pt x="2214" y="400"/>
                    <a:pt x="2244" y="586"/>
                    <a:pt x="2282" y="715"/>
                  </a:cubicBezTo>
                  <a:cubicBezTo>
                    <a:pt x="2320" y="844"/>
                    <a:pt x="2350" y="972"/>
                    <a:pt x="2400" y="1061"/>
                  </a:cubicBezTo>
                  <a:cubicBezTo>
                    <a:pt x="2450" y="1150"/>
                    <a:pt x="2521" y="1204"/>
                    <a:pt x="2582" y="1252"/>
                  </a:cubicBezTo>
                  <a:cubicBezTo>
                    <a:pt x="2643" y="1300"/>
                    <a:pt x="2713" y="1332"/>
                    <a:pt x="2764" y="1352"/>
                  </a:cubicBezTo>
                  <a:cubicBezTo>
                    <a:pt x="2815" y="1372"/>
                    <a:pt x="2841" y="1366"/>
                    <a:pt x="2891" y="1370"/>
                  </a:cubicBezTo>
                  <a:cubicBezTo>
                    <a:pt x="2941" y="1374"/>
                    <a:pt x="3035" y="1379"/>
                    <a:pt x="3064" y="1379"/>
                  </a:cubicBezTo>
                </a:path>
              </a:pathLst>
            </a:custGeom>
            <a:noFill/>
            <a:ln w="38160">
              <a:solidFill>
                <a:srgbClr val="00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" name=""/>
            <p:cNvSpPr/>
            <p:nvPr/>
          </p:nvSpPr>
          <p:spPr>
            <a:xfrm flipV="1">
              <a:off x="3667680" y="3416400"/>
              <a:ext cx="0" cy="380880"/>
            </a:xfrm>
            <a:prstGeom prst="line">
              <a:avLst/>
            </a:prstGeom>
            <a:ln w="38160">
              <a:solidFill>
                <a:srgbClr val="00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" name=""/>
            <p:cNvSpPr/>
            <p:nvPr/>
          </p:nvSpPr>
          <p:spPr>
            <a:xfrm flipV="1">
              <a:off x="5044680" y="2449440"/>
              <a:ext cx="0" cy="1347840"/>
            </a:xfrm>
            <a:prstGeom prst="line">
              <a:avLst/>
            </a:prstGeom>
            <a:ln w="38160">
              <a:solidFill>
                <a:srgbClr val="00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" name=""/>
            <p:cNvSpPr/>
            <p:nvPr/>
          </p:nvSpPr>
          <p:spPr>
            <a:xfrm>
              <a:off x="4634640" y="3829320"/>
              <a:ext cx="896760" cy="26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82080" rIns="82080" tIns="41040" bIns="41040" anchor="ctr">
              <a:spAutoFit/>
            </a:bodyPr>
            <a:p>
              <a:pPr algn="ctr">
                <a:lnSpc>
                  <a:spcPct val="9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13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Expected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" name=""/>
            <p:cNvSpPr/>
            <p:nvPr/>
          </p:nvSpPr>
          <p:spPr>
            <a:xfrm flipV="1">
              <a:off x="5826960" y="1665360"/>
              <a:ext cx="0" cy="2131920"/>
            </a:xfrm>
            <a:prstGeom prst="line">
              <a:avLst/>
            </a:prstGeom>
            <a:ln w="38160">
              <a:solidFill>
                <a:srgbClr val="00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" name=""/>
            <p:cNvSpPr/>
            <p:nvPr/>
          </p:nvSpPr>
          <p:spPr>
            <a:xfrm flipV="1">
              <a:off x="6640560" y="3247920"/>
              <a:ext cx="0" cy="549360"/>
            </a:xfrm>
            <a:prstGeom prst="line">
              <a:avLst/>
            </a:prstGeom>
            <a:ln w="38160">
              <a:solidFill>
                <a:srgbClr val="00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" name=""/>
            <p:cNvSpPr/>
            <p:nvPr/>
          </p:nvSpPr>
          <p:spPr>
            <a:xfrm>
              <a:off x="5273280" y="1224000"/>
              <a:ext cx="1096920" cy="383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9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$ Return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381" name=""/>
            <p:cNvGrpSpPr/>
            <p:nvPr/>
          </p:nvGrpSpPr>
          <p:grpSpPr>
            <a:xfrm>
              <a:off x="2684160" y="1665360"/>
              <a:ext cx="5092560" cy="2131920"/>
              <a:chOff x="2684160" y="1665360"/>
              <a:chExt cx="5092560" cy="2131920"/>
            </a:xfrm>
          </p:grpSpPr>
          <p:sp>
            <p:nvSpPr>
              <p:cNvPr id="382" name=""/>
              <p:cNvSpPr/>
              <p:nvPr/>
            </p:nvSpPr>
            <p:spPr>
              <a:xfrm>
                <a:off x="2688840" y="1665360"/>
                <a:ext cx="0" cy="2131920"/>
              </a:xfrm>
              <a:prstGeom prst="line">
                <a:avLst/>
              </a:prstGeom>
              <a:ln w="38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3" name=""/>
              <p:cNvSpPr/>
              <p:nvPr/>
            </p:nvSpPr>
            <p:spPr>
              <a:xfrm>
                <a:off x="2684160" y="3792600"/>
                <a:ext cx="5092560" cy="0"/>
              </a:xfrm>
              <a:prstGeom prst="line">
                <a:avLst/>
              </a:prstGeom>
              <a:ln w="38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Underwriting Summary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/>
          </p:nvPr>
        </p:nvSpPr>
        <p:spPr>
          <a:xfrm>
            <a:off x="1082520" y="904680"/>
            <a:ext cx="7778880" cy="425916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marL="285840" indent="-285840">
              <a:lnSpc>
                <a:spcPct val="90000"/>
              </a:lnSpc>
              <a:spcBef>
                <a:spcPts val="1874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Assurance that returns are evaluated relative to the risks assumed and provide independent quantitative and qualitative feedback to senior management.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1874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Mitigate risks in transactions where appropriate.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1874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Provide input to enhance the quality of the transaction.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1874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Coordinate other internal resources (tax, legal, accounting, insurance, trading, etc.) for transaction evaluation and capital allocation.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1874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Participate in negotiations with origination as necessary.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1874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Assist in syndication efforts when appropriate.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Example Transaction Approval Document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387" name=""/>
          <p:cNvSpPr/>
          <p:nvPr/>
        </p:nvSpPr>
        <p:spPr>
          <a:xfrm>
            <a:off x="4419720" y="6586560"/>
            <a:ext cx="472428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lvl="4" marL="1828800" algn="ctr">
              <a:lnSpc>
                <a:spcPct val="100000"/>
              </a:lnSpc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ff0000"/>
                </a:solidFill>
                <a:effectLst/>
                <a:uFillTx/>
                <a:latin typeface="Times New Roman"/>
              </a:rPr>
              <a:t>Investment Analysis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8" name=""/>
          <p:cNvSpPr/>
          <p:nvPr/>
        </p:nvSpPr>
        <p:spPr>
          <a:xfrm>
            <a:off x="366840" y="801720"/>
            <a:ext cx="4219560" cy="56433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89" name="" descr=""/>
          <p:cNvPicPr/>
          <p:nvPr/>
        </p:nvPicPr>
        <p:blipFill>
          <a:blip r:embed="rId1"/>
          <a:srcRect l="0" t="0" r="29930" b="89301"/>
          <a:stretch/>
        </p:blipFill>
        <p:spPr>
          <a:xfrm>
            <a:off x="927000" y="839880"/>
            <a:ext cx="2940120" cy="272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0" name=""/>
          <p:cNvSpPr/>
          <p:nvPr/>
        </p:nvSpPr>
        <p:spPr>
          <a:xfrm>
            <a:off x="489960" y="3681360"/>
            <a:ext cx="325224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SUMMARY  (note – each instrument must be shown – options must be shown separately)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1" name=""/>
          <p:cNvSpPr/>
          <p:nvPr/>
        </p:nvSpPr>
        <p:spPr>
          <a:xfrm>
            <a:off x="1847160" y="3780000"/>
            <a:ext cx="23652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($000)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2" name=""/>
          <p:cNvSpPr/>
          <p:nvPr/>
        </p:nvSpPr>
        <p:spPr>
          <a:xfrm>
            <a:off x="1827360" y="3871800"/>
            <a:ext cx="230040" cy="7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3" name=""/>
          <p:cNvSpPr/>
          <p:nvPr/>
        </p:nvSpPr>
        <p:spPr>
          <a:xfrm>
            <a:off x="627120" y="3879720"/>
            <a:ext cx="76932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Capital Commitment: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4" name=""/>
          <p:cNvSpPr/>
          <p:nvPr/>
        </p:nvSpPr>
        <p:spPr>
          <a:xfrm>
            <a:off x="1658520" y="3879720"/>
            <a:ext cx="33228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$140,000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5" name=""/>
          <p:cNvSpPr/>
          <p:nvPr/>
        </p:nvSpPr>
        <p:spPr>
          <a:xfrm>
            <a:off x="2812680" y="3879720"/>
            <a:ext cx="107064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Weighted Average Life (yrs.):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6" name=""/>
          <p:cNvSpPr/>
          <p:nvPr/>
        </p:nvSpPr>
        <p:spPr>
          <a:xfrm>
            <a:off x="4139640" y="3879720"/>
            <a:ext cx="19944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19.00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7" name=""/>
          <p:cNvSpPr/>
          <p:nvPr/>
        </p:nvSpPr>
        <p:spPr>
          <a:xfrm>
            <a:off x="626400" y="3978360"/>
            <a:ext cx="67860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Bid Bond Amount: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8" name=""/>
          <p:cNvSpPr/>
          <p:nvPr/>
        </p:nvSpPr>
        <p:spPr>
          <a:xfrm>
            <a:off x="1703880" y="3978360"/>
            <a:ext cx="28800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$10,000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9" name=""/>
          <p:cNvSpPr/>
          <p:nvPr/>
        </p:nvSpPr>
        <p:spPr>
          <a:xfrm>
            <a:off x="631440" y="4224240"/>
            <a:ext cx="79884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Return Components: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0" name=""/>
          <p:cNvSpPr/>
          <p:nvPr/>
        </p:nvSpPr>
        <p:spPr>
          <a:xfrm>
            <a:off x="612720" y="4316400"/>
            <a:ext cx="773280" cy="7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1" name=""/>
          <p:cNvSpPr/>
          <p:nvPr/>
        </p:nvSpPr>
        <p:spPr>
          <a:xfrm>
            <a:off x="1728360" y="4125960"/>
            <a:ext cx="22284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PV @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2" name=""/>
          <p:cNvSpPr/>
          <p:nvPr/>
        </p:nvSpPr>
        <p:spPr>
          <a:xfrm>
            <a:off x="1709640" y="4216320"/>
            <a:ext cx="214560" cy="7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3" name=""/>
          <p:cNvSpPr/>
          <p:nvPr/>
        </p:nvSpPr>
        <p:spPr>
          <a:xfrm>
            <a:off x="1595160" y="4224240"/>
            <a:ext cx="49896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Capital Price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4" name=""/>
          <p:cNvSpPr/>
          <p:nvPr/>
        </p:nvSpPr>
        <p:spPr>
          <a:xfrm>
            <a:off x="1574640" y="4316400"/>
            <a:ext cx="486000" cy="7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5" name=""/>
          <p:cNvSpPr/>
          <p:nvPr/>
        </p:nvSpPr>
        <p:spPr>
          <a:xfrm>
            <a:off x="2205000" y="4125960"/>
            <a:ext cx="44280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Cumulative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" name=""/>
          <p:cNvSpPr/>
          <p:nvPr/>
        </p:nvSpPr>
        <p:spPr>
          <a:xfrm>
            <a:off x="2184480" y="4216320"/>
            <a:ext cx="428400" cy="7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7" name=""/>
          <p:cNvSpPr/>
          <p:nvPr/>
        </p:nvSpPr>
        <p:spPr>
          <a:xfrm>
            <a:off x="2318040" y="4224240"/>
            <a:ext cx="20700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IRR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8" name=""/>
          <p:cNvSpPr/>
          <p:nvPr/>
        </p:nvSpPr>
        <p:spPr>
          <a:xfrm>
            <a:off x="2298600" y="4316400"/>
            <a:ext cx="200160" cy="7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9" name=""/>
          <p:cNvSpPr/>
          <p:nvPr/>
        </p:nvSpPr>
        <p:spPr>
          <a:xfrm>
            <a:off x="2826000" y="4224240"/>
            <a:ext cx="99756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Capital Price Components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0" name=""/>
          <p:cNvSpPr/>
          <p:nvPr/>
        </p:nvSpPr>
        <p:spPr>
          <a:xfrm>
            <a:off x="2805120" y="4316400"/>
            <a:ext cx="966960" cy="7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" name=""/>
          <p:cNvSpPr/>
          <p:nvPr/>
        </p:nvSpPr>
        <p:spPr>
          <a:xfrm>
            <a:off x="628560" y="4324320"/>
            <a:ext cx="52848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Cash Outflows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2" name=""/>
          <p:cNvSpPr/>
          <p:nvPr/>
        </p:nvSpPr>
        <p:spPr>
          <a:xfrm>
            <a:off x="1702080" y="4324320"/>
            <a:ext cx="28800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148,737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3" name=""/>
          <p:cNvSpPr/>
          <p:nvPr/>
        </p:nvSpPr>
        <p:spPr>
          <a:xfrm>
            <a:off x="2341800" y="4324320"/>
            <a:ext cx="15300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N/A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" name=""/>
          <p:cNvSpPr/>
          <p:nvPr/>
        </p:nvSpPr>
        <p:spPr>
          <a:xfrm>
            <a:off x="2819160" y="4324320"/>
            <a:ext cx="65592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Risk free rate (%):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" name=""/>
          <p:cNvSpPr/>
          <p:nvPr/>
        </p:nvSpPr>
        <p:spPr>
          <a:xfrm>
            <a:off x="4213080" y="4324320"/>
            <a:ext cx="15552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5.50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" name=""/>
          <p:cNvSpPr/>
          <p:nvPr/>
        </p:nvSpPr>
        <p:spPr>
          <a:xfrm>
            <a:off x="628200" y="4422600"/>
            <a:ext cx="16272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Fees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7" name=""/>
          <p:cNvSpPr/>
          <p:nvPr/>
        </p:nvSpPr>
        <p:spPr>
          <a:xfrm>
            <a:off x="1935720" y="4422600"/>
            <a:ext cx="4500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0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" name=""/>
          <p:cNvSpPr/>
          <p:nvPr/>
        </p:nvSpPr>
        <p:spPr>
          <a:xfrm>
            <a:off x="2308680" y="4422600"/>
            <a:ext cx="22896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0.00%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" name=""/>
          <p:cNvSpPr/>
          <p:nvPr/>
        </p:nvSpPr>
        <p:spPr>
          <a:xfrm>
            <a:off x="2816640" y="4422600"/>
            <a:ext cx="100224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Equity/Credit premium (%):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" name=""/>
          <p:cNvSpPr/>
          <p:nvPr/>
        </p:nvSpPr>
        <p:spPr>
          <a:xfrm>
            <a:off x="4213080" y="4422600"/>
            <a:ext cx="15552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5.00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" name=""/>
          <p:cNvSpPr/>
          <p:nvPr/>
        </p:nvSpPr>
        <p:spPr>
          <a:xfrm>
            <a:off x="625680" y="4522680"/>
            <a:ext cx="77904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Intermed. Cash Flows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" name=""/>
          <p:cNvSpPr/>
          <p:nvPr/>
        </p:nvSpPr>
        <p:spPr>
          <a:xfrm>
            <a:off x="1702080" y="4522680"/>
            <a:ext cx="28800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140,014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" name=""/>
          <p:cNvSpPr/>
          <p:nvPr/>
        </p:nvSpPr>
        <p:spPr>
          <a:xfrm>
            <a:off x="2288880" y="4522680"/>
            <a:ext cx="27324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11.95%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" name=""/>
          <p:cNvSpPr/>
          <p:nvPr/>
        </p:nvSpPr>
        <p:spPr>
          <a:xfrm>
            <a:off x="2815560" y="4522680"/>
            <a:ext cx="81576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Country Premium (%):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" name=""/>
          <p:cNvSpPr/>
          <p:nvPr/>
        </p:nvSpPr>
        <p:spPr>
          <a:xfrm>
            <a:off x="4208400" y="4522680"/>
            <a:ext cx="15552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3.50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" name=""/>
          <p:cNvSpPr/>
          <p:nvPr/>
        </p:nvSpPr>
        <p:spPr>
          <a:xfrm>
            <a:off x="625680" y="4619520"/>
            <a:ext cx="55800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Terminal Value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" name=""/>
          <p:cNvSpPr/>
          <p:nvPr/>
        </p:nvSpPr>
        <p:spPr>
          <a:xfrm>
            <a:off x="1743480" y="4619520"/>
            <a:ext cx="24372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54,983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" name=""/>
          <p:cNvSpPr/>
          <p:nvPr/>
        </p:nvSpPr>
        <p:spPr>
          <a:xfrm>
            <a:off x="2288160" y="4619520"/>
            <a:ext cx="27324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18.50%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9" name=""/>
          <p:cNvSpPr/>
          <p:nvPr/>
        </p:nvSpPr>
        <p:spPr>
          <a:xfrm>
            <a:off x="2820960" y="4619520"/>
            <a:ext cx="38124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Other (%):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0" name=""/>
          <p:cNvSpPr/>
          <p:nvPr/>
        </p:nvSpPr>
        <p:spPr>
          <a:xfrm>
            <a:off x="4208400" y="4619520"/>
            <a:ext cx="15552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3.00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1" name=""/>
          <p:cNvSpPr/>
          <p:nvPr/>
        </p:nvSpPr>
        <p:spPr>
          <a:xfrm>
            <a:off x="632160" y="4754520"/>
            <a:ext cx="40572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Total NPV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" name=""/>
          <p:cNvSpPr/>
          <p:nvPr/>
        </p:nvSpPr>
        <p:spPr>
          <a:xfrm>
            <a:off x="1744200" y="4754520"/>
            <a:ext cx="24372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66,169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" name=""/>
          <p:cNvSpPr/>
          <p:nvPr/>
        </p:nvSpPr>
        <p:spPr>
          <a:xfrm>
            <a:off x="2279880" y="4754520"/>
            <a:ext cx="28800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18.50%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" name=""/>
          <p:cNvSpPr/>
          <p:nvPr/>
        </p:nvSpPr>
        <p:spPr>
          <a:xfrm>
            <a:off x="2826360" y="4754520"/>
            <a:ext cx="93852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RAC CAPITAL PRICE: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" name=""/>
          <p:cNvSpPr/>
          <p:nvPr/>
        </p:nvSpPr>
        <p:spPr>
          <a:xfrm>
            <a:off x="4080240" y="4754520"/>
            <a:ext cx="28800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17.00%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" name=""/>
          <p:cNvSpPr/>
          <p:nvPr/>
        </p:nvSpPr>
        <p:spPr>
          <a:xfrm>
            <a:off x="558720" y="4741920"/>
            <a:ext cx="1296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" name=""/>
          <p:cNvSpPr/>
          <p:nvPr/>
        </p:nvSpPr>
        <p:spPr>
          <a:xfrm>
            <a:off x="558720" y="4741920"/>
            <a:ext cx="1296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" name=""/>
          <p:cNvSpPr/>
          <p:nvPr/>
        </p:nvSpPr>
        <p:spPr>
          <a:xfrm>
            <a:off x="571680" y="4741920"/>
            <a:ext cx="1080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" name=""/>
          <p:cNvSpPr/>
          <p:nvPr/>
        </p:nvSpPr>
        <p:spPr>
          <a:xfrm>
            <a:off x="582480" y="4741920"/>
            <a:ext cx="90828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" name=""/>
          <p:cNvSpPr/>
          <p:nvPr/>
        </p:nvSpPr>
        <p:spPr>
          <a:xfrm>
            <a:off x="1490760" y="4741920"/>
            <a:ext cx="1260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1" name=""/>
          <p:cNvSpPr/>
          <p:nvPr/>
        </p:nvSpPr>
        <p:spPr>
          <a:xfrm>
            <a:off x="1503360" y="4741920"/>
            <a:ext cx="60804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2" name=""/>
          <p:cNvSpPr/>
          <p:nvPr/>
        </p:nvSpPr>
        <p:spPr>
          <a:xfrm>
            <a:off x="2111400" y="4741920"/>
            <a:ext cx="1116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3" name=""/>
          <p:cNvSpPr/>
          <p:nvPr/>
        </p:nvSpPr>
        <p:spPr>
          <a:xfrm>
            <a:off x="2122560" y="4741920"/>
            <a:ext cx="53028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4" name=""/>
          <p:cNvSpPr/>
          <p:nvPr/>
        </p:nvSpPr>
        <p:spPr>
          <a:xfrm>
            <a:off x="2652840" y="4741920"/>
            <a:ext cx="1116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5" name=""/>
          <p:cNvSpPr/>
          <p:nvPr/>
        </p:nvSpPr>
        <p:spPr>
          <a:xfrm>
            <a:off x="2652840" y="4741920"/>
            <a:ext cx="1116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6" name=""/>
          <p:cNvSpPr/>
          <p:nvPr/>
        </p:nvSpPr>
        <p:spPr>
          <a:xfrm>
            <a:off x="2752560" y="4741920"/>
            <a:ext cx="1296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7" name=""/>
          <p:cNvSpPr/>
          <p:nvPr/>
        </p:nvSpPr>
        <p:spPr>
          <a:xfrm>
            <a:off x="2752560" y="4741920"/>
            <a:ext cx="1296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8" name=""/>
          <p:cNvSpPr/>
          <p:nvPr/>
        </p:nvSpPr>
        <p:spPr>
          <a:xfrm>
            <a:off x="2765520" y="4741920"/>
            <a:ext cx="1260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9" name=""/>
          <p:cNvSpPr/>
          <p:nvPr/>
        </p:nvSpPr>
        <p:spPr>
          <a:xfrm>
            <a:off x="2778120" y="4741920"/>
            <a:ext cx="120348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0" name=""/>
          <p:cNvSpPr/>
          <p:nvPr/>
        </p:nvSpPr>
        <p:spPr>
          <a:xfrm>
            <a:off x="3981600" y="4741920"/>
            <a:ext cx="1260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1" name=""/>
          <p:cNvSpPr/>
          <p:nvPr/>
        </p:nvSpPr>
        <p:spPr>
          <a:xfrm>
            <a:off x="3994200" y="4741920"/>
            <a:ext cx="36360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2" name=""/>
          <p:cNvSpPr/>
          <p:nvPr/>
        </p:nvSpPr>
        <p:spPr>
          <a:xfrm>
            <a:off x="4357800" y="4741920"/>
            <a:ext cx="1260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3" name=""/>
          <p:cNvSpPr/>
          <p:nvPr/>
        </p:nvSpPr>
        <p:spPr>
          <a:xfrm>
            <a:off x="4357800" y="4741920"/>
            <a:ext cx="1260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4" name=""/>
          <p:cNvSpPr/>
          <p:nvPr/>
        </p:nvSpPr>
        <p:spPr>
          <a:xfrm>
            <a:off x="558720" y="4754520"/>
            <a:ext cx="12960" cy="986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5" name=""/>
          <p:cNvSpPr/>
          <p:nvPr/>
        </p:nvSpPr>
        <p:spPr>
          <a:xfrm>
            <a:off x="558720" y="4853160"/>
            <a:ext cx="1296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6" name=""/>
          <p:cNvSpPr/>
          <p:nvPr/>
        </p:nvSpPr>
        <p:spPr>
          <a:xfrm>
            <a:off x="558720" y="4853160"/>
            <a:ext cx="1296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7" name=""/>
          <p:cNvSpPr/>
          <p:nvPr/>
        </p:nvSpPr>
        <p:spPr>
          <a:xfrm>
            <a:off x="571680" y="4853160"/>
            <a:ext cx="91908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8" name=""/>
          <p:cNvSpPr/>
          <p:nvPr/>
        </p:nvSpPr>
        <p:spPr>
          <a:xfrm>
            <a:off x="1490760" y="4853160"/>
            <a:ext cx="1260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9" name=""/>
          <p:cNvSpPr/>
          <p:nvPr/>
        </p:nvSpPr>
        <p:spPr>
          <a:xfrm>
            <a:off x="1503360" y="4853160"/>
            <a:ext cx="60804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0" name=""/>
          <p:cNvSpPr/>
          <p:nvPr/>
        </p:nvSpPr>
        <p:spPr>
          <a:xfrm>
            <a:off x="2111400" y="4853160"/>
            <a:ext cx="1116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" name=""/>
          <p:cNvSpPr/>
          <p:nvPr/>
        </p:nvSpPr>
        <p:spPr>
          <a:xfrm>
            <a:off x="2122560" y="4853160"/>
            <a:ext cx="53028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" name=""/>
          <p:cNvSpPr/>
          <p:nvPr/>
        </p:nvSpPr>
        <p:spPr>
          <a:xfrm>
            <a:off x="2652840" y="4754520"/>
            <a:ext cx="11160" cy="986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" name=""/>
          <p:cNvSpPr/>
          <p:nvPr/>
        </p:nvSpPr>
        <p:spPr>
          <a:xfrm>
            <a:off x="2652840" y="4853160"/>
            <a:ext cx="1116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4" name=""/>
          <p:cNvSpPr/>
          <p:nvPr/>
        </p:nvSpPr>
        <p:spPr>
          <a:xfrm>
            <a:off x="2652840" y="4853160"/>
            <a:ext cx="1116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5" name=""/>
          <p:cNvSpPr/>
          <p:nvPr/>
        </p:nvSpPr>
        <p:spPr>
          <a:xfrm>
            <a:off x="2752560" y="4754520"/>
            <a:ext cx="12960" cy="986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6" name=""/>
          <p:cNvSpPr/>
          <p:nvPr/>
        </p:nvSpPr>
        <p:spPr>
          <a:xfrm>
            <a:off x="2752560" y="4853160"/>
            <a:ext cx="1296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7" name=""/>
          <p:cNvSpPr/>
          <p:nvPr/>
        </p:nvSpPr>
        <p:spPr>
          <a:xfrm>
            <a:off x="2752560" y="4853160"/>
            <a:ext cx="1296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" name=""/>
          <p:cNvSpPr/>
          <p:nvPr/>
        </p:nvSpPr>
        <p:spPr>
          <a:xfrm>
            <a:off x="2765520" y="4853160"/>
            <a:ext cx="121608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" name=""/>
          <p:cNvSpPr/>
          <p:nvPr/>
        </p:nvSpPr>
        <p:spPr>
          <a:xfrm>
            <a:off x="3981600" y="4853160"/>
            <a:ext cx="1260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" name=""/>
          <p:cNvSpPr/>
          <p:nvPr/>
        </p:nvSpPr>
        <p:spPr>
          <a:xfrm>
            <a:off x="3994200" y="4853160"/>
            <a:ext cx="36360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" name=""/>
          <p:cNvSpPr/>
          <p:nvPr/>
        </p:nvSpPr>
        <p:spPr>
          <a:xfrm>
            <a:off x="4357800" y="4754520"/>
            <a:ext cx="12600" cy="986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" name=""/>
          <p:cNvSpPr/>
          <p:nvPr/>
        </p:nvSpPr>
        <p:spPr>
          <a:xfrm>
            <a:off x="4357800" y="4853160"/>
            <a:ext cx="1260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" name=""/>
          <p:cNvSpPr/>
          <p:nvPr/>
        </p:nvSpPr>
        <p:spPr>
          <a:xfrm>
            <a:off x="4357800" y="4853160"/>
            <a:ext cx="12600" cy="12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74" name="" descr=""/>
          <p:cNvPicPr/>
          <p:nvPr/>
        </p:nvPicPr>
        <p:blipFill>
          <a:blip r:embed="rId2"/>
          <a:stretch/>
        </p:blipFill>
        <p:spPr>
          <a:xfrm>
            <a:off x="1351080" y="5067360"/>
            <a:ext cx="2203200" cy="1333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5" name="" descr=""/>
          <p:cNvPicPr/>
          <p:nvPr/>
        </p:nvPicPr>
        <p:blipFill>
          <a:blip r:embed="rId3"/>
          <a:stretch/>
        </p:blipFill>
        <p:spPr>
          <a:xfrm>
            <a:off x="468360" y="4870440"/>
            <a:ext cx="4076640" cy="282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6" name=""/>
          <p:cNvSpPr/>
          <p:nvPr/>
        </p:nvSpPr>
        <p:spPr>
          <a:xfrm>
            <a:off x="4711680" y="795240"/>
            <a:ext cx="4233960" cy="56437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77" name="" descr=""/>
          <p:cNvPicPr/>
          <p:nvPr/>
        </p:nvPicPr>
        <p:blipFill>
          <a:blip r:embed="rId4"/>
          <a:stretch/>
        </p:blipFill>
        <p:spPr>
          <a:xfrm>
            <a:off x="4784760" y="884160"/>
            <a:ext cx="3930480" cy="1490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8" name=""/>
          <p:cNvSpPr/>
          <p:nvPr/>
        </p:nvSpPr>
        <p:spPr>
          <a:xfrm>
            <a:off x="4839840" y="2330280"/>
            <a:ext cx="129492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HEDGABLE OR MARKET RISKS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" name=""/>
          <p:cNvSpPr/>
          <p:nvPr/>
        </p:nvSpPr>
        <p:spPr>
          <a:xfrm>
            <a:off x="5009040" y="2541600"/>
            <a:ext cx="64620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Foreign Exchange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" name=""/>
          <p:cNvSpPr/>
          <p:nvPr/>
        </p:nvSpPr>
        <p:spPr>
          <a:xfrm>
            <a:off x="5002560" y="2643120"/>
            <a:ext cx="16272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Risk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" name=""/>
          <p:cNvSpPr/>
          <p:nvPr/>
        </p:nvSpPr>
        <p:spPr>
          <a:xfrm>
            <a:off x="5821200" y="2541600"/>
            <a:ext cx="276192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Include curves used, description of hedges in place, functional currency of the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" name=""/>
          <p:cNvSpPr/>
          <p:nvPr/>
        </p:nvSpPr>
        <p:spPr>
          <a:xfrm>
            <a:off x="5814360" y="2643120"/>
            <a:ext cx="43272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transaction..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" name=""/>
          <p:cNvSpPr/>
          <p:nvPr/>
        </p:nvSpPr>
        <p:spPr>
          <a:xfrm>
            <a:off x="4932360" y="2535120"/>
            <a:ext cx="6480" cy="6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" name=""/>
          <p:cNvSpPr/>
          <p:nvPr/>
        </p:nvSpPr>
        <p:spPr>
          <a:xfrm>
            <a:off x="4932360" y="2535120"/>
            <a:ext cx="6480" cy="6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" name=""/>
          <p:cNvSpPr/>
          <p:nvPr/>
        </p:nvSpPr>
        <p:spPr>
          <a:xfrm>
            <a:off x="4938840" y="2535120"/>
            <a:ext cx="792000" cy="6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" name=""/>
          <p:cNvSpPr/>
          <p:nvPr/>
        </p:nvSpPr>
        <p:spPr>
          <a:xfrm>
            <a:off x="5730840" y="2535120"/>
            <a:ext cx="6480" cy="6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7" name=""/>
          <p:cNvSpPr/>
          <p:nvPr/>
        </p:nvSpPr>
        <p:spPr>
          <a:xfrm>
            <a:off x="5737320" y="2535120"/>
            <a:ext cx="2954160" cy="6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8" name=""/>
          <p:cNvSpPr/>
          <p:nvPr/>
        </p:nvSpPr>
        <p:spPr>
          <a:xfrm>
            <a:off x="8691480" y="2535120"/>
            <a:ext cx="6480" cy="6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" name=""/>
          <p:cNvSpPr/>
          <p:nvPr/>
        </p:nvSpPr>
        <p:spPr>
          <a:xfrm>
            <a:off x="8691480" y="2535120"/>
            <a:ext cx="6480" cy="6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" name=""/>
          <p:cNvSpPr/>
          <p:nvPr/>
        </p:nvSpPr>
        <p:spPr>
          <a:xfrm>
            <a:off x="4932360" y="2541600"/>
            <a:ext cx="6480" cy="2048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" name=""/>
          <p:cNvSpPr/>
          <p:nvPr/>
        </p:nvSpPr>
        <p:spPr>
          <a:xfrm>
            <a:off x="5730840" y="2541600"/>
            <a:ext cx="6480" cy="2048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" name=""/>
          <p:cNvSpPr/>
          <p:nvPr/>
        </p:nvSpPr>
        <p:spPr>
          <a:xfrm>
            <a:off x="8691480" y="2541600"/>
            <a:ext cx="6480" cy="2048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" name=""/>
          <p:cNvSpPr/>
          <p:nvPr/>
        </p:nvSpPr>
        <p:spPr>
          <a:xfrm>
            <a:off x="5005800" y="2752560"/>
            <a:ext cx="63396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Interest Rate Risk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4" name=""/>
          <p:cNvSpPr/>
          <p:nvPr/>
        </p:nvSpPr>
        <p:spPr>
          <a:xfrm>
            <a:off x="5824080" y="2752560"/>
            <a:ext cx="279144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Include interest rate basis of outstanding or projected debt.  Describe hedges in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5" name=""/>
          <p:cNvSpPr/>
          <p:nvPr/>
        </p:nvSpPr>
        <p:spPr>
          <a:xfrm>
            <a:off x="5827320" y="2854440"/>
            <a:ext cx="282348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place at transaction level.  Does not include issues related to Enron’s funding of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6" name=""/>
          <p:cNvSpPr/>
          <p:nvPr/>
        </p:nvSpPr>
        <p:spPr>
          <a:xfrm>
            <a:off x="5838120" y="2957400"/>
            <a:ext cx="274464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transaction.  Note that all transactions carry interest rate exposure through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7" name=""/>
          <p:cNvSpPr/>
          <p:nvPr/>
        </p:nvSpPr>
        <p:spPr>
          <a:xfrm>
            <a:off x="5820120" y="3057480"/>
            <a:ext cx="65124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discount rate.  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8" name=""/>
          <p:cNvSpPr/>
          <p:nvPr/>
        </p:nvSpPr>
        <p:spPr>
          <a:xfrm>
            <a:off x="4932360" y="2746440"/>
            <a:ext cx="6480" cy="61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9" name=""/>
          <p:cNvSpPr/>
          <p:nvPr/>
        </p:nvSpPr>
        <p:spPr>
          <a:xfrm>
            <a:off x="4938840" y="2746440"/>
            <a:ext cx="792000" cy="61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0" name=""/>
          <p:cNvSpPr/>
          <p:nvPr/>
        </p:nvSpPr>
        <p:spPr>
          <a:xfrm>
            <a:off x="5730840" y="2746440"/>
            <a:ext cx="6480" cy="61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" name=""/>
          <p:cNvSpPr/>
          <p:nvPr/>
        </p:nvSpPr>
        <p:spPr>
          <a:xfrm>
            <a:off x="5737320" y="2746440"/>
            <a:ext cx="2954160" cy="61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2" name=""/>
          <p:cNvSpPr/>
          <p:nvPr/>
        </p:nvSpPr>
        <p:spPr>
          <a:xfrm>
            <a:off x="8691480" y="2746440"/>
            <a:ext cx="6480" cy="61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3" name=""/>
          <p:cNvSpPr/>
          <p:nvPr/>
        </p:nvSpPr>
        <p:spPr>
          <a:xfrm>
            <a:off x="4932360" y="2752560"/>
            <a:ext cx="6480" cy="5112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4" name=""/>
          <p:cNvSpPr/>
          <p:nvPr/>
        </p:nvSpPr>
        <p:spPr>
          <a:xfrm>
            <a:off x="5730840" y="2752560"/>
            <a:ext cx="6480" cy="5112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5" name=""/>
          <p:cNvSpPr/>
          <p:nvPr/>
        </p:nvSpPr>
        <p:spPr>
          <a:xfrm>
            <a:off x="8691480" y="2752560"/>
            <a:ext cx="6480" cy="5112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6" name=""/>
          <p:cNvSpPr/>
          <p:nvPr/>
        </p:nvSpPr>
        <p:spPr>
          <a:xfrm>
            <a:off x="5003640" y="3268800"/>
            <a:ext cx="42048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Equity Risk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7" name=""/>
          <p:cNvSpPr/>
          <p:nvPr/>
        </p:nvSpPr>
        <p:spPr>
          <a:xfrm>
            <a:off x="5826960" y="3268800"/>
            <a:ext cx="252396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Include for all non-structured credit transactions.  Include discussion of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8" name=""/>
          <p:cNvSpPr/>
          <p:nvPr/>
        </p:nvSpPr>
        <p:spPr>
          <a:xfrm>
            <a:off x="5823720" y="3371760"/>
            <a:ext cx="279180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adjustments to value made for lack of liquidity.  Note that equity market risk is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9" name=""/>
          <p:cNvSpPr/>
          <p:nvPr/>
        </p:nvSpPr>
        <p:spPr>
          <a:xfrm>
            <a:off x="5829840" y="3473280"/>
            <a:ext cx="283572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reflected as a component both of the exit multiple and the discount rate.  Market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0" name=""/>
          <p:cNvSpPr/>
          <p:nvPr/>
        </p:nvSpPr>
        <p:spPr>
          <a:xfrm>
            <a:off x="5833440" y="3576600"/>
            <a:ext cx="279864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comparables are required for all private merchant transactions.  List comps and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1" name=""/>
          <p:cNvSpPr/>
          <p:nvPr/>
        </p:nvSpPr>
        <p:spPr>
          <a:xfrm>
            <a:off x="5812560" y="3678120"/>
            <a:ext cx="151272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associated multiples used if applicable.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2" name=""/>
          <p:cNvSpPr/>
          <p:nvPr/>
        </p:nvSpPr>
        <p:spPr>
          <a:xfrm>
            <a:off x="4932360" y="3262320"/>
            <a:ext cx="6480" cy="6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3" name=""/>
          <p:cNvSpPr/>
          <p:nvPr/>
        </p:nvSpPr>
        <p:spPr>
          <a:xfrm>
            <a:off x="4938840" y="3224160"/>
            <a:ext cx="792000" cy="6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4" name=""/>
          <p:cNvSpPr/>
          <p:nvPr/>
        </p:nvSpPr>
        <p:spPr>
          <a:xfrm>
            <a:off x="5730840" y="3262320"/>
            <a:ext cx="6480" cy="6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" name=""/>
          <p:cNvSpPr/>
          <p:nvPr/>
        </p:nvSpPr>
        <p:spPr>
          <a:xfrm>
            <a:off x="5737320" y="3224160"/>
            <a:ext cx="2954160" cy="6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6" name=""/>
          <p:cNvSpPr/>
          <p:nvPr/>
        </p:nvSpPr>
        <p:spPr>
          <a:xfrm>
            <a:off x="8691480" y="3262320"/>
            <a:ext cx="6480" cy="6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7" name=""/>
          <p:cNvSpPr/>
          <p:nvPr/>
        </p:nvSpPr>
        <p:spPr>
          <a:xfrm>
            <a:off x="4932360" y="3268800"/>
            <a:ext cx="6480" cy="5126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8" name=""/>
          <p:cNvSpPr/>
          <p:nvPr/>
        </p:nvSpPr>
        <p:spPr>
          <a:xfrm>
            <a:off x="5730840" y="3268800"/>
            <a:ext cx="6480" cy="5126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9" name=""/>
          <p:cNvSpPr/>
          <p:nvPr/>
        </p:nvSpPr>
        <p:spPr>
          <a:xfrm>
            <a:off x="8691480" y="3268800"/>
            <a:ext cx="6480" cy="5126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0" name=""/>
          <p:cNvSpPr/>
          <p:nvPr/>
        </p:nvSpPr>
        <p:spPr>
          <a:xfrm>
            <a:off x="5005440" y="3787920"/>
            <a:ext cx="40572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Credit Risk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1" name=""/>
          <p:cNvSpPr/>
          <p:nvPr/>
        </p:nvSpPr>
        <p:spPr>
          <a:xfrm>
            <a:off x="5829480" y="3787920"/>
            <a:ext cx="281088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Include for all structured credits.  Describe rating (implied or otherwise) for the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2" name=""/>
          <p:cNvSpPr/>
          <p:nvPr/>
        </p:nvSpPr>
        <p:spPr>
          <a:xfrm>
            <a:off x="5824080" y="3889440"/>
            <a:ext cx="284076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counterparty.  Include discussion of how credit risk is modeled.  Note that credit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3" name=""/>
          <p:cNvSpPr/>
          <p:nvPr/>
        </p:nvSpPr>
        <p:spPr>
          <a:xfrm>
            <a:off x="5817240" y="3990960"/>
            <a:ext cx="184176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risk is reflected as a component of the discount rate.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4" name=""/>
          <p:cNvSpPr/>
          <p:nvPr/>
        </p:nvSpPr>
        <p:spPr>
          <a:xfrm>
            <a:off x="4932360" y="3781440"/>
            <a:ext cx="6480" cy="6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5" name=""/>
          <p:cNvSpPr/>
          <p:nvPr/>
        </p:nvSpPr>
        <p:spPr>
          <a:xfrm>
            <a:off x="4938840" y="3781440"/>
            <a:ext cx="792000" cy="6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6" name=""/>
          <p:cNvSpPr/>
          <p:nvPr/>
        </p:nvSpPr>
        <p:spPr>
          <a:xfrm>
            <a:off x="5730840" y="3781440"/>
            <a:ext cx="6480" cy="6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7" name=""/>
          <p:cNvSpPr/>
          <p:nvPr/>
        </p:nvSpPr>
        <p:spPr>
          <a:xfrm>
            <a:off x="5737320" y="3781440"/>
            <a:ext cx="2954160" cy="6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8" name=""/>
          <p:cNvSpPr/>
          <p:nvPr/>
        </p:nvSpPr>
        <p:spPr>
          <a:xfrm>
            <a:off x="8691480" y="3781440"/>
            <a:ext cx="6480" cy="6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9" name=""/>
          <p:cNvSpPr/>
          <p:nvPr/>
        </p:nvSpPr>
        <p:spPr>
          <a:xfrm>
            <a:off x="4932360" y="3787920"/>
            <a:ext cx="6480" cy="3063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0" name=""/>
          <p:cNvSpPr/>
          <p:nvPr/>
        </p:nvSpPr>
        <p:spPr>
          <a:xfrm>
            <a:off x="5730840" y="3787920"/>
            <a:ext cx="6480" cy="3063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1" name=""/>
          <p:cNvSpPr/>
          <p:nvPr/>
        </p:nvSpPr>
        <p:spPr>
          <a:xfrm>
            <a:off x="8691480" y="3787920"/>
            <a:ext cx="6480" cy="3063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2" name=""/>
          <p:cNvSpPr/>
          <p:nvPr/>
        </p:nvSpPr>
        <p:spPr>
          <a:xfrm>
            <a:off x="5006520" y="4100400"/>
            <a:ext cx="48924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Inflation Risk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3" name=""/>
          <p:cNvSpPr/>
          <p:nvPr/>
        </p:nvSpPr>
        <p:spPr>
          <a:xfrm>
            <a:off x="5811120" y="4100400"/>
            <a:ext cx="146376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Discuss impact of inflation on cash flows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4" name=""/>
          <p:cNvSpPr/>
          <p:nvPr/>
        </p:nvSpPr>
        <p:spPr>
          <a:xfrm>
            <a:off x="4932360" y="4094280"/>
            <a:ext cx="6480" cy="61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5" name=""/>
          <p:cNvSpPr/>
          <p:nvPr/>
        </p:nvSpPr>
        <p:spPr>
          <a:xfrm>
            <a:off x="4938840" y="4094280"/>
            <a:ext cx="792000" cy="61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6" name=""/>
          <p:cNvSpPr/>
          <p:nvPr/>
        </p:nvSpPr>
        <p:spPr>
          <a:xfrm>
            <a:off x="5730840" y="4094280"/>
            <a:ext cx="6480" cy="61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7" name=""/>
          <p:cNvSpPr/>
          <p:nvPr/>
        </p:nvSpPr>
        <p:spPr>
          <a:xfrm>
            <a:off x="5737320" y="4094280"/>
            <a:ext cx="2954160" cy="61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8" name=""/>
          <p:cNvSpPr/>
          <p:nvPr/>
        </p:nvSpPr>
        <p:spPr>
          <a:xfrm>
            <a:off x="8691480" y="4094280"/>
            <a:ext cx="6480" cy="61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9" name=""/>
          <p:cNvSpPr/>
          <p:nvPr/>
        </p:nvSpPr>
        <p:spPr>
          <a:xfrm>
            <a:off x="4932360" y="4100400"/>
            <a:ext cx="6480" cy="1018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0" name=""/>
          <p:cNvSpPr/>
          <p:nvPr/>
        </p:nvSpPr>
        <p:spPr>
          <a:xfrm>
            <a:off x="5730840" y="4100400"/>
            <a:ext cx="6480" cy="1018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1" name=""/>
          <p:cNvSpPr/>
          <p:nvPr/>
        </p:nvSpPr>
        <p:spPr>
          <a:xfrm>
            <a:off x="8691480" y="4100400"/>
            <a:ext cx="6480" cy="1018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2" name=""/>
          <p:cNvSpPr/>
          <p:nvPr/>
        </p:nvSpPr>
        <p:spPr>
          <a:xfrm>
            <a:off x="5003280" y="4210200"/>
            <a:ext cx="60732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Commodity Risk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3" name=""/>
          <p:cNvSpPr/>
          <p:nvPr/>
        </p:nvSpPr>
        <p:spPr>
          <a:xfrm>
            <a:off x="5812200" y="4210200"/>
            <a:ext cx="266616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Include commodity volumes, base curves, source of curves, relative market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4" name=""/>
          <p:cNvSpPr/>
          <p:nvPr/>
        </p:nvSpPr>
        <p:spPr>
          <a:xfrm>
            <a:off x="5829120" y="4311720"/>
            <a:ext cx="281844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liquidity, hedges in place at transaction level.  Include attachments if necessary.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5" name=""/>
          <p:cNvSpPr/>
          <p:nvPr/>
        </p:nvSpPr>
        <p:spPr>
          <a:xfrm>
            <a:off x="4932360" y="4202280"/>
            <a:ext cx="6480" cy="7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6" name=""/>
          <p:cNvSpPr/>
          <p:nvPr/>
        </p:nvSpPr>
        <p:spPr>
          <a:xfrm>
            <a:off x="4938840" y="4202280"/>
            <a:ext cx="792000" cy="7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7" name=""/>
          <p:cNvSpPr/>
          <p:nvPr/>
        </p:nvSpPr>
        <p:spPr>
          <a:xfrm>
            <a:off x="5730840" y="4202280"/>
            <a:ext cx="6480" cy="7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8" name=""/>
          <p:cNvSpPr/>
          <p:nvPr/>
        </p:nvSpPr>
        <p:spPr>
          <a:xfrm>
            <a:off x="5737320" y="4202280"/>
            <a:ext cx="2954160" cy="7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9" name=""/>
          <p:cNvSpPr/>
          <p:nvPr/>
        </p:nvSpPr>
        <p:spPr>
          <a:xfrm>
            <a:off x="8691480" y="4202280"/>
            <a:ext cx="6480" cy="7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0" name=""/>
          <p:cNvSpPr/>
          <p:nvPr/>
        </p:nvSpPr>
        <p:spPr>
          <a:xfrm>
            <a:off x="4932360" y="4210200"/>
            <a:ext cx="6480" cy="2030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" name=""/>
          <p:cNvSpPr/>
          <p:nvPr/>
        </p:nvSpPr>
        <p:spPr>
          <a:xfrm>
            <a:off x="4932360" y="4413240"/>
            <a:ext cx="6480" cy="7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2" name=""/>
          <p:cNvSpPr/>
          <p:nvPr/>
        </p:nvSpPr>
        <p:spPr>
          <a:xfrm>
            <a:off x="4932360" y="4413240"/>
            <a:ext cx="6480" cy="7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3" name=""/>
          <p:cNvSpPr/>
          <p:nvPr/>
        </p:nvSpPr>
        <p:spPr>
          <a:xfrm>
            <a:off x="4938840" y="4413240"/>
            <a:ext cx="792000" cy="7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4" name=""/>
          <p:cNvSpPr/>
          <p:nvPr/>
        </p:nvSpPr>
        <p:spPr>
          <a:xfrm>
            <a:off x="5730840" y="4210200"/>
            <a:ext cx="6480" cy="2030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5" name=""/>
          <p:cNvSpPr/>
          <p:nvPr/>
        </p:nvSpPr>
        <p:spPr>
          <a:xfrm>
            <a:off x="5730840" y="4413240"/>
            <a:ext cx="6480" cy="7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6" name=""/>
          <p:cNvSpPr/>
          <p:nvPr/>
        </p:nvSpPr>
        <p:spPr>
          <a:xfrm>
            <a:off x="5737320" y="4413240"/>
            <a:ext cx="2954160" cy="7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7" name=""/>
          <p:cNvSpPr/>
          <p:nvPr/>
        </p:nvSpPr>
        <p:spPr>
          <a:xfrm>
            <a:off x="8691480" y="4210200"/>
            <a:ext cx="6480" cy="2030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8" name=""/>
          <p:cNvSpPr/>
          <p:nvPr/>
        </p:nvSpPr>
        <p:spPr>
          <a:xfrm>
            <a:off x="8691480" y="4413240"/>
            <a:ext cx="6480" cy="7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9" name=""/>
          <p:cNvSpPr/>
          <p:nvPr/>
        </p:nvSpPr>
        <p:spPr>
          <a:xfrm>
            <a:off x="8691480" y="4413240"/>
            <a:ext cx="6480" cy="7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60" name="" descr="">
            <a:hlinkClick r:id="rId5"/>
          </p:cNvPr>
          <p:cNvPicPr/>
          <p:nvPr/>
        </p:nvPicPr>
        <p:blipFill>
          <a:blip r:embed="rId6"/>
          <a:stretch/>
        </p:blipFill>
        <p:spPr>
          <a:xfrm>
            <a:off x="4809960" y="4527720"/>
            <a:ext cx="3838680" cy="510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61" name=""/>
          <p:cNvSpPr/>
          <p:nvPr/>
        </p:nvSpPr>
        <p:spPr>
          <a:xfrm>
            <a:off x="4979520" y="5202360"/>
            <a:ext cx="1152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2" name=""/>
          <p:cNvSpPr/>
          <p:nvPr/>
        </p:nvSpPr>
        <p:spPr>
          <a:xfrm>
            <a:off x="5123880" y="5203800"/>
            <a:ext cx="4665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APPROVALS: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3" name=""/>
          <p:cNvSpPr/>
          <p:nvPr/>
        </p:nvSpPr>
        <p:spPr>
          <a:xfrm>
            <a:off x="6482880" y="5202360"/>
            <a:ext cx="1911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Name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4" name=""/>
          <p:cNvSpPr/>
          <p:nvPr/>
        </p:nvSpPr>
        <p:spPr>
          <a:xfrm>
            <a:off x="7557840" y="5202360"/>
            <a:ext cx="3182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Signature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5" name=""/>
          <p:cNvSpPr/>
          <p:nvPr/>
        </p:nvSpPr>
        <p:spPr>
          <a:xfrm>
            <a:off x="8416800" y="5202360"/>
            <a:ext cx="1530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Date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6" name=""/>
          <p:cNvSpPr/>
          <p:nvPr/>
        </p:nvSpPr>
        <p:spPr>
          <a:xfrm>
            <a:off x="4999320" y="5340240"/>
            <a:ext cx="5742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RAC Management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7" name=""/>
          <p:cNvSpPr/>
          <p:nvPr/>
        </p:nvSpPr>
        <p:spPr>
          <a:xfrm>
            <a:off x="6067080" y="5340240"/>
            <a:ext cx="3880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John Hopley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8" name=""/>
          <p:cNvSpPr/>
          <p:nvPr/>
        </p:nvSpPr>
        <p:spPr>
          <a:xfrm>
            <a:off x="4999320" y="5484960"/>
            <a:ext cx="8427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Capital Management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9" name=""/>
          <p:cNvSpPr/>
          <p:nvPr/>
        </p:nvSpPr>
        <p:spPr>
          <a:xfrm>
            <a:off x="6062760" y="5484960"/>
            <a:ext cx="8812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Andy Fastow/Jeff McMahon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0" name=""/>
          <p:cNvSpPr/>
          <p:nvPr/>
        </p:nvSpPr>
        <p:spPr>
          <a:xfrm>
            <a:off x="6012000" y="5432400"/>
            <a:ext cx="1065240" cy="4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1" name=""/>
          <p:cNvSpPr/>
          <p:nvPr/>
        </p:nvSpPr>
        <p:spPr>
          <a:xfrm>
            <a:off x="7183440" y="5432400"/>
            <a:ext cx="977760" cy="4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2" name=""/>
          <p:cNvSpPr/>
          <p:nvPr/>
        </p:nvSpPr>
        <p:spPr>
          <a:xfrm>
            <a:off x="8255160" y="5432400"/>
            <a:ext cx="415800" cy="4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3" name=""/>
          <p:cNvSpPr/>
          <p:nvPr/>
        </p:nvSpPr>
        <p:spPr>
          <a:xfrm>
            <a:off x="5004360" y="5629320"/>
            <a:ext cx="7628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Business Unit Originator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4" name=""/>
          <p:cNvSpPr/>
          <p:nvPr/>
        </p:nvSpPr>
        <p:spPr>
          <a:xfrm>
            <a:off x="6012000" y="5575320"/>
            <a:ext cx="1065240" cy="6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5" name=""/>
          <p:cNvSpPr/>
          <p:nvPr/>
        </p:nvSpPr>
        <p:spPr>
          <a:xfrm>
            <a:off x="7183440" y="5575320"/>
            <a:ext cx="977760" cy="6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6" name=""/>
          <p:cNvSpPr/>
          <p:nvPr/>
        </p:nvSpPr>
        <p:spPr>
          <a:xfrm>
            <a:off x="8255160" y="5575320"/>
            <a:ext cx="415800" cy="6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7" name=""/>
          <p:cNvSpPr/>
          <p:nvPr/>
        </p:nvSpPr>
        <p:spPr>
          <a:xfrm>
            <a:off x="5000760" y="5772240"/>
            <a:ext cx="6188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Business Unit Legal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8" name=""/>
          <p:cNvSpPr/>
          <p:nvPr/>
        </p:nvSpPr>
        <p:spPr>
          <a:xfrm>
            <a:off x="6012000" y="5719680"/>
            <a:ext cx="1065240" cy="6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9" name=""/>
          <p:cNvSpPr/>
          <p:nvPr/>
        </p:nvSpPr>
        <p:spPr>
          <a:xfrm>
            <a:off x="7183440" y="5719680"/>
            <a:ext cx="977760" cy="6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0" name=""/>
          <p:cNvSpPr/>
          <p:nvPr/>
        </p:nvSpPr>
        <p:spPr>
          <a:xfrm>
            <a:off x="8255160" y="5719680"/>
            <a:ext cx="415800" cy="6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1" name=""/>
          <p:cNvSpPr/>
          <p:nvPr/>
        </p:nvSpPr>
        <p:spPr>
          <a:xfrm>
            <a:off x="5000040" y="6046920"/>
            <a:ext cx="6314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Business Unit Mgmt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2" name=""/>
          <p:cNvSpPr/>
          <p:nvPr/>
        </p:nvSpPr>
        <p:spPr>
          <a:xfrm>
            <a:off x="6012000" y="5864400"/>
            <a:ext cx="1065240" cy="4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3" name=""/>
          <p:cNvSpPr/>
          <p:nvPr/>
        </p:nvSpPr>
        <p:spPr>
          <a:xfrm>
            <a:off x="7183440" y="5864400"/>
            <a:ext cx="977760" cy="4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4" name=""/>
          <p:cNvSpPr/>
          <p:nvPr/>
        </p:nvSpPr>
        <p:spPr>
          <a:xfrm>
            <a:off x="8255160" y="5864400"/>
            <a:ext cx="415800" cy="4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5" name=""/>
          <p:cNvSpPr/>
          <p:nvPr/>
        </p:nvSpPr>
        <p:spPr>
          <a:xfrm>
            <a:off x="5000760" y="5905440"/>
            <a:ext cx="5616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Portfolio Manager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6" name=""/>
          <p:cNvSpPr/>
          <p:nvPr/>
        </p:nvSpPr>
        <p:spPr>
          <a:xfrm>
            <a:off x="6029640" y="5921280"/>
            <a:ext cx="8175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Jere Overdyke/Cliff Shedd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" name=""/>
          <p:cNvSpPr/>
          <p:nvPr/>
        </p:nvSpPr>
        <p:spPr>
          <a:xfrm>
            <a:off x="6012000" y="6008760"/>
            <a:ext cx="1065240" cy="4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8" name=""/>
          <p:cNvSpPr/>
          <p:nvPr/>
        </p:nvSpPr>
        <p:spPr>
          <a:xfrm>
            <a:off x="7183440" y="6008760"/>
            <a:ext cx="977760" cy="4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9" name=""/>
          <p:cNvSpPr/>
          <p:nvPr/>
        </p:nvSpPr>
        <p:spPr>
          <a:xfrm>
            <a:off x="8255160" y="6008760"/>
            <a:ext cx="415800" cy="4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0" name=""/>
          <p:cNvSpPr/>
          <p:nvPr/>
        </p:nvSpPr>
        <p:spPr>
          <a:xfrm>
            <a:off x="5008320" y="6202440"/>
            <a:ext cx="5655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ENE Management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1" name=""/>
          <p:cNvSpPr/>
          <p:nvPr/>
        </p:nvSpPr>
        <p:spPr>
          <a:xfrm>
            <a:off x="6059880" y="6205680"/>
            <a:ext cx="4726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Jeffrey Skilling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2" name=""/>
          <p:cNvSpPr/>
          <p:nvPr/>
        </p:nvSpPr>
        <p:spPr>
          <a:xfrm>
            <a:off x="6012000" y="6151680"/>
            <a:ext cx="1065240" cy="61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3" name=""/>
          <p:cNvSpPr/>
          <p:nvPr/>
        </p:nvSpPr>
        <p:spPr>
          <a:xfrm>
            <a:off x="7183440" y="6151680"/>
            <a:ext cx="977760" cy="61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4" name=""/>
          <p:cNvSpPr/>
          <p:nvPr/>
        </p:nvSpPr>
        <p:spPr>
          <a:xfrm>
            <a:off x="8255160" y="6151680"/>
            <a:ext cx="415800" cy="61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5" name=""/>
          <p:cNvSpPr/>
          <p:nvPr/>
        </p:nvSpPr>
        <p:spPr>
          <a:xfrm>
            <a:off x="6012000" y="6296040"/>
            <a:ext cx="1065240" cy="6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6" name=""/>
          <p:cNvSpPr/>
          <p:nvPr/>
        </p:nvSpPr>
        <p:spPr>
          <a:xfrm>
            <a:off x="7183440" y="6296040"/>
            <a:ext cx="977760" cy="6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7" name=""/>
          <p:cNvSpPr/>
          <p:nvPr/>
        </p:nvSpPr>
        <p:spPr>
          <a:xfrm>
            <a:off x="8255160" y="6296040"/>
            <a:ext cx="415800" cy="6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8" name=""/>
          <p:cNvSpPr/>
          <p:nvPr/>
        </p:nvSpPr>
        <p:spPr>
          <a:xfrm>
            <a:off x="6022800" y="6027120"/>
            <a:ext cx="50040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Joe Sutton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9" name=""/>
          <p:cNvSpPr/>
          <p:nvPr/>
        </p:nvSpPr>
        <p:spPr>
          <a:xfrm>
            <a:off x="5969520" y="5739840"/>
            <a:ext cx="59760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Sheila Tweed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0" name=""/>
          <p:cNvSpPr/>
          <p:nvPr/>
        </p:nvSpPr>
        <p:spPr>
          <a:xfrm>
            <a:off x="5972040" y="5587560"/>
            <a:ext cx="55548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J. Paul Oxer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1" name=""/>
          <p:cNvSpPr/>
          <p:nvPr/>
        </p:nvSpPr>
        <p:spPr>
          <a:xfrm>
            <a:off x="8240760" y="5304960"/>
            <a:ext cx="42192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1-21-99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2" name=""/>
          <p:cNvSpPr/>
          <p:nvPr/>
        </p:nvSpPr>
        <p:spPr>
          <a:xfrm>
            <a:off x="8242560" y="5446080"/>
            <a:ext cx="42192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1-21-99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3" name=""/>
          <p:cNvSpPr/>
          <p:nvPr/>
        </p:nvSpPr>
        <p:spPr>
          <a:xfrm>
            <a:off x="8242560" y="5592240"/>
            <a:ext cx="42192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1-21-99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4" name=""/>
          <p:cNvSpPr/>
          <p:nvPr/>
        </p:nvSpPr>
        <p:spPr>
          <a:xfrm>
            <a:off x="8240760" y="5733360"/>
            <a:ext cx="42192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1-21-99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5" name=""/>
          <p:cNvSpPr/>
          <p:nvPr/>
        </p:nvSpPr>
        <p:spPr>
          <a:xfrm>
            <a:off x="8244000" y="5878080"/>
            <a:ext cx="42192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1-21-99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6" name=""/>
          <p:cNvSpPr/>
          <p:nvPr/>
        </p:nvSpPr>
        <p:spPr>
          <a:xfrm>
            <a:off x="8242560" y="6019200"/>
            <a:ext cx="42192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1-21-99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7" name=""/>
          <p:cNvSpPr/>
          <p:nvPr/>
        </p:nvSpPr>
        <p:spPr>
          <a:xfrm>
            <a:off x="8242560" y="6168600"/>
            <a:ext cx="42192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1-21-99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8" name=""/>
          <p:cNvSpPr/>
          <p:nvPr/>
        </p:nvSpPr>
        <p:spPr>
          <a:xfrm>
            <a:off x="7211880" y="5751360"/>
            <a:ext cx="368280" cy="115920"/>
          </a:xfrm>
          <a:custGeom>
            <a:avLst/>
            <a:gdLst/>
            <a:ahLst/>
            <a:rect l="l" t="t" r="r" b="b"/>
            <a:pathLst>
              <a:path w="232" h="73">
                <a:moveTo>
                  <a:pt x="7" y="63"/>
                </a:moveTo>
                <a:cubicBezTo>
                  <a:pt x="16" y="59"/>
                  <a:pt x="22" y="52"/>
                  <a:pt x="31" y="48"/>
                </a:cubicBezTo>
                <a:cubicBezTo>
                  <a:pt x="35" y="42"/>
                  <a:pt x="40" y="38"/>
                  <a:pt x="41" y="30"/>
                </a:cubicBezTo>
                <a:cubicBezTo>
                  <a:pt x="40" y="15"/>
                  <a:pt x="40" y="2"/>
                  <a:pt x="23" y="0"/>
                </a:cubicBezTo>
                <a:cubicBezTo>
                  <a:pt x="0" y="6"/>
                  <a:pt x="10" y="21"/>
                  <a:pt x="19" y="36"/>
                </a:cubicBezTo>
                <a:cubicBezTo>
                  <a:pt x="20" y="43"/>
                  <a:pt x="22" y="50"/>
                  <a:pt x="25" y="57"/>
                </a:cubicBezTo>
                <a:cubicBezTo>
                  <a:pt x="23" y="66"/>
                  <a:pt x="24" y="71"/>
                  <a:pt x="14" y="69"/>
                </a:cubicBezTo>
                <a:cubicBezTo>
                  <a:pt x="8" y="65"/>
                  <a:pt x="5" y="59"/>
                  <a:pt x="2" y="52"/>
                </a:cubicBezTo>
                <a:cubicBezTo>
                  <a:pt x="8" y="41"/>
                  <a:pt x="34" y="64"/>
                  <a:pt x="43" y="66"/>
                </a:cubicBezTo>
                <a:cubicBezTo>
                  <a:pt x="57" y="63"/>
                  <a:pt x="60" y="55"/>
                  <a:pt x="62" y="42"/>
                </a:cubicBezTo>
                <a:cubicBezTo>
                  <a:pt x="61" y="25"/>
                  <a:pt x="67" y="15"/>
                  <a:pt x="55" y="6"/>
                </a:cubicBezTo>
                <a:cubicBezTo>
                  <a:pt x="48" y="19"/>
                  <a:pt x="50" y="31"/>
                  <a:pt x="55" y="45"/>
                </a:cubicBezTo>
                <a:cubicBezTo>
                  <a:pt x="55" y="48"/>
                  <a:pt x="55" y="51"/>
                  <a:pt x="56" y="54"/>
                </a:cubicBezTo>
                <a:cubicBezTo>
                  <a:pt x="56" y="55"/>
                  <a:pt x="57" y="59"/>
                  <a:pt x="58" y="58"/>
                </a:cubicBezTo>
                <a:cubicBezTo>
                  <a:pt x="61" y="56"/>
                  <a:pt x="59" y="51"/>
                  <a:pt x="61" y="48"/>
                </a:cubicBezTo>
                <a:cubicBezTo>
                  <a:pt x="74" y="50"/>
                  <a:pt x="66" y="54"/>
                  <a:pt x="71" y="64"/>
                </a:cubicBezTo>
                <a:cubicBezTo>
                  <a:pt x="72" y="66"/>
                  <a:pt x="82" y="67"/>
                  <a:pt x="83" y="67"/>
                </a:cubicBezTo>
                <a:cubicBezTo>
                  <a:pt x="94" y="66"/>
                  <a:pt x="93" y="66"/>
                  <a:pt x="97" y="57"/>
                </a:cubicBezTo>
                <a:cubicBezTo>
                  <a:pt x="94" y="49"/>
                  <a:pt x="90" y="48"/>
                  <a:pt x="88" y="57"/>
                </a:cubicBezTo>
                <a:cubicBezTo>
                  <a:pt x="89" y="67"/>
                  <a:pt x="93" y="65"/>
                  <a:pt x="101" y="69"/>
                </a:cubicBezTo>
                <a:cubicBezTo>
                  <a:pt x="111" y="67"/>
                  <a:pt x="112" y="64"/>
                  <a:pt x="116" y="55"/>
                </a:cubicBezTo>
                <a:cubicBezTo>
                  <a:pt x="119" y="69"/>
                  <a:pt x="122" y="67"/>
                  <a:pt x="136" y="66"/>
                </a:cubicBezTo>
                <a:cubicBezTo>
                  <a:pt x="142" y="55"/>
                  <a:pt x="141" y="46"/>
                  <a:pt x="145" y="34"/>
                </a:cubicBezTo>
                <a:cubicBezTo>
                  <a:pt x="143" y="18"/>
                  <a:pt x="143" y="4"/>
                  <a:pt x="134" y="22"/>
                </a:cubicBezTo>
                <a:cubicBezTo>
                  <a:pt x="135" y="38"/>
                  <a:pt x="134" y="57"/>
                  <a:pt x="152" y="63"/>
                </a:cubicBezTo>
                <a:cubicBezTo>
                  <a:pt x="160" y="60"/>
                  <a:pt x="165" y="55"/>
                  <a:pt x="170" y="48"/>
                </a:cubicBezTo>
                <a:cubicBezTo>
                  <a:pt x="179" y="50"/>
                  <a:pt x="170" y="51"/>
                  <a:pt x="167" y="58"/>
                </a:cubicBezTo>
                <a:cubicBezTo>
                  <a:pt x="165" y="69"/>
                  <a:pt x="163" y="73"/>
                  <a:pt x="176" y="69"/>
                </a:cubicBezTo>
                <a:cubicBezTo>
                  <a:pt x="178" y="66"/>
                  <a:pt x="178" y="60"/>
                  <a:pt x="182" y="60"/>
                </a:cubicBezTo>
                <a:cubicBezTo>
                  <a:pt x="186" y="60"/>
                  <a:pt x="189" y="66"/>
                  <a:pt x="193" y="66"/>
                </a:cubicBezTo>
                <a:cubicBezTo>
                  <a:pt x="206" y="67"/>
                  <a:pt x="219" y="66"/>
                  <a:pt x="232" y="66"/>
                </a:cubicBezTo>
              </a:path>
            </a:pathLst>
          </a:custGeom>
          <a:noFill/>
          <a:ln w="93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9" name=""/>
          <p:cNvSpPr/>
          <p:nvPr/>
        </p:nvSpPr>
        <p:spPr>
          <a:xfrm>
            <a:off x="7651800" y="5749920"/>
            <a:ext cx="77760" cy="103320"/>
          </a:xfrm>
          <a:custGeom>
            <a:avLst/>
            <a:gdLst/>
            <a:ahLst/>
            <a:rect l="l" t="t" r="r" b="b"/>
            <a:pathLst>
              <a:path w="49" h="65">
                <a:moveTo>
                  <a:pt x="0" y="13"/>
                </a:moveTo>
                <a:cubicBezTo>
                  <a:pt x="10" y="12"/>
                  <a:pt x="18" y="11"/>
                  <a:pt x="27" y="8"/>
                </a:cubicBezTo>
                <a:cubicBezTo>
                  <a:pt x="37" y="0"/>
                  <a:pt x="37" y="14"/>
                  <a:pt x="42" y="20"/>
                </a:cubicBezTo>
                <a:cubicBezTo>
                  <a:pt x="44" y="39"/>
                  <a:pt x="49" y="61"/>
                  <a:pt x="25" y="65"/>
                </a:cubicBezTo>
                <a:cubicBezTo>
                  <a:pt x="20" y="64"/>
                  <a:pt x="6" y="63"/>
                  <a:pt x="6" y="55"/>
                </a:cubicBezTo>
              </a:path>
            </a:pathLst>
          </a:custGeom>
          <a:noFill/>
          <a:ln w="93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0" name=""/>
          <p:cNvSpPr/>
          <p:nvPr/>
        </p:nvSpPr>
        <p:spPr>
          <a:xfrm>
            <a:off x="7743960" y="5770440"/>
            <a:ext cx="233280" cy="96840"/>
          </a:xfrm>
          <a:custGeom>
            <a:avLst/>
            <a:gdLst/>
            <a:ahLst/>
            <a:rect l="l" t="t" r="r" b="b"/>
            <a:pathLst>
              <a:path w="147" h="61">
                <a:moveTo>
                  <a:pt x="8" y="27"/>
                </a:moveTo>
                <a:cubicBezTo>
                  <a:pt x="4" y="36"/>
                  <a:pt x="0" y="47"/>
                  <a:pt x="12" y="49"/>
                </a:cubicBezTo>
                <a:cubicBezTo>
                  <a:pt x="24" y="48"/>
                  <a:pt x="31" y="50"/>
                  <a:pt x="33" y="37"/>
                </a:cubicBezTo>
                <a:cubicBezTo>
                  <a:pt x="35" y="48"/>
                  <a:pt x="34" y="50"/>
                  <a:pt x="44" y="54"/>
                </a:cubicBezTo>
                <a:cubicBezTo>
                  <a:pt x="50" y="49"/>
                  <a:pt x="53" y="45"/>
                  <a:pt x="56" y="39"/>
                </a:cubicBezTo>
                <a:cubicBezTo>
                  <a:pt x="64" y="42"/>
                  <a:pt x="67" y="44"/>
                  <a:pt x="74" y="40"/>
                </a:cubicBezTo>
                <a:cubicBezTo>
                  <a:pt x="76" y="35"/>
                  <a:pt x="80" y="25"/>
                  <a:pt x="71" y="30"/>
                </a:cubicBezTo>
                <a:cubicBezTo>
                  <a:pt x="64" y="39"/>
                  <a:pt x="66" y="43"/>
                  <a:pt x="72" y="52"/>
                </a:cubicBezTo>
                <a:cubicBezTo>
                  <a:pt x="89" y="51"/>
                  <a:pt x="87" y="50"/>
                  <a:pt x="92" y="36"/>
                </a:cubicBezTo>
                <a:cubicBezTo>
                  <a:pt x="89" y="26"/>
                  <a:pt x="88" y="27"/>
                  <a:pt x="83" y="34"/>
                </a:cubicBezTo>
                <a:cubicBezTo>
                  <a:pt x="80" y="43"/>
                  <a:pt x="82" y="50"/>
                  <a:pt x="92" y="52"/>
                </a:cubicBezTo>
                <a:cubicBezTo>
                  <a:pt x="101" y="51"/>
                  <a:pt x="104" y="48"/>
                  <a:pt x="107" y="40"/>
                </a:cubicBezTo>
                <a:cubicBezTo>
                  <a:pt x="109" y="25"/>
                  <a:pt x="105" y="42"/>
                  <a:pt x="104" y="45"/>
                </a:cubicBezTo>
                <a:cubicBezTo>
                  <a:pt x="105" y="55"/>
                  <a:pt x="105" y="56"/>
                  <a:pt x="113" y="61"/>
                </a:cubicBezTo>
                <a:cubicBezTo>
                  <a:pt x="136" y="50"/>
                  <a:pt x="121" y="16"/>
                  <a:pt x="110" y="0"/>
                </a:cubicBezTo>
                <a:cubicBezTo>
                  <a:pt x="97" y="8"/>
                  <a:pt x="100" y="36"/>
                  <a:pt x="114" y="42"/>
                </a:cubicBezTo>
                <a:cubicBezTo>
                  <a:pt x="120" y="44"/>
                  <a:pt x="126" y="45"/>
                  <a:pt x="132" y="46"/>
                </a:cubicBezTo>
                <a:cubicBezTo>
                  <a:pt x="137" y="50"/>
                  <a:pt x="143" y="53"/>
                  <a:pt x="147" y="57"/>
                </a:cubicBezTo>
              </a:path>
            </a:pathLst>
          </a:custGeom>
          <a:noFill/>
          <a:ln w="93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1" name=""/>
          <p:cNvSpPr/>
          <p:nvPr/>
        </p:nvSpPr>
        <p:spPr>
          <a:xfrm>
            <a:off x="7296120" y="5934240"/>
            <a:ext cx="281160" cy="104760"/>
          </a:xfrm>
          <a:custGeom>
            <a:avLst/>
            <a:gdLst/>
            <a:ahLst/>
            <a:rect l="l" t="t" r="r" b="b"/>
            <a:pathLst>
              <a:path w="177" h="66">
                <a:moveTo>
                  <a:pt x="17" y="36"/>
                </a:moveTo>
                <a:cubicBezTo>
                  <a:pt x="15" y="33"/>
                  <a:pt x="13" y="30"/>
                  <a:pt x="12" y="27"/>
                </a:cubicBezTo>
                <a:cubicBezTo>
                  <a:pt x="11" y="25"/>
                  <a:pt x="12" y="24"/>
                  <a:pt x="11" y="22"/>
                </a:cubicBezTo>
                <a:cubicBezTo>
                  <a:pt x="10" y="19"/>
                  <a:pt x="6" y="12"/>
                  <a:pt x="6" y="12"/>
                </a:cubicBezTo>
                <a:cubicBezTo>
                  <a:pt x="12" y="6"/>
                  <a:pt x="17" y="2"/>
                  <a:pt x="26" y="0"/>
                </a:cubicBezTo>
                <a:cubicBezTo>
                  <a:pt x="37" y="2"/>
                  <a:pt x="35" y="5"/>
                  <a:pt x="33" y="16"/>
                </a:cubicBezTo>
                <a:cubicBezTo>
                  <a:pt x="32" y="32"/>
                  <a:pt x="31" y="57"/>
                  <a:pt x="12" y="61"/>
                </a:cubicBezTo>
                <a:cubicBezTo>
                  <a:pt x="6" y="64"/>
                  <a:pt x="4" y="66"/>
                  <a:pt x="0" y="60"/>
                </a:cubicBezTo>
                <a:cubicBezTo>
                  <a:pt x="3" y="51"/>
                  <a:pt x="6" y="43"/>
                  <a:pt x="11" y="36"/>
                </a:cubicBezTo>
                <a:cubicBezTo>
                  <a:pt x="22" y="37"/>
                  <a:pt x="32" y="40"/>
                  <a:pt x="42" y="37"/>
                </a:cubicBezTo>
                <a:cubicBezTo>
                  <a:pt x="44" y="36"/>
                  <a:pt x="45" y="34"/>
                  <a:pt x="47" y="33"/>
                </a:cubicBezTo>
                <a:cubicBezTo>
                  <a:pt x="50" y="31"/>
                  <a:pt x="54" y="42"/>
                  <a:pt x="54" y="42"/>
                </a:cubicBezTo>
                <a:cubicBezTo>
                  <a:pt x="66" y="37"/>
                  <a:pt x="50" y="30"/>
                  <a:pt x="62" y="25"/>
                </a:cubicBezTo>
                <a:cubicBezTo>
                  <a:pt x="65" y="26"/>
                  <a:pt x="69" y="25"/>
                  <a:pt x="71" y="28"/>
                </a:cubicBezTo>
                <a:cubicBezTo>
                  <a:pt x="72" y="30"/>
                  <a:pt x="71" y="38"/>
                  <a:pt x="74" y="40"/>
                </a:cubicBezTo>
                <a:cubicBezTo>
                  <a:pt x="78" y="42"/>
                  <a:pt x="86" y="45"/>
                  <a:pt x="86" y="45"/>
                </a:cubicBezTo>
                <a:cubicBezTo>
                  <a:pt x="95" y="40"/>
                  <a:pt x="91" y="34"/>
                  <a:pt x="86" y="27"/>
                </a:cubicBezTo>
                <a:cubicBezTo>
                  <a:pt x="89" y="45"/>
                  <a:pt x="128" y="41"/>
                  <a:pt x="141" y="42"/>
                </a:cubicBezTo>
                <a:cubicBezTo>
                  <a:pt x="151" y="41"/>
                  <a:pt x="177" y="41"/>
                  <a:pt x="170" y="34"/>
                </a:cubicBezTo>
                <a:cubicBezTo>
                  <a:pt x="160" y="24"/>
                  <a:pt x="168" y="39"/>
                  <a:pt x="164" y="31"/>
                </a:cubicBezTo>
              </a:path>
            </a:pathLst>
          </a:custGeom>
          <a:noFill/>
          <a:ln w="93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2" name=""/>
          <p:cNvSpPr/>
          <p:nvPr/>
        </p:nvSpPr>
        <p:spPr>
          <a:xfrm>
            <a:off x="7647120" y="5910120"/>
            <a:ext cx="126720" cy="98640"/>
          </a:xfrm>
          <a:custGeom>
            <a:avLst/>
            <a:gdLst/>
            <a:ahLst/>
            <a:rect l="l" t="t" r="r" b="b"/>
            <a:pathLst>
              <a:path w="80" h="62">
                <a:moveTo>
                  <a:pt x="6" y="21"/>
                </a:moveTo>
                <a:cubicBezTo>
                  <a:pt x="0" y="35"/>
                  <a:pt x="2" y="29"/>
                  <a:pt x="0" y="38"/>
                </a:cubicBezTo>
                <a:cubicBezTo>
                  <a:pt x="1" y="54"/>
                  <a:pt x="1" y="51"/>
                  <a:pt x="7" y="62"/>
                </a:cubicBezTo>
                <a:cubicBezTo>
                  <a:pt x="15" y="53"/>
                  <a:pt x="16" y="41"/>
                  <a:pt x="10" y="29"/>
                </a:cubicBezTo>
                <a:cubicBezTo>
                  <a:pt x="10" y="27"/>
                  <a:pt x="9" y="23"/>
                  <a:pt x="9" y="23"/>
                </a:cubicBezTo>
                <a:cubicBezTo>
                  <a:pt x="29" y="13"/>
                  <a:pt x="75" y="6"/>
                  <a:pt x="75" y="6"/>
                </a:cubicBezTo>
                <a:cubicBezTo>
                  <a:pt x="80" y="2"/>
                  <a:pt x="80" y="5"/>
                  <a:pt x="78" y="0"/>
                </a:cubicBezTo>
              </a:path>
            </a:pathLst>
          </a:custGeom>
          <a:noFill/>
          <a:ln w="93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3" name=""/>
          <p:cNvSpPr/>
          <p:nvPr/>
        </p:nvSpPr>
        <p:spPr>
          <a:xfrm>
            <a:off x="7694640" y="5927760"/>
            <a:ext cx="395280" cy="106200"/>
          </a:xfrm>
          <a:custGeom>
            <a:avLst/>
            <a:gdLst/>
            <a:ahLst/>
            <a:rect l="l" t="t" r="r" b="b"/>
            <a:pathLst>
              <a:path w="249" h="67">
                <a:moveTo>
                  <a:pt x="0" y="24"/>
                </a:moveTo>
                <a:cubicBezTo>
                  <a:pt x="1" y="29"/>
                  <a:pt x="2" y="33"/>
                  <a:pt x="3" y="38"/>
                </a:cubicBezTo>
                <a:cubicBezTo>
                  <a:pt x="6" y="61"/>
                  <a:pt x="4" y="51"/>
                  <a:pt x="3" y="44"/>
                </a:cubicBezTo>
                <a:cubicBezTo>
                  <a:pt x="6" y="28"/>
                  <a:pt x="1" y="28"/>
                  <a:pt x="12" y="32"/>
                </a:cubicBezTo>
                <a:cubicBezTo>
                  <a:pt x="17" y="38"/>
                  <a:pt x="20" y="40"/>
                  <a:pt x="27" y="36"/>
                </a:cubicBezTo>
                <a:cubicBezTo>
                  <a:pt x="22" y="22"/>
                  <a:pt x="21" y="38"/>
                  <a:pt x="24" y="42"/>
                </a:cubicBezTo>
                <a:cubicBezTo>
                  <a:pt x="26" y="45"/>
                  <a:pt x="30" y="45"/>
                  <a:pt x="33" y="47"/>
                </a:cubicBezTo>
                <a:cubicBezTo>
                  <a:pt x="41" y="43"/>
                  <a:pt x="42" y="37"/>
                  <a:pt x="43" y="29"/>
                </a:cubicBezTo>
                <a:cubicBezTo>
                  <a:pt x="54" y="31"/>
                  <a:pt x="53" y="37"/>
                  <a:pt x="55" y="47"/>
                </a:cubicBezTo>
                <a:cubicBezTo>
                  <a:pt x="65" y="45"/>
                  <a:pt x="81" y="27"/>
                  <a:pt x="72" y="38"/>
                </a:cubicBezTo>
                <a:cubicBezTo>
                  <a:pt x="72" y="41"/>
                  <a:pt x="72" y="45"/>
                  <a:pt x="73" y="48"/>
                </a:cubicBezTo>
                <a:cubicBezTo>
                  <a:pt x="74" y="49"/>
                  <a:pt x="75" y="45"/>
                  <a:pt x="75" y="44"/>
                </a:cubicBezTo>
                <a:cubicBezTo>
                  <a:pt x="75" y="38"/>
                  <a:pt x="74" y="33"/>
                  <a:pt x="73" y="27"/>
                </a:cubicBezTo>
                <a:cubicBezTo>
                  <a:pt x="72" y="18"/>
                  <a:pt x="66" y="0"/>
                  <a:pt x="75" y="18"/>
                </a:cubicBezTo>
                <a:cubicBezTo>
                  <a:pt x="77" y="29"/>
                  <a:pt x="85" y="43"/>
                  <a:pt x="94" y="50"/>
                </a:cubicBezTo>
                <a:cubicBezTo>
                  <a:pt x="100" y="49"/>
                  <a:pt x="110" y="49"/>
                  <a:pt x="106" y="41"/>
                </a:cubicBezTo>
                <a:cubicBezTo>
                  <a:pt x="114" y="36"/>
                  <a:pt x="114" y="40"/>
                  <a:pt x="118" y="47"/>
                </a:cubicBezTo>
                <a:cubicBezTo>
                  <a:pt x="121" y="46"/>
                  <a:pt x="124" y="47"/>
                  <a:pt x="126" y="45"/>
                </a:cubicBezTo>
                <a:cubicBezTo>
                  <a:pt x="128" y="44"/>
                  <a:pt x="127" y="38"/>
                  <a:pt x="129" y="39"/>
                </a:cubicBezTo>
                <a:cubicBezTo>
                  <a:pt x="130" y="39"/>
                  <a:pt x="133" y="57"/>
                  <a:pt x="133" y="59"/>
                </a:cubicBezTo>
                <a:cubicBezTo>
                  <a:pt x="127" y="67"/>
                  <a:pt x="123" y="62"/>
                  <a:pt x="118" y="56"/>
                </a:cubicBezTo>
                <a:cubicBezTo>
                  <a:pt x="123" y="51"/>
                  <a:pt x="126" y="48"/>
                  <a:pt x="132" y="45"/>
                </a:cubicBezTo>
                <a:cubicBezTo>
                  <a:pt x="147" y="53"/>
                  <a:pt x="141" y="38"/>
                  <a:pt x="136" y="29"/>
                </a:cubicBezTo>
                <a:cubicBezTo>
                  <a:pt x="134" y="20"/>
                  <a:pt x="123" y="7"/>
                  <a:pt x="138" y="17"/>
                </a:cubicBezTo>
                <a:cubicBezTo>
                  <a:pt x="146" y="31"/>
                  <a:pt x="144" y="32"/>
                  <a:pt x="142" y="50"/>
                </a:cubicBezTo>
                <a:cubicBezTo>
                  <a:pt x="141" y="39"/>
                  <a:pt x="134" y="22"/>
                  <a:pt x="148" y="20"/>
                </a:cubicBezTo>
                <a:cubicBezTo>
                  <a:pt x="155" y="24"/>
                  <a:pt x="159" y="29"/>
                  <a:pt x="162" y="36"/>
                </a:cubicBezTo>
                <a:cubicBezTo>
                  <a:pt x="155" y="43"/>
                  <a:pt x="157" y="46"/>
                  <a:pt x="166" y="44"/>
                </a:cubicBezTo>
                <a:cubicBezTo>
                  <a:pt x="185" y="37"/>
                  <a:pt x="206" y="42"/>
                  <a:pt x="226" y="41"/>
                </a:cubicBezTo>
                <a:cubicBezTo>
                  <a:pt x="232" y="40"/>
                  <a:pt x="239" y="41"/>
                  <a:pt x="244" y="38"/>
                </a:cubicBezTo>
                <a:cubicBezTo>
                  <a:pt x="249" y="35"/>
                  <a:pt x="246" y="20"/>
                  <a:pt x="246" y="20"/>
                </a:cubicBezTo>
              </a:path>
            </a:pathLst>
          </a:custGeom>
          <a:noFill/>
          <a:ln w="93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4" name=""/>
          <p:cNvSpPr/>
          <p:nvPr/>
        </p:nvSpPr>
        <p:spPr>
          <a:xfrm>
            <a:off x="7210440" y="6215040"/>
            <a:ext cx="103320" cy="73080"/>
          </a:xfrm>
          <a:custGeom>
            <a:avLst/>
            <a:gdLst/>
            <a:ahLst/>
            <a:rect l="l" t="t" r="r" b="b"/>
            <a:pathLst>
              <a:path w="65" h="46">
                <a:moveTo>
                  <a:pt x="65" y="0"/>
                </a:moveTo>
                <a:cubicBezTo>
                  <a:pt x="64" y="12"/>
                  <a:pt x="63" y="28"/>
                  <a:pt x="53" y="38"/>
                </a:cubicBezTo>
                <a:cubicBezTo>
                  <a:pt x="48" y="43"/>
                  <a:pt x="32" y="44"/>
                  <a:pt x="32" y="44"/>
                </a:cubicBezTo>
                <a:cubicBezTo>
                  <a:pt x="23" y="43"/>
                  <a:pt x="13" y="46"/>
                  <a:pt x="5" y="41"/>
                </a:cubicBezTo>
                <a:cubicBezTo>
                  <a:pt x="0" y="38"/>
                  <a:pt x="21" y="35"/>
                  <a:pt x="21" y="35"/>
                </a:cubicBezTo>
              </a:path>
            </a:pathLst>
          </a:custGeom>
          <a:noFill/>
          <a:ln w="93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tIns="27360" bIns="27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5" name=""/>
          <p:cNvSpPr/>
          <p:nvPr/>
        </p:nvSpPr>
        <p:spPr>
          <a:xfrm>
            <a:off x="7319880" y="6211800"/>
            <a:ext cx="131760" cy="138240"/>
          </a:xfrm>
          <a:custGeom>
            <a:avLst/>
            <a:gdLst/>
            <a:ahLst/>
            <a:rect l="l" t="t" r="r" b="b"/>
            <a:pathLst>
              <a:path w="83" h="87">
                <a:moveTo>
                  <a:pt x="0" y="47"/>
                </a:moveTo>
                <a:cubicBezTo>
                  <a:pt x="9" y="51"/>
                  <a:pt x="21" y="39"/>
                  <a:pt x="3" y="43"/>
                </a:cubicBezTo>
                <a:cubicBezTo>
                  <a:pt x="5" y="53"/>
                  <a:pt x="4" y="57"/>
                  <a:pt x="15" y="55"/>
                </a:cubicBezTo>
                <a:cubicBezTo>
                  <a:pt x="20" y="49"/>
                  <a:pt x="23" y="35"/>
                  <a:pt x="23" y="35"/>
                </a:cubicBezTo>
                <a:cubicBezTo>
                  <a:pt x="18" y="0"/>
                  <a:pt x="21" y="35"/>
                  <a:pt x="26" y="44"/>
                </a:cubicBezTo>
                <a:cubicBezTo>
                  <a:pt x="27" y="58"/>
                  <a:pt x="28" y="69"/>
                  <a:pt x="32" y="82"/>
                </a:cubicBezTo>
                <a:cubicBezTo>
                  <a:pt x="34" y="69"/>
                  <a:pt x="29" y="63"/>
                  <a:pt x="24" y="52"/>
                </a:cubicBezTo>
                <a:cubicBezTo>
                  <a:pt x="27" y="51"/>
                  <a:pt x="30" y="54"/>
                  <a:pt x="33" y="52"/>
                </a:cubicBezTo>
                <a:cubicBezTo>
                  <a:pt x="38" y="49"/>
                  <a:pt x="45" y="40"/>
                  <a:pt x="45" y="40"/>
                </a:cubicBezTo>
                <a:cubicBezTo>
                  <a:pt x="45" y="38"/>
                  <a:pt x="37" y="9"/>
                  <a:pt x="45" y="22"/>
                </a:cubicBezTo>
                <a:cubicBezTo>
                  <a:pt x="48" y="39"/>
                  <a:pt x="47" y="32"/>
                  <a:pt x="50" y="44"/>
                </a:cubicBezTo>
                <a:cubicBezTo>
                  <a:pt x="52" y="56"/>
                  <a:pt x="58" y="69"/>
                  <a:pt x="68" y="77"/>
                </a:cubicBezTo>
                <a:cubicBezTo>
                  <a:pt x="70" y="81"/>
                  <a:pt x="72" y="87"/>
                  <a:pt x="78" y="79"/>
                </a:cubicBezTo>
                <a:cubicBezTo>
                  <a:pt x="83" y="72"/>
                  <a:pt x="65" y="55"/>
                  <a:pt x="60" y="52"/>
                </a:cubicBezTo>
                <a:cubicBezTo>
                  <a:pt x="58" y="49"/>
                  <a:pt x="53" y="47"/>
                  <a:pt x="53" y="43"/>
                </a:cubicBezTo>
                <a:cubicBezTo>
                  <a:pt x="52" y="33"/>
                  <a:pt x="69" y="30"/>
                  <a:pt x="72" y="23"/>
                </a:cubicBezTo>
              </a:path>
            </a:pathLst>
          </a:custGeom>
          <a:noFill/>
          <a:ln w="93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6" name=""/>
          <p:cNvSpPr/>
          <p:nvPr/>
        </p:nvSpPr>
        <p:spPr>
          <a:xfrm>
            <a:off x="7499520" y="6197760"/>
            <a:ext cx="74520" cy="110880"/>
          </a:xfrm>
          <a:custGeom>
            <a:avLst/>
            <a:gdLst/>
            <a:ahLst/>
            <a:rect l="l" t="t" r="r" b="b"/>
            <a:pathLst>
              <a:path w="47" h="70">
                <a:moveTo>
                  <a:pt x="0" y="62"/>
                </a:moveTo>
                <a:cubicBezTo>
                  <a:pt x="15" y="61"/>
                  <a:pt x="16" y="60"/>
                  <a:pt x="27" y="52"/>
                </a:cubicBezTo>
                <a:cubicBezTo>
                  <a:pt x="35" y="38"/>
                  <a:pt x="31" y="44"/>
                  <a:pt x="39" y="34"/>
                </a:cubicBezTo>
                <a:cubicBezTo>
                  <a:pt x="40" y="28"/>
                  <a:pt x="37" y="0"/>
                  <a:pt x="40" y="20"/>
                </a:cubicBezTo>
                <a:cubicBezTo>
                  <a:pt x="40" y="34"/>
                  <a:pt x="47" y="59"/>
                  <a:pt x="33" y="70"/>
                </a:cubicBezTo>
                <a:cubicBezTo>
                  <a:pt x="23" y="67"/>
                  <a:pt x="20" y="56"/>
                  <a:pt x="16" y="47"/>
                </a:cubicBezTo>
                <a:cubicBezTo>
                  <a:pt x="16" y="45"/>
                  <a:pt x="14" y="42"/>
                  <a:pt x="15" y="41"/>
                </a:cubicBezTo>
                <a:cubicBezTo>
                  <a:pt x="20" y="36"/>
                  <a:pt x="30" y="58"/>
                  <a:pt x="30" y="58"/>
                </a:cubicBezTo>
                <a:cubicBezTo>
                  <a:pt x="34" y="53"/>
                  <a:pt x="37" y="49"/>
                  <a:pt x="42" y="44"/>
                </a:cubicBezTo>
              </a:path>
            </a:pathLst>
          </a:custGeom>
          <a:noFill/>
          <a:ln w="93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7" name=""/>
          <p:cNvSpPr/>
          <p:nvPr/>
        </p:nvSpPr>
        <p:spPr>
          <a:xfrm>
            <a:off x="7581960" y="6216480"/>
            <a:ext cx="358560" cy="122400"/>
          </a:xfrm>
          <a:custGeom>
            <a:avLst/>
            <a:gdLst/>
            <a:ahLst/>
            <a:rect l="l" t="t" r="r" b="b"/>
            <a:pathLst>
              <a:path w="226" h="77">
                <a:moveTo>
                  <a:pt x="0" y="52"/>
                </a:moveTo>
                <a:cubicBezTo>
                  <a:pt x="7" y="48"/>
                  <a:pt x="8" y="46"/>
                  <a:pt x="9" y="38"/>
                </a:cubicBezTo>
                <a:cubicBezTo>
                  <a:pt x="8" y="29"/>
                  <a:pt x="7" y="19"/>
                  <a:pt x="3" y="10"/>
                </a:cubicBezTo>
                <a:cubicBezTo>
                  <a:pt x="4" y="7"/>
                  <a:pt x="3" y="3"/>
                  <a:pt x="5" y="2"/>
                </a:cubicBezTo>
                <a:cubicBezTo>
                  <a:pt x="9" y="0"/>
                  <a:pt x="8" y="10"/>
                  <a:pt x="9" y="14"/>
                </a:cubicBezTo>
                <a:cubicBezTo>
                  <a:pt x="11" y="24"/>
                  <a:pt x="13" y="33"/>
                  <a:pt x="15" y="43"/>
                </a:cubicBezTo>
                <a:cubicBezTo>
                  <a:pt x="10" y="50"/>
                  <a:pt x="17" y="49"/>
                  <a:pt x="23" y="50"/>
                </a:cubicBezTo>
                <a:cubicBezTo>
                  <a:pt x="28" y="43"/>
                  <a:pt x="28" y="49"/>
                  <a:pt x="35" y="52"/>
                </a:cubicBezTo>
                <a:cubicBezTo>
                  <a:pt x="50" y="49"/>
                  <a:pt x="45" y="40"/>
                  <a:pt x="39" y="29"/>
                </a:cubicBezTo>
                <a:cubicBezTo>
                  <a:pt x="38" y="22"/>
                  <a:pt x="35" y="20"/>
                  <a:pt x="38" y="14"/>
                </a:cubicBezTo>
                <a:cubicBezTo>
                  <a:pt x="47" y="28"/>
                  <a:pt x="46" y="52"/>
                  <a:pt x="65" y="56"/>
                </a:cubicBezTo>
                <a:cubicBezTo>
                  <a:pt x="70" y="48"/>
                  <a:pt x="70" y="41"/>
                  <a:pt x="66" y="32"/>
                </a:cubicBezTo>
                <a:cubicBezTo>
                  <a:pt x="65" y="25"/>
                  <a:pt x="64" y="21"/>
                  <a:pt x="60" y="16"/>
                </a:cubicBezTo>
                <a:cubicBezTo>
                  <a:pt x="60" y="14"/>
                  <a:pt x="59" y="9"/>
                  <a:pt x="59" y="11"/>
                </a:cubicBezTo>
                <a:cubicBezTo>
                  <a:pt x="59" y="25"/>
                  <a:pt x="66" y="44"/>
                  <a:pt x="78" y="53"/>
                </a:cubicBezTo>
                <a:cubicBezTo>
                  <a:pt x="81" y="53"/>
                  <a:pt x="84" y="53"/>
                  <a:pt x="86" y="52"/>
                </a:cubicBezTo>
                <a:cubicBezTo>
                  <a:pt x="89" y="50"/>
                  <a:pt x="83" y="43"/>
                  <a:pt x="86" y="41"/>
                </a:cubicBezTo>
                <a:cubicBezTo>
                  <a:pt x="89" y="39"/>
                  <a:pt x="89" y="47"/>
                  <a:pt x="92" y="50"/>
                </a:cubicBezTo>
                <a:cubicBezTo>
                  <a:pt x="95" y="53"/>
                  <a:pt x="98" y="54"/>
                  <a:pt x="102" y="56"/>
                </a:cubicBezTo>
                <a:cubicBezTo>
                  <a:pt x="104" y="52"/>
                  <a:pt x="102" y="46"/>
                  <a:pt x="105" y="43"/>
                </a:cubicBezTo>
                <a:cubicBezTo>
                  <a:pt x="107" y="42"/>
                  <a:pt x="108" y="47"/>
                  <a:pt x="110" y="47"/>
                </a:cubicBezTo>
                <a:cubicBezTo>
                  <a:pt x="112" y="47"/>
                  <a:pt x="106" y="44"/>
                  <a:pt x="107" y="43"/>
                </a:cubicBezTo>
                <a:cubicBezTo>
                  <a:pt x="108" y="42"/>
                  <a:pt x="111" y="44"/>
                  <a:pt x="113" y="44"/>
                </a:cubicBezTo>
                <a:cubicBezTo>
                  <a:pt x="118" y="48"/>
                  <a:pt x="118" y="52"/>
                  <a:pt x="125" y="53"/>
                </a:cubicBezTo>
                <a:cubicBezTo>
                  <a:pt x="131" y="50"/>
                  <a:pt x="134" y="47"/>
                  <a:pt x="140" y="46"/>
                </a:cubicBezTo>
                <a:cubicBezTo>
                  <a:pt x="143" y="50"/>
                  <a:pt x="144" y="54"/>
                  <a:pt x="146" y="59"/>
                </a:cubicBezTo>
                <a:cubicBezTo>
                  <a:pt x="141" y="77"/>
                  <a:pt x="135" y="72"/>
                  <a:pt x="128" y="59"/>
                </a:cubicBezTo>
                <a:cubicBezTo>
                  <a:pt x="158" y="55"/>
                  <a:pt x="189" y="51"/>
                  <a:pt x="219" y="46"/>
                </a:cubicBezTo>
                <a:cubicBezTo>
                  <a:pt x="225" y="44"/>
                  <a:pt x="226" y="45"/>
                  <a:pt x="222" y="43"/>
                </a:cubicBezTo>
              </a:path>
            </a:pathLst>
          </a:custGeom>
          <a:noFill/>
          <a:ln w="93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8" name=""/>
          <p:cNvSpPr/>
          <p:nvPr/>
        </p:nvSpPr>
        <p:spPr>
          <a:xfrm>
            <a:off x="7265880" y="5337000"/>
            <a:ext cx="209520" cy="187560"/>
          </a:xfrm>
          <a:custGeom>
            <a:avLst/>
            <a:gdLst/>
            <a:ahLst/>
            <a:rect l="l" t="t" r="r" b="b"/>
            <a:pathLst>
              <a:path w="132" h="118">
                <a:moveTo>
                  <a:pt x="13" y="61"/>
                </a:moveTo>
                <a:cubicBezTo>
                  <a:pt x="10" y="43"/>
                  <a:pt x="12" y="12"/>
                  <a:pt x="28" y="0"/>
                </a:cubicBezTo>
                <a:cubicBezTo>
                  <a:pt x="34" y="11"/>
                  <a:pt x="33" y="16"/>
                  <a:pt x="34" y="30"/>
                </a:cubicBezTo>
                <a:cubicBezTo>
                  <a:pt x="32" y="64"/>
                  <a:pt x="37" y="90"/>
                  <a:pt x="21" y="118"/>
                </a:cubicBezTo>
                <a:cubicBezTo>
                  <a:pt x="7" y="110"/>
                  <a:pt x="8" y="92"/>
                  <a:pt x="1" y="78"/>
                </a:cubicBezTo>
                <a:cubicBezTo>
                  <a:pt x="2" y="73"/>
                  <a:pt x="0" y="67"/>
                  <a:pt x="4" y="64"/>
                </a:cubicBezTo>
                <a:cubicBezTo>
                  <a:pt x="15" y="55"/>
                  <a:pt x="32" y="50"/>
                  <a:pt x="46" y="48"/>
                </a:cubicBezTo>
                <a:cubicBezTo>
                  <a:pt x="56" y="44"/>
                  <a:pt x="37" y="56"/>
                  <a:pt x="52" y="63"/>
                </a:cubicBezTo>
                <a:cubicBezTo>
                  <a:pt x="68" y="58"/>
                  <a:pt x="59" y="53"/>
                  <a:pt x="49" y="51"/>
                </a:cubicBezTo>
                <a:cubicBezTo>
                  <a:pt x="58" y="47"/>
                  <a:pt x="64" y="48"/>
                  <a:pt x="72" y="42"/>
                </a:cubicBezTo>
                <a:cubicBezTo>
                  <a:pt x="71" y="30"/>
                  <a:pt x="73" y="22"/>
                  <a:pt x="64" y="16"/>
                </a:cubicBezTo>
                <a:cubicBezTo>
                  <a:pt x="63" y="22"/>
                  <a:pt x="64" y="27"/>
                  <a:pt x="66" y="33"/>
                </a:cubicBezTo>
                <a:cubicBezTo>
                  <a:pt x="68" y="44"/>
                  <a:pt x="73" y="54"/>
                  <a:pt x="78" y="64"/>
                </a:cubicBezTo>
                <a:cubicBezTo>
                  <a:pt x="70" y="67"/>
                  <a:pt x="70" y="61"/>
                  <a:pt x="69" y="54"/>
                </a:cubicBezTo>
                <a:cubicBezTo>
                  <a:pt x="69" y="50"/>
                  <a:pt x="69" y="46"/>
                  <a:pt x="70" y="43"/>
                </a:cubicBezTo>
                <a:cubicBezTo>
                  <a:pt x="74" y="33"/>
                  <a:pt x="87" y="58"/>
                  <a:pt x="91" y="60"/>
                </a:cubicBezTo>
                <a:cubicBezTo>
                  <a:pt x="92" y="55"/>
                  <a:pt x="89" y="48"/>
                  <a:pt x="93" y="45"/>
                </a:cubicBezTo>
                <a:cubicBezTo>
                  <a:pt x="98" y="42"/>
                  <a:pt x="103" y="58"/>
                  <a:pt x="103" y="58"/>
                </a:cubicBezTo>
                <a:cubicBezTo>
                  <a:pt x="107" y="71"/>
                  <a:pt x="102" y="58"/>
                  <a:pt x="103" y="45"/>
                </a:cubicBezTo>
                <a:cubicBezTo>
                  <a:pt x="111" y="47"/>
                  <a:pt x="113" y="54"/>
                  <a:pt x="120" y="58"/>
                </a:cubicBezTo>
                <a:cubicBezTo>
                  <a:pt x="123" y="55"/>
                  <a:pt x="132" y="46"/>
                  <a:pt x="132" y="42"/>
                </a:cubicBezTo>
              </a:path>
            </a:pathLst>
          </a:custGeom>
          <a:noFill/>
          <a:ln w="93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9" name=""/>
          <p:cNvSpPr/>
          <p:nvPr/>
        </p:nvSpPr>
        <p:spPr>
          <a:xfrm>
            <a:off x="7567560" y="5361120"/>
            <a:ext cx="19080" cy="82440"/>
          </a:xfrm>
          <a:custGeom>
            <a:avLst/>
            <a:gdLst/>
            <a:ahLst/>
            <a:rect l="l" t="t" r="r" b="b"/>
            <a:pathLst>
              <a:path w="12" h="52">
                <a:moveTo>
                  <a:pt x="6" y="0"/>
                </a:moveTo>
                <a:cubicBezTo>
                  <a:pt x="11" y="9"/>
                  <a:pt x="11" y="20"/>
                  <a:pt x="12" y="30"/>
                </a:cubicBezTo>
                <a:cubicBezTo>
                  <a:pt x="11" y="52"/>
                  <a:pt x="10" y="47"/>
                  <a:pt x="0" y="37"/>
                </a:cubicBezTo>
              </a:path>
            </a:pathLst>
          </a:custGeom>
          <a:noFill/>
          <a:ln w="93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0" name=""/>
          <p:cNvSpPr/>
          <p:nvPr/>
        </p:nvSpPr>
        <p:spPr>
          <a:xfrm>
            <a:off x="7628040" y="5367240"/>
            <a:ext cx="14040" cy="61920"/>
          </a:xfrm>
          <a:custGeom>
            <a:avLst/>
            <a:gdLst/>
            <a:ahLst/>
            <a:rect l="l" t="t" r="r" b="b"/>
            <a:pathLst>
              <a:path w="9" h="39">
                <a:moveTo>
                  <a:pt x="1" y="0"/>
                </a:moveTo>
                <a:cubicBezTo>
                  <a:pt x="2" y="15"/>
                  <a:pt x="0" y="39"/>
                  <a:pt x="9" y="39"/>
                </a:cubicBezTo>
              </a:path>
            </a:pathLst>
          </a:custGeom>
          <a:noFill/>
          <a:ln w="93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tIns="16200" bIns="16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1" name=""/>
          <p:cNvSpPr/>
          <p:nvPr/>
        </p:nvSpPr>
        <p:spPr>
          <a:xfrm>
            <a:off x="7589880" y="5398920"/>
            <a:ext cx="38160" cy="17640"/>
          </a:xfrm>
          <a:custGeom>
            <a:avLst/>
            <a:gdLst/>
            <a:ahLst/>
            <a:rect l="l" t="t" r="r" b="b"/>
            <a:pathLst>
              <a:path w="24" h="11">
                <a:moveTo>
                  <a:pt x="0" y="4"/>
                </a:moveTo>
                <a:cubicBezTo>
                  <a:pt x="7" y="8"/>
                  <a:pt x="24" y="11"/>
                  <a:pt x="21" y="0"/>
                </a:cubicBezTo>
              </a:path>
            </a:pathLst>
          </a:custGeom>
          <a:noFill/>
          <a:ln w="93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tIns="-28080" bIns="-280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2" name=""/>
          <p:cNvSpPr/>
          <p:nvPr/>
        </p:nvSpPr>
        <p:spPr>
          <a:xfrm>
            <a:off x="7677000" y="5372280"/>
            <a:ext cx="222480" cy="107640"/>
          </a:xfrm>
          <a:custGeom>
            <a:avLst/>
            <a:gdLst/>
            <a:ahLst/>
            <a:rect l="l" t="t" r="r" b="b"/>
            <a:pathLst>
              <a:path w="140" h="68">
                <a:moveTo>
                  <a:pt x="0" y="20"/>
                </a:moveTo>
                <a:cubicBezTo>
                  <a:pt x="3" y="27"/>
                  <a:pt x="0" y="32"/>
                  <a:pt x="8" y="35"/>
                </a:cubicBezTo>
                <a:cubicBezTo>
                  <a:pt x="16" y="31"/>
                  <a:pt x="15" y="25"/>
                  <a:pt x="6" y="23"/>
                </a:cubicBezTo>
                <a:cubicBezTo>
                  <a:pt x="9" y="29"/>
                  <a:pt x="11" y="29"/>
                  <a:pt x="17" y="30"/>
                </a:cubicBezTo>
                <a:cubicBezTo>
                  <a:pt x="29" y="28"/>
                  <a:pt x="35" y="68"/>
                  <a:pt x="21" y="51"/>
                </a:cubicBezTo>
                <a:cubicBezTo>
                  <a:pt x="22" y="40"/>
                  <a:pt x="17" y="22"/>
                  <a:pt x="30" y="26"/>
                </a:cubicBezTo>
                <a:cubicBezTo>
                  <a:pt x="36" y="31"/>
                  <a:pt x="39" y="33"/>
                  <a:pt x="32" y="38"/>
                </a:cubicBezTo>
                <a:cubicBezTo>
                  <a:pt x="32" y="38"/>
                  <a:pt x="41" y="37"/>
                  <a:pt x="45" y="36"/>
                </a:cubicBezTo>
                <a:cubicBezTo>
                  <a:pt x="55" y="24"/>
                  <a:pt x="48" y="7"/>
                  <a:pt x="36" y="0"/>
                </a:cubicBezTo>
                <a:cubicBezTo>
                  <a:pt x="34" y="10"/>
                  <a:pt x="45" y="31"/>
                  <a:pt x="56" y="33"/>
                </a:cubicBezTo>
                <a:cubicBezTo>
                  <a:pt x="66" y="40"/>
                  <a:pt x="61" y="28"/>
                  <a:pt x="69" y="38"/>
                </a:cubicBezTo>
                <a:cubicBezTo>
                  <a:pt x="72" y="37"/>
                  <a:pt x="79" y="35"/>
                  <a:pt x="80" y="32"/>
                </a:cubicBezTo>
                <a:cubicBezTo>
                  <a:pt x="82" y="26"/>
                  <a:pt x="69" y="22"/>
                  <a:pt x="86" y="36"/>
                </a:cubicBezTo>
                <a:cubicBezTo>
                  <a:pt x="94" y="26"/>
                  <a:pt x="95" y="45"/>
                  <a:pt x="96" y="51"/>
                </a:cubicBezTo>
                <a:cubicBezTo>
                  <a:pt x="94" y="66"/>
                  <a:pt x="87" y="60"/>
                  <a:pt x="84" y="50"/>
                </a:cubicBezTo>
                <a:cubicBezTo>
                  <a:pt x="94" y="29"/>
                  <a:pt x="120" y="33"/>
                  <a:pt x="140" y="29"/>
                </a:cubicBezTo>
                <a:cubicBezTo>
                  <a:pt x="138" y="28"/>
                  <a:pt x="135" y="26"/>
                  <a:pt x="135" y="26"/>
                </a:cubicBezTo>
              </a:path>
            </a:pathLst>
          </a:custGeom>
          <a:noFill/>
          <a:ln w="93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3" name=""/>
          <p:cNvSpPr/>
          <p:nvPr/>
        </p:nvSpPr>
        <p:spPr>
          <a:xfrm>
            <a:off x="7248600" y="5508720"/>
            <a:ext cx="155520" cy="88920"/>
          </a:xfrm>
          <a:custGeom>
            <a:avLst/>
            <a:gdLst/>
            <a:ahLst/>
            <a:rect l="l" t="t" r="r" b="b"/>
            <a:pathLst>
              <a:path w="98" h="56">
                <a:moveTo>
                  <a:pt x="44" y="7"/>
                </a:moveTo>
                <a:cubicBezTo>
                  <a:pt x="34" y="5"/>
                  <a:pt x="25" y="1"/>
                  <a:pt x="15" y="0"/>
                </a:cubicBezTo>
                <a:cubicBezTo>
                  <a:pt x="8" y="3"/>
                  <a:pt x="6" y="5"/>
                  <a:pt x="5" y="12"/>
                </a:cubicBezTo>
                <a:cubicBezTo>
                  <a:pt x="6" y="25"/>
                  <a:pt x="0" y="42"/>
                  <a:pt x="15" y="39"/>
                </a:cubicBezTo>
                <a:cubicBezTo>
                  <a:pt x="22" y="35"/>
                  <a:pt x="27" y="30"/>
                  <a:pt x="32" y="24"/>
                </a:cubicBezTo>
                <a:cubicBezTo>
                  <a:pt x="34" y="12"/>
                  <a:pt x="28" y="24"/>
                  <a:pt x="27" y="27"/>
                </a:cubicBezTo>
                <a:cubicBezTo>
                  <a:pt x="29" y="37"/>
                  <a:pt x="28" y="41"/>
                  <a:pt x="38" y="37"/>
                </a:cubicBezTo>
                <a:cubicBezTo>
                  <a:pt x="42" y="32"/>
                  <a:pt x="41" y="27"/>
                  <a:pt x="48" y="30"/>
                </a:cubicBezTo>
                <a:cubicBezTo>
                  <a:pt x="46" y="43"/>
                  <a:pt x="43" y="28"/>
                  <a:pt x="56" y="34"/>
                </a:cubicBezTo>
                <a:cubicBezTo>
                  <a:pt x="58" y="43"/>
                  <a:pt x="59" y="34"/>
                  <a:pt x="65" y="31"/>
                </a:cubicBezTo>
                <a:cubicBezTo>
                  <a:pt x="67" y="41"/>
                  <a:pt x="72" y="33"/>
                  <a:pt x="74" y="28"/>
                </a:cubicBezTo>
                <a:cubicBezTo>
                  <a:pt x="77" y="9"/>
                  <a:pt x="75" y="38"/>
                  <a:pt x="75" y="39"/>
                </a:cubicBezTo>
                <a:cubicBezTo>
                  <a:pt x="83" y="36"/>
                  <a:pt x="82" y="32"/>
                  <a:pt x="89" y="36"/>
                </a:cubicBezTo>
                <a:cubicBezTo>
                  <a:pt x="90" y="40"/>
                  <a:pt x="92" y="44"/>
                  <a:pt x="92" y="48"/>
                </a:cubicBezTo>
                <a:cubicBezTo>
                  <a:pt x="92" y="50"/>
                  <a:pt x="90" y="56"/>
                  <a:pt x="90" y="54"/>
                </a:cubicBezTo>
                <a:cubicBezTo>
                  <a:pt x="90" y="48"/>
                  <a:pt x="92" y="46"/>
                  <a:pt x="95" y="42"/>
                </a:cubicBezTo>
                <a:cubicBezTo>
                  <a:pt x="96" y="36"/>
                  <a:pt x="98" y="37"/>
                  <a:pt x="92" y="36"/>
                </a:cubicBezTo>
              </a:path>
            </a:pathLst>
          </a:custGeom>
          <a:noFill/>
          <a:ln w="93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tIns="43200" bIns="43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4" name=""/>
          <p:cNvSpPr/>
          <p:nvPr/>
        </p:nvSpPr>
        <p:spPr>
          <a:xfrm>
            <a:off x="7470720" y="5494320"/>
            <a:ext cx="79560" cy="28440"/>
          </a:xfrm>
          <a:custGeom>
            <a:avLst/>
            <a:gdLst/>
            <a:ahLst/>
            <a:rect l="l" t="t" r="r" b="b"/>
            <a:pathLst>
              <a:path w="50" h="18">
                <a:moveTo>
                  <a:pt x="15" y="7"/>
                </a:moveTo>
                <a:cubicBezTo>
                  <a:pt x="4" y="18"/>
                  <a:pt x="0" y="8"/>
                  <a:pt x="12" y="6"/>
                </a:cubicBezTo>
                <a:cubicBezTo>
                  <a:pt x="24" y="8"/>
                  <a:pt x="26" y="9"/>
                  <a:pt x="42" y="10"/>
                </a:cubicBezTo>
                <a:cubicBezTo>
                  <a:pt x="46" y="7"/>
                  <a:pt x="50" y="5"/>
                  <a:pt x="48" y="0"/>
                </a:cubicBezTo>
              </a:path>
            </a:pathLst>
          </a:custGeom>
          <a:noFill/>
          <a:ln w="93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tIns="-17280" bIns="-17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5" name=""/>
          <p:cNvSpPr/>
          <p:nvPr/>
        </p:nvSpPr>
        <p:spPr>
          <a:xfrm>
            <a:off x="7475400" y="5514840"/>
            <a:ext cx="52560" cy="66960"/>
          </a:xfrm>
          <a:custGeom>
            <a:avLst/>
            <a:gdLst/>
            <a:ahLst/>
            <a:rect l="l" t="t" r="r" b="b"/>
            <a:pathLst>
              <a:path w="33" h="42">
                <a:moveTo>
                  <a:pt x="24" y="0"/>
                </a:moveTo>
                <a:cubicBezTo>
                  <a:pt x="22" y="5"/>
                  <a:pt x="21" y="10"/>
                  <a:pt x="19" y="15"/>
                </a:cubicBezTo>
                <a:cubicBezTo>
                  <a:pt x="17" y="24"/>
                  <a:pt x="18" y="40"/>
                  <a:pt x="7" y="42"/>
                </a:cubicBezTo>
                <a:cubicBezTo>
                  <a:pt x="2" y="38"/>
                  <a:pt x="1" y="36"/>
                  <a:pt x="0" y="30"/>
                </a:cubicBezTo>
                <a:cubicBezTo>
                  <a:pt x="7" y="29"/>
                  <a:pt x="12" y="27"/>
                  <a:pt x="19" y="26"/>
                </a:cubicBezTo>
                <a:cubicBezTo>
                  <a:pt x="33" y="22"/>
                  <a:pt x="26" y="12"/>
                  <a:pt x="30" y="24"/>
                </a:cubicBezTo>
                <a:cubicBezTo>
                  <a:pt x="26" y="30"/>
                  <a:pt x="28" y="28"/>
                  <a:pt x="24" y="32"/>
                </a:cubicBezTo>
              </a:path>
            </a:pathLst>
          </a:custGeom>
          <a:noFill/>
          <a:ln w="93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tIns="21240" bIns="21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6" name=""/>
          <p:cNvSpPr/>
          <p:nvPr/>
        </p:nvSpPr>
        <p:spPr>
          <a:xfrm>
            <a:off x="7520040" y="5510160"/>
            <a:ext cx="162000" cy="66600"/>
          </a:xfrm>
          <a:custGeom>
            <a:avLst/>
            <a:gdLst/>
            <a:ahLst/>
            <a:rect l="l" t="t" r="r" b="b"/>
            <a:pathLst>
              <a:path w="102" h="42">
                <a:moveTo>
                  <a:pt x="27" y="26"/>
                </a:moveTo>
                <a:cubicBezTo>
                  <a:pt x="21" y="23"/>
                  <a:pt x="16" y="26"/>
                  <a:pt x="9" y="27"/>
                </a:cubicBezTo>
                <a:cubicBezTo>
                  <a:pt x="4" y="33"/>
                  <a:pt x="0" y="35"/>
                  <a:pt x="8" y="38"/>
                </a:cubicBezTo>
                <a:cubicBezTo>
                  <a:pt x="13" y="37"/>
                  <a:pt x="23" y="33"/>
                  <a:pt x="23" y="33"/>
                </a:cubicBezTo>
                <a:cubicBezTo>
                  <a:pt x="24" y="36"/>
                  <a:pt x="23" y="42"/>
                  <a:pt x="29" y="39"/>
                </a:cubicBezTo>
                <a:cubicBezTo>
                  <a:pt x="32" y="38"/>
                  <a:pt x="38" y="32"/>
                  <a:pt x="38" y="32"/>
                </a:cubicBezTo>
                <a:cubicBezTo>
                  <a:pt x="39" y="25"/>
                  <a:pt x="43" y="24"/>
                  <a:pt x="47" y="30"/>
                </a:cubicBezTo>
                <a:cubicBezTo>
                  <a:pt x="46" y="34"/>
                  <a:pt x="42" y="41"/>
                  <a:pt x="42" y="41"/>
                </a:cubicBezTo>
                <a:cubicBezTo>
                  <a:pt x="48" y="35"/>
                  <a:pt x="51" y="29"/>
                  <a:pt x="56" y="23"/>
                </a:cubicBezTo>
                <a:cubicBezTo>
                  <a:pt x="57" y="17"/>
                  <a:pt x="59" y="0"/>
                  <a:pt x="59" y="6"/>
                </a:cubicBezTo>
                <a:cubicBezTo>
                  <a:pt x="59" y="13"/>
                  <a:pt x="57" y="23"/>
                  <a:pt x="54" y="30"/>
                </a:cubicBezTo>
                <a:cubicBezTo>
                  <a:pt x="53" y="37"/>
                  <a:pt x="54" y="38"/>
                  <a:pt x="60" y="41"/>
                </a:cubicBezTo>
                <a:cubicBezTo>
                  <a:pt x="68" y="38"/>
                  <a:pt x="69" y="38"/>
                  <a:pt x="68" y="29"/>
                </a:cubicBezTo>
                <a:cubicBezTo>
                  <a:pt x="62" y="34"/>
                  <a:pt x="60" y="36"/>
                  <a:pt x="65" y="42"/>
                </a:cubicBezTo>
                <a:cubicBezTo>
                  <a:pt x="72" y="32"/>
                  <a:pt x="64" y="33"/>
                  <a:pt x="81" y="32"/>
                </a:cubicBezTo>
                <a:cubicBezTo>
                  <a:pt x="87" y="17"/>
                  <a:pt x="74" y="41"/>
                  <a:pt x="89" y="38"/>
                </a:cubicBezTo>
                <a:cubicBezTo>
                  <a:pt x="94" y="30"/>
                  <a:pt x="91" y="37"/>
                  <a:pt x="98" y="41"/>
                </a:cubicBezTo>
                <a:cubicBezTo>
                  <a:pt x="99" y="38"/>
                  <a:pt x="102" y="35"/>
                  <a:pt x="102" y="32"/>
                </a:cubicBezTo>
                <a:cubicBezTo>
                  <a:pt x="102" y="30"/>
                  <a:pt x="98" y="29"/>
                  <a:pt x="98" y="29"/>
                </a:cubicBezTo>
              </a:path>
            </a:pathLst>
          </a:custGeom>
          <a:noFill/>
          <a:ln w="93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tIns="20880" bIns="20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7" name=""/>
          <p:cNvSpPr/>
          <p:nvPr/>
        </p:nvSpPr>
        <p:spPr>
          <a:xfrm>
            <a:off x="7589880" y="5533920"/>
            <a:ext cx="155520" cy="27000"/>
          </a:xfrm>
          <a:custGeom>
            <a:avLst/>
            <a:gdLst/>
            <a:ahLst/>
            <a:rect l="l" t="t" r="r" b="b"/>
            <a:pathLst>
              <a:path w="98" h="17">
                <a:moveTo>
                  <a:pt x="0" y="0"/>
                </a:moveTo>
                <a:cubicBezTo>
                  <a:pt x="12" y="2"/>
                  <a:pt x="98" y="17"/>
                  <a:pt x="72" y="0"/>
                </a:cubicBezTo>
              </a:path>
            </a:pathLst>
          </a:custGeom>
          <a:noFill/>
          <a:ln w="93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tIns="-18720" bIns="-18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8" name=""/>
          <p:cNvSpPr/>
          <p:nvPr/>
        </p:nvSpPr>
        <p:spPr>
          <a:xfrm>
            <a:off x="3743280" y="1271520"/>
            <a:ext cx="561960" cy="609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9" name=""/>
          <p:cNvSpPr/>
          <p:nvPr/>
        </p:nvSpPr>
        <p:spPr>
          <a:xfrm>
            <a:off x="446760" y="2016000"/>
            <a:ext cx="85284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DEAL DESCRIPTION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0" name=""/>
          <p:cNvSpPr/>
          <p:nvPr/>
        </p:nvSpPr>
        <p:spPr>
          <a:xfrm>
            <a:off x="550440" y="2155680"/>
            <a:ext cx="3855240" cy="74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Strategic Interest is a water and sewage company in a South American Country (SAC).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Acquire an interest from the SAC government of between 39.8% and 50% of the Strategic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Interest, and through a Shareholders’ Agreement be granted control over all but a limited number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of corporate matters. It serves a population of 2.0 million and has approximately 400,000 water 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customers and 300,000 wastewater customers.  All customers are metered with a collection rate at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approximately 95%.  Average water losses of 40% can be reduced to 30% in five years. 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Azurix requests approval to acquire the Strategic Interest for cash consideration of up to $150 million.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31" name=""/>
          <p:cNvGrpSpPr/>
          <p:nvPr/>
        </p:nvGrpSpPr>
        <p:grpSpPr>
          <a:xfrm>
            <a:off x="440640" y="3029040"/>
            <a:ext cx="3405960" cy="475200"/>
            <a:chOff x="440640" y="3029040"/>
            <a:chExt cx="3405960" cy="475200"/>
          </a:xfrm>
        </p:grpSpPr>
        <p:sp>
          <p:nvSpPr>
            <p:cNvPr id="632" name=""/>
            <p:cNvSpPr/>
            <p:nvPr/>
          </p:nvSpPr>
          <p:spPr>
            <a:xfrm>
              <a:off x="440640" y="3029040"/>
              <a:ext cx="2513160" cy="10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7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TRANSACTION SOURCES AND USES OF FUNDS ($ Thousands)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3" name=""/>
            <p:cNvSpPr/>
            <p:nvPr/>
          </p:nvSpPr>
          <p:spPr>
            <a:xfrm>
              <a:off x="1865880" y="3184560"/>
              <a:ext cx="295200" cy="10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Sources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" name=""/>
            <p:cNvSpPr/>
            <p:nvPr/>
          </p:nvSpPr>
          <p:spPr>
            <a:xfrm>
              <a:off x="1822320" y="3279960"/>
              <a:ext cx="293760" cy="79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5" name=""/>
            <p:cNvSpPr/>
            <p:nvPr/>
          </p:nvSpPr>
          <p:spPr>
            <a:xfrm>
              <a:off x="3665880" y="3184560"/>
              <a:ext cx="172440" cy="10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Uses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6" name=""/>
            <p:cNvSpPr/>
            <p:nvPr/>
          </p:nvSpPr>
          <p:spPr>
            <a:xfrm>
              <a:off x="3630600" y="3279960"/>
              <a:ext cx="169920" cy="79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7" name=""/>
            <p:cNvSpPr/>
            <p:nvPr/>
          </p:nvSpPr>
          <p:spPr>
            <a:xfrm>
              <a:off x="568080" y="3287880"/>
              <a:ext cx="474480" cy="10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7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Enron Equity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8" name=""/>
            <p:cNvSpPr/>
            <p:nvPr/>
          </p:nvSpPr>
          <p:spPr>
            <a:xfrm>
              <a:off x="1829160" y="3287880"/>
              <a:ext cx="332280" cy="10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7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$140,000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9" name=""/>
            <p:cNvSpPr/>
            <p:nvPr/>
          </p:nvSpPr>
          <p:spPr>
            <a:xfrm>
              <a:off x="2642040" y="3287880"/>
              <a:ext cx="413280" cy="10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7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Acquisition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0" name=""/>
            <p:cNvSpPr/>
            <p:nvPr/>
          </p:nvSpPr>
          <p:spPr>
            <a:xfrm>
              <a:off x="3513600" y="3287880"/>
              <a:ext cx="332280" cy="10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7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$140,000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1" name=""/>
            <p:cNvSpPr/>
            <p:nvPr/>
          </p:nvSpPr>
          <p:spPr>
            <a:xfrm>
              <a:off x="564120" y="3397320"/>
              <a:ext cx="187200" cy="10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7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Total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2" name=""/>
            <p:cNvSpPr/>
            <p:nvPr/>
          </p:nvSpPr>
          <p:spPr>
            <a:xfrm>
              <a:off x="1829160" y="3397320"/>
              <a:ext cx="332280" cy="10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7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$140,000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3" name=""/>
            <p:cNvSpPr/>
            <p:nvPr/>
          </p:nvSpPr>
          <p:spPr>
            <a:xfrm>
              <a:off x="3513600" y="3397320"/>
              <a:ext cx="332280" cy="10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7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$140,000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4" name=""/>
            <p:cNvSpPr/>
            <p:nvPr/>
          </p:nvSpPr>
          <p:spPr>
            <a:xfrm>
              <a:off x="1522440" y="3390840"/>
              <a:ext cx="641160" cy="64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5" name=""/>
            <p:cNvSpPr/>
            <p:nvPr/>
          </p:nvSpPr>
          <p:spPr>
            <a:xfrm>
              <a:off x="3235320" y="3390840"/>
              <a:ext cx="611280" cy="64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46" name=""/>
          <p:cNvGrpSpPr/>
          <p:nvPr/>
        </p:nvGrpSpPr>
        <p:grpSpPr>
          <a:xfrm>
            <a:off x="365040" y="1130400"/>
            <a:ext cx="4189320" cy="812520"/>
            <a:chOff x="365040" y="1130400"/>
            <a:chExt cx="4189320" cy="812520"/>
          </a:xfrm>
        </p:grpSpPr>
        <p:sp>
          <p:nvSpPr>
            <p:cNvPr id="647" name=""/>
            <p:cNvSpPr/>
            <p:nvPr/>
          </p:nvSpPr>
          <p:spPr>
            <a:xfrm>
              <a:off x="471960" y="1135080"/>
              <a:ext cx="48960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DEAL NAME: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8" name=""/>
            <p:cNvSpPr/>
            <p:nvPr/>
          </p:nvSpPr>
          <p:spPr>
            <a:xfrm>
              <a:off x="1723320" y="1135080"/>
              <a:ext cx="91728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EXAMPLE TRANSACTION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9" name=""/>
            <p:cNvSpPr/>
            <p:nvPr/>
          </p:nvSpPr>
          <p:spPr>
            <a:xfrm>
              <a:off x="2692440" y="1135080"/>
              <a:ext cx="78372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Date DASH Completed: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0" name=""/>
            <p:cNvSpPr/>
            <p:nvPr/>
          </p:nvSpPr>
          <p:spPr>
            <a:xfrm>
              <a:off x="3796560" y="1135080"/>
              <a:ext cx="27180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12/18/98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1" name=""/>
            <p:cNvSpPr/>
            <p:nvPr/>
          </p:nvSpPr>
          <p:spPr>
            <a:xfrm>
              <a:off x="365040" y="1130400"/>
              <a:ext cx="1228680" cy="46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120" bIns="-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2" name=""/>
            <p:cNvSpPr/>
            <p:nvPr/>
          </p:nvSpPr>
          <p:spPr>
            <a:xfrm>
              <a:off x="1593720" y="1130400"/>
              <a:ext cx="5040" cy="46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120" bIns="-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3" name=""/>
            <p:cNvSpPr/>
            <p:nvPr/>
          </p:nvSpPr>
          <p:spPr>
            <a:xfrm>
              <a:off x="1598760" y="1130400"/>
              <a:ext cx="1004760" cy="46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120" bIns="-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" name=""/>
            <p:cNvSpPr/>
            <p:nvPr/>
          </p:nvSpPr>
          <p:spPr>
            <a:xfrm>
              <a:off x="2603520" y="1130400"/>
              <a:ext cx="4680" cy="46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120" bIns="-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" name=""/>
            <p:cNvSpPr/>
            <p:nvPr/>
          </p:nvSpPr>
          <p:spPr>
            <a:xfrm>
              <a:off x="2608200" y="1130400"/>
              <a:ext cx="1109880" cy="46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120" bIns="-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" name=""/>
            <p:cNvSpPr/>
            <p:nvPr/>
          </p:nvSpPr>
          <p:spPr>
            <a:xfrm>
              <a:off x="3718080" y="1130400"/>
              <a:ext cx="6120" cy="46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120" bIns="-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" name=""/>
            <p:cNvSpPr/>
            <p:nvPr/>
          </p:nvSpPr>
          <p:spPr>
            <a:xfrm>
              <a:off x="3724200" y="1130400"/>
              <a:ext cx="830160" cy="46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120" bIns="-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8" name=""/>
            <p:cNvSpPr/>
            <p:nvPr/>
          </p:nvSpPr>
          <p:spPr>
            <a:xfrm>
              <a:off x="468360" y="1224000"/>
              <a:ext cx="4748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Counterparty: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9" name=""/>
            <p:cNvSpPr/>
            <p:nvPr/>
          </p:nvSpPr>
          <p:spPr>
            <a:xfrm>
              <a:off x="2664720" y="1224000"/>
              <a:ext cx="46008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RAC Analyst: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0" name=""/>
            <p:cNvSpPr/>
            <p:nvPr/>
          </p:nvSpPr>
          <p:spPr>
            <a:xfrm>
              <a:off x="468720" y="1314360"/>
              <a:ext cx="46872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Business Unit: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1" name=""/>
            <p:cNvSpPr/>
            <p:nvPr/>
          </p:nvSpPr>
          <p:spPr>
            <a:xfrm>
              <a:off x="1664640" y="1314360"/>
              <a:ext cx="21240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Azurix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2" name=""/>
            <p:cNvSpPr/>
            <p:nvPr/>
          </p:nvSpPr>
          <p:spPr>
            <a:xfrm>
              <a:off x="2673360" y="1314360"/>
              <a:ext cx="57420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Investment Type: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3" name=""/>
            <p:cNvSpPr/>
            <p:nvPr/>
          </p:nvSpPr>
          <p:spPr>
            <a:xfrm>
              <a:off x="498240" y="1403280"/>
              <a:ext cx="83916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Business Unit Originator: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4" name=""/>
            <p:cNvSpPr/>
            <p:nvPr/>
          </p:nvSpPr>
          <p:spPr>
            <a:xfrm>
              <a:off x="1677600" y="1403280"/>
              <a:ext cx="37548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J. Paul Oxer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5" name=""/>
            <p:cNvSpPr/>
            <p:nvPr/>
          </p:nvSpPr>
          <p:spPr>
            <a:xfrm>
              <a:off x="2697120" y="1403280"/>
              <a:ext cx="88560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Capital Funding Source(s):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6" name=""/>
            <p:cNvSpPr/>
            <p:nvPr/>
          </p:nvSpPr>
          <p:spPr>
            <a:xfrm>
              <a:off x="3806280" y="1403280"/>
              <a:ext cx="43452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Balance Sheet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7" name=""/>
            <p:cNvSpPr/>
            <p:nvPr/>
          </p:nvSpPr>
          <p:spPr>
            <a:xfrm>
              <a:off x="455760" y="1495440"/>
              <a:ext cx="716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Wingdings"/>
                  <a:ea typeface="Wingdings"/>
                </a:rPr>
                <a:t>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8" name=""/>
            <p:cNvSpPr/>
            <p:nvPr/>
          </p:nvSpPr>
          <p:spPr>
            <a:xfrm>
              <a:off x="532800" y="1492200"/>
              <a:ext cx="43668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Public            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9" name=""/>
            <p:cNvSpPr/>
            <p:nvPr/>
          </p:nvSpPr>
          <p:spPr>
            <a:xfrm>
              <a:off x="986760" y="1495440"/>
              <a:ext cx="4680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Wingdings"/>
                  <a:ea typeface="Wingdings"/>
                </a:rPr>
                <a:t>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0" name=""/>
            <p:cNvSpPr/>
            <p:nvPr/>
          </p:nvSpPr>
          <p:spPr>
            <a:xfrm>
              <a:off x="1045080" y="1492200"/>
              <a:ext cx="23760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Private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1" name=""/>
            <p:cNvSpPr/>
            <p:nvPr/>
          </p:nvSpPr>
          <p:spPr>
            <a:xfrm>
              <a:off x="455760" y="1585800"/>
              <a:ext cx="716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Wingdings"/>
                  <a:ea typeface="Wingdings"/>
                </a:rPr>
                <a:t>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2" name=""/>
            <p:cNvSpPr/>
            <p:nvPr/>
          </p:nvSpPr>
          <p:spPr>
            <a:xfrm>
              <a:off x="532800" y="1581120"/>
              <a:ext cx="43668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Merchant      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3" name=""/>
            <p:cNvSpPr/>
            <p:nvPr/>
          </p:nvSpPr>
          <p:spPr>
            <a:xfrm>
              <a:off x="986760" y="1585800"/>
              <a:ext cx="4680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Wingdings"/>
                  <a:ea typeface="Wingdings"/>
                </a:rPr>
                <a:t>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4" name=""/>
            <p:cNvSpPr/>
            <p:nvPr/>
          </p:nvSpPr>
          <p:spPr>
            <a:xfrm>
              <a:off x="1049760" y="1581120"/>
              <a:ext cx="29268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Strategic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5" name=""/>
            <p:cNvSpPr/>
            <p:nvPr/>
          </p:nvSpPr>
          <p:spPr>
            <a:xfrm>
              <a:off x="2689200" y="1492200"/>
              <a:ext cx="76248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Expected Closing Date: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6" name=""/>
            <p:cNvSpPr/>
            <p:nvPr/>
          </p:nvSpPr>
          <p:spPr>
            <a:xfrm>
              <a:off x="3819240" y="1492200"/>
              <a:ext cx="51516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Feb. 27, 1999 —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7" name=""/>
            <p:cNvSpPr/>
            <p:nvPr/>
          </p:nvSpPr>
          <p:spPr>
            <a:xfrm>
              <a:off x="3809160" y="1581120"/>
              <a:ext cx="44748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April 15, 1999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8" name=""/>
            <p:cNvSpPr/>
            <p:nvPr/>
          </p:nvSpPr>
          <p:spPr>
            <a:xfrm>
              <a:off x="2689200" y="1668600"/>
              <a:ext cx="79236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Expected Funding Date: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9" name=""/>
            <p:cNvSpPr/>
            <p:nvPr/>
          </p:nvSpPr>
          <p:spPr>
            <a:xfrm>
              <a:off x="3816000" y="1668600"/>
              <a:ext cx="47700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Feb. 27, 1999 –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0" name=""/>
            <p:cNvSpPr/>
            <p:nvPr/>
          </p:nvSpPr>
          <p:spPr>
            <a:xfrm>
              <a:off x="3809160" y="1757520"/>
              <a:ext cx="44748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April 15, 1999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1" name=""/>
            <p:cNvSpPr/>
            <p:nvPr/>
          </p:nvSpPr>
          <p:spPr>
            <a:xfrm>
              <a:off x="474120" y="1851120"/>
              <a:ext cx="4680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Wingdings"/>
                  <a:ea typeface="Wingdings"/>
                </a:rPr>
                <a:t>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2" name=""/>
            <p:cNvSpPr/>
            <p:nvPr/>
          </p:nvSpPr>
          <p:spPr>
            <a:xfrm>
              <a:off x="549360" y="1847880"/>
              <a:ext cx="43668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Conforming  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3" name=""/>
            <p:cNvSpPr/>
            <p:nvPr/>
          </p:nvSpPr>
          <p:spPr>
            <a:xfrm>
              <a:off x="982800" y="1851120"/>
              <a:ext cx="716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Wingdings"/>
                  <a:ea typeface="Wingdings"/>
                </a:rPr>
                <a:t>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" name=""/>
            <p:cNvSpPr/>
            <p:nvPr/>
          </p:nvSpPr>
          <p:spPr>
            <a:xfrm>
              <a:off x="1066680" y="1847880"/>
              <a:ext cx="51300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Nonconforming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" name=""/>
            <p:cNvSpPr/>
            <p:nvPr/>
          </p:nvSpPr>
          <p:spPr>
            <a:xfrm>
              <a:off x="2706840" y="1847880"/>
              <a:ext cx="97452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Board Approval:  X Pending  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" name=""/>
            <p:cNvSpPr/>
            <p:nvPr/>
          </p:nvSpPr>
          <p:spPr>
            <a:xfrm>
              <a:off x="3641760" y="1851120"/>
              <a:ext cx="716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Wingdings"/>
                  <a:ea typeface="Wingdings"/>
                </a:rPr>
                <a:t>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" name=""/>
            <p:cNvSpPr/>
            <p:nvPr/>
          </p:nvSpPr>
          <p:spPr>
            <a:xfrm>
              <a:off x="3713760" y="1847880"/>
              <a:ext cx="34992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 Received  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" name=""/>
            <p:cNvSpPr/>
            <p:nvPr/>
          </p:nvSpPr>
          <p:spPr>
            <a:xfrm>
              <a:off x="4065480" y="1851120"/>
              <a:ext cx="716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Wingdings"/>
                  <a:ea typeface="Wingdings"/>
                </a:rPr>
                <a:t>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" name=""/>
            <p:cNvSpPr/>
            <p:nvPr/>
          </p:nvSpPr>
          <p:spPr>
            <a:xfrm>
              <a:off x="4117680" y="1847880"/>
              <a:ext cx="9612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     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0" name=""/>
            <p:cNvSpPr/>
            <p:nvPr/>
          </p:nvSpPr>
          <p:spPr>
            <a:xfrm>
              <a:off x="4233960" y="1851120"/>
              <a:ext cx="716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600" strike="noStrike" u="none">
                  <a:solidFill>
                    <a:srgbClr val="000000"/>
                  </a:solidFill>
                  <a:effectLst/>
                  <a:uFillTx/>
                  <a:latin typeface="Wingdings"/>
                  <a:ea typeface="Wingdings"/>
                </a:rPr>
                <a:t>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1" name=""/>
            <p:cNvSpPr/>
            <p:nvPr/>
          </p:nvSpPr>
          <p:spPr>
            <a:xfrm>
              <a:off x="4287960" y="1847880"/>
              <a:ext cx="1508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 N/A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2" name=""/>
            <p:cNvSpPr/>
            <p:nvPr/>
          </p:nvSpPr>
          <p:spPr>
            <a:xfrm>
              <a:off x="365040" y="1936800"/>
              <a:ext cx="1228680" cy="46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120" bIns="-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3" name=""/>
            <p:cNvSpPr/>
            <p:nvPr/>
          </p:nvSpPr>
          <p:spPr>
            <a:xfrm>
              <a:off x="1593720" y="1936800"/>
              <a:ext cx="5040" cy="46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120" bIns="-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4" name=""/>
            <p:cNvSpPr/>
            <p:nvPr/>
          </p:nvSpPr>
          <p:spPr>
            <a:xfrm>
              <a:off x="1598760" y="1936800"/>
              <a:ext cx="1004760" cy="46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120" bIns="-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" name=""/>
            <p:cNvSpPr/>
            <p:nvPr/>
          </p:nvSpPr>
          <p:spPr>
            <a:xfrm>
              <a:off x="2603520" y="1936800"/>
              <a:ext cx="4680" cy="46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120" bIns="-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" name=""/>
            <p:cNvSpPr/>
            <p:nvPr/>
          </p:nvSpPr>
          <p:spPr>
            <a:xfrm>
              <a:off x="2608200" y="1936800"/>
              <a:ext cx="1843200" cy="46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120" bIns="-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" name=""/>
            <p:cNvSpPr/>
            <p:nvPr/>
          </p:nvSpPr>
          <p:spPr>
            <a:xfrm>
              <a:off x="4451400" y="1936800"/>
              <a:ext cx="4680" cy="46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120" bIns="-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" name=""/>
            <p:cNvSpPr/>
            <p:nvPr/>
          </p:nvSpPr>
          <p:spPr>
            <a:xfrm>
              <a:off x="4456080" y="1936800"/>
              <a:ext cx="98280" cy="46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120" bIns="-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99" name=""/>
          <p:cNvSpPr/>
          <p:nvPr/>
        </p:nvSpPr>
        <p:spPr>
          <a:xfrm>
            <a:off x="3767040" y="1395360"/>
            <a:ext cx="581040" cy="4525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0" name=""/>
          <p:cNvSpPr/>
          <p:nvPr/>
        </p:nvSpPr>
        <p:spPr>
          <a:xfrm>
            <a:off x="7267680" y="5619600"/>
            <a:ext cx="60120" cy="96840"/>
          </a:xfrm>
          <a:custGeom>
            <a:avLst/>
            <a:gdLst/>
            <a:ahLst/>
            <a:rect l="l" t="t" r="r" b="b"/>
            <a:pathLst>
              <a:path w="38" h="61">
                <a:moveTo>
                  <a:pt x="34" y="0"/>
                </a:moveTo>
                <a:cubicBezTo>
                  <a:pt x="33" y="21"/>
                  <a:pt x="38" y="47"/>
                  <a:pt x="18" y="60"/>
                </a:cubicBezTo>
                <a:cubicBezTo>
                  <a:pt x="13" y="59"/>
                  <a:pt x="7" y="61"/>
                  <a:pt x="2" y="58"/>
                </a:cubicBezTo>
                <a:cubicBezTo>
                  <a:pt x="0" y="57"/>
                  <a:pt x="4" y="52"/>
                  <a:pt x="4" y="52"/>
                </a:cubicBezTo>
              </a:path>
            </a:pathLst>
          </a:custGeom>
          <a:noFill/>
          <a:ln w="93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1" name=""/>
          <p:cNvSpPr/>
          <p:nvPr/>
        </p:nvSpPr>
        <p:spPr>
          <a:xfrm>
            <a:off x="7388280" y="5643720"/>
            <a:ext cx="28440" cy="83880"/>
          </a:xfrm>
          <a:custGeom>
            <a:avLst/>
            <a:gdLst/>
            <a:ahLst/>
            <a:rect l="l" t="t" r="r" b="b"/>
            <a:pathLst>
              <a:path w="18" h="53">
                <a:moveTo>
                  <a:pt x="0" y="3"/>
                </a:moveTo>
                <a:cubicBezTo>
                  <a:pt x="5" y="2"/>
                  <a:pt x="11" y="0"/>
                  <a:pt x="16" y="1"/>
                </a:cubicBezTo>
                <a:cubicBezTo>
                  <a:pt x="18" y="1"/>
                  <a:pt x="18" y="5"/>
                  <a:pt x="18" y="7"/>
                </a:cubicBezTo>
                <a:cubicBezTo>
                  <a:pt x="18" y="11"/>
                  <a:pt x="13" y="53"/>
                  <a:pt x="4" y="53"/>
                </a:cubicBezTo>
              </a:path>
            </a:pathLst>
          </a:custGeom>
          <a:noFill/>
          <a:ln w="93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tIns="38160" bIns="38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2" name=""/>
          <p:cNvSpPr/>
          <p:nvPr/>
        </p:nvSpPr>
        <p:spPr>
          <a:xfrm>
            <a:off x="7416720" y="5622840"/>
            <a:ext cx="76320" cy="60480"/>
          </a:xfrm>
          <a:custGeom>
            <a:avLst/>
            <a:gdLst/>
            <a:ahLst/>
            <a:rect l="l" t="t" r="r" b="b"/>
            <a:pathLst>
              <a:path w="48" h="38">
                <a:moveTo>
                  <a:pt x="8" y="10"/>
                </a:moveTo>
                <a:cubicBezTo>
                  <a:pt x="28" y="6"/>
                  <a:pt x="48" y="0"/>
                  <a:pt x="38" y="30"/>
                </a:cubicBezTo>
                <a:cubicBezTo>
                  <a:pt x="36" y="37"/>
                  <a:pt x="11" y="38"/>
                  <a:pt x="8" y="38"/>
                </a:cubicBezTo>
                <a:cubicBezTo>
                  <a:pt x="5" y="37"/>
                  <a:pt x="0" y="36"/>
                  <a:pt x="0" y="36"/>
                </a:cubicBezTo>
              </a:path>
            </a:pathLst>
          </a:custGeom>
          <a:noFill/>
          <a:ln w="93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tIns="14760" bIns="14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3" name=""/>
          <p:cNvSpPr/>
          <p:nvPr/>
        </p:nvSpPr>
        <p:spPr>
          <a:xfrm>
            <a:off x="7564320" y="5618160"/>
            <a:ext cx="125640" cy="109440"/>
          </a:xfrm>
          <a:custGeom>
            <a:avLst/>
            <a:gdLst/>
            <a:ahLst/>
            <a:rect l="l" t="t" r="r" b="b"/>
            <a:pathLst>
              <a:path w="79" h="69">
                <a:moveTo>
                  <a:pt x="45" y="5"/>
                </a:moveTo>
                <a:cubicBezTo>
                  <a:pt x="30" y="0"/>
                  <a:pt x="17" y="0"/>
                  <a:pt x="7" y="13"/>
                </a:cubicBezTo>
                <a:cubicBezTo>
                  <a:pt x="3" y="26"/>
                  <a:pt x="0" y="46"/>
                  <a:pt x="11" y="57"/>
                </a:cubicBezTo>
                <a:cubicBezTo>
                  <a:pt x="17" y="63"/>
                  <a:pt x="35" y="69"/>
                  <a:pt x="35" y="69"/>
                </a:cubicBezTo>
                <a:cubicBezTo>
                  <a:pt x="64" y="64"/>
                  <a:pt x="62" y="22"/>
                  <a:pt x="39" y="7"/>
                </a:cubicBezTo>
                <a:cubicBezTo>
                  <a:pt x="33" y="25"/>
                  <a:pt x="70" y="22"/>
                  <a:pt x="79" y="13"/>
                </a:cubicBezTo>
              </a:path>
            </a:pathLst>
          </a:custGeom>
          <a:noFill/>
          <a:ln w="93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4" name=""/>
          <p:cNvSpPr/>
          <p:nvPr/>
        </p:nvSpPr>
        <p:spPr>
          <a:xfrm>
            <a:off x="7662960" y="5681520"/>
            <a:ext cx="88920" cy="51120"/>
          </a:xfrm>
          <a:custGeom>
            <a:avLst/>
            <a:gdLst/>
            <a:ahLst/>
            <a:rect l="l" t="t" r="r" b="b"/>
            <a:pathLst>
              <a:path w="56" h="32">
                <a:moveTo>
                  <a:pt x="9" y="3"/>
                </a:moveTo>
                <a:cubicBezTo>
                  <a:pt x="16" y="4"/>
                  <a:pt x="24" y="0"/>
                  <a:pt x="29" y="5"/>
                </a:cubicBezTo>
                <a:cubicBezTo>
                  <a:pt x="56" y="32"/>
                  <a:pt x="0" y="25"/>
                  <a:pt x="51" y="25"/>
                </a:cubicBezTo>
              </a:path>
            </a:pathLst>
          </a:custGeom>
          <a:noFill/>
          <a:ln w="93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tIns="5400" bIns="5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" name=""/>
          <p:cNvSpPr/>
          <p:nvPr/>
        </p:nvSpPr>
        <p:spPr>
          <a:xfrm>
            <a:off x="7693200" y="5673600"/>
            <a:ext cx="41040" cy="57240"/>
          </a:xfrm>
          <a:custGeom>
            <a:avLst/>
            <a:gdLst/>
            <a:ahLst/>
            <a:rect l="l" t="t" r="r" b="b"/>
            <a:pathLst>
              <a:path w="26" h="36">
                <a:moveTo>
                  <a:pt x="26" y="0"/>
                </a:moveTo>
                <a:cubicBezTo>
                  <a:pt x="12" y="5"/>
                  <a:pt x="6" y="24"/>
                  <a:pt x="0" y="36"/>
                </a:cubicBezTo>
              </a:path>
            </a:pathLst>
          </a:custGeom>
          <a:noFill/>
          <a:ln w="93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tIns="11520" bIns="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6" name=""/>
          <p:cNvSpPr/>
          <p:nvPr/>
        </p:nvSpPr>
        <p:spPr>
          <a:xfrm>
            <a:off x="7742160" y="5676840"/>
            <a:ext cx="189000" cy="71640"/>
          </a:xfrm>
          <a:custGeom>
            <a:avLst/>
            <a:gdLst/>
            <a:ahLst/>
            <a:rect l="l" t="t" r="r" b="b"/>
            <a:pathLst>
              <a:path w="119" h="45">
                <a:moveTo>
                  <a:pt x="11" y="12"/>
                </a:moveTo>
                <a:cubicBezTo>
                  <a:pt x="21" y="11"/>
                  <a:pt x="32" y="13"/>
                  <a:pt x="41" y="10"/>
                </a:cubicBezTo>
                <a:cubicBezTo>
                  <a:pt x="45" y="8"/>
                  <a:pt x="36" y="1"/>
                  <a:pt x="31" y="0"/>
                </a:cubicBezTo>
                <a:cubicBezTo>
                  <a:pt x="23" y="1"/>
                  <a:pt x="15" y="0"/>
                  <a:pt x="7" y="2"/>
                </a:cubicBezTo>
                <a:cubicBezTo>
                  <a:pt x="0" y="4"/>
                  <a:pt x="4" y="18"/>
                  <a:pt x="5" y="20"/>
                </a:cubicBezTo>
                <a:cubicBezTo>
                  <a:pt x="8" y="26"/>
                  <a:pt x="22" y="27"/>
                  <a:pt x="27" y="28"/>
                </a:cubicBezTo>
                <a:cubicBezTo>
                  <a:pt x="34" y="27"/>
                  <a:pt x="44" y="31"/>
                  <a:pt x="49" y="26"/>
                </a:cubicBezTo>
                <a:cubicBezTo>
                  <a:pt x="75" y="3"/>
                  <a:pt x="24" y="3"/>
                  <a:pt x="69" y="8"/>
                </a:cubicBezTo>
                <a:cubicBezTo>
                  <a:pt x="76" y="45"/>
                  <a:pt x="66" y="30"/>
                  <a:pt x="119" y="30"/>
                </a:cubicBezTo>
              </a:path>
            </a:pathLst>
          </a:custGeom>
          <a:noFill/>
          <a:ln w="93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7" name=""/>
          <p:cNvSpPr/>
          <p:nvPr/>
        </p:nvSpPr>
        <p:spPr>
          <a:xfrm>
            <a:off x="7170840" y="6051600"/>
            <a:ext cx="534960" cy="98280"/>
          </a:xfrm>
          <a:custGeom>
            <a:avLst/>
            <a:gdLst/>
            <a:ahLst/>
            <a:rect l="l" t="t" r="r" b="b"/>
            <a:pathLst>
              <a:path w="337" h="62">
                <a:moveTo>
                  <a:pt x="61" y="0"/>
                </a:moveTo>
                <a:cubicBezTo>
                  <a:pt x="57" y="22"/>
                  <a:pt x="51" y="48"/>
                  <a:pt x="27" y="54"/>
                </a:cubicBezTo>
                <a:cubicBezTo>
                  <a:pt x="17" y="53"/>
                  <a:pt x="0" y="52"/>
                  <a:pt x="15" y="42"/>
                </a:cubicBezTo>
                <a:cubicBezTo>
                  <a:pt x="100" y="45"/>
                  <a:pt x="63" y="28"/>
                  <a:pt x="69" y="62"/>
                </a:cubicBezTo>
                <a:cubicBezTo>
                  <a:pt x="80" y="61"/>
                  <a:pt x="101" y="57"/>
                  <a:pt x="81" y="50"/>
                </a:cubicBezTo>
                <a:cubicBezTo>
                  <a:pt x="92" y="49"/>
                  <a:pt x="141" y="50"/>
                  <a:pt x="111" y="40"/>
                </a:cubicBezTo>
                <a:cubicBezTo>
                  <a:pt x="66" y="47"/>
                  <a:pt x="138" y="60"/>
                  <a:pt x="141" y="60"/>
                </a:cubicBezTo>
                <a:cubicBezTo>
                  <a:pt x="206" y="61"/>
                  <a:pt x="272" y="60"/>
                  <a:pt x="337" y="60"/>
                </a:cubicBezTo>
              </a:path>
            </a:pathLst>
          </a:custGeom>
          <a:noFill/>
          <a:ln w="93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8" name=""/>
          <p:cNvSpPr/>
          <p:nvPr/>
        </p:nvSpPr>
        <p:spPr>
          <a:xfrm>
            <a:off x="7597800" y="6048360"/>
            <a:ext cx="558720" cy="108000"/>
          </a:xfrm>
          <a:custGeom>
            <a:avLst/>
            <a:gdLst/>
            <a:ahLst/>
            <a:rect l="l" t="t" r="r" b="b"/>
            <a:pathLst>
              <a:path w="352" h="68">
                <a:moveTo>
                  <a:pt x="64" y="18"/>
                </a:moveTo>
                <a:cubicBezTo>
                  <a:pt x="54" y="8"/>
                  <a:pt x="46" y="6"/>
                  <a:pt x="34" y="0"/>
                </a:cubicBezTo>
                <a:cubicBezTo>
                  <a:pt x="33" y="0"/>
                  <a:pt x="0" y="11"/>
                  <a:pt x="22" y="22"/>
                </a:cubicBezTo>
                <a:cubicBezTo>
                  <a:pt x="29" y="26"/>
                  <a:pt x="38" y="23"/>
                  <a:pt x="46" y="24"/>
                </a:cubicBezTo>
                <a:cubicBezTo>
                  <a:pt x="51" y="32"/>
                  <a:pt x="55" y="43"/>
                  <a:pt x="58" y="52"/>
                </a:cubicBezTo>
                <a:cubicBezTo>
                  <a:pt x="45" y="65"/>
                  <a:pt x="28" y="59"/>
                  <a:pt x="12" y="54"/>
                </a:cubicBezTo>
                <a:cubicBezTo>
                  <a:pt x="11" y="52"/>
                  <a:pt x="6" y="47"/>
                  <a:pt x="8" y="48"/>
                </a:cubicBezTo>
                <a:cubicBezTo>
                  <a:pt x="28" y="63"/>
                  <a:pt x="18" y="58"/>
                  <a:pt x="42" y="66"/>
                </a:cubicBezTo>
                <a:cubicBezTo>
                  <a:pt x="56" y="65"/>
                  <a:pt x="65" y="65"/>
                  <a:pt x="76" y="58"/>
                </a:cubicBezTo>
                <a:cubicBezTo>
                  <a:pt x="78" y="54"/>
                  <a:pt x="80" y="42"/>
                  <a:pt x="82" y="46"/>
                </a:cubicBezTo>
                <a:cubicBezTo>
                  <a:pt x="93" y="68"/>
                  <a:pt x="75" y="61"/>
                  <a:pt x="118" y="64"/>
                </a:cubicBezTo>
                <a:cubicBezTo>
                  <a:pt x="132" y="68"/>
                  <a:pt x="129" y="56"/>
                  <a:pt x="132" y="42"/>
                </a:cubicBezTo>
                <a:cubicBezTo>
                  <a:pt x="211" y="44"/>
                  <a:pt x="273" y="48"/>
                  <a:pt x="352" y="48"/>
                </a:cubicBezTo>
              </a:path>
            </a:pathLst>
          </a:custGeom>
          <a:noFill/>
          <a:ln w="93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Box" descr=""/>
          <p:cNvPicPr/>
          <p:nvPr/>
        </p:nvPicPr>
        <p:blipFill>
          <a:blip r:embed="rId1"/>
          <a:stretch/>
        </p:blipFill>
        <p:spPr>
          <a:xfrm>
            <a:off x="838080" y="2646360"/>
            <a:ext cx="8305920" cy="3290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0" name=""/>
          <p:cNvSpPr/>
          <p:nvPr/>
        </p:nvSpPr>
        <p:spPr>
          <a:xfrm>
            <a:off x="1265400" y="5789520"/>
            <a:ext cx="699444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8920" rIns="88920" tIns="44280" bIns="44280" anchor="t">
            <a:spAutoFit/>
          </a:bodyPr>
          <a:p>
            <a:pPr algn="ctr">
              <a:tabLst>
                <a:tab algn="l" pos="0"/>
                <a:tab algn="l" pos="885960"/>
                <a:tab algn="l" pos="1771560"/>
                <a:tab algn="l" pos="2657520"/>
                <a:tab algn="l" pos="3543480"/>
                <a:tab algn="l" pos="4429080"/>
                <a:tab algn="l" pos="5315040"/>
                <a:tab algn="l" pos="6200640"/>
                <a:tab algn="l" pos="7086600"/>
                <a:tab algn="l" pos="7972560"/>
                <a:tab algn="l" pos="8858160"/>
                <a:tab algn="l" pos="9744120"/>
                <a:tab algn="l" pos="1063008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Example of two transactions which have the same expected return, and the probabilistic analysis shows that Deal B is risker than Deal A.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1" name=""/>
          <p:cNvSpPr/>
          <p:nvPr/>
        </p:nvSpPr>
        <p:spPr>
          <a:xfrm>
            <a:off x="3236760" y="5052960"/>
            <a:ext cx="47016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8920" rIns="8892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885960"/>
                <a:tab algn="l" pos="1771560"/>
                <a:tab algn="l" pos="2657520"/>
                <a:tab algn="l" pos="3543480"/>
                <a:tab algn="l" pos="4429080"/>
                <a:tab algn="l" pos="5315040"/>
                <a:tab algn="l" pos="6200640"/>
                <a:tab algn="l" pos="7086600"/>
                <a:tab algn="l" pos="7972560"/>
                <a:tab algn="l" pos="8858160"/>
                <a:tab algn="l" pos="9744120"/>
                <a:tab algn="l" pos="10630080"/>
              </a:tabLst>
            </a:pPr>
            <a:r>
              <a:rPr b="1" lang="en-US" sz="14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P5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2" name=""/>
          <p:cNvSpPr/>
          <p:nvPr/>
        </p:nvSpPr>
        <p:spPr>
          <a:xfrm>
            <a:off x="4315680" y="5051520"/>
            <a:ext cx="39672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885960"/>
                <a:tab algn="l" pos="1771560"/>
                <a:tab algn="l" pos="2657520"/>
                <a:tab algn="l" pos="3543480"/>
                <a:tab algn="l" pos="4429080"/>
                <a:tab algn="l" pos="5315040"/>
                <a:tab algn="l" pos="6200640"/>
                <a:tab algn="l" pos="7086600"/>
                <a:tab algn="l" pos="7972560"/>
                <a:tab algn="l" pos="8858160"/>
                <a:tab algn="l" pos="9744120"/>
                <a:tab algn="l" pos="10630080"/>
              </a:tabLst>
            </a:pPr>
            <a:r>
              <a:rPr b="1" lang="en-US" sz="1400" strike="noStrike" u="none">
                <a:solidFill>
                  <a:srgbClr val="fc0128"/>
                </a:solidFill>
                <a:effectLst/>
                <a:uFillTx/>
                <a:latin typeface="Arial"/>
              </a:rPr>
              <a:t>P5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3" name=""/>
          <p:cNvSpPr/>
          <p:nvPr/>
        </p:nvSpPr>
        <p:spPr>
          <a:xfrm>
            <a:off x="5188680" y="5051520"/>
            <a:ext cx="49572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885960"/>
                <a:tab algn="l" pos="1771560"/>
                <a:tab algn="l" pos="2657520"/>
                <a:tab algn="l" pos="3543480"/>
                <a:tab algn="l" pos="4429080"/>
                <a:tab algn="l" pos="5315040"/>
                <a:tab algn="l" pos="6200640"/>
                <a:tab algn="l" pos="7086600"/>
                <a:tab algn="l" pos="7972560"/>
                <a:tab algn="l" pos="8858160"/>
                <a:tab algn="l" pos="9744120"/>
                <a:tab algn="l" pos="10630080"/>
              </a:tabLst>
            </a:pPr>
            <a:r>
              <a:rPr b="1" lang="en-US" sz="1400" strike="noStrike" u="none">
                <a:solidFill>
                  <a:srgbClr val="fc0128"/>
                </a:solidFill>
                <a:effectLst/>
                <a:uFillTx/>
                <a:latin typeface="Arial"/>
              </a:rPr>
              <a:t>P95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4" name=""/>
          <p:cNvSpPr/>
          <p:nvPr/>
        </p:nvSpPr>
        <p:spPr>
          <a:xfrm>
            <a:off x="6323760" y="5051520"/>
            <a:ext cx="49572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885960"/>
                <a:tab algn="l" pos="1771560"/>
                <a:tab algn="l" pos="2657520"/>
                <a:tab algn="l" pos="3543480"/>
                <a:tab algn="l" pos="4429080"/>
                <a:tab algn="l" pos="5315040"/>
                <a:tab algn="l" pos="6200640"/>
                <a:tab algn="l" pos="7086600"/>
                <a:tab algn="l" pos="7972560"/>
                <a:tab algn="l" pos="8858160"/>
                <a:tab algn="l" pos="9744120"/>
                <a:tab algn="l" pos="10630080"/>
              </a:tabLst>
            </a:pPr>
            <a:r>
              <a:rPr b="1" lang="en-US" sz="14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P95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5" name=""/>
          <p:cNvSpPr/>
          <p:nvPr/>
        </p:nvSpPr>
        <p:spPr>
          <a:xfrm>
            <a:off x="7138080" y="5051520"/>
            <a:ext cx="90180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885960"/>
                <a:tab algn="l" pos="1771560"/>
                <a:tab algn="l" pos="2657520"/>
                <a:tab algn="l" pos="3543480"/>
                <a:tab algn="l" pos="4429080"/>
                <a:tab algn="l" pos="5315040"/>
                <a:tab algn="l" pos="6200640"/>
                <a:tab algn="l" pos="7086600"/>
                <a:tab algn="l" pos="7972560"/>
                <a:tab algn="l" pos="8858160"/>
                <a:tab algn="l" pos="9744120"/>
                <a:tab algn="l" pos="106300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Return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6" name=""/>
          <p:cNvSpPr/>
          <p:nvPr/>
        </p:nvSpPr>
        <p:spPr>
          <a:xfrm>
            <a:off x="1398600" y="2924280"/>
            <a:ext cx="1189080" cy="31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8920" rIns="8892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885960"/>
                <a:tab algn="l" pos="1771560"/>
                <a:tab algn="l" pos="2657520"/>
                <a:tab algn="l" pos="3543480"/>
                <a:tab algn="l" pos="4429080"/>
                <a:tab algn="l" pos="5315040"/>
                <a:tab algn="l" pos="6200640"/>
                <a:tab algn="l" pos="7086600"/>
                <a:tab algn="l" pos="7972560"/>
                <a:tab algn="l" pos="8858160"/>
                <a:tab algn="l" pos="9744120"/>
                <a:tab algn="l" pos="106300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Frequency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7" name=""/>
          <p:cNvSpPr/>
          <p:nvPr/>
        </p:nvSpPr>
        <p:spPr>
          <a:xfrm>
            <a:off x="2602080" y="2954160"/>
            <a:ext cx="0" cy="198144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8" name=""/>
          <p:cNvSpPr/>
          <p:nvPr/>
        </p:nvSpPr>
        <p:spPr>
          <a:xfrm flipV="1">
            <a:off x="3460680" y="4594320"/>
            <a:ext cx="0" cy="326880"/>
          </a:xfrm>
          <a:prstGeom prst="line">
            <a:avLst/>
          </a:prstGeom>
          <a:ln w="2844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9" name=""/>
          <p:cNvSpPr/>
          <p:nvPr/>
        </p:nvSpPr>
        <p:spPr>
          <a:xfrm flipV="1">
            <a:off x="5338800" y="4708080"/>
            <a:ext cx="0" cy="228600"/>
          </a:xfrm>
          <a:prstGeom prst="line">
            <a:avLst/>
          </a:prstGeom>
          <a:ln w="25560">
            <a:solidFill>
              <a:srgbClr val="fc012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0" name=""/>
          <p:cNvSpPr/>
          <p:nvPr/>
        </p:nvSpPr>
        <p:spPr>
          <a:xfrm flipV="1">
            <a:off x="6507000" y="4594320"/>
            <a:ext cx="0" cy="326880"/>
          </a:xfrm>
          <a:prstGeom prst="line">
            <a:avLst/>
          </a:prstGeom>
          <a:ln w="2844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" name=""/>
          <p:cNvSpPr/>
          <p:nvPr/>
        </p:nvSpPr>
        <p:spPr>
          <a:xfrm>
            <a:off x="3844800" y="2897280"/>
            <a:ext cx="2075040" cy="2055600"/>
          </a:xfrm>
          <a:custGeom>
            <a:avLst/>
            <a:gdLst/>
            <a:ahLst/>
            <a:rect l="l" t="t" r="r" b="b"/>
            <a:pathLst>
              <a:path w="1646" h="1500">
                <a:moveTo>
                  <a:pt x="0" y="1474"/>
                </a:moveTo>
                <a:cubicBezTo>
                  <a:pt x="91" y="1441"/>
                  <a:pt x="435" y="1489"/>
                  <a:pt x="546" y="1274"/>
                </a:cubicBezTo>
                <a:cubicBezTo>
                  <a:pt x="657" y="1059"/>
                  <a:pt x="591" y="365"/>
                  <a:pt x="664" y="183"/>
                </a:cubicBezTo>
                <a:cubicBezTo>
                  <a:pt x="737" y="1"/>
                  <a:pt x="899" y="0"/>
                  <a:pt x="982" y="183"/>
                </a:cubicBezTo>
                <a:cubicBezTo>
                  <a:pt x="1065" y="366"/>
                  <a:pt x="1053" y="1066"/>
                  <a:pt x="1164" y="1283"/>
                </a:cubicBezTo>
                <a:cubicBezTo>
                  <a:pt x="1275" y="1500"/>
                  <a:pt x="1546" y="1441"/>
                  <a:pt x="1646" y="1483"/>
                </a:cubicBezTo>
              </a:path>
            </a:pathLst>
          </a:custGeom>
          <a:noFill/>
          <a:ln w="28440">
            <a:solidFill>
              <a:srgbClr val="fc012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" name=""/>
          <p:cNvSpPr/>
          <p:nvPr/>
        </p:nvSpPr>
        <p:spPr>
          <a:xfrm flipV="1">
            <a:off x="4495680" y="4708080"/>
            <a:ext cx="0" cy="228600"/>
          </a:xfrm>
          <a:prstGeom prst="line">
            <a:avLst/>
          </a:prstGeom>
          <a:ln w="25560">
            <a:solidFill>
              <a:srgbClr val="fc012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" name=""/>
          <p:cNvSpPr/>
          <p:nvPr/>
        </p:nvSpPr>
        <p:spPr>
          <a:xfrm>
            <a:off x="2825640" y="4118040"/>
            <a:ext cx="4330800" cy="799920"/>
          </a:xfrm>
          <a:custGeom>
            <a:avLst/>
            <a:gdLst/>
            <a:ahLst/>
            <a:rect l="l" t="t" r="r" b="b"/>
            <a:pathLst>
              <a:path w="3436" h="630">
                <a:moveTo>
                  <a:pt x="0" y="630"/>
                </a:moveTo>
                <a:cubicBezTo>
                  <a:pt x="201" y="539"/>
                  <a:pt x="826" y="170"/>
                  <a:pt x="1209" y="85"/>
                </a:cubicBezTo>
                <a:cubicBezTo>
                  <a:pt x="1592" y="0"/>
                  <a:pt x="1929" y="30"/>
                  <a:pt x="2300" y="121"/>
                </a:cubicBezTo>
                <a:cubicBezTo>
                  <a:pt x="2671" y="212"/>
                  <a:pt x="3199" y="524"/>
                  <a:pt x="3436" y="630"/>
                </a:cubicBezTo>
              </a:path>
            </a:pathLst>
          </a:custGeom>
          <a:noFill/>
          <a:ln w="28440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" name=""/>
          <p:cNvSpPr/>
          <p:nvPr/>
        </p:nvSpPr>
        <p:spPr>
          <a:xfrm>
            <a:off x="6599160" y="4402080"/>
            <a:ext cx="771480" cy="31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885960"/>
                <a:tab algn="l" pos="1771560"/>
                <a:tab algn="l" pos="2657520"/>
                <a:tab algn="l" pos="3543480"/>
                <a:tab algn="l" pos="4429080"/>
                <a:tab algn="l" pos="5315040"/>
                <a:tab algn="l" pos="6200640"/>
                <a:tab algn="l" pos="7086600"/>
                <a:tab algn="l" pos="7972560"/>
                <a:tab algn="l" pos="8858160"/>
                <a:tab algn="l" pos="9744120"/>
                <a:tab algn="l" pos="10630080"/>
              </a:tabLst>
            </a:pPr>
            <a:r>
              <a:rPr b="1" lang="en-US" sz="15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Deal B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" name=""/>
          <p:cNvSpPr/>
          <p:nvPr/>
        </p:nvSpPr>
        <p:spPr>
          <a:xfrm>
            <a:off x="5056200" y="2995560"/>
            <a:ext cx="771480" cy="31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885960"/>
                <a:tab algn="l" pos="1771560"/>
                <a:tab algn="l" pos="2657520"/>
                <a:tab algn="l" pos="3543480"/>
                <a:tab algn="l" pos="4429080"/>
                <a:tab algn="l" pos="5315040"/>
                <a:tab algn="l" pos="6200640"/>
                <a:tab algn="l" pos="7086600"/>
                <a:tab algn="l" pos="7972560"/>
                <a:tab algn="l" pos="8858160"/>
                <a:tab algn="l" pos="9744120"/>
                <a:tab algn="l" pos="10630080"/>
              </a:tabLst>
            </a:pPr>
            <a:r>
              <a:rPr b="1" lang="en-US" sz="1500" strike="noStrike" u="none">
                <a:solidFill>
                  <a:srgbClr val="fc0128"/>
                </a:solidFill>
                <a:effectLst/>
                <a:uFillTx/>
                <a:latin typeface="Arial"/>
              </a:rPr>
              <a:t>Deal A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" name=""/>
          <p:cNvSpPr/>
          <p:nvPr/>
        </p:nvSpPr>
        <p:spPr>
          <a:xfrm>
            <a:off x="4411800" y="5329080"/>
            <a:ext cx="97128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885960"/>
                <a:tab algn="l" pos="1771560"/>
                <a:tab algn="l" pos="2657520"/>
                <a:tab algn="l" pos="3543480"/>
                <a:tab algn="l" pos="4429080"/>
                <a:tab algn="l" pos="5315040"/>
                <a:tab algn="l" pos="6200640"/>
                <a:tab algn="l" pos="7086600"/>
                <a:tab algn="l" pos="7972560"/>
                <a:tab algn="l" pos="8858160"/>
                <a:tab algn="l" pos="9744120"/>
                <a:tab algn="l" pos="106300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Expected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" name=""/>
          <p:cNvSpPr/>
          <p:nvPr/>
        </p:nvSpPr>
        <p:spPr>
          <a:xfrm>
            <a:off x="4889520" y="2971800"/>
            <a:ext cx="0" cy="2360520"/>
          </a:xfrm>
          <a:prstGeom prst="line">
            <a:avLst/>
          </a:prstGeom>
          <a:ln w="28440">
            <a:solidFill>
              <a:srgbClr val="0000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" name=""/>
          <p:cNvSpPr/>
          <p:nvPr/>
        </p:nvSpPr>
        <p:spPr>
          <a:xfrm>
            <a:off x="2587680" y="4935600"/>
            <a:ext cx="496080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Probabilistic Analysis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730" name="PlaceHolder 2"/>
          <p:cNvSpPr>
            <a:spLocks noGrp="1"/>
          </p:cNvSpPr>
          <p:nvPr>
            <p:ph/>
          </p:nvPr>
        </p:nvSpPr>
        <p:spPr>
          <a:xfrm>
            <a:off x="1066680" y="738360"/>
            <a:ext cx="7778880" cy="197136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marL="285840" indent="-28584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Recognizes the uncertainty inherent in non-traded asset values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Equivalent to running numerous cases for every transaction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Allows determination of embedded option value </a:t>
            </a:r>
            <a:br>
              <a:rPr sz="20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(“real option” valuation)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Enables estimation of probabilities associated with different outcomes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1" name=""/>
          <p:cNvCxnSpPr/>
          <p:nvPr/>
        </p:nvCxnSpPr>
        <p:spPr>
          <a:xfrm>
            <a:off x="4362120" y="3685680"/>
            <a:ext cx="1080" cy="108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pic>
        <p:nvPicPr>
          <p:cNvPr id="732" name="" descr=""/>
          <p:cNvPicPr/>
          <p:nvPr/>
        </p:nvPicPr>
        <p:blipFill>
          <a:blip r:embed="rId1"/>
          <a:stretch/>
        </p:blipFill>
        <p:spPr>
          <a:xfrm>
            <a:off x="109440" y="262080"/>
            <a:ext cx="1024200" cy="1023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33" name=""/>
          <p:cNvSpPr/>
          <p:nvPr/>
        </p:nvSpPr>
        <p:spPr>
          <a:xfrm>
            <a:off x="1595520" y="1690560"/>
            <a:ext cx="7280280" cy="374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2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0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Credit Risk Management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Presented by:</a:t>
            </a:r>
            <a:br>
              <a:rPr sz="3200"/>
            </a:b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0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William S. Bradford</a:t>
            </a:r>
            <a:br>
              <a:rPr sz="3200"/>
            </a:br>
            <a:r>
              <a:rPr b="1" i="1" lang="en-US" sz="32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Director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" name=""/>
          <p:cNvSpPr/>
          <p:nvPr/>
        </p:nvSpPr>
        <p:spPr>
          <a:xfrm flipH="1">
            <a:off x="1434960" y="90360"/>
            <a:ext cx="14400" cy="579600"/>
          </a:xfrm>
          <a:prstGeom prst="line">
            <a:avLst/>
          </a:prstGeom>
          <a:ln w="5724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" name=""/>
          <p:cNvSpPr/>
          <p:nvPr/>
        </p:nvSpPr>
        <p:spPr>
          <a:xfrm>
            <a:off x="1219320" y="826920"/>
            <a:ext cx="7562880" cy="0"/>
          </a:xfrm>
          <a:prstGeom prst="line">
            <a:avLst/>
          </a:prstGeom>
          <a:ln w="5724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" name=""/>
          <p:cNvSpPr/>
          <p:nvPr/>
        </p:nvSpPr>
        <p:spPr>
          <a:xfrm>
            <a:off x="1427040" y="1030320"/>
            <a:ext cx="0" cy="5551560"/>
          </a:xfrm>
          <a:prstGeom prst="line">
            <a:avLst/>
          </a:prstGeom>
          <a:ln w="5724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" name=""/>
          <p:cNvSpPr/>
          <p:nvPr/>
        </p:nvSpPr>
        <p:spPr>
          <a:xfrm>
            <a:off x="1625760" y="258120"/>
            <a:ext cx="7327800" cy="484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Enron Corp. - Risk Assessment &amp; Control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"/>
          <p:cNvSpPr/>
          <p:nvPr/>
        </p:nvSpPr>
        <p:spPr>
          <a:xfrm>
            <a:off x="5719680" y="2405160"/>
            <a:ext cx="2667240" cy="3000240"/>
          </a:xfrm>
          <a:custGeom>
            <a:avLst/>
            <a:gdLst/>
            <a:ahLst/>
            <a:rect l="l" t="t" r="r" b="b"/>
            <a:pathLst>
              <a:path w="1680" h="1982">
                <a:moveTo>
                  <a:pt x="0" y="1982"/>
                </a:moveTo>
                <a:lnTo>
                  <a:pt x="0" y="0"/>
                </a:lnTo>
                <a:lnTo>
                  <a:pt x="1680" y="0"/>
                </a:lnTo>
                <a:lnTo>
                  <a:pt x="1680" y="674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9" name=""/>
          <p:cNvSpPr/>
          <p:nvPr/>
        </p:nvSpPr>
        <p:spPr>
          <a:xfrm flipV="1">
            <a:off x="7020000" y="1852560"/>
            <a:ext cx="0" cy="17416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0" name="PlaceHolder 1"/>
          <p:cNvSpPr>
            <a:spLocks noGrp="1"/>
          </p:cNvSpPr>
          <p:nvPr>
            <p:ph type="title"/>
          </p:nvPr>
        </p:nvSpPr>
        <p:spPr>
          <a:xfrm>
            <a:off x="1079640" y="619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Credit Risk Management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741" name=""/>
          <p:cNvSpPr/>
          <p:nvPr/>
        </p:nvSpPr>
        <p:spPr>
          <a:xfrm flipV="1">
            <a:off x="2181240" y="1898640"/>
            <a:ext cx="0" cy="22939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2" name=""/>
          <p:cNvSpPr/>
          <p:nvPr/>
        </p:nvSpPr>
        <p:spPr>
          <a:xfrm>
            <a:off x="868320" y="2449440"/>
            <a:ext cx="2670120" cy="3514680"/>
          </a:xfrm>
          <a:custGeom>
            <a:avLst/>
            <a:gdLst/>
            <a:ahLst/>
            <a:rect l="l" t="t" r="r" b="b"/>
            <a:pathLst>
              <a:path w="1682" h="2077">
                <a:moveTo>
                  <a:pt x="0" y="1065"/>
                </a:moveTo>
                <a:lnTo>
                  <a:pt x="2" y="0"/>
                </a:lnTo>
                <a:lnTo>
                  <a:pt x="1682" y="0"/>
                </a:lnTo>
                <a:lnTo>
                  <a:pt x="1678" y="2077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3" name=""/>
          <p:cNvSpPr/>
          <p:nvPr/>
        </p:nvSpPr>
        <p:spPr>
          <a:xfrm>
            <a:off x="1909800" y="2023920"/>
            <a:ext cx="489564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4" name=""/>
          <p:cNvSpPr/>
          <p:nvPr/>
        </p:nvSpPr>
        <p:spPr>
          <a:xfrm flipV="1">
            <a:off x="4524480" y="1392120"/>
            <a:ext cx="0" cy="6415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5" name=""/>
          <p:cNvSpPr/>
          <p:nvPr/>
        </p:nvSpPr>
        <p:spPr>
          <a:xfrm>
            <a:off x="1343160" y="1805040"/>
            <a:ext cx="1565280" cy="480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ff"/>
              </a:gs>
              <a:gs pos="50000">
                <a:srgbClr val="e7e7fe"/>
              </a:gs>
              <a:gs pos="100000">
                <a:srgbClr val="0000ff"/>
              </a:gs>
            </a:gsLst>
            <a:lin ang="13500000"/>
          </a:gradFill>
          <a:ln w="0">
            <a:noFill/>
          </a:ln>
          <a:effectLst>
            <a:outerShdw dist="107932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95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William S. Bradford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Director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6" name=""/>
          <p:cNvSpPr/>
          <p:nvPr/>
        </p:nvSpPr>
        <p:spPr>
          <a:xfrm>
            <a:off x="347760" y="2744640"/>
            <a:ext cx="1020600" cy="533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Debbie Brackett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Director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7" name=""/>
          <p:cNvSpPr/>
          <p:nvPr/>
        </p:nvSpPr>
        <p:spPr>
          <a:xfrm>
            <a:off x="347760" y="3341520"/>
            <a:ext cx="1020600" cy="533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Christopher Smith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Manager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8" name=""/>
          <p:cNvSpPr/>
          <p:nvPr/>
        </p:nvSpPr>
        <p:spPr>
          <a:xfrm>
            <a:off x="338040" y="3938760"/>
            <a:ext cx="1020960" cy="533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Tanya Rohauer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Manager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9" name=""/>
          <p:cNvSpPr/>
          <p:nvPr/>
        </p:nvSpPr>
        <p:spPr>
          <a:xfrm>
            <a:off x="1671480" y="2762280"/>
            <a:ext cx="1020960" cy="380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Kelly Minear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Sr. Analyst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0" name=""/>
          <p:cNvSpPr/>
          <p:nvPr/>
        </p:nvSpPr>
        <p:spPr>
          <a:xfrm>
            <a:off x="1674720" y="3343320"/>
            <a:ext cx="1020960" cy="380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Rod Nelson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Sr. Analyst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1" name=""/>
          <p:cNvSpPr/>
          <p:nvPr/>
        </p:nvSpPr>
        <p:spPr>
          <a:xfrm>
            <a:off x="1671480" y="3933720"/>
            <a:ext cx="1020960" cy="381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Braden Wax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Sr. Analyst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2" name=""/>
          <p:cNvSpPr/>
          <p:nvPr/>
        </p:nvSpPr>
        <p:spPr>
          <a:xfrm>
            <a:off x="6267600" y="1805040"/>
            <a:ext cx="1539720" cy="480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Paul Waine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Sr. Director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3" name=""/>
          <p:cNvSpPr/>
          <p:nvPr/>
        </p:nvSpPr>
        <p:spPr>
          <a:xfrm>
            <a:off x="3024360" y="2762280"/>
            <a:ext cx="1020600" cy="380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Julio Casillas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Analyst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4" name=""/>
          <p:cNvSpPr/>
          <p:nvPr/>
        </p:nvSpPr>
        <p:spPr>
          <a:xfrm>
            <a:off x="3027240" y="3349800"/>
            <a:ext cx="1020960" cy="380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Patricia Cini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Analyst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5" name=""/>
          <p:cNvSpPr/>
          <p:nvPr/>
        </p:nvSpPr>
        <p:spPr>
          <a:xfrm>
            <a:off x="3024360" y="3933720"/>
            <a:ext cx="1020600" cy="381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Russell Diamond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Analyst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6" name=""/>
          <p:cNvSpPr/>
          <p:nvPr/>
        </p:nvSpPr>
        <p:spPr>
          <a:xfrm>
            <a:off x="3027240" y="4533840"/>
            <a:ext cx="1020960" cy="381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Tracy Ngo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Analyst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7" name=""/>
          <p:cNvSpPr/>
          <p:nvPr/>
        </p:nvSpPr>
        <p:spPr>
          <a:xfrm>
            <a:off x="3024360" y="5111640"/>
            <a:ext cx="1020600" cy="381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Brant Reeves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Analyst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8" name=""/>
          <p:cNvSpPr/>
          <p:nvPr/>
        </p:nvSpPr>
        <p:spPr>
          <a:xfrm>
            <a:off x="3014640" y="5667480"/>
            <a:ext cx="1020960" cy="380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Cathy Tudon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Analyst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9" name=""/>
          <p:cNvSpPr/>
          <p:nvPr/>
        </p:nvSpPr>
        <p:spPr>
          <a:xfrm>
            <a:off x="5208480" y="2747880"/>
            <a:ext cx="1020960" cy="381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Olga Kozyreva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Analyst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0" name=""/>
          <p:cNvSpPr/>
          <p:nvPr/>
        </p:nvSpPr>
        <p:spPr>
          <a:xfrm>
            <a:off x="5205240" y="3325680"/>
            <a:ext cx="1020960" cy="381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Delphine Massart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Analyst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1" name=""/>
          <p:cNvSpPr/>
          <p:nvPr/>
        </p:nvSpPr>
        <p:spPr>
          <a:xfrm>
            <a:off x="5208480" y="3925800"/>
            <a:ext cx="1020960" cy="381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Matthew Nimmo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Analyst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" name=""/>
          <p:cNvSpPr/>
          <p:nvPr/>
        </p:nvSpPr>
        <p:spPr>
          <a:xfrm>
            <a:off x="5205240" y="4503600"/>
            <a:ext cx="1020960" cy="381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Daniel Thornton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Analyst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3" name=""/>
          <p:cNvSpPr/>
          <p:nvPr/>
        </p:nvSpPr>
        <p:spPr>
          <a:xfrm>
            <a:off x="5195880" y="5059440"/>
            <a:ext cx="1020600" cy="380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Claire Vijou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Specialist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4" name=""/>
          <p:cNvSpPr/>
          <p:nvPr/>
        </p:nvSpPr>
        <p:spPr>
          <a:xfrm>
            <a:off x="6510240" y="2763720"/>
            <a:ext cx="1020960" cy="381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Soma Ghosh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Manager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" name=""/>
          <p:cNvSpPr/>
          <p:nvPr/>
        </p:nvSpPr>
        <p:spPr>
          <a:xfrm>
            <a:off x="6513480" y="3344760"/>
            <a:ext cx="1020960" cy="381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Thomas Valneck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Sr. Analyst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" name=""/>
          <p:cNvSpPr/>
          <p:nvPr/>
        </p:nvSpPr>
        <p:spPr>
          <a:xfrm>
            <a:off x="7862760" y="2763720"/>
            <a:ext cx="1020960" cy="533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David Hardy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Director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" name=""/>
          <p:cNvSpPr/>
          <p:nvPr/>
        </p:nvSpPr>
        <p:spPr>
          <a:xfrm>
            <a:off x="7862760" y="3360600"/>
            <a:ext cx="1020960" cy="533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Lee Munden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Manager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8" name=""/>
          <p:cNvSpPr/>
          <p:nvPr/>
        </p:nvSpPr>
        <p:spPr>
          <a:xfrm>
            <a:off x="5076720" y="1701720"/>
            <a:ext cx="3909960" cy="3927600"/>
          </a:xfrm>
          <a:prstGeom prst="rect">
            <a:avLst/>
          </a:prstGeom>
          <a:noFill/>
          <a:ln w="9360">
            <a:solidFill>
              <a:srgbClr val="fc0128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" name=""/>
          <p:cNvSpPr/>
          <p:nvPr/>
        </p:nvSpPr>
        <p:spPr>
          <a:xfrm>
            <a:off x="6843960" y="4435920"/>
            <a:ext cx="1213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c0128"/>
                </a:solidFill>
                <a:effectLst/>
                <a:uFillTx/>
                <a:latin typeface="Arial"/>
              </a:rPr>
              <a:t>London Office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" name=""/>
          <p:cNvSpPr/>
          <p:nvPr/>
        </p:nvSpPr>
        <p:spPr>
          <a:xfrm>
            <a:off x="3765600" y="816120"/>
            <a:ext cx="1444680" cy="6346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919191"/>
            </a:solidFill>
            <a:miter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Richard B. Buy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Chief Risk Officer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71" name=""/>
          <p:cNvGrpSpPr/>
          <p:nvPr/>
        </p:nvGrpSpPr>
        <p:grpSpPr>
          <a:xfrm>
            <a:off x="7227720" y="0"/>
            <a:ext cx="1758960" cy="1103400"/>
            <a:chOff x="7227720" y="0"/>
            <a:chExt cx="1758960" cy="1103400"/>
          </a:xfrm>
        </p:grpSpPr>
        <p:sp>
          <p:nvSpPr>
            <p:cNvPr id="772" name=""/>
            <p:cNvSpPr/>
            <p:nvPr/>
          </p:nvSpPr>
          <p:spPr>
            <a:xfrm>
              <a:off x="7227720" y="0"/>
              <a:ext cx="1752480" cy="110340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50000">
                  <a:srgbClr val="fefefe"/>
                </a:gs>
                <a:gs pos="100000">
                  <a:srgbClr val="cc0000"/>
                </a:gs>
              </a:gsLst>
              <a:lin ang="5400000"/>
            </a:gradFill>
            <a:ln w="0">
              <a:noFill/>
            </a:ln>
            <a:effectLst>
              <a:outerShdw dist="107932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3" name=""/>
            <p:cNvSpPr/>
            <p:nvPr/>
          </p:nvSpPr>
          <p:spPr>
            <a:xfrm>
              <a:off x="7234200" y="260280"/>
              <a:ext cx="1752480" cy="533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24</a:t>
              </a:r>
              <a:br>
                <a:rPr sz="1600"/>
              </a:b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Professionals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"/>
          <p:cNvSpPr/>
          <p:nvPr/>
        </p:nvSpPr>
        <p:spPr>
          <a:xfrm rot="5362800">
            <a:off x="3472200" y="-1631160"/>
            <a:ext cx="2000160" cy="6828120"/>
          </a:xfrm>
          <a:custGeom>
            <a:avLst/>
            <a:gdLst>
              <a:gd name="GluePoint1X" fmla="*/ 21600 w 21600"/>
              <a:gd name="GluePoint1Y" fmla="*/ 0 h 21600"/>
              <a:gd name="GluePoint2X" fmla="*/ 0 w 21600"/>
              <a:gd name="GluePoint2Y" fmla="*/ 10800 h 21600"/>
              <a:gd name="GluePoint3X" fmla="*/ 21600 w 21600"/>
              <a:gd name="GluePoint3Y" fmla="*/ 21600 h 21600"/>
              <a:gd name="GluePoint4X" fmla="*/ 0 w 21600"/>
              <a:gd name="GluePoint4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21600" h="21600">
                <a:moveTo>
                  <a:pt x="21600" y="0"/>
                </a:moveTo>
                <a:cubicBezTo>
                  <a:pt x="16200" y="1938"/>
                  <a:pt x="10800" y="5080"/>
                  <a:pt x="10800" y="10800"/>
                </a:cubicBezTo>
                <a:cubicBezTo>
                  <a:pt x="10800" y="16520"/>
                  <a:pt x="16200" y="19662"/>
                  <a:pt x="21600" y="21600"/>
                </a:cubicBezTo>
                <a:cubicBezTo>
                  <a:pt x="9740" y="21600"/>
                  <a:pt x="0" y="16730"/>
                  <a:pt x="0" y="10800"/>
                </a:cubicBezTo>
                <a:cubicBezTo>
                  <a:pt x="0" y="4870"/>
                  <a:pt x="9740" y="0"/>
                  <a:pt x="21600" y="0"/>
                </a:cubicBezTo>
                <a:close/>
              </a:path>
            </a:pathLst>
          </a:custGeom>
          <a:gradFill rotWithShape="0">
            <a:gsLst>
              <a:gs pos="0">
                <a:srgbClr val="ffcc00"/>
              </a:gs>
              <a:gs pos="100000">
                <a:srgbClr val="fef1c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1040" rIns="41040" tIns="82080" bIns="82080" anchor="ctr" anchorCtr="1" vert="eaVert" rot="10800000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5" name=""/>
          <p:cNvSpPr/>
          <p:nvPr/>
        </p:nvSpPr>
        <p:spPr>
          <a:xfrm>
            <a:off x="2374920" y="1157400"/>
            <a:ext cx="4398840" cy="86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Credit Risk Management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" name=""/>
          <p:cNvSpPr/>
          <p:nvPr/>
        </p:nvSpPr>
        <p:spPr>
          <a:xfrm>
            <a:off x="4780080" y="2806560"/>
            <a:ext cx="3333600" cy="2546640"/>
          </a:xfrm>
          <a:prstGeom prst="bevel">
            <a:avLst>
              <a:gd name="adj" fmla="val 9773"/>
            </a:avLst>
          </a:prstGeom>
          <a:gradFill rotWithShape="0">
            <a:gsLst>
              <a:gs pos="0">
                <a:srgbClr val="740012"/>
              </a:gs>
              <a:gs pos="50000">
                <a:srgbClr val="fc0128"/>
              </a:gs>
              <a:gs pos="100000">
                <a:srgbClr val="740012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7" name=""/>
          <p:cNvSpPr/>
          <p:nvPr/>
        </p:nvSpPr>
        <p:spPr>
          <a:xfrm>
            <a:off x="1008000" y="2787480"/>
            <a:ext cx="3333960" cy="2546640"/>
          </a:xfrm>
          <a:prstGeom prst="bevel">
            <a:avLst>
              <a:gd name="adj" fmla="val 9773"/>
            </a:avLst>
          </a:prstGeom>
          <a:gradFill rotWithShape="0">
            <a:gsLst>
              <a:gs pos="0">
                <a:srgbClr val="740012"/>
              </a:gs>
              <a:gs pos="50000">
                <a:srgbClr val="fc0128"/>
              </a:gs>
              <a:gs pos="100000">
                <a:srgbClr val="740012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8" name=""/>
          <p:cNvSpPr/>
          <p:nvPr/>
        </p:nvSpPr>
        <p:spPr>
          <a:xfrm>
            <a:off x="5064120" y="3370320"/>
            <a:ext cx="1676520" cy="13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marL="231840" indent="-231840">
              <a:lnSpc>
                <a:spcPct val="100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Gas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00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Power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00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Oil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00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Liquids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00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Chemicals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00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Coal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9" name=""/>
          <p:cNvSpPr/>
          <p:nvPr/>
        </p:nvSpPr>
        <p:spPr>
          <a:xfrm>
            <a:off x="6478560" y="3376440"/>
            <a:ext cx="1854360" cy="13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marL="231840" indent="-231840">
              <a:lnSpc>
                <a:spcPct val="145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Weather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45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Paper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45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Equities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45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Interest Rate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45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Currency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0" name=""/>
          <p:cNvSpPr/>
          <p:nvPr/>
        </p:nvSpPr>
        <p:spPr>
          <a:xfrm>
            <a:off x="1996920" y="3019320"/>
            <a:ext cx="2141640" cy="19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marL="231840" indent="-231840">
              <a:lnSpc>
                <a:spcPct val="140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Forwards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40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Swaps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40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Options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40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Swaptions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40000"/>
              </a:lnSpc>
              <a:spcBef>
                <a:spcPts val="649"/>
              </a:spcBef>
              <a:buClr>
                <a:srgbClr val="ffffff"/>
              </a:buClr>
              <a:buSzPct val="90000"/>
              <a:buFont typeface="Wingdings" charset="2"/>
              <a:buChar char=""/>
              <a:tabLst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Exotics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1" name=""/>
          <p:cNvSpPr/>
          <p:nvPr/>
        </p:nvSpPr>
        <p:spPr>
          <a:xfrm>
            <a:off x="1290600" y="5440320"/>
            <a:ext cx="2657520" cy="113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080" rIns="46080" tIns="46080" bIns="46080" anchor="t">
            <a:spAutoFit/>
          </a:bodyPr>
          <a:p>
            <a:pPr marL="171360" indent="-171360">
              <a:lnSpc>
                <a:spcPct val="90000"/>
              </a:lnSpc>
              <a:spcBef>
                <a:spcPts val="1661"/>
              </a:spcBef>
              <a:spcAft>
                <a:spcPts val="524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Over $3 billion in price risk management assets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90000"/>
              </a:lnSpc>
              <a:spcBef>
                <a:spcPts val="1661"/>
              </a:spcBef>
              <a:spcAft>
                <a:spcPts val="524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Over $1 billion in A/R exposure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2" name=""/>
          <p:cNvSpPr/>
          <p:nvPr/>
        </p:nvSpPr>
        <p:spPr>
          <a:xfrm>
            <a:off x="5105520" y="5443560"/>
            <a:ext cx="2743200" cy="132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080" rIns="46080" tIns="46080" bIns="46080" anchor="t">
            <a:spAutoFit/>
          </a:bodyPr>
          <a:p>
            <a:pPr marL="171360" indent="-171360">
              <a:lnSpc>
                <a:spcPct val="90000"/>
              </a:lnSpc>
              <a:spcBef>
                <a:spcPts val="1576"/>
              </a:spcBef>
              <a:spcAft>
                <a:spcPts val="524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Over 75% of exposure to investment grade counterparties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90000"/>
              </a:lnSpc>
              <a:spcBef>
                <a:spcPts val="1576"/>
              </a:spcBef>
              <a:spcAft>
                <a:spcPts val="524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8,000 counterparties, 3,000 active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3" name=""/>
          <p:cNvSpPr/>
          <p:nvPr/>
        </p:nvSpPr>
        <p:spPr>
          <a:xfrm>
            <a:off x="1101600" y="2181240"/>
            <a:ext cx="30481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Physical and Financial</a:t>
            </a:r>
            <a:br>
              <a:rPr sz="2200"/>
            </a:b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Products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4" name=""/>
          <p:cNvSpPr/>
          <p:nvPr/>
        </p:nvSpPr>
        <p:spPr>
          <a:xfrm>
            <a:off x="4835520" y="2166840"/>
            <a:ext cx="32004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Domestic and International Markets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5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Transaction Universe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"/>
          <p:cNvSpPr/>
          <p:nvPr/>
        </p:nvSpPr>
        <p:spPr>
          <a:xfrm>
            <a:off x="1120680" y="1203480"/>
            <a:ext cx="762948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rmAutofit/>
          </a:bodyPr>
          <a:p>
            <a:pPr marL="285840" indent="-285840" algn="ctr">
              <a:lnSpc>
                <a:spcPct val="85000"/>
              </a:lnSpc>
              <a:spcBef>
                <a:spcPts val="139"/>
              </a:spcBef>
              <a:spcAft>
                <a:spcPts val="55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660066"/>
                </a:solidFill>
                <a:effectLst/>
                <a:uFillTx/>
                <a:latin typeface="Times New Roman"/>
              </a:rPr>
              <a:t>Credit Risk Measurement and Management Recommendations from the Publication </a:t>
            </a:r>
            <a:r>
              <a:rPr b="1" i="1" lang="en-US" sz="2200" strike="noStrike" u="sng">
                <a:solidFill>
                  <a:srgbClr val="660066"/>
                </a:solidFill>
                <a:effectLst/>
                <a:uFillTx/>
                <a:latin typeface="Times New Roman"/>
              </a:rPr>
              <a:t>Derivatives: Practices and Principles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7" name=""/>
          <p:cNvSpPr/>
          <p:nvPr/>
        </p:nvSpPr>
        <p:spPr>
          <a:xfrm>
            <a:off x="1182600" y="673200"/>
            <a:ext cx="6934320" cy="53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080" rIns="46080" tIns="46080" bIns="46080" anchor="t">
            <a:spAutoFit/>
          </a:bodyPr>
          <a:p>
            <a:pPr algn="ctr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660066"/>
                </a:solidFill>
                <a:effectLst/>
                <a:uFillTx/>
                <a:latin typeface="Times New Roman"/>
              </a:rPr>
              <a:t>G</a:t>
            </a:r>
            <a:r>
              <a:rPr b="1" lang="en-US" sz="2000" strike="noStrike" u="none">
                <a:solidFill>
                  <a:srgbClr val="660066"/>
                </a:solidFill>
                <a:effectLst/>
                <a:uFillTx/>
                <a:latin typeface="Times New Roman"/>
              </a:rPr>
              <a:t>ROUP</a:t>
            </a:r>
            <a:r>
              <a:rPr b="1" lang="en-US" sz="3200" strike="noStrike" u="none">
                <a:solidFill>
                  <a:srgbClr val="660066"/>
                </a:solidFill>
                <a:effectLst/>
                <a:uFillTx/>
                <a:latin typeface="Times New Roman"/>
              </a:rPr>
              <a:t> O</a:t>
            </a:r>
            <a:r>
              <a:rPr b="1" lang="en-US" sz="2000" strike="noStrike" u="none">
                <a:solidFill>
                  <a:srgbClr val="660066"/>
                </a:solidFill>
                <a:effectLst/>
                <a:uFillTx/>
                <a:latin typeface="Times New Roman"/>
              </a:rPr>
              <a:t>F</a:t>
            </a:r>
            <a:r>
              <a:rPr b="1" lang="en-US" sz="3200" strike="noStrike" u="none">
                <a:solidFill>
                  <a:srgbClr val="660066"/>
                </a:solidFill>
                <a:effectLst/>
                <a:uFillTx/>
                <a:latin typeface="Times New Roman"/>
              </a:rPr>
              <a:t> T</a:t>
            </a:r>
            <a:r>
              <a:rPr b="1" lang="en-US" sz="2000" strike="noStrike" u="none">
                <a:solidFill>
                  <a:srgbClr val="660066"/>
                </a:solidFill>
                <a:effectLst/>
                <a:uFillTx/>
                <a:latin typeface="Times New Roman"/>
              </a:rPr>
              <a:t>HIRTY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8" name=""/>
          <p:cNvSpPr/>
          <p:nvPr/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080" rIns="46080" tIns="46080" bIns="46080" anchor="b">
            <a:no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Credit Risk Management Principles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89" name="SPRSDW" descr=""/>
          <p:cNvPicPr/>
          <p:nvPr/>
        </p:nvPicPr>
        <p:blipFill>
          <a:blip r:embed="rId1"/>
          <a:stretch/>
        </p:blipFill>
        <p:spPr>
          <a:xfrm>
            <a:off x="2131920" y="5481720"/>
            <a:ext cx="4953240" cy="360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0" name=""/>
          <p:cNvSpPr/>
          <p:nvPr/>
        </p:nvSpPr>
        <p:spPr>
          <a:xfrm>
            <a:off x="2633760" y="4689360"/>
            <a:ext cx="4066920" cy="7002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660066"/>
              </a:gs>
              <a:gs pos="50000">
                <a:srgbClr val="dfcbdf"/>
              </a:gs>
              <a:gs pos="100000">
                <a:srgbClr val="660066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1" name=""/>
          <p:cNvSpPr/>
          <p:nvPr/>
        </p:nvSpPr>
        <p:spPr>
          <a:xfrm>
            <a:off x="2643120" y="4002120"/>
            <a:ext cx="4067280" cy="6984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000099"/>
              </a:gs>
              <a:gs pos="50000">
                <a:srgbClr val="cbcbe9"/>
              </a:gs>
              <a:gs pos="100000">
                <a:srgbClr val="000099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2" name=""/>
          <p:cNvSpPr/>
          <p:nvPr/>
        </p:nvSpPr>
        <p:spPr>
          <a:xfrm>
            <a:off x="2643120" y="3335400"/>
            <a:ext cx="4067280" cy="7002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006666"/>
              </a:gs>
              <a:gs pos="50000">
                <a:srgbClr val="cbdfdf"/>
              </a:gs>
              <a:gs pos="100000">
                <a:srgbClr val="006666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3" name=""/>
          <p:cNvSpPr/>
          <p:nvPr/>
        </p:nvSpPr>
        <p:spPr>
          <a:xfrm>
            <a:off x="2652840" y="2647800"/>
            <a:ext cx="4066920" cy="69876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ff9900"/>
              </a:gs>
              <a:gs pos="50000">
                <a:srgbClr val="fee9cb"/>
              </a:gs>
              <a:gs pos="100000">
                <a:srgbClr val="ff990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4" name=""/>
          <p:cNvSpPr/>
          <p:nvPr/>
        </p:nvSpPr>
        <p:spPr>
          <a:xfrm>
            <a:off x="2681280" y="1969920"/>
            <a:ext cx="4067280" cy="7002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009900"/>
              </a:gs>
              <a:gs pos="50000">
                <a:srgbClr val="cbe9cb"/>
              </a:gs>
              <a:gs pos="100000">
                <a:srgbClr val="00990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5" name=""/>
          <p:cNvSpPr/>
          <p:nvPr/>
        </p:nvSpPr>
        <p:spPr>
          <a:xfrm>
            <a:off x="2643120" y="4970520"/>
            <a:ext cx="4038840" cy="23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rmAutofit fontScale="70000" lnSpcReduction="19999"/>
          </a:bodyPr>
          <a:p>
            <a:pPr algn="ctr">
              <a:lnSpc>
                <a:spcPct val="90000"/>
              </a:lnSpc>
              <a:spcBef>
                <a:spcPts val="1239"/>
              </a:spcBef>
              <a:spcAft>
                <a:spcPts val="675"/>
              </a:spcAft>
              <a:tabLst>
                <a:tab algn="l" pos="0"/>
                <a:tab algn="l" pos="857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Credit Enhancement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" name=""/>
          <p:cNvSpPr/>
          <p:nvPr/>
        </p:nvSpPr>
        <p:spPr>
          <a:xfrm>
            <a:off x="2684520" y="4273560"/>
            <a:ext cx="4038480" cy="23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rmAutofit fontScale="70000" lnSpcReduction="19999"/>
          </a:bodyPr>
          <a:p>
            <a:pPr algn="ctr">
              <a:lnSpc>
                <a:spcPct val="90000"/>
              </a:lnSpc>
              <a:spcBef>
                <a:spcPts val="1239"/>
              </a:spcBef>
              <a:spcAft>
                <a:spcPts val="675"/>
              </a:spcAft>
              <a:tabLst>
                <a:tab algn="l" pos="0"/>
                <a:tab algn="l" pos="857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Master Agreements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7" name=""/>
          <p:cNvSpPr/>
          <p:nvPr/>
        </p:nvSpPr>
        <p:spPr>
          <a:xfrm>
            <a:off x="2833560" y="3622680"/>
            <a:ext cx="4038840" cy="23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rmAutofit fontScale="70000" lnSpcReduction="19999"/>
          </a:bodyPr>
          <a:p>
            <a:pPr algn="ctr">
              <a:lnSpc>
                <a:spcPct val="90000"/>
              </a:lnSpc>
              <a:spcBef>
                <a:spcPts val="1239"/>
              </a:spcBef>
              <a:spcAft>
                <a:spcPts val="675"/>
              </a:spcAft>
              <a:tabLst>
                <a:tab algn="l" pos="0"/>
                <a:tab algn="l" pos="857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Independent Credit Risk Management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8" name=""/>
          <p:cNvSpPr/>
          <p:nvPr/>
        </p:nvSpPr>
        <p:spPr>
          <a:xfrm>
            <a:off x="2658960" y="2892600"/>
            <a:ext cx="4038840" cy="23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rmAutofit fontScale="70000" lnSpcReduction="19999"/>
          </a:bodyPr>
          <a:p>
            <a:pPr algn="ctr">
              <a:lnSpc>
                <a:spcPct val="90000"/>
              </a:lnSpc>
              <a:spcBef>
                <a:spcPts val="1239"/>
              </a:spcBef>
              <a:spcAft>
                <a:spcPts val="675"/>
              </a:spcAft>
              <a:tabLst>
                <a:tab algn="l" pos="0"/>
                <a:tab algn="l" pos="857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Aggregating Exposure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" name=""/>
          <p:cNvSpPr/>
          <p:nvPr/>
        </p:nvSpPr>
        <p:spPr>
          <a:xfrm>
            <a:off x="2709720" y="2184480"/>
            <a:ext cx="4038840" cy="23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rmAutofit fontScale="70000" lnSpcReduction="19999"/>
          </a:bodyPr>
          <a:p>
            <a:pPr algn="ctr">
              <a:lnSpc>
                <a:spcPct val="90000"/>
              </a:lnSpc>
              <a:spcBef>
                <a:spcPts val="1239"/>
              </a:spcBef>
              <a:spcAft>
                <a:spcPts val="675"/>
              </a:spcAft>
              <a:tabLst>
                <a:tab algn="l" pos="0"/>
                <a:tab algn="l" pos="857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Measuring Exposure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0" name=""/>
          <p:cNvSpPr/>
          <p:nvPr/>
        </p:nvSpPr>
        <p:spPr>
          <a:xfrm>
            <a:off x="212760" y="5981760"/>
            <a:ext cx="8798040" cy="56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rmAutofit/>
          </a:bodyPr>
          <a:p>
            <a:pPr algn="ctr">
              <a:lnSpc>
                <a:spcPct val="85000"/>
              </a:lnSpc>
              <a:spcBef>
                <a:spcPts val="99"/>
              </a:spcBef>
              <a:spcAft>
                <a:spcPts val="4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Group of Thirty is a private, independent, body established in 1978 to provide analysis and recommendations for the financial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1" name=""/>
          <p:cNvSpPr/>
          <p:nvPr/>
        </p:nvSpPr>
        <p:spPr>
          <a:xfrm>
            <a:off x="2589120" y="2170080"/>
            <a:ext cx="606600" cy="31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rmAutofit fontScale="92500" lnSpcReduction="9999"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10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2" name=""/>
          <p:cNvSpPr/>
          <p:nvPr/>
        </p:nvSpPr>
        <p:spPr>
          <a:xfrm>
            <a:off x="2598840" y="3570120"/>
            <a:ext cx="606240" cy="31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rmAutofit fontScale="92500" lnSpcReduction="9999"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12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3" name=""/>
          <p:cNvSpPr/>
          <p:nvPr/>
        </p:nvSpPr>
        <p:spPr>
          <a:xfrm>
            <a:off x="2608200" y="2865600"/>
            <a:ext cx="606600" cy="31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rmAutofit fontScale="92500" lnSpcReduction="9999"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11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4" name=""/>
          <p:cNvSpPr/>
          <p:nvPr/>
        </p:nvSpPr>
        <p:spPr>
          <a:xfrm>
            <a:off x="2608200" y="4227480"/>
            <a:ext cx="606600" cy="31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rmAutofit fontScale="92500" lnSpcReduction="9999"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13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5" name=""/>
          <p:cNvSpPr/>
          <p:nvPr/>
        </p:nvSpPr>
        <p:spPr>
          <a:xfrm>
            <a:off x="2598840" y="4932360"/>
            <a:ext cx="606240" cy="31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rmAutofit fontScale="92500" lnSpcReduction="9999"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14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"/>
          <p:cNvSpPr/>
          <p:nvPr/>
        </p:nvSpPr>
        <p:spPr>
          <a:xfrm>
            <a:off x="1306440" y="847800"/>
            <a:ext cx="6843960" cy="1006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6dcac"/>
              </a:gs>
              <a:gs pos="100000">
                <a:srgbClr val="e6dcac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07" name=""/>
          <p:cNvGrpSpPr/>
          <p:nvPr/>
        </p:nvGrpSpPr>
        <p:grpSpPr>
          <a:xfrm>
            <a:off x="7156440" y="4792680"/>
            <a:ext cx="1642680" cy="1439640"/>
            <a:chOff x="7156440" y="4792680"/>
            <a:chExt cx="1642680" cy="1439640"/>
          </a:xfrm>
        </p:grpSpPr>
        <p:sp>
          <p:nvSpPr>
            <p:cNvPr id="808" name=""/>
            <p:cNvSpPr/>
            <p:nvPr/>
          </p:nvSpPr>
          <p:spPr>
            <a:xfrm>
              <a:off x="7156440" y="4952520"/>
              <a:ext cx="1275840" cy="1278360"/>
            </a:xfrm>
            <a:prstGeom prst="rect">
              <a:avLst/>
            </a:prstGeom>
            <a:gradFill rotWithShape="0">
              <a:gsLst>
                <a:gs pos="0">
                  <a:srgbClr val="009900"/>
                </a:gs>
                <a:gs pos="50000">
                  <a:srgbClr val="b1dfb1"/>
                </a:gs>
                <a:gs pos="100000">
                  <a:srgbClr val="009900"/>
                </a:gs>
              </a:gsLst>
              <a:lin ang="81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9" name=""/>
            <p:cNvSpPr/>
            <p:nvPr/>
          </p:nvSpPr>
          <p:spPr>
            <a:xfrm>
              <a:off x="8432280" y="4792680"/>
              <a:ext cx="361800" cy="1439640"/>
            </a:xfrm>
            <a:custGeom>
              <a:avLst/>
              <a:gdLst/>
              <a:ahLst/>
              <a:rect l="l" t="t" r="r" b="b"/>
              <a:pathLst>
                <a:path w="254" h="1011">
                  <a:moveTo>
                    <a:pt x="0" y="113"/>
                  </a:moveTo>
                  <a:lnTo>
                    <a:pt x="0" y="1011"/>
                  </a:lnTo>
                  <a:lnTo>
                    <a:pt x="254" y="861"/>
                  </a:lnTo>
                  <a:lnTo>
                    <a:pt x="254" y="0"/>
                  </a:lnTo>
                  <a:lnTo>
                    <a:pt x="0" y="113"/>
                  </a:lnTo>
                  <a:close/>
                </a:path>
              </a:pathLst>
            </a:custGeom>
            <a:gradFill rotWithShape="0">
              <a:gsLst>
                <a:gs pos="0">
                  <a:srgbClr val="009900"/>
                </a:gs>
                <a:gs pos="50000">
                  <a:srgbClr val="b1dfb1"/>
                </a:gs>
                <a:gs pos="100000">
                  <a:srgbClr val="009900"/>
                </a:gs>
              </a:gsLst>
              <a:lin ang="81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0" name=""/>
            <p:cNvSpPr/>
            <p:nvPr/>
          </p:nvSpPr>
          <p:spPr>
            <a:xfrm>
              <a:off x="7157880" y="4792680"/>
              <a:ext cx="1641240" cy="161640"/>
            </a:xfrm>
            <a:custGeom>
              <a:avLst/>
              <a:gdLst/>
              <a:ahLst/>
              <a:rect l="l" t="t" r="r" b="b"/>
              <a:pathLst>
                <a:path w="1156" h="113">
                  <a:moveTo>
                    <a:pt x="0" y="113"/>
                  </a:moveTo>
                  <a:lnTo>
                    <a:pt x="898" y="113"/>
                  </a:lnTo>
                  <a:lnTo>
                    <a:pt x="1156" y="0"/>
                  </a:lnTo>
                  <a:lnTo>
                    <a:pt x="290" y="0"/>
                  </a:lnTo>
                  <a:lnTo>
                    <a:pt x="0" y="113"/>
                  </a:lnTo>
                  <a:close/>
                </a:path>
              </a:pathLst>
            </a:custGeom>
            <a:gradFill rotWithShape="0">
              <a:gsLst>
                <a:gs pos="0">
                  <a:srgbClr val="009900"/>
                </a:gs>
                <a:gs pos="50000">
                  <a:srgbClr val="b1dfb1"/>
                </a:gs>
                <a:gs pos="100000">
                  <a:srgbClr val="009900"/>
                </a:gs>
              </a:gsLst>
              <a:lin ang="81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11" name=""/>
          <p:cNvGrpSpPr/>
          <p:nvPr/>
        </p:nvGrpSpPr>
        <p:grpSpPr>
          <a:xfrm>
            <a:off x="5527800" y="4222800"/>
            <a:ext cx="1642680" cy="1482480"/>
            <a:chOff x="5527800" y="4222800"/>
            <a:chExt cx="1642680" cy="1482480"/>
          </a:xfrm>
        </p:grpSpPr>
        <p:sp>
          <p:nvSpPr>
            <p:cNvPr id="812" name=""/>
            <p:cNvSpPr/>
            <p:nvPr/>
          </p:nvSpPr>
          <p:spPr>
            <a:xfrm>
              <a:off x="5527800" y="4425840"/>
              <a:ext cx="1275840" cy="1279440"/>
            </a:xfrm>
            <a:prstGeom prst="rect">
              <a:avLst/>
            </a:prstGeom>
            <a:gradFill rotWithShape="0">
              <a:gsLst>
                <a:gs pos="0">
                  <a:srgbClr val="3333cc"/>
                </a:gs>
                <a:gs pos="50000">
                  <a:srgbClr val="acace9"/>
                </a:gs>
                <a:gs pos="100000">
                  <a:srgbClr val="3333cc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3" name=""/>
            <p:cNvSpPr/>
            <p:nvPr/>
          </p:nvSpPr>
          <p:spPr>
            <a:xfrm>
              <a:off x="6803640" y="4227480"/>
              <a:ext cx="361800" cy="1477800"/>
            </a:xfrm>
            <a:custGeom>
              <a:avLst/>
              <a:gdLst/>
              <a:ahLst/>
              <a:rect l="l" t="t" r="r" b="b"/>
              <a:pathLst>
                <a:path w="254" h="1037">
                  <a:moveTo>
                    <a:pt x="0" y="140"/>
                  </a:moveTo>
                  <a:lnTo>
                    <a:pt x="0" y="1037"/>
                  </a:lnTo>
                  <a:lnTo>
                    <a:pt x="254" y="861"/>
                  </a:lnTo>
                  <a:lnTo>
                    <a:pt x="254" y="0"/>
                  </a:lnTo>
                  <a:lnTo>
                    <a:pt x="0" y="140"/>
                  </a:ln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50000">
                  <a:srgbClr val="acace9"/>
                </a:gs>
                <a:gs pos="100000">
                  <a:srgbClr val="3333cc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4" name=""/>
            <p:cNvSpPr/>
            <p:nvPr/>
          </p:nvSpPr>
          <p:spPr>
            <a:xfrm>
              <a:off x="5531040" y="4222800"/>
              <a:ext cx="1639440" cy="204480"/>
            </a:xfrm>
            <a:custGeom>
              <a:avLst/>
              <a:gdLst/>
              <a:ahLst/>
              <a:rect l="l" t="t" r="r" b="b"/>
              <a:pathLst>
                <a:path w="1155" h="144">
                  <a:moveTo>
                    <a:pt x="0" y="144"/>
                  </a:moveTo>
                  <a:lnTo>
                    <a:pt x="897" y="144"/>
                  </a:lnTo>
                  <a:lnTo>
                    <a:pt x="1155" y="0"/>
                  </a:lnTo>
                  <a:lnTo>
                    <a:pt x="290" y="0"/>
                  </a:lnTo>
                  <a:lnTo>
                    <a:pt x="0" y="144"/>
                  </a:ln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50000">
                  <a:srgbClr val="acace9"/>
                </a:gs>
                <a:gs pos="100000">
                  <a:srgbClr val="3333cc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15" name=""/>
          <p:cNvGrpSpPr/>
          <p:nvPr/>
        </p:nvGrpSpPr>
        <p:grpSpPr>
          <a:xfrm>
            <a:off x="3900600" y="3762360"/>
            <a:ext cx="1642680" cy="1480680"/>
            <a:chOff x="3900600" y="3762360"/>
            <a:chExt cx="1642680" cy="1480680"/>
          </a:xfrm>
        </p:grpSpPr>
        <p:sp>
          <p:nvSpPr>
            <p:cNvPr id="816" name=""/>
            <p:cNvSpPr/>
            <p:nvPr/>
          </p:nvSpPr>
          <p:spPr>
            <a:xfrm>
              <a:off x="3900600" y="3965400"/>
              <a:ext cx="1275840" cy="1277640"/>
            </a:xfrm>
            <a:prstGeom prst="rect">
              <a:avLst/>
            </a:prstGeom>
            <a:gradFill rotWithShape="0">
              <a:gsLst>
                <a:gs pos="0">
                  <a:srgbClr val="008080"/>
                </a:gs>
                <a:gs pos="50000">
                  <a:srgbClr val="98cbcb"/>
                </a:gs>
                <a:gs pos="100000">
                  <a:srgbClr val="008080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7" name=""/>
            <p:cNvSpPr/>
            <p:nvPr/>
          </p:nvSpPr>
          <p:spPr>
            <a:xfrm>
              <a:off x="5176440" y="3767400"/>
              <a:ext cx="361800" cy="1475640"/>
            </a:xfrm>
            <a:custGeom>
              <a:avLst/>
              <a:gdLst/>
              <a:ahLst/>
              <a:rect l="l" t="t" r="r" b="b"/>
              <a:pathLst>
                <a:path w="254" h="1037">
                  <a:moveTo>
                    <a:pt x="0" y="140"/>
                  </a:moveTo>
                  <a:lnTo>
                    <a:pt x="0" y="1037"/>
                  </a:lnTo>
                  <a:lnTo>
                    <a:pt x="254" y="861"/>
                  </a:lnTo>
                  <a:lnTo>
                    <a:pt x="254" y="0"/>
                  </a:lnTo>
                  <a:lnTo>
                    <a:pt x="0" y="140"/>
                  </a:lnTo>
                  <a:close/>
                </a:path>
              </a:pathLst>
            </a:custGeom>
            <a:gradFill rotWithShape="0">
              <a:gsLst>
                <a:gs pos="0">
                  <a:srgbClr val="008080"/>
                </a:gs>
                <a:gs pos="50000">
                  <a:srgbClr val="98cbcb"/>
                </a:gs>
                <a:gs pos="100000">
                  <a:srgbClr val="008080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8" name=""/>
            <p:cNvSpPr/>
            <p:nvPr/>
          </p:nvSpPr>
          <p:spPr>
            <a:xfrm>
              <a:off x="3903840" y="3762360"/>
              <a:ext cx="1639440" cy="204840"/>
            </a:xfrm>
            <a:custGeom>
              <a:avLst/>
              <a:gdLst/>
              <a:ahLst/>
              <a:rect l="l" t="t" r="r" b="b"/>
              <a:pathLst>
                <a:path w="1155" h="144">
                  <a:moveTo>
                    <a:pt x="0" y="144"/>
                  </a:moveTo>
                  <a:lnTo>
                    <a:pt x="897" y="144"/>
                  </a:lnTo>
                  <a:lnTo>
                    <a:pt x="1155" y="0"/>
                  </a:lnTo>
                  <a:lnTo>
                    <a:pt x="290" y="0"/>
                  </a:lnTo>
                  <a:lnTo>
                    <a:pt x="0" y="144"/>
                  </a:lnTo>
                  <a:close/>
                </a:path>
              </a:pathLst>
            </a:custGeom>
            <a:gradFill rotWithShape="0">
              <a:gsLst>
                <a:gs pos="0">
                  <a:srgbClr val="008080"/>
                </a:gs>
                <a:gs pos="50000">
                  <a:srgbClr val="98cbcb"/>
                </a:gs>
                <a:gs pos="100000">
                  <a:srgbClr val="008080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19" name=""/>
          <p:cNvGrpSpPr/>
          <p:nvPr/>
        </p:nvGrpSpPr>
        <p:grpSpPr>
          <a:xfrm>
            <a:off x="2257560" y="3282840"/>
            <a:ext cx="1642680" cy="1438200"/>
            <a:chOff x="2257560" y="3282840"/>
            <a:chExt cx="1642680" cy="1438200"/>
          </a:xfrm>
        </p:grpSpPr>
        <p:sp>
          <p:nvSpPr>
            <p:cNvPr id="820" name=""/>
            <p:cNvSpPr/>
            <p:nvPr/>
          </p:nvSpPr>
          <p:spPr>
            <a:xfrm>
              <a:off x="2257560" y="3442680"/>
              <a:ext cx="1275840" cy="127692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b585b5"/>
                </a:gs>
                <a:gs pos="100000">
                  <a:srgbClr val="660066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1" name=""/>
            <p:cNvSpPr/>
            <p:nvPr/>
          </p:nvSpPr>
          <p:spPr>
            <a:xfrm>
              <a:off x="3533400" y="3282840"/>
              <a:ext cx="361800" cy="1438200"/>
            </a:xfrm>
            <a:custGeom>
              <a:avLst/>
              <a:gdLst/>
              <a:ahLst/>
              <a:rect l="l" t="t" r="r" b="b"/>
              <a:pathLst>
                <a:path w="254" h="1011">
                  <a:moveTo>
                    <a:pt x="0" y="114"/>
                  </a:moveTo>
                  <a:lnTo>
                    <a:pt x="0" y="1011"/>
                  </a:lnTo>
                  <a:lnTo>
                    <a:pt x="254" y="861"/>
                  </a:lnTo>
                  <a:lnTo>
                    <a:pt x="254" y="0"/>
                  </a:lnTo>
                  <a:lnTo>
                    <a:pt x="0" y="114"/>
                  </a:lnTo>
                  <a:close/>
                </a:path>
              </a:pathLst>
            </a:custGeom>
            <a:gradFill rotWithShape="0">
              <a:gsLst>
                <a:gs pos="0">
                  <a:srgbClr val="660066"/>
                </a:gs>
                <a:gs pos="50000">
                  <a:srgbClr val="b585b5"/>
                </a:gs>
                <a:gs pos="100000">
                  <a:srgbClr val="660066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2" name=""/>
            <p:cNvSpPr/>
            <p:nvPr/>
          </p:nvSpPr>
          <p:spPr>
            <a:xfrm>
              <a:off x="2259360" y="3282840"/>
              <a:ext cx="1640880" cy="161280"/>
            </a:xfrm>
            <a:custGeom>
              <a:avLst/>
              <a:gdLst/>
              <a:ahLst/>
              <a:rect l="l" t="t" r="r" b="b"/>
              <a:pathLst>
                <a:path w="1156" h="114">
                  <a:moveTo>
                    <a:pt x="0" y="114"/>
                  </a:moveTo>
                  <a:lnTo>
                    <a:pt x="898" y="114"/>
                  </a:lnTo>
                  <a:lnTo>
                    <a:pt x="1156" y="0"/>
                  </a:lnTo>
                  <a:lnTo>
                    <a:pt x="290" y="0"/>
                  </a:lnTo>
                  <a:lnTo>
                    <a:pt x="0" y="114"/>
                  </a:lnTo>
                  <a:close/>
                </a:path>
              </a:pathLst>
            </a:custGeom>
            <a:gradFill rotWithShape="0">
              <a:gsLst>
                <a:gs pos="0">
                  <a:srgbClr val="660066"/>
                </a:gs>
                <a:gs pos="50000">
                  <a:srgbClr val="b585b5"/>
                </a:gs>
                <a:gs pos="100000">
                  <a:srgbClr val="660066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23" name=""/>
          <p:cNvSpPr/>
          <p:nvPr/>
        </p:nvSpPr>
        <p:spPr>
          <a:xfrm>
            <a:off x="7338600" y="5267160"/>
            <a:ext cx="91368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Credit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Scoring: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E-Rating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4" name=""/>
          <p:cNvSpPr/>
          <p:nvPr/>
        </p:nvSpPr>
        <p:spPr>
          <a:xfrm>
            <a:off x="5497200" y="4730760"/>
            <a:ext cx="13500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Credit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Enhancement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5" name=""/>
          <p:cNvSpPr/>
          <p:nvPr/>
        </p:nvSpPr>
        <p:spPr>
          <a:xfrm>
            <a:off x="4044600" y="4357800"/>
            <a:ext cx="9136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Contract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Terms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6" name=""/>
          <p:cNvSpPr/>
          <p:nvPr/>
        </p:nvSpPr>
        <p:spPr>
          <a:xfrm>
            <a:off x="2421000" y="3838680"/>
            <a:ext cx="8748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Credit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Reserve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27" name=""/>
          <p:cNvGrpSpPr/>
          <p:nvPr/>
        </p:nvGrpSpPr>
        <p:grpSpPr>
          <a:xfrm>
            <a:off x="619200" y="2759040"/>
            <a:ext cx="1643040" cy="1379520"/>
            <a:chOff x="619200" y="2759040"/>
            <a:chExt cx="1643040" cy="1379520"/>
          </a:xfrm>
        </p:grpSpPr>
        <p:sp>
          <p:nvSpPr>
            <p:cNvPr id="828" name=""/>
            <p:cNvSpPr/>
            <p:nvPr/>
          </p:nvSpPr>
          <p:spPr>
            <a:xfrm>
              <a:off x="619200" y="2858760"/>
              <a:ext cx="1277640" cy="127836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50000">
                  <a:srgbClr val="fee998"/>
                </a:gs>
                <a:gs pos="100000">
                  <a:srgbClr val="ffcc00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9" name=""/>
            <p:cNvSpPr/>
            <p:nvPr/>
          </p:nvSpPr>
          <p:spPr>
            <a:xfrm>
              <a:off x="1898280" y="2759040"/>
              <a:ext cx="362520" cy="1379520"/>
            </a:xfrm>
            <a:custGeom>
              <a:avLst/>
              <a:gdLst/>
              <a:ahLst/>
              <a:rect l="l" t="t" r="r" b="b"/>
              <a:pathLst>
                <a:path w="255" h="969">
                  <a:moveTo>
                    <a:pt x="0" y="72"/>
                  </a:moveTo>
                  <a:lnTo>
                    <a:pt x="0" y="969"/>
                  </a:lnTo>
                  <a:lnTo>
                    <a:pt x="255" y="852"/>
                  </a:lnTo>
                  <a:lnTo>
                    <a:pt x="255" y="0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rgbClr val="ffcc00"/>
                </a:gs>
                <a:gs pos="50000">
                  <a:srgbClr val="fee998"/>
                </a:gs>
                <a:gs pos="100000">
                  <a:srgbClr val="ffcc00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0" name=""/>
            <p:cNvSpPr/>
            <p:nvPr/>
          </p:nvSpPr>
          <p:spPr>
            <a:xfrm>
              <a:off x="622080" y="2759040"/>
              <a:ext cx="1640160" cy="102600"/>
            </a:xfrm>
            <a:custGeom>
              <a:avLst/>
              <a:gdLst/>
              <a:ahLst/>
              <a:rect l="l" t="t" r="r" b="b"/>
              <a:pathLst>
                <a:path w="1154" h="72">
                  <a:moveTo>
                    <a:pt x="0" y="72"/>
                  </a:moveTo>
                  <a:lnTo>
                    <a:pt x="898" y="72"/>
                  </a:lnTo>
                  <a:lnTo>
                    <a:pt x="1154" y="0"/>
                  </a:lnTo>
                  <a:lnTo>
                    <a:pt x="283" y="0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rgbClr val="ffcc00"/>
                </a:gs>
                <a:gs pos="50000">
                  <a:srgbClr val="fee998"/>
                </a:gs>
                <a:gs pos="100000">
                  <a:srgbClr val="ffcc00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31" name=""/>
          <p:cNvSpPr/>
          <p:nvPr/>
        </p:nvSpPr>
        <p:spPr>
          <a:xfrm>
            <a:off x="681480" y="3173400"/>
            <a:ext cx="1161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Information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Systems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2" name=""/>
          <p:cNvSpPr/>
          <p:nvPr/>
        </p:nvSpPr>
        <p:spPr>
          <a:xfrm>
            <a:off x="6165720" y="863640"/>
            <a:ext cx="1884600" cy="101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Counterparty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Credit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Exposure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3" name=""/>
          <p:cNvSpPr/>
          <p:nvPr/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080" rIns="46080" tIns="46080" bIns="46080" anchor="b">
            <a:no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Credit Risk Management Drivers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4" name=""/>
          <p:cNvSpPr/>
          <p:nvPr/>
        </p:nvSpPr>
        <p:spPr>
          <a:xfrm>
            <a:off x="863640" y="857160"/>
            <a:ext cx="2894040" cy="101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Counterparty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Credit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Evaluation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5" name=""/>
          <p:cNvSpPr/>
          <p:nvPr/>
        </p:nvSpPr>
        <p:spPr>
          <a:xfrm>
            <a:off x="793800" y="2584440"/>
            <a:ext cx="786456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6" name=""/>
          <p:cNvSpPr/>
          <p:nvPr/>
        </p:nvSpPr>
        <p:spPr>
          <a:xfrm>
            <a:off x="2908440" y="2336760"/>
            <a:ext cx="3340080" cy="39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 Tools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"/>
          <p:cNvCxnSpPr/>
          <p:nvPr/>
        </p:nvCxnSpPr>
        <p:spPr>
          <a:xfrm>
            <a:off x="4362120" y="3685680"/>
            <a:ext cx="1080" cy="108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pic>
        <p:nvPicPr>
          <p:cNvPr id="27" name="" descr=""/>
          <p:cNvPicPr/>
          <p:nvPr/>
        </p:nvPicPr>
        <p:blipFill>
          <a:blip r:embed="rId1"/>
          <a:stretch/>
        </p:blipFill>
        <p:spPr>
          <a:xfrm>
            <a:off x="109440" y="262080"/>
            <a:ext cx="1024200" cy="1023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" name=""/>
          <p:cNvSpPr/>
          <p:nvPr/>
        </p:nvSpPr>
        <p:spPr>
          <a:xfrm>
            <a:off x="1600200" y="1778760"/>
            <a:ext cx="7238880" cy="3410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Presentation to</a:t>
            </a:r>
            <a:br>
              <a:rPr sz="3200"/>
            </a:b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0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Standard &amp; Poor’s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January 1999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 flipH="1">
            <a:off x="1434960" y="90360"/>
            <a:ext cx="14400" cy="579600"/>
          </a:xfrm>
          <a:prstGeom prst="line">
            <a:avLst/>
          </a:prstGeom>
          <a:ln w="5724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1219320" y="826920"/>
            <a:ext cx="7562880" cy="0"/>
          </a:xfrm>
          <a:prstGeom prst="line">
            <a:avLst/>
          </a:prstGeom>
          <a:ln w="5724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1427040" y="1030320"/>
            <a:ext cx="0" cy="5551560"/>
          </a:xfrm>
          <a:prstGeom prst="line">
            <a:avLst/>
          </a:prstGeom>
          <a:ln w="5724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1554120" y="229320"/>
            <a:ext cx="7327800" cy="484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Enron Corp. - Risk Assessment &amp; Control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"/>
          <p:cNvSpPr/>
          <p:nvPr/>
        </p:nvSpPr>
        <p:spPr>
          <a:xfrm>
            <a:off x="720720" y="4908600"/>
            <a:ext cx="7850160" cy="923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e80f"/>
              </a:gs>
            </a:gsLst>
            <a:path path="rect">
              <a:fillToRect l="50000" t="50000" r="50000" b="50000"/>
            </a:path>
          </a:gradFill>
          <a:ln w="0">
            <a:noFill/>
          </a:ln>
          <a:effectLst>
            <a:outerShdw dist="107932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Goal to establish internal Enron rating for all counterparties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8" name=""/>
          <p:cNvSpPr/>
          <p:nvPr/>
        </p:nvSpPr>
        <p:spPr>
          <a:xfrm>
            <a:off x="1049400" y="1492200"/>
            <a:ext cx="3564000" cy="41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rmAutofit/>
          </a:bodyPr>
          <a:p>
            <a:pPr marL="285840" indent="-28584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Quantitative Analysis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9" name=""/>
          <p:cNvSpPr/>
          <p:nvPr/>
        </p:nvSpPr>
        <p:spPr>
          <a:xfrm>
            <a:off x="1217520" y="1959120"/>
            <a:ext cx="3311640" cy="230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rmAutofit/>
          </a:bodyPr>
          <a:p>
            <a:pPr>
              <a:lnSpc>
                <a:spcPct val="90000"/>
              </a:lnSpc>
              <a:spcBef>
                <a:spcPts val="337"/>
              </a:spcBef>
              <a:spcAft>
                <a:spcPts val="675"/>
              </a:spcAft>
              <a:tabLst>
                <a:tab algn="l" pos="0"/>
                <a:tab algn="l" pos="320364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Financial strength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337"/>
              </a:spcBef>
              <a:spcAft>
                <a:spcPts val="675"/>
              </a:spcAft>
              <a:tabLst>
                <a:tab algn="l" pos="0"/>
                <a:tab algn="l" pos="320364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Key financial ratios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39840" indent="-168480">
              <a:lnSpc>
                <a:spcPct val="90000"/>
              </a:lnSpc>
              <a:spcBef>
                <a:spcPts val="788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320364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Operating performance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39840" indent="-168480">
              <a:lnSpc>
                <a:spcPct val="90000"/>
              </a:lnSpc>
              <a:spcBef>
                <a:spcPts val="788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320364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Liquidity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39840" indent="-168480">
              <a:lnSpc>
                <a:spcPct val="90000"/>
              </a:lnSpc>
              <a:spcBef>
                <a:spcPts val="788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320364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Debt service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39840" indent="-168480">
              <a:lnSpc>
                <a:spcPct val="90000"/>
              </a:lnSpc>
              <a:spcBef>
                <a:spcPts val="788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320364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Leverage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0" name=""/>
          <p:cNvSpPr/>
          <p:nvPr/>
        </p:nvSpPr>
        <p:spPr>
          <a:xfrm>
            <a:off x="4944960" y="1488960"/>
            <a:ext cx="3564000" cy="41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rmAutofit/>
          </a:bodyPr>
          <a:p>
            <a:pPr marL="285840" indent="-28584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Qualitative Analysis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1" name=""/>
          <p:cNvSpPr/>
          <p:nvPr/>
        </p:nvSpPr>
        <p:spPr>
          <a:xfrm>
            <a:off x="4938840" y="2006640"/>
            <a:ext cx="3902040" cy="177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rmAutofit fontScale="92500" lnSpcReduction="19999"/>
          </a:bodyPr>
          <a:p>
            <a:pPr>
              <a:lnSpc>
                <a:spcPct val="90000"/>
              </a:lnSpc>
              <a:spcBef>
                <a:spcPts val="1012"/>
              </a:spcBef>
              <a:spcAft>
                <a:spcPts val="675"/>
              </a:spcAft>
              <a:tabLst>
                <a:tab algn="l" pos="0"/>
                <a:tab algn="l" pos="320364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Industry sector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1012"/>
              </a:spcBef>
              <a:spcAft>
                <a:spcPts val="675"/>
              </a:spcAft>
              <a:tabLst>
                <a:tab algn="l" pos="0"/>
                <a:tab algn="l" pos="320364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Rank within industry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1012"/>
              </a:spcBef>
              <a:spcAft>
                <a:spcPts val="675"/>
              </a:spcAft>
              <a:tabLst>
                <a:tab algn="l" pos="0"/>
                <a:tab algn="l" pos="320364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Management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1012"/>
              </a:spcBef>
              <a:spcAft>
                <a:spcPts val="675"/>
              </a:spcAft>
              <a:tabLst>
                <a:tab algn="l" pos="0"/>
                <a:tab algn="l" pos="320364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Trading activities and controls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1012"/>
              </a:spcBef>
              <a:spcAft>
                <a:spcPts val="675"/>
              </a:spcAft>
              <a:tabLst>
                <a:tab algn="l" pos="0"/>
                <a:tab algn="l" pos="320364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Sovereign risk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2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Counterparty Credit Evaluation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843" name="PlaceHolder 2"/>
          <p:cNvSpPr>
            <a:spLocks noGrp="1"/>
          </p:cNvSpPr>
          <p:nvPr>
            <p:ph/>
          </p:nvPr>
        </p:nvSpPr>
        <p:spPr>
          <a:xfrm>
            <a:off x="991800" y="824040"/>
            <a:ext cx="8309160" cy="45864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marL="285840" indent="-28584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Assessment of counparty’s ability and willingness to honor its obligations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"/>
          <p:cNvSpPr/>
          <p:nvPr/>
        </p:nvSpPr>
        <p:spPr>
          <a:xfrm>
            <a:off x="349200" y="852480"/>
            <a:ext cx="8437680" cy="476280"/>
          </a:xfrm>
          <a:prstGeom prst="rect">
            <a:avLst/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5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Enron E-Rating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846" name=""/>
          <p:cNvSpPr/>
          <p:nvPr/>
        </p:nvSpPr>
        <p:spPr>
          <a:xfrm>
            <a:off x="382680" y="853920"/>
            <a:ext cx="654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Enron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Rating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7" name=""/>
          <p:cNvSpPr/>
          <p:nvPr/>
        </p:nvSpPr>
        <p:spPr>
          <a:xfrm>
            <a:off x="997200" y="853920"/>
            <a:ext cx="654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S&amp;P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Rating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8" name=""/>
          <p:cNvSpPr/>
          <p:nvPr/>
        </p:nvSpPr>
        <p:spPr>
          <a:xfrm>
            <a:off x="1672200" y="853920"/>
            <a:ext cx="798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Moody’s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Rating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9" name=""/>
          <p:cNvSpPr/>
          <p:nvPr/>
        </p:nvSpPr>
        <p:spPr>
          <a:xfrm>
            <a:off x="390600" y="1330200"/>
            <a:ext cx="8359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INVESTMENT GRADE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0" name=""/>
          <p:cNvSpPr/>
          <p:nvPr/>
        </p:nvSpPr>
        <p:spPr>
          <a:xfrm>
            <a:off x="360360" y="1584360"/>
            <a:ext cx="8399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1" name=""/>
          <p:cNvSpPr/>
          <p:nvPr/>
        </p:nvSpPr>
        <p:spPr>
          <a:xfrm>
            <a:off x="360360" y="1316160"/>
            <a:ext cx="8399520" cy="49035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52" name=""/>
          <p:cNvGrpSpPr/>
          <p:nvPr/>
        </p:nvGrpSpPr>
        <p:grpSpPr>
          <a:xfrm>
            <a:off x="792000" y="1814400"/>
            <a:ext cx="1590840" cy="4430520"/>
            <a:chOff x="792000" y="1814400"/>
            <a:chExt cx="1590840" cy="4430520"/>
          </a:xfrm>
        </p:grpSpPr>
        <p:sp>
          <p:nvSpPr>
            <p:cNvPr id="853" name=""/>
            <p:cNvSpPr/>
            <p:nvPr/>
          </p:nvSpPr>
          <p:spPr>
            <a:xfrm>
              <a:off x="792000" y="1814400"/>
              <a:ext cx="0" cy="44305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4" name=""/>
            <p:cNvSpPr/>
            <p:nvPr/>
          </p:nvSpPr>
          <p:spPr>
            <a:xfrm>
              <a:off x="1560600" y="1814400"/>
              <a:ext cx="0" cy="44305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5" name=""/>
            <p:cNvSpPr/>
            <p:nvPr/>
          </p:nvSpPr>
          <p:spPr>
            <a:xfrm>
              <a:off x="2382840" y="1814400"/>
              <a:ext cx="0" cy="44305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56" name=""/>
          <p:cNvSpPr/>
          <p:nvPr/>
        </p:nvSpPr>
        <p:spPr>
          <a:xfrm>
            <a:off x="2403000" y="1604880"/>
            <a:ext cx="52700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Government or local currency asset (i.e. loan) funded locally (or local obligation - legal interpretation)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7" name=""/>
          <p:cNvSpPr/>
          <p:nvPr/>
        </p:nvSpPr>
        <p:spPr>
          <a:xfrm>
            <a:off x="360360" y="1825560"/>
            <a:ext cx="8399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8" name=""/>
          <p:cNvSpPr/>
          <p:nvPr/>
        </p:nvSpPr>
        <p:spPr>
          <a:xfrm>
            <a:off x="2403360" y="1812960"/>
            <a:ext cx="6251760" cy="119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Exceptional degree of stability and substance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Significant balance sheet and cash flow demonstrated throughout business or industry cycle with positive trends and long-term outlook.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Significant size and strength in industry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Very high quality assets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Capacity to pay interest and principal vary strong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Low financial leverage with substantial debt capacity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Unquestioned access to global markets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9" name=""/>
          <p:cNvSpPr/>
          <p:nvPr/>
        </p:nvSpPr>
        <p:spPr>
          <a:xfrm>
            <a:off x="360360" y="2989440"/>
            <a:ext cx="8399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0" name=""/>
          <p:cNvSpPr/>
          <p:nvPr/>
        </p:nvSpPr>
        <p:spPr>
          <a:xfrm>
            <a:off x="2404440" y="2989440"/>
            <a:ext cx="5986080" cy="91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 degree of stability and diversity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Balance sheet and operations slightly more susceptible to adversity with the business or industry cycle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 quality assets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History of strong earnings and cash flow with excess interest coverage levels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Modest financial leverage with ample debt capacity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Ready access to capital markets under normal market conditions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1" name=""/>
          <p:cNvSpPr/>
          <p:nvPr/>
        </p:nvSpPr>
        <p:spPr>
          <a:xfrm>
            <a:off x="2403360" y="3879720"/>
            <a:ext cx="6309000" cy="91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Strong market and financial position with a history of successful performance, but more susceptible to economic changes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 are good quality with little reliance on intangibles. CAPEX is reasonable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Strong cash flow and interest coverage levels with trends generally consistent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leverage is satisfactory with sufficient debt capacity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Access to capital markets under normal market conditions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2" name=""/>
          <p:cNvSpPr/>
          <p:nvPr/>
        </p:nvSpPr>
        <p:spPr>
          <a:xfrm>
            <a:off x="360360" y="3882960"/>
            <a:ext cx="8399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3" name=""/>
          <p:cNvSpPr/>
          <p:nvPr/>
        </p:nvSpPr>
        <p:spPr>
          <a:xfrm>
            <a:off x="360360" y="4809960"/>
            <a:ext cx="8399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4" name=""/>
          <p:cNvSpPr/>
          <p:nvPr/>
        </p:nvSpPr>
        <p:spPr>
          <a:xfrm>
            <a:off x="2404440" y="4838760"/>
            <a:ext cx="6284520" cy="78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Satisfactory earnings, cash flow and interest coverage although trends are occasionally inconsistent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More concentration of business risk - by product or market - may be present. Susceptible to cyclical changes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 are of average quality which may require significant CAPEX. Intangibles may be material in nature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Highly experienced/qualified management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Access to capital markets will generally be available under normal market conditions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5" name=""/>
          <p:cNvSpPr/>
          <p:nvPr/>
        </p:nvSpPr>
        <p:spPr>
          <a:xfrm>
            <a:off x="360360" y="5640480"/>
            <a:ext cx="8399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6" name=""/>
          <p:cNvSpPr/>
          <p:nvPr/>
        </p:nvSpPr>
        <p:spPr>
          <a:xfrm>
            <a:off x="2404440" y="5630760"/>
            <a:ext cx="5706360" cy="64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Higher degrees of susceptibility to cyclical trends due to industry position, less diversification etc.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 and cash flows are reasonably sound with adequate coverage levels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leverage is slightly above average and assets may require significant CAPEX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Access to capital markets may be available under normal conditions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7" name=""/>
          <p:cNvSpPr/>
          <p:nvPr/>
        </p:nvSpPr>
        <p:spPr>
          <a:xfrm>
            <a:off x="422280" y="2220840"/>
            <a:ext cx="293400" cy="385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8" name=""/>
          <p:cNvSpPr/>
          <p:nvPr/>
        </p:nvSpPr>
        <p:spPr>
          <a:xfrm>
            <a:off x="1268280" y="2108160"/>
            <a:ext cx="180720" cy="346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9" name=""/>
          <p:cNvSpPr/>
          <p:nvPr/>
        </p:nvSpPr>
        <p:spPr>
          <a:xfrm>
            <a:off x="835560" y="2255760"/>
            <a:ext cx="7466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AAA/AA+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0" name=""/>
          <p:cNvSpPr/>
          <p:nvPr/>
        </p:nvSpPr>
        <p:spPr>
          <a:xfrm>
            <a:off x="795960" y="3274920"/>
            <a:ext cx="8236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AA/AA-/A+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1" name=""/>
          <p:cNvSpPr/>
          <p:nvPr/>
        </p:nvSpPr>
        <p:spPr>
          <a:xfrm>
            <a:off x="961560" y="4148280"/>
            <a:ext cx="4406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A/A-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2" name=""/>
          <p:cNvSpPr/>
          <p:nvPr/>
        </p:nvSpPr>
        <p:spPr>
          <a:xfrm>
            <a:off x="756720" y="5146560"/>
            <a:ext cx="8377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BBB+/BBB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3" name=""/>
          <p:cNvSpPr/>
          <p:nvPr/>
        </p:nvSpPr>
        <p:spPr>
          <a:xfrm>
            <a:off x="932040" y="5829480"/>
            <a:ext cx="4968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BBB-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4" name=""/>
          <p:cNvSpPr/>
          <p:nvPr/>
        </p:nvSpPr>
        <p:spPr>
          <a:xfrm>
            <a:off x="1692360" y="2255760"/>
            <a:ext cx="6836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Aaa/Aa+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5" name=""/>
          <p:cNvSpPr/>
          <p:nvPr/>
        </p:nvSpPr>
        <p:spPr>
          <a:xfrm>
            <a:off x="1547280" y="3279600"/>
            <a:ext cx="8769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Aa2/Aa3/A1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6" name=""/>
          <p:cNvSpPr/>
          <p:nvPr/>
        </p:nvSpPr>
        <p:spPr>
          <a:xfrm>
            <a:off x="1706760" y="4152960"/>
            <a:ext cx="5392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A2/A3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7" name=""/>
          <p:cNvSpPr/>
          <p:nvPr/>
        </p:nvSpPr>
        <p:spPr>
          <a:xfrm>
            <a:off x="1585080" y="5137200"/>
            <a:ext cx="8208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Baa1/Baa2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8" name=""/>
          <p:cNvSpPr/>
          <p:nvPr/>
        </p:nvSpPr>
        <p:spPr>
          <a:xfrm>
            <a:off x="1696680" y="5832360"/>
            <a:ext cx="4831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Baa3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9" name=""/>
          <p:cNvSpPr/>
          <p:nvPr/>
        </p:nvSpPr>
        <p:spPr>
          <a:xfrm>
            <a:off x="2579760" y="934920"/>
            <a:ext cx="61261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Description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"/>
          <p:cNvSpPr/>
          <p:nvPr/>
        </p:nvSpPr>
        <p:spPr>
          <a:xfrm>
            <a:off x="2111400" y="1487520"/>
            <a:ext cx="6615000" cy="7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Higher degree of volatility of earnings, cash flow, interest and overall performance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More long term uncertainty, but with less near term vulnerability than other speculative grades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leverage is high with some debt capacity remaining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Adequate coverage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May have “above average” risk elements relative to industry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Less access to public markets, reliant on bank financing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1" name=""/>
          <p:cNvSpPr/>
          <p:nvPr/>
        </p:nvSpPr>
        <p:spPr>
          <a:xfrm>
            <a:off x="2111400" y="2254320"/>
            <a:ext cx="6638760" cy="96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Earnings, cash flow and interest coverage may be volatile with trends subject to erratic swings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Outlook contains factors which may lead to unstable conditions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 are below average quality but are expected to maintain value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CAPEX requirements could be significant due to asset quality/ Possible material reliance on intangibles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leverage is high with some debt capacity remaining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Adequate financial controls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Experienced management but depth of management is less certain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Access to financing primarily available from banks or other private sources. Less access to public markets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2" name=""/>
          <p:cNvSpPr/>
          <p:nvPr/>
        </p:nvSpPr>
        <p:spPr>
          <a:xfrm>
            <a:off x="2111400" y="3227400"/>
            <a:ext cx="6581880" cy="6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Pronounced risk elements with uncertainty of future performance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Earnings and cash flows are volatile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 are below average quality. CAPEX spending requirements could be significant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Marginal interest coverage levels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Less access to public markets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3" name=""/>
          <p:cNvSpPr/>
          <p:nvPr/>
        </p:nvSpPr>
        <p:spPr>
          <a:xfrm>
            <a:off x="2111400" y="3889440"/>
            <a:ext cx="6619680" cy="7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Earnings and cash flow will generally be strained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Trends are unfavorable and the outlook is difficult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Adverse economic market or other event may in the future affect the company’s financial performance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 are significant value to provide a “second way out”. Significant intangibles exist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Financially, overleveraged with minimal sources of financing available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 turnover or lack of experience or stability may result in deterioration of financial performance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4" name=""/>
          <p:cNvSpPr/>
          <p:nvPr/>
        </p:nvSpPr>
        <p:spPr>
          <a:xfrm>
            <a:off x="2111400" y="4648320"/>
            <a:ext cx="6670800" cy="6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Adverse business, financial or economic conditions will likely impair capacity to repay interest and principal;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 are insufficient value to provide a “second way out”. Warrants more than normal levels of supervision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Financially overleveraged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Weak interest coverage levels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 turnover or lack of experience or stability may result in deterioration of financial performance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5" name=""/>
          <p:cNvSpPr/>
          <p:nvPr/>
        </p:nvSpPr>
        <p:spPr>
          <a:xfrm>
            <a:off x="2111400" y="5294160"/>
            <a:ext cx="6608880" cy="42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Poor quality in most respects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Likely to be in arrears interest with principal payments in danger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This rating may be used to cover a situation where a bankruptcy petition has been filed, but debt service payments continue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6" name=""/>
          <p:cNvSpPr/>
          <p:nvPr/>
        </p:nvSpPr>
        <p:spPr>
          <a:xfrm>
            <a:off x="2070000" y="5781600"/>
            <a:ext cx="6782040" cy="53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Payment default, Interest and/or principal payments have not been made on due date, even if applicable grace period has not expired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This category is also used when the Company has filed a bankruptcy petition and debt service payments are jeopardized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Repayment in full is highly questionable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7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Enron E-Rating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888" name=""/>
          <p:cNvSpPr/>
          <p:nvPr/>
        </p:nvSpPr>
        <p:spPr>
          <a:xfrm>
            <a:off x="360360" y="868320"/>
            <a:ext cx="8399520" cy="55180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9" name=""/>
          <p:cNvSpPr/>
          <p:nvPr/>
        </p:nvSpPr>
        <p:spPr>
          <a:xfrm>
            <a:off x="2738160" y="1265400"/>
            <a:ext cx="33390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SPECULATIVE (SUB-INVESTMENT) GRADE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0" name=""/>
          <p:cNvSpPr/>
          <p:nvPr/>
        </p:nvSpPr>
        <p:spPr>
          <a:xfrm>
            <a:off x="360360" y="1271520"/>
            <a:ext cx="8399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1" name=""/>
          <p:cNvSpPr/>
          <p:nvPr/>
        </p:nvSpPr>
        <p:spPr>
          <a:xfrm>
            <a:off x="360360" y="1482840"/>
            <a:ext cx="8399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92" name=""/>
          <p:cNvGrpSpPr/>
          <p:nvPr/>
        </p:nvGrpSpPr>
        <p:grpSpPr>
          <a:xfrm>
            <a:off x="909720" y="1492200"/>
            <a:ext cx="1193760" cy="4871880"/>
            <a:chOff x="909720" y="1492200"/>
            <a:chExt cx="1193760" cy="4871880"/>
          </a:xfrm>
        </p:grpSpPr>
        <p:sp>
          <p:nvSpPr>
            <p:cNvPr id="893" name=""/>
            <p:cNvSpPr/>
            <p:nvPr/>
          </p:nvSpPr>
          <p:spPr>
            <a:xfrm>
              <a:off x="909720" y="1492200"/>
              <a:ext cx="0" cy="48718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4" name=""/>
            <p:cNvSpPr/>
            <p:nvPr/>
          </p:nvSpPr>
          <p:spPr>
            <a:xfrm>
              <a:off x="1484280" y="1492200"/>
              <a:ext cx="0" cy="48718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5" name=""/>
            <p:cNvSpPr/>
            <p:nvPr/>
          </p:nvSpPr>
          <p:spPr>
            <a:xfrm>
              <a:off x="2103480" y="1492200"/>
              <a:ext cx="0" cy="48718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96" name=""/>
          <p:cNvSpPr/>
          <p:nvPr/>
        </p:nvSpPr>
        <p:spPr>
          <a:xfrm>
            <a:off x="360360" y="2198520"/>
            <a:ext cx="8399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7" name=""/>
          <p:cNvSpPr/>
          <p:nvPr/>
        </p:nvSpPr>
        <p:spPr>
          <a:xfrm>
            <a:off x="360360" y="3219480"/>
            <a:ext cx="8399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8" name=""/>
          <p:cNvSpPr/>
          <p:nvPr/>
        </p:nvSpPr>
        <p:spPr>
          <a:xfrm>
            <a:off x="360360" y="3875040"/>
            <a:ext cx="8399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9" name=""/>
          <p:cNvSpPr/>
          <p:nvPr/>
        </p:nvSpPr>
        <p:spPr>
          <a:xfrm>
            <a:off x="360360" y="4629240"/>
            <a:ext cx="8399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0" name=""/>
          <p:cNvSpPr/>
          <p:nvPr/>
        </p:nvSpPr>
        <p:spPr>
          <a:xfrm>
            <a:off x="360360" y="5273640"/>
            <a:ext cx="8399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1" name=""/>
          <p:cNvSpPr/>
          <p:nvPr/>
        </p:nvSpPr>
        <p:spPr>
          <a:xfrm>
            <a:off x="360360" y="5791320"/>
            <a:ext cx="8399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2" name=""/>
          <p:cNvSpPr/>
          <p:nvPr/>
        </p:nvSpPr>
        <p:spPr>
          <a:xfrm>
            <a:off x="493920" y="1735200"/>
            <a:ext cx="293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3" name=""/>
          <p:cNvSpPr/>
          <p:nvPr/>
        </p:nvSpPr>
        <p:spPr>
          <a:xfrm>
            <a:off x="493920" y="2529000"/>
            <a:ext cx="293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4" name=""/>
          <p:cNvSpPr/>
          <p:nvPr/>
        </p:nvSpPr>
        <p:spPr>
          <a:xfrm>
            <a:off x="493920" y="3389400"/>
            <a:ext cx="293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5" name=""/>
          <p:cNvSpPr/>
          <p:nvPr/>
        </p:nvSpPr>
        <p:spPr>
          <a:xfrm>
            <a:off x="493920" y="4060800"/>
            <a:ext cx="293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6" name=""/>
          <p:cNvSpPr/>
          <p:nvPr/>
        </p:nvSpPr>
        <p:spPr>
          <a:xfrm>
            <a:off x="438120" y="4761000"/>
            <a:ext cx="406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7" name=""/>
          <p:cNvSpPr/>
          <p:nvPr/>
        </p:nvSpPr>
        <p:spPr>
          <a:xfrm>
            <a:off x="438120" y="5348160"/>
            <a:ext cx="406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8" name=""/>
          <p:cNvSpPr/>
          <p:nvPr/>
        </p:nvSpPr>
        <p:spPr>
          <a:xfrm>
            <a:off x="438120" y="5943600"/>
            <a:ext cx="406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9" name=""/>
          <p:cNvSpPr/>
          <p:nvPr/>
        </p:nvSpPr>
        <p:spPr>
          <a:xfrm>
            <a:off x="996480" y="1792440"/>
            <a:ext cx="437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BB+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0" name=""/>
          <p:cNvSpPr/>
          <p:nvPr/>
        </p:nvSpPr>
        <p:spPr>
          <a:xfrm>
            <a:off x="1032840" y="2570040"/>
            <a:ext cx="363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BB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1" name=""/>
          <p:cNvSpPr/>
          <p:nvPr/>
        </p:nvSpPr>
        <p:spPr>
          <a:xfrm>
            <a:off x="1012680" y="3430440"/>
            <a:ext cx="405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BB-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2" name=""/>
          <p:cNvSpPr/>
          <p:nvPr/>
        </p:nvSpPr>
        <p:spPr>
          <a:xfrm>
            <a:off x="978840" y="4119480"/>
            <a:ext cx="4723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B+/B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3" name=""/>
          <p:cNvSpPr/>
          <p:nvPr/>
        </p:nvSpPr>
        <p:spPr>
          <a:xfrm>
            <a:off x="1058040" y="4843440"/>
            <a:ext cx="3142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B-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4" name=""/>
          <p:cNvSpPr/>
          <p:nvPr/>
        </p:nvSpPr>
        <p:spPr>
          <a:xfrm>
            <a:off x="987120" y="5415120"/>
            <a:ext cx="4546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CCC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5" name=""/>
          <p:cNvSpPr/>
          <p:nvPr/>
        </p:nvSpPr>
        <p:spPr>
          <a:xfrm>
            <a:off x="1078200" y="5946840"/>
            <a:ext cx="2721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6" name=""/>
          <p:cNvSpPr/>
          <p:nvPr/>
        </p:nvSpPr>
        <p:spPr>
          <a:xfrm>
            <a:off x="1509480" y="5415120"/>
            <a:ext cx="6094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Caa/Ca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7" name=""/>
          <p:cNvSpPr/>
          <p:nvPr/>
        </p:nvSpPr>
        <p:spPr>
          <a:xfrm>
            <a:off x="1617840" y="4843440"/>
            <a:ext cx="342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B3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8" name=""/>
          <p:cNvSpPr/>
          <p:nvPr/>
        </p:nvSpPr>
        <p:spPr>
          <a:xfrm>
            <a:off x="1532160" y="4119480"/>
            <a:ext cx="5392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B1/B2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9" name=""/>
          <p:cNvSpPr/>
          <p:nvPr/>
        </p:nvSpPr>
        <p:spPr>
          <a:xfrm>
            <a:off x="1608120" y="3430440"/>
            <a:ext cx="4129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Ba3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0" name=""/>
          <p:cNvSpPr/>
          <p:nvPr/>
        </p:nvSpPr>
        <p:spPr>
          <a:xfrm>
            <a:off x="1595160" y="2570040"/>
            <a:ext cx="4129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Ba2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1" name=""/>
          <p:cNvSpPr/>
          <p:nvPr/>
        </p:nvSpPr>
        <p:spPr>
          <a:xfrm>
            <a:off x="1582560" y="1792440"/>
            <a:ext cx="4129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2" name=""/>
          <p:cNvSpPr/>
          <p:nvPr/>
        </p:nvSpPr>
        <p:spPr>
          <a:xfrm>
            <a:off x="349200" y="814320"/>
            <a:ext cx="8437680" cy="476280"/>
          </a:xfrm>
          <a:prstGeom prst="rect">
            <a:avLst/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3" name=""/>
          <p:cNvSpPr/>
          <p:nvPr/>
        </p:nvSpPr>
        <p:spPr>
          <a:xfrm>
            <a:off x="382680" y="816120"/>
            <a:ext cx="654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Enron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Rating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4" name=""/>
          <p:cNvSpPr/>
          <p:nvPr/>
        </p:nvSpPr>
        <p:spPr>
          <a:xfrm>
            <a:off x="997200" y="816120"/>
            <a:ext cx="654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S&amp;P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Rating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5" name=""/>
          <p:cNvSpPr/>
          <p:nvPr/>
        </p:nvSpPr>
        <p:spPr>
          <a:xfrm>
            <a:off x="1672200" y="816120"/>
            <a:ext cx="798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Moody’s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Rating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6" name=""/>
          <p:cNvSpPr/>
          <p:nvPr/>
        </p:nvSpPr>
        <p:spPr>
          <a:xfrm>
            <a:off x="2579760" y="896760"/>
            <a:ext cx="61261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Description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"/>
          <p:cNvSpPr/>
          <p:nvPr/>
        </p:nvSpPr>
        <p:spPr>
          <a:xfrm>
            <a:off x="3565440" y="3156120"/>
            <a:ext cx="2257560" cy="817560"/>
          </a:xfrm>
          <a:prstGeom prst="rightArrow">
            <a:avLst>
              <a:gd name="adj1" fmla="val 50000"/>
              <a:gd name="adj2" fmla="val 69033"/>
            </a:avLst>
          </a:prstGeom>
          <a:gradFill rotWithShape="0">
            <a:gsLst>
              <a:gs pos="0">
                <a:srgbClr val="919191"/>
              </a:gs>
              <a:gs pos="100000">
                <a:srgbClr val="dcdcdc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8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Counterparty Credit Exposure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929" name=""/>
          <p:cNvSpPr txBox="1"/>
          <p:nvPr/>
        </p:nvSpPr>
        <p:spPr>
          <a:xfrm>
            <a:off x="1510560" y="1332720"/>
            <a:ext cx="1768320" cy="1076400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50000">
                <a:srgbClr val="b1dfb1"/>
              </a:gs>
              <a:gs pos="100000">
                <a:srgbClr val="009900"/>
              </a:gs>
            </a:gsLst>
            <a:lin ang="13500000"/>
          </a:gradFill>
          <a:ln w="0">
            <a:noFill/>
          </a:ln>
          <a:effectLst>
            <a:outerShdw dist="107932" dir="2700000" blurRad="0" rotWithShape="0">
              <a:srgbClr val="808080"/>
            </a:outerShdw>
          </a:effectLst>
        </p:spPr>
        <p:txBody>
          <a:bodyPr anchor="ctr" anchorCtr="1">
            <a:normAutofit fontScale="85000" lnSpcReduction="9999"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Commercial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Credit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Risk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0" name=""/>
          <p:cNvSpPr/>
          <p:nvPr/>
        </p:nvSpPr>
        <p:spPr>
          <a:xfrm>
            <a:off x="1487520" y="4543560"/>
            <a:ext cx="1884240" cy="1127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0066"/>
              </a:gs>
              <a:gs pos="50000">
                <a:srgbClr val="cfb1cf"/>
              </a:gs>
              <a:gs pos="100000">
                <a:srgbClr val="660066"/>
              </a:gs>
            </a:gsLst>
            <a:lin ang="13500000"/>
          </a:gradFill>
          <a:ln w="0">
            <a:noFill/>
          </a:ln>
          <a:effectLst>
            <a:outerShdw dist="107932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Investment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Credit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 Risk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1" name=""/>
          <p:cNvSpPr/>
          <p:nvPr/>
        </p:nvSpPr>
        <p:spPr>
          <a:xfrm>
            <a:off x="6367320" y="2511360"/>
            <a:ext cx="1557360" cy="2059200"/>
          </a:xfrm>
          <a:custGeom>
            <a:avLst/>
            <a:gdLst>
              <a:gd name="textAreaLeft" fmla="*/ 75960 w 1557360"/>
              <a:gd name="textAreaRight" fmla="*/ 1481400 w 1557360"/>
              <a:gd name="textAreaTop" fmla="*/ 75960 h 2059200"/>
              <a:gd name="textAreaBottom" fmla="*/ 1983240 h 2059200"/>
            </a:gdLst>
            <a:ahLst/>
            <a:cxnLst/>
            <a:rect l="textAreaLeft" t="textAreaTop" r="textAreaRight" b="textAreaBottom"/>
            <a:pathLst>
              <a:path w="21600" h="28559">
                <a:moveTo>
                  <a:pt x="3600" y="0"/>
                </a:moveTo>
                <a:arcTo wR="3600" hR="3600" stAng="16200000" swAng="-5400000"/>
                <a:lnTo>
                  <a:pt x="0" y="24959"/>
                </a:lnTo>
                <a:arcTo wR="3600" hR="3600" stAng="10800000" swAng="-5400000"/>
                <a:lnTo>
                  <a:pt x="18000" y="28559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gradFill rotWithShape="0">
            <a:gsLst>
              <a:gs pos="0">
                <a:srgbClr val="3333cc"/>
              </a:gs>
              <a:gs pos="50000">
                <a:srgbClr val="c0c0ee"/>
              </a:gs>
              <a:gs pos="100000">
                <a:srgbClr val="3333cc"/>
              </a:gs>
            </a:gsLst>
            <a:lin ang="13500000"/>
          </a:gradFill>
          <a:ln w="0">
            <a:noFill/>
          </a:ln>
          <a:effectLst>
            <a:outerShdw dist="107932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Potential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Credit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Risk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2" name=""/>
          <p:cNvSpPr/>
          <p:nvPr/>
        </p:nvSpPr>
        <p:spPr>
          <a:xfrm>
            <a:off x="1452600" y="2979720"/>
            <a:ext cx="1890720" cy="11257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00"/>
              </a:gs>
              <a:gs pos="50000">
                <a:srgbClr val="fedfb1"/>
              </a:gs>
              <a:gs pos="100000">
                <a:srgbClr val="ff9900"/>
              </a:gs>
            </a:gsLst>
            <a:lin ang="13500000"/>
          </a:gradFill>
          <a:ln w="0">
            <a:noFill/>
          </a:ln>
          <a:effectLst>
            <a:outerShdw dist="107932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Financial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Credit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Risk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3" name="Credit" descr=""/>
          <p:cNvPicPr/>
          <p:nvPr/>
        </p:nvPicPr>
        <p:blipFill>
          <a:blip r:embed="rId1"/>
          <a:srcRect l="0" t="10195" r="9890" b="8591"/>
          <a:stretch/>
        </p:blipFill>
        <p:spPr>
          <a:xfrm>
            <a:off x="5715000" y="914400"/>
            <a:ext cx="3297240" cy="2971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4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Information Systems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935" name="PlaceHolder 2"/>
          <p:cNvSpPr>
            <a:spLocks noGrp="1"/>
          </p:cNvSpPr>
          <p:nvPr>
            <p:ph/>
          </p:nvPr>
        </p:nvSpPr>
        <p:spPr>
          <a:xfrm>
            <a:off x="990720" y="837720"/>
            <a:ext cx="5465520" cy="5465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marL="285840" indent="-285840">
              <a:lnSpc>
                <a:spcPct val="100000"/>
              </a:lnSpc>
              <a:spcBef>
                <a:spcPts val="751"/>
              </a:spcBef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Credit Aggregation System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Aggregates exposure by counterparty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100000"/>
              </a:lnSpc>
              <a:spcBef>
                <a:spcPts val="1349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Aggregates exposure from all source systems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71640" indent="-228600">
              <a:spcBef>
                <a:spcPts val="1199"/>
              </a:spcBef>
              <a:buClr>
                <a:srgbClr val="350fc1"/>
              </a:buClr>
              <a:buSzPct val="110000"/>
              <a:buFont typeface="Times New Roman"/>
              <a:buChar char="»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Business unit trading systems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71640" indent="-228600">
              <a:spcBef>
                <a:spcPts val="1199"/>
              </a:spcBef>
              <a:buClr>
                <a:srgbClr val="350fc1"/>
              </a:buClr>
              <a:buSzPct val="110000"/>
              <a:buFont typeface="Times New Roman"/>
              <a:buChar char="»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Back office accounting systems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100000"/>
              </a:lnSpc>
              <a:spcBef>
                <a:spcPts val="1349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Incorporate contractual netting rights and credit enhancement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100000"/>
              </a:lnSpc>
              <a:spcBef>
                <a:spcPts val="1349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Drill down capability to view transaction level detail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100000"/>
              </a:lnSpc>
              <a:spcBef>
                <a:spcPts val="1500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Credit Portfolio Analysis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100000"/>
              </a:lnSpc>
              <a:spcBef>
                <a:spcPts val="1349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Sensitivity of counterparty credit exposure to change in underlying commodity prices (counterparty V@R)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100000"/>
              </a:lnSpc>
              <a:spcBef>
                <a:spcPts val="1349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Ability to accurately price credit risk in portfolio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Credit Reserve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937" name="PlaceHolder 2"/>
          <p:cNvSpPr>
            <a:spLocks noGrp="1"/>
          </p:cNvSpPr>
          <p:nvPr>
            <p:ph/>
          </p:nvPr>
        </p:nvSpPr>
        <p:spPr>
          <a:xfrm>
            <a:off x="1026720" y="950760"/>
            <a:ext cx="8116920" cy="526896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marL="285840" indent="-28584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Credit priced at transaction level via Monte Carlo simulation</a:t>
            </a:r>
            <a:br>
              <a:rPr sz="2000"/>
            </a:br>
            <a:br>
              <a:rPr sz="2000"/>
            </a:br>
            <a:r>
              <a:rPr b="0" lang="en-US" sz="20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Factors in simulation model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901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International Counterparty Credit Rating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901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Probability of default derived from corporate bond spreads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901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Tenor of deal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901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Price Volatility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901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Deal Pricing vs. Current Price Curve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901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Interest Rates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901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Credit Enhancements</a:t>
            </a:r>
            <a:br>
              <a:rPr sz="1800"/>
            </a:b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Reserve held against MTM earnings reflects market price of credit on transaction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Credit reserve valued on portfolio basis monthly to confirm adequacy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Contract Terms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939" name="PlaceHolder 2"/>
          <p:cNvSpPr>
            <a:spLocks noGrp="1"/>
          </p:cNvSpPr>
          <p:nvPr>
            <p:ph/>
          </p:nvPr>
        </p:nvSpPr>
        <p:spPr>
          <a:xfrm>
            <a:off x="1082520" y="990720"/>
            <a:ext cx="7778880" cy="485280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marL="285840" indent="-285840">
              <a:lnSpc>
                <a:spcPct val="90000"/>
              </a:lnSpc>
              <a:spcBef>
                <a:spcPts val="751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Contract credit provisions designed both to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675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Facilitate management of credit exposure over the life of the contract, 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675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Define remedies in event of counterparty default</a:t>
            </a:r>
            <a:br>
              <a:rPr sz="1800"/>
            </a:b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751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Credit Risk Mitigants within Master Contracts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675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Netting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675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Liquidated Damages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675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Events of Default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675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Material Adverse Change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675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Collateral Threshold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0">
              <a:lnSpc>
                <a:spcPct val="90000"/>
              </a:lnSpc>
              <a:spcBef>
                <a:spcPts val="751"/>
              </a:spcBef>
              <a:spcAft>
                <a:spcPts val="75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0">
              <a:lnSpc>
                <a:spcPct val="90000"/>
              </a:lnSpc>
              <a:spcBef>
                <a:spcPts val="751"/>
              </a:spcBef>
              <a:spcAft>
                <a:spcPts val="75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0">
              <a:lnSpc>
                <a:spcPct val="90000"/>
              </a:lnSpc>
              <a:spcBef>
                <a:spcPts val="751"/>
              </a:spcBef>
              <a:spcAft>
                <a:spcPts val="75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Credit Enhancement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941" name="PlaceHolder 2"/>
          <p:cNvSpPr>
            <a:spLocks noGrp="1"/>
          </p:cNvSpPr>
          <p:nvPr>
            <p:ph/>
          </p:nvPr>
        </p:nvSpPr>
        <p:spPr>
          <a:xfrm>
            <a:off x="1014120" y="880920"/>
            <a:ext cx="7778520" cy="559296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marL="285840" indent="-285840">
              <a:lnSpc>
                <a:spcPct val="100000"/>
              </a:lnSpc>
              <a:spcBef>
                <a:spcPts val="751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Contractual arrangements that eliminate, transfer or otherwise mitigate credit risk with Counterparty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100000"/>
              </a:lnSpc>
              <a:spcBef>
                <a:spcPts val="675"/>
              </a:spcBef>
              <a:spcAft>
                <a:spcPts val="675"/>
              </a:spcAft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Parent Company Guarantee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71640" indent="-228600">
              <a:spcBef>
                <a:spcPts val="601"/>
              </a:spcBef>
              <a:spcAft>
                <a:spcPts val="601"/>
              </a:spcAft>
              <a:buClr>
                <a:srgbClr val="350fc1"/>
              </a:buClr>
              <a:buSzPct val="110000"/>
              <a:buFont typeface="Times New Roman"/>
              <a:buChar char="»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Transfers risk to parent company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71640" indent="-228600">
              <a:spcBef>
                <a:spcPts val="601"/>
              </a:spcBef>
              <a:spcAft>
                <a:spcPts val="601"/>
              </a:spcAft>
              <a:buClr>
                <a:srgbClr val="350fc1"/>
              </a:buClr>
              <a:buSzPct val="110000"/>
              <a:buFont typeface="Times New Roman"/>
              <a:buChar char="»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Only worthwhile if parent is creditworthy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100000"/>
              </a:lnSpc>
              <a:spcBef>
                <a:spcPts val="675"/>
              </a:spcBef>
              <a:spcAft>
                <a:spcPts val="675"/>
              </a:spcAft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Letter of Credit (effectively a bank guarantee)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71640" indent="-228600">
              <a:spcBef>
                <a:spcPts val="601"/>
              </a:spcBef>
              <a:spcAft>
                <a:spcPts val="601"/>
              </a:spcAft>
              <a:buClr>
                <a:srgbClr val="350fc1"/>
              </a:buClr>
              <a:buSzPct val="110000"/>
              <a:buFont typeface="Times New Roman"/>
              <a:buChar char="»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Bank must be acceptable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71640" indent="-228600">
              <a:spcBef>
                <a:spcPts val="601"/>
              </a:spcBef>
              <a:spcAft>
                <a:spcPts val="601"/>
              </a:spcAft>
              <a:buClr>
                <a:srgbClr val="350fc1"/>
              </a:buClr>
              <a:buSzPct val="110000"/>
              <a:buFont typeface="Times New Roman"/>
              <a:buChar char="»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Wording must be correct and enable claim in accordance with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contact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100000"/>
              </a:lnSpc>
              <a:spcBef>
                <a:spcPts val="675"/>
              </a:spcBef>
              <a:spcAft>
                <a:spcPts val="675"/>
              </a:spcAft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Cash Collateral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71640" indent="-228600">
              <a:spcBef>
                <a:spcPts val="601"/>
              </a:spcBef>
              <a:spcAft>
                <a:spcPts val="601"/>
              </a:spcAft>
              <a:buClr>
                <a:srgbClr val="350fc1"/>
              </a:buClr>
              <a:buSzPct val="110000"/>
              <a:buFont typeface="Times New Roman"/>
              <a:buChar char="»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Legal right to retain cash in bankruptcy is critical</a:t>
            </a:r>
            <a:br>
              <a:rPr sz="1600"/>
            </a:b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100000"/>
              </a:lnSpc>
              <a:spcBef>
                <a:spcPts val="751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Alternative deal structures when counterparty credit is weak and credit enhancement not available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Credit Risk Management Summary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943" name="PlaceHolder 2"/>
          <p:cNvSpPr>
            <a:spLocks noGrp="1"/>
          </p:cNvSpPr>
          <p:nvPr>
            <p:ph/>
          </p:nvPr>
        </p:nvSpPr>
        <p:spPr>
          <a:xfrm>
            <a:off x="1066680" y="761760"/>
            <a:ext cx="7778880" cy="87156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marL="285840" indent="-28584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Manage global credit exposure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Monitor and limit concentration risks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44" name="SPRSDW" descr=""/>
          <p:cNvPicPr/>
          <p:nvPr/>
        </p:nvPicPr>
        <p:blipFill>
          <a:blip r:embed="rId1"/>
          <a:stretch/>
        </p:blipFill>
        <p:spPr>
          <a:xfrm>
            <a:off x="2743200" y="5943600"/>
            <a:ext cx="3641760" cy="444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45" name="Globe2" descr=""/>
          <p:cNvPicPr/>
          <p:nvPr/>
        </p:nvPicPr>
        <p:blipFill>
          <a:blip r:embed="rId2"/>
          <a:stretch/>
        </p:blipFill>
        <p:spPr>
          <a:xfrm>
            <a:off x="2590920" y="1905120"/>
            <a:ext cx="3985920" cy="3940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46" name=""/>
          <p:cNvSpPr/>
          <p:nvPr/>
        </p:nvSpPr>
        <p:spPr>
          <a:xfrm rot="19992000">
            <a:off x="1463400" y="2036880"/>
            <a:ext cx="1069920" cy="949320"/>
          </a:xfrm>
          <a:prstGeom prst="ellipse">
            <a:avLst/>
          </a:prstGeom>
          <a:solidFill>
            <a:srgbClr val="6600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7" name=""/>
          <p:cNvSpPr/>
          <p:nvPr/>
        </p:nvSpPr>
        <p:spPr>
          <a:xfrm rot="19992000">
            <a:off x="1440000" y="2241000"/>
            <a:ext cx="11001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Counterparty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48" name=""/>
          <p:cNvGrpSpPr/>
          <p:nvPr/>
        </p:nvGrpSpPr>
        <p:grpSpPr>
          <a:xfrm>
            <a:off x="1240560" y="4114080"/>
            <a:ext cx="1370160" cy="1515960"/>
            <a:chOff x="1240560" y="4114080"/>
            <a:chExt cx="1370160" cy="1515960"/>
          </a:xfrm>
        </p:grpSpPr>
        <p:sp>
          <p:nvSpPr>
            <p:cNvPr id="949" name=""/>
            <p:cNvSpPr/>
            <p:nvPr/>
          </p:nvSpPr>
          <p:spPr>
            <a:xfrm rot="20107200">
              <a:off x="1390320" y="4400640"/>
              <a:ext cx="1069920" cy="949320"/>
            </a:xfrm>
            <a:prstGeom prst="ellipse">
              <a:avLst/>
            </a:prstGeom>
            <a:solidFill>
              <a:srgbClr val="6600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0" name=""/>
            <p:cNvSpPr/>
            <p:nvPr/>
          </p:nvSpPr>
          <p:spPr>
            <a:xfrm rot="20107200">
              <a:off x="1585800" y="4184280"/>
              <a:ext cx="638280" cy="1374840"/>
            </a:xfrm>
            <a:prstGeom prst="rect">
              <a:avLst/>
            </a:prstGeom>
            <a:solidFill>
              <a:srgbClr val="6600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 Narrow"/>
                </a:rPr>
                <a:t>Credit Rating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 Narrow"/>
                </a:rPr>
                <a:t>Class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51" name=""/>
          <p:cNvSpPr/>
          <p:nvPr/>
        </p:nvSpPr>
        <p:spPr>
          <a:xfrm>
            <a:off x="3556080" y="3436920"/>
            <a:ext cx="1955880" cy="1150920"/>
          </a:xfrm>
          <a:prstGeom prst="roundRect">
            <a:avLst>
              <a:gd name="adj" fmla="val 16667"/>
            </a:avLst>
          </a:prstGeom>
          <a:solidFill>
            <a:srgbClr val="e6dca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2" name=""/>
          <p:cNvSpPr/>
          <p:nvPr/>
        </p:nvSpPr>
        <p:spPr>
          <a:xfrm>
            <a:off x="4133880" y="4146480"/>
            <a:ext cx="1685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INVESTMENT PORTFOLIO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3" name=""/>
          <p:cNvSpPr/>
          <p:nvPr/>
        </p:nvSpPr>
        <p:spPr>
          <a:xfrm>
            <a:off x="3281400" y="3508200"/>
            <a:ext cx="1801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TRADE CREDIT PORTFOLIO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4" name=""/>
          <p:cNvSpPr/>
          <p:nvPr/>
        </p:nvSpPr>
        <p:spPr>
          <a:xfrm flipV="1">
            <a:off x="3602160" y="3502080"/>
            <a:ext cx="1854000" cy="1022400"/>
          </a:xfrm>
          <a:prstGeom prst="line">
            <a:avLst/>
          </a:prstGeom>
          <a:ln w="93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5" name=""/>
          <p:cNvSpPr/>
          <p:nvPr/>
        </p:nvSpPr>
        <p:spPr>
          <a:xfrm rot="19990800">
            <a:off x="6708240" y="4428720"/>
            <a:ext cx="1070280" cy="949320"/>
          </a:xfrm>
          <a:prstGeom prst="ellipse">
            <a:avLst/>
          </a:prstGeom>
          <a:solidFill>
            <a:srgbClr val="6600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6" name=""/>
          <p:cNvSpPr/>
          <p:nvPr/>
        </p:nvSpPr>
        <p:spPr>
          <a:xfrm rot="19990800">
            <a:off x="6724440" y="4531680"/>
            <a:ext cx="9936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Geographic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Region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7" name=""/>
          <p:cNvSpPr/>
          <p:nvPr/>
        </p:nvSpPr>
        <p:spPr>
          <a:xfrm rot="20529000">
            <a:off x="6585120" y="2085840"/>
            <a:ext cx="1069920" cy="949320"/>
          </a:xfrm>
          <a:prstGeom prst="ellipse">
            <a:avLst/>
          </a:prstGeom>
          <a:solidFill>
            <a:srgbClr val="6600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8" name=""/>
          <p:cNvSpPr/>
          <p:nvPr/>
        </p:nvSpPr>
        <p:spPr>
          <a:xfrm rot="20529000">
            <a:off x="6595920" y="2130840"/>
            <a:ext cx="1059120" cy="77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Industry Class                  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9" name=""/>
          <p:cNvCxnSpPr/>
          <p:nvPr/>
        </p:nvCxnSpPr>
        <p:spPr>
          <a:xfrm>
            <a:off x="4362120" y="3685680"/>
            <a:ext cx="1080" cy="108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pic>
        <p:nvPicPr>
          <p:cNvPr id="960" name="" descr=""/>
          <p:cNvPicPr/>
          <p:nvPr/>
        </p:nvPicPr>
        <p:blipFill>
          <a:blip r:embed="rId1"/>
          <a:stretch/>
        </p:blipFill>
        <p:spPr>
          <a:xfrm>
            <a:off x="109440" y="262080"/>
            <a:ext cx="1024200" cy="1023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61" name=""/>
          <p:cNvSpPr/>
          <p:nvPr/>
        </p:nvSpPr>
        <p:spPr>
          <a:xfrm>
            <a:off x="1595520" y="1690560"/>
            <a:ext cx="7280280" cy="374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2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0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Risk Management Controls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Presented by:</a:t>
            </a:r>
            <a:br>
              <a:rPr sz="3200"/>
            </a:b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0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Ted Murphy</a:t>
            </a:r>
            <a:br>
              <a:rPr sz="3200"/>
            </a:br>
            <a:r>
              <a:rPr b="1" i="1" lang="en-US" sz="32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Vice President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2" name=""/>
          <p:cNvSpPr/>
          <p:nvPr/>
        </p:nvSpPr>
        <p:spPr>
          <a:xfrm flipH="1">
            <a:off x="1434960" y="90360"/>
            <a:ext cx="14400" cy="579600"/>
          </a:xfrm>
          <a:prstGeom prst="line">
            <a:avLst/>
          </a:prstGeom>
          <a:ln w="5724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3" name=""/>
          <p:cNvSpPr/>
          <p:nvPr/>
        </p:nvSpPr>
        <p:spPr>
          <a:xfrm>
            <a:off x="1219320" y="826920"/>
            <a:ext cx="7562880" cy="0"/>
          </a:xfrm>
          <a:prstGeom prst="line">
            <a:avLst/>
          </a:prstGeom>
          <a:ln w="5724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4" name=""/>
          <p:cNvSpPr/>
          <p:nvPr/>
        </p:nvSpPr>
        <p:spPr>
          <a:xfrm>
            <a:off x="1427040" y="1030320"/>
            <a:ext cx="0" cy="5551560"/>
          </a:xfrm>
          <a:prstGeom prst="line">
            <a:avLst/>
          </a:prstGeom>
          <a:ln w="5724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5" name=""/>
          <p:cNvSpPr/>
          <p:nvPr/>
        </p:nvSpPr>
        <p:spPr>
          <a:xfrm>
            <a:off x="1625760" y="258120"/>
            <a:ext cx="7327800" cy="484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Enron Corp. - Risk Assessment &amp; Control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"/>
          <p:cNvSpPr/>
          <p:nvPr/>
        </p:nvSpPr>
        <p:spPr>
          <a:xfrm>
            <a:off x="5238720" y="1425600"/>
            <a:ext cx="857160" cy="2220840"/>
          </a:xfrm>
          <a:custGeom>
            <a:avLst/>
            <a:gdLst/>
            <a:ahLst/>
            <a:rect l="l" t="t" r="r" b="b"/>
            <a:pathLst>
              <a:path w="986" h="1483">
                <a:moveTo>
                  <a:pt x="240" y="1483"/>
                </a:moveTo>
                <a:lnTo>
                  <a:pt x="986" y="1483"/>
                </a:lnTo>
                <a:lnTo>
                  <a:pt x="986" y="0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cc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6727680" y="4435560"/>
            <a:ext cx="0" cy="406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3722760" y="4448160"/>
            <a:ext cx="0" cy="406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4443480" y="1332000"/>
            <a:ext cx="0" cy="312876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2244600" y="4444920"/>
            <a:ext cx="0" cy="406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5219640" y="4459320"/>
            <a:ext cx="0" cy="406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3429000" y="1957320"/>
            <a:ext cx="2038320" cy="1009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919191"/>
            </a:solidFill>
            <a:miter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President &amp; COO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Enron</a:t>
            </a:r>
            <a:br>
              <a:rPr sz="2000"/>
            </a:b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Jeffrey K. Skilling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0" name=""/>
          <p:cNvGrpSpPr/>
          <p:nvPr/>
        </p:nvGrpSpPr>
        <p:grpSpPr>
          <a:xfrm>
            <a:off x="857160" y="4435560"/>
            <a:ext cx="7407000" cy="433080"/>
            <a:chOff x="857160" y="4435560"/>
            <a:chExt cx="7407000" cy="433080"/>
          </a:xfrm>
        </p:grpSpPr>
        <p:sp>
          <p:nvSpPr>
            <p:cNvPr id="41" name=""/>
            <p:cNvSpPr/>
            <p:nvPr/>
          </p:nvSpPr>
          <p:spPr>
            <a:xfrm>
              <a:off x="8247240" y="4435560"/>
              <a:ext cx="0" cy="43308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857160" y="4443480"/>
              <a:ext cx="7407000" cy="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874080" y="4437000"/>
              <a:ext cx="0" cy="40644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4" name=""/>
          <p:cNvSpPr/>
          <p:nvPr/>
        </p:nvSpPr>
        <p:spPr>
          <a:xfrm>
            <a:off x="3432240" y="3143160"/>
            <a:ext cx="2044800" cy="887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33cc"/>
              </a:gs>
              <a:gs pos="50000">
                <a:srgbClr val="ffffff"/>
              </a:gs>
              <a:gs pos="100000">
                <a:srgbClr val="3333cc"/>
              </a:gs>
            </a:gsLst>
            <a:lin ang="13500000"/>
          </a:gradFill>
          <a:ln w="0">
            <a:noFill/>
          </a:ln>
          <a:effectLst>
            <a:outerShdw dist="107932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Chief Risk Officer</a:t>
            </a:r>
            <a:br>
              <a:rPr sz="2200"/>
            </a:b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Richard B. Buy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Risk Assessment &amp; Control Group (“RAC”)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247680" y="4630680"/>
            <a:ext cx="1219320" cy="1357200"/>
          </a:xfrm>
          <a:custGeom>
            <a:avLst/>
            <a:gdLst>
              <a:gd name="textAreaLeft" fmla="*/ 59400 w 1219320"/>
              <a:gd name="textAreaRight" fmla="*/ 1159920 w 1219320"/>
              <a:gd name="textAreaTop" fmla="*/ 59400 h 1357200"/>
              <a:gd name="textAreaBottom" fmla="*/ 1297800 h 1357200"/>
            </a:gdLst>
            <a:ahLst/>
            <a:cxnLst/>
            <a:rect l="textAreaLeft" t="textAreaTop" r="textAreaRight" b="textAreaBottom"/>
            <a:pathLst>
              <a:path w="21600" h="24042">
                <a:moveTo>
                  <a:pt x="3600" y="0"/>
                </a:moveTo>
                <a:arcTo wR="3600" hR="3600" stAng="16200000" swAng="-5400000"/>
                <a:lnTo>
                  <a:pt x="0" y="20442"/>
                </a:lnTo>
                <a:arcTo wR="3600" hR="3600" stAng="10800000" swAng="-5400000"/>
                <a:lnTo>
                  <a:pt x="18000" y="24042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gradFill rotWithShape="0">
            <a:gsLst>
              <a:gs pos="0">
                <a:srgbClr val="ffcc00"/>
              </a:gs>
              <a:gs pos="50000">
                <a:srgbClr val="fef3cb"/>
              </a:gs>
              <a:gs pos="100000">
                <a:srgbClr val="ffcc00"/>
              </a:gs>
            </a:gsLst>
            <a:lin ang="13500000"/>
          </a:gradFill>
          <a:ln w="0">
            <a:noFill/>
          </a:ln>
          <a:effectLst>
            <a:outerShdw dist="71785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Market Risk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Management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Controls</a:t>
            </a:r>
            <a:br>
              <a:rPr sz="1600"/>
            </a:b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1646280" y="4651200"/>
            <a:ext cx="1219320" cy="1357560"/>
          </a:xfrm>
          <a:custGeom>
            <a:avLst/>
            <a:gdLst>
              <a:gd name="textAreaLeft" fmla="*/ 59400 w 1219320"/>
              <a:gd name="textAreaRight" fmla="*/ 1159920 w 1219320"/>
              <a:gd name="textAreaTop" fmla="*/ 59400 h 1357560"/>
              <a:gd name="textAreaBottom" fmla="*/ 1298160 h 1357560"/>
            </a:gdLst>
            <a:ahLst/>
            <a:cxnLst/>
            <a:rect l="textAreaLeft" t="textAreaTop" r="textAreaRight" b="textAreaBottom"/>
            <a:pathLst>
              <a:path w="21600" h="24048">
                <a:moveTo>
                  <a:pt x="3600" y="0"/>
                </a:moveTo>
                <a:arcTo wR="3600" hR="3600" stAng="16200000" swAng="-5400000"/>
                <a:lnTo>
                  <a:pt x="0" y="20448"/>
                </a:lnTo>
                <a:arcTo wR="3600" hR="3600" stAng="10800000" swAng="-5400000"/>
                <a:lnTo>
                  <a:pt x="18000" y="2404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gradFill rotWithShape="0">
            <a:gsLst>
              <a:gs pos="0">
                <a:srgbClr val="ffcc00"/>
              </a:gs>
              <a:gs pos="50000">
                <a:srgbClr val="fef3cb"/>
              </a:gs>
              <a:gs pos="100000">
                <a:srgbClr val="ffcc00"/>
              </a:gs>
            </a:gsLst>
            <a:lin ang="13500000"/>
          </a:gradFill>
          <a:ln w="0">
            <a:noFill/>
          </a:ln>
          <a:effectLst>
            <a:outerShdw dist="71785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Underwriting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3098880" y="4662360"/>
            <a:ext cx="1266840" cy="1357560"/>
          </a:xfrm>
          <a:custGeom>
            <a:avLst/>
            <a:gdLst>
              <a:gd name="textAreaLeft" fmla="*/ 61560 w 1266840"/>
              <a:gd name="textAreaRight" fmla="*/ 1205280 w 1266840"/>
              <a:gd name="textAreaTop" fmla="*/ 61560 h 1357560"/>
              <a:gd name="textAreaBottom" fmla="*/ 1296000 h 1357560"/>
            </a:gdLst>
            <a:ahLst/>
            <a:cxnLst/>
            <a:rect l="textAreaLeft" t="textAreaTop" r="textAreaRight" b="textAreaBottom"/>
            <a:pathLst>
              <a:path w="21600" h="23146">
                <a:moveTo>
                  <a:pt x="3600" y="0"/>
                </a:moveTo>
                <a:arcTo wR="3600" hR="3600" stAng="16200000" swAng="-5400000"/>
                <a:lnTo>
                  <a:pt x="0" y="19546"/>
                </a:lnTo>
                <a:arcTo wR="3600" hR="3600" stAng="10800000" swAng="-5400000"/>
                <a:lnTo>
                  <a:pt x="18000" y="2314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gradFill rotWithShape="0">
            <a:gsLst>
              <a:gs pos="0">
                <a:srgbClr val="ffcc00"/>
              </a:gs>
              <a:gs pos="50000">
                <a:srgbClr val="fef3cb"/>
              </a:gs>
              <a:gs pos="100000">
                <a:srgbClr val="ffcc00"/>
              </a:gs>
            </a:gsLst>
            <a:lin ang="13500000"/>
          </a:gradFill>
          <a:ln w="0">
            <a:noFill/>
          </a:ln>
          <a:effectLst>
            <a:outerShdw dist="71785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Risk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Analytics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(RAROC)</a:t>
            </a:r>
            <a:br>
              <a:rPr sz="1600"/>
            </a:b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4519440" y="4659480"/>
            <a:ext cx="1310040" cy="1358640"/>
          </a:xfrm>
          <a:custGeom>
            <a:avLst/>
            <a:gdLst>
              <a:gd name="textAreaLeft" fmla="*/ 63720 w 1310040"/>
              <a:gd name="textAreaRight" fmla="*/ 1246320 w 1310040"/>
              <a:gd name="textAreaTop" fmla="*/ 63720 h 1358640"/>
              <a:gd name="textAreaBottom" fmla="*/ 1294920 h 1358640"/>
            </a:gdLst>
            <a:ahLst/>
            <a:cxnLst/>
            <a:rect l="textAreaLeft" t="textAreaTop" r="textAreaRight" b="textAreaBottom"/>
            <a:pathLst>
              <a:path w="21600" h="22401">
                <a:moveTo>
                  <a:pt x="3600" y="0"/>
                </a:moveTo>
                <a:arcTo wR="3600" hR="3600" stAng="16200000" swAng="-5400000"/>
                <a:lnTo>
                  <a:pt x="0" y="18801"/>
                </a:lnTo>
                <a:arcTo wR="3600" hR="3600" stAng="10800000" swAng="-5400000"/>
                <a:lnTo>
                  <a:pt x="18000" y="2240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gradFill rotWithShape="0">
            <a:gsLst>
              <a:gs pos="0">
                <a:srgbClr val="ffcc00"/>
              </a:gs>
              <a:gs pos="50000">
                <a:srgbClr val="fef3cb"/>
              </a:gs>
              <a:gs pos="100000">
                <a:srgbClr val="ffcc00"/>
              </a:gs>
            </a:gsLst>
            <a:lin ang="13500000"/>
          </a:gradFill>
          <a:ln w="0">
            <a:noFill/>
          </a:ln>
          <a:effectLst>
            <a:outerShdw dist="71785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Resource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Evaluation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6010200" y="4659480"/>
            <a:ext cx="1447920" cy="1358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3cb"/>
              </a:gs>
              <a:gs pos="100000">
                <a:srgbClr val="ffcc00"/>
              </a:gs>
            </a:gsLst>
            <a:lin ang="13500000"/>
          </a:gradFill>
          <a:ln w="0">
            <a:noFill/>
          </a:ln>
          <a:effectLst>
            <a:outerShdw dist="71785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Credit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Risk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Management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7697880" y="4651200"/>
            <a:ext cx="1218960" cy="1357560"/>
          </a:xfrm>
          <a:custGeom>
            <a:avLst/>
            <a:gdLst>
              <a:gd name="textAreaLeft" fmla="*/ 59400 w 1218960"/>
              <a:gd name="textAreaRight" fmla="*/ 1159560 w 1218960"/>
              <a:gd name="textAreaTop" fmla="*/ 59400 h 1357560"/>
              <a:gd name="textAreaBottom" fmla="*/ 1298160 h 1357560"/>
            </a:gdLst>
            <a:ahLst/>
            <a:cxnLst/>
            <a:rect l="textAreaLeft" t="textAreaTop" r="textAreaRight" b="textAreaBottom"/>
            <a:pathLst>
              <a:path w="21600" h="24055">
                <a:moveTo>
                  <a:pt x="3600" y="0"/>
                </a:moveTo>
                <a:arcTo wR="3600" hR="3600" stAng="16200000" swAng="-5400000"/>
                <a:lnTo>
                  <a:pt x="0" y="20455"/>
                </a:lnTo>
                <a:arcTo wR="3600" hR="3600" stAng="10800000" swAng="-5400000"/>
                <a:lnTo>
                  <a:pt x="18000" y="2405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gradFill rotWithShape="0">
            <a:gsLst>
              <a:gs pos="0">
                <a:srgbClr val="ffcc00"/>
              </a:gs>
              <a:gs pos="50000">
                <a:srgbClr val="fef3cb"/>
              </a:gs>
              <a:gs pos="100000">
                <a:srgbClr val="ffcc00"/>
              </a:gs>
            </a:gsLst>
            <a:lin ang="13500000"/>
          </a:gradFill>
          <a:ln w="0">
            <a:noFill/>
          </a:ln>
          <a:effectLst>
            <a:outerShdw dist="71785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Research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2" name=""/>
          <p:cNvGrpSpPr/>
          <p:nvPr/>
        </p:nvGrpSpPr>
        <p:grpSpPr>
          <a:xfrm>
            <a:off x="7272360" y="39600"/>
            <a:ext cx="1758960" cy="1103400"/>
            <a:chOff x="7272360" y="39600"/>
            <a:chExt cx="1758960" cy="1103400"/>
          </a:xfrm>
        </p:grpSpPr>
        <p:sp>
          <p:nvSpPr>
            <p:cNvPr id="53" name=""/>
            <p:cNvSpPr/>
            <p:nvPr/>
          </p:nvSpPr>
          <p:spPr>
            <a:xfrm>
              <a:off x="7272360" y="39600"/>
              <a:ext cx="1752480" cy="110340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50000">
                  <a:srgbClr val="fefefe"/>
                </a:gs>
                <a:gs pos="100000">
                  <a:srgbClr val="cc0000"/>
                </a:gs>
              </a:gsLst>
              <a:lin ang="5400000"/>
            </a:gradFill>
            <a:ln w="0">
              <a:noFill/>
            </a:ln>
            <a:effectLst>
              <a:outerShdw dist="107932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7278840" y="299880"/>
              <a:ext cx="1752480" cy="533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123</a:t>
              </a:r>
              <a:br>
                <a:rPr sz="1600"/>
              </a:b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Professionals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5" name=""/>
          <p:cNvSpPr/>
          <p:nvPr/>
        </p:nvSpPr>
        <p:spPr>
          <a:xfrm>
            <a:off x="1523160" y="5675760"/>
            <a:ext cx="1468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John S. Hopley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251280" y="5675760"/>
            <a:ext cx="1191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Ted Murphy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2976120" y="5666040"/>
            <a:ext cx="1419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Mark A. Ruane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4333320" y="5666040"/>
            <a:ext cx="1666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Monte L. Gleason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5824080" y="5656680"/>
            <a:ext cx="18252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William S. Bradford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7550280" y="5652000"/>
            <a:ext cx="14986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Vince Kaminski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3124080" y="1089000"/>
            <a:ext cx="2667240" cy="654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66"/>
              </a:gs>
              <a:gs pos="50000">
                <a:srgbClr val="fefefe"/>
              </a:gs>
              <a:gs pos="100000">
                <a:srgbClr val="006666"/>
              </a:gs>
            </a:gsLst>
            <a:lin ang="13500000"/>
          </a:gradFill>
          <a:ln w="0">
            <a:noFill/>
          </a:ln>
          <a:effectLst>
            <a:outerShdw dist="81185" dir="307803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Enron Board of</a:t>
            </a: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Directors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"/>
          <p:cNvSpPr/>
          <p:nvPr/>
        </p:nvSpPr>
        <p:spPr>
          <a:xfrm>
            <a:off x="7667640" y="2666880"/>
            <a:ext cx="0" cy="22273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7" name=""/>
          <p:cNvSpPr/>
          <p:nvPr/>
        </p:nvSpPr>
        <p:spPr>
          <a:xfrm>
            <a:off x="7139160" y="2874960"/>
            <a:ext cx="1028520" cy="6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efe"/>
              </a:gs>
              <a:gs pos="100000">
                <a:srgbClr val="ffcc00"/>
              </a:gs>
            </a:gsLst>
            <a:lin ang="135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8" name=""/>
          <p:cNvSpPr/>
          <p:nvPr/>
        </p:nvSpPr>
        <p:spPr>
          <a:xfrm>
            <a:off x="4748040" y="1233360"/>
            <a:ext cx="0" cy="24670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9" name=""/>
          <p:cNvSpPr/>
          <p:nvPr/>
        </p:nvSpPr>
        <p:spPr>
          <a:xfrm>
            <a:off x="828720" y="2666880"/>
            <a:ext cx="1440" cy="793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0" name=""/>
          <p:cNvSpPr/>
          <p:nvPr/>
        </p:nvSpPr>
        <p:spPr>
          <a:xfrm>
            <a:off x="380880" y="2870280"/>
            <a:ext cx="1073160" cy="6350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efe"/>
              </a:gs>
              <a:gs pos="100000">
                <a:srgbClr val="ffcc00"/>
              </a:gs>
            </a:gsLst>
            <a:lin ang="135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Ken Cho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Manager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Financial Instruments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1" name=""/>
          <p:cNvSpPr/>
          <p:nvPr/>
        </p:nvSpPr>
        <p:spPr>
          <a:xfrm>
            <a:off x="4197240" y="2874960"/>
            <a:ext cx="1130400" cy="6350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efe"/>
              </a:gs>
              <a:gs pos="100000">
                <a:srgbClr val="ffcc00"/>
              </a:gs>
            </a:gsLst>
            <a:lin ang="135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Brad Horn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Director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NA Policy &amp; Analytics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2" name=""/>
          <p:cNvSpPr/>
          <p:nvPr/>
        </p:nvSpPr>
        <p:spPr>
          <a:xfrm>
            <a:off x="7143840" y="3916440"/>
            <a:ext cx="1030320" cy="617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efe"/>
              </a:gs>
              <a:gs pos="100000">
                <a:srgbClr val="ffcc00"/>
              </a:gs>
            </a:gsLst>
            <a:lin ang="135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3" name=""/>
          <p:cNvSpPr/>
          <p:nvPr/>
        </p:nvSpPr>
        <p:spPr>
          <a:xfrm>
            <a:off x="7139160" y="4878360"/>
            <a:ext cx="1028520" cy="617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efe"/>
              </a:gs>
              <a:gs pos="100000">
                <a:srgbClr val="ffcc00"/>
              </a:gs>
            </a:gsLst>
            <a:lin ang="135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4" name=""/>
          <p:cNvSpPr/>
          <p:nvPr/>
        </p:nvSpPr>
        <p:spPr>
          <a:xfrm>
            <a:off x="7023240" y="2944800"/>
            <a:ext cx="12747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Bryan Seyfried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Director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European Policy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5" name=""/>
          <p:cNvSpPr/>
          <p:nvPr/>
        </p:nvSpPr>
        <p:spPr>
          <a:xfrm>
            <a:off x="828720" y="2666880"/>
            <a:ext cx="683892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6" name=""/>
          <p:cNvSpPr/>
          <p:nvPr/>
        </p:nvSpPr>
        <p:spPr>
          <a:xfrm>
            <a:off x="4255920" y="2046240"/>
            <a:ext cx="97344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7" name=""/>
          <p:cNvSpPr/>
          <p:nvPr/>
        </p:nvSpPr>
        <p:spPr>
          <a:xfrm>
            <a:off x="7120080" y="5010120"/>
            <a:ext cx="106992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Rebecca Phillips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Analyst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8" name=""/>
          <p:cNvSpPr/>
          <p:nvPr/>
        </p:nvSpPr>
        <p:spPr>
          <a:xfrm>
            <a:off x="7142040" y="4048200"/>
            <a:ext cx="1033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Kenneth Tan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Manager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9" name=""/>
          <p:cNvSpPr/>
          <p:nvPr/>
        </p:nvSpPr>
        <p:spPr>
          <a:xfrm>
            <a:off x="3306600" y="5140440"/>
            <a:ext cx="1028880" cy="618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efe"/>
              </a:gs>
              <a:gs pos="100000">
                <a:srgbClr val="ffcc00"/>
              </a:gs>
            </a:gsLst>
            <a:lin ang="135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0" name=""/>
          <p:cNvSpPr/>
          <p:nvPr/>
        </p:nvSpPr>
        <p:spPr>
          <a:xfrm>
            <a:off x="3287880" y="5291280"/>
            <a:ext cx="1071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Karla Compean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Analyst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1" name=""/>
          <p:cNvSpPr/>
          <p:nvPr/>
        </p:nvSpPr>
        <p:spPr>
          <a:xfrm>
            <a:off x="4473720" y="5140440"/>
            <a:ext cx="1028520" cy="618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efe"/>
              </a:gs>
              <a:gs pos="100000">
                <a:srgbClr val="ffcc00"/>
              </a:gs>
            </a:gsLst>
            <a:lin ang="135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2" name=""/>
          <p:cNvSpPr/>
          <p:nvPr/>
        </p:nvSpPr>
        <p:spPr>
          <a:xfrm>
            <a:off x="4454640" y="5291280"/>
            <a:ext cx="106668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Garrett Ashmore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Analyst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3" name=""/>
          <p:cNvSpPr/>
          <p:nvPr/>
        </p:nvSpPr>
        <p:spPr>
          <a:xfrm>
            <a:off x="3192480" y="5014800"/>
            <a:ext cx="2435040" cy="881280"/>
          </a:xfrm>
          <a:prstGeom prst="rect">
            <a:avLst/>
          </a:prstGeom>
          <a:noFill/>
          <a:ln w="93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4" name=""/>
          <p:cNvSpPr/>
          <p:nvPr/>
        </p:nvSpPr>
        <p:spPr>
          <a:xfrm>
            <a:off x="5149800" y="3701880"/>
            <a:ext cx="7920" cy="8035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5" name=""/>
          <p:cNvSpPr/>
          <p:nvPr/>
        </p:nvSpPr>
        <p:spPr>
          <a:xfrm>
            <a:off x="3700440" y="3695760"/>
            <a:ext cx="9720" cy="825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6" name=""/>
          <p:cNvSpPr/>
          <p:nvPr/>
        </p:nvSpPr>
        <p:spPr>
          <a:xfrm>
            <a:off x="6423120" y="3695760"/>
            <a:ext cx="7920" cy="842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7" name=""/>
          <p:cNvSpPr/>
          <p:nvPr/>
        </p:nvSpPr>
        <p:spPr>
          <a:xfrm>
            <a:off x="2351160" y="3695760"/>
            <a:ext cx="9360" cy="8539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8" name=""/>
          <p:cNvSpPr/>
          <p:nvPr/>
        </p:nvSpPr>
        <p:spPr>
          <a:xfrm>
            <a:off x="1819440" y="3916440"/>
            <a:ext cx="1029960" cy="617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efe"/>
              </a:gs>
              <a:gs pos="100000">
                <a:srgbClr val="ffcc00"/>
              </a:gs>
            </a:gsLst>
            <a:lin ang="135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9" name=""/>
          <p:cNvSpPr/>
          <p:nvPr/>
        </p:nvSpPr>
        <p:spPr>
          <a:xfrm>
            <a:off x="3205080" y="3916440"/>
            <a:ext cx="1028880" cy="617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efe"/>
              </a:gs>
              <a:gs pos="100000">
                <a:srgbClr val="ffcc00"/>
              </a:gs>
            </a:gsLst>
            <a:lin ang="135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0" name=""/>
          <p:cNvSpPr/>
          <p:nvPr/>
        </p:nvSpPr>
        <p:spPr>
          <a:xfrm>
            <a:off x="4656240" y="3916440"/>
            <a:ext cx="1028520" cy="617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efe"/>
              </a:gs>
              <a:gs pos="100000">
                <a:srgbClr val="ffcc00"/>
              </a:gs>
            </a:gsLst>
            <a:lin ang="135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1" name=""/>
          <p:cNvSpPr/>
          <p:nvPr/>
        </p:nvSpPr>
        <p:spPr>
          <a:xfrm>
            <a:off x="5959440" y="3916440"/>
            <a:ext cx="1030320" cy="617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efe"/>
              </a:gs>
              <a:gs pos="100000">
                <a:srgbClr val="ffcc00"/>
              </a:gs>
            </a:gsLst>
            <a:lin ang="135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2" name=""/>
          <p:cNvSpPr/>
          <p:nvPr/>
        </p:nvSpPr>
        <p:spPr>
          <a:xfrm>
            <a:off x="4651200" y="3971880"/>
            <a:ext cx="1098720" cy="49860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Gary Taylor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Manager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NA Gas/Liquids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3" name=""/>
          <p:cNvSpPr/>
          <p:nvPr/>
        </p:nvSpPr>
        <p:spPr>
          <a:xfrm>
            <a:off x="1847880" y="3962520"/>
            <a:ext cx="971640" cy="70740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Rudi Zipter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Manager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Risk Analytics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4" name=""/>
          <p:cNvSpPr/>
          <p:nvPr/>
        </p:nvSpPr>
        <p:spPr>
          <a:xfrm>
            <a:off x="3100320" y="3979800"/>
            <a:ext cx="123660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Samantha Davidson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Sr. Specialist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MIS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5" name=""/>
          <p:cNvSpPr/>
          <p:nvPr/>
        </p:nvSpPr>
        <p:spPr>
          <a:xfrm>
            <a:off x="5940360" y="3970440"/>
            <a:ext cx="1076400" cy="54288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Vlady Gorny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Manager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NA Power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6" name=""/>
          <p:cNvSpPr/>
          <p:nvPr/>
        </p:nvSpPr>
        <p:spPr>
          <a:xfrm>
            <a:off x="2360520" y="3697200"/>
            <a:ext cx="406404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7" name=""/>
          <p:cNvSpPr/>
          <p:nvPr/>
        </p:nvSpPr>
        <p:spPr>
          <a:xfrm>
            <a:off x="1994760" y="3449520"/>
            <a:ext cx="16606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Systems and Infrastructure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8" name=""/>
          <p:cNvSpPr/>
          <p:nvPr/>
        </p:nvSpPr>
        <p:spPr>
          <a:xfrm>
            <a:off x="3641760" y="4834080"/>
            <a:ext cx="12412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Floating Resources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99" name=""/>
          <p:cNvGrpSpPr/>
          <p:nvPr/>
        </p:nvGrpSpPr>
        <p:grpSpPr>
          <a:xfrm>
            <a:off x="1739880" y="3641400"/>
            <a:ext cx="2595240" cy="995400"/>
            <a:chOff x="1739880" y="3641400"/>
            <a:chExt cx="2595240" cy="995400"/>
          </a:xfrm>
        </p:grpSpPr>
        <p:grpSp>
          <p:nvGrpSpPr>
            <p:cNvPr id="1000" name=""/>
            <p:cNvGrpSpPr/>
            <p:nvPr/>
          </p:nvGrpSpPr>
          <p:grpSpPr>
            <a:xfrm>
              <a:off x="1739880" y="3641400"/>
              <a:ext cx="2594880" cy="995400"/>
              <a:chOff x="1739880" y="3641400"/>
              <a:chExt cx="2594880" cy="995400"/>
            </a:xfrm>
          </p:grpSpPr>
          <p:sp>
            <p:nvSpPr>
              <p:cNvPr id="1001" name=""/>
              <p:cNvSpPr/>
              <p:nvPr/>
            </p:nvSpPr>
            <p:spPr>
              <a:xfrm flipV="1">
                <a:off x="4334760" y="3641400"/>
                <a:ext cx="0" cy="995400"/>
              </a:xfrm>
              <a:prstGeom prst="line">
                <a:avLst/>
              </a:prstGeom>
              <a:ln w="9360">
                <a:solidFill>
                  <a:srgbClr val="000000"/>
                </a:solidFill>
                <a:prstDash val="dash"/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2" name=""/>
              <p:cNvSpPr/>
              <p:nvPr/>
            </p:nvSpPr>
            <p:spPr>
              <a:xfrm>
                <a:off x="1739880" y="3641760"/>
                <a:ext cx="2594880" cy="0"/>
              </a:xfrm>
              <a:prstGeom prst="line">
                <a:avLst/>
              </a:prstGeom>
              <a:ln w="9360">
                <a:solidFill>
                  <a:srgbClr val="000000"/>
                </a:solidFill>
                <a:prstDash val="dash"/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03" name=""/>
            <p:cNvSpPr/>
            <p:nvPr/>
          </p:nvSpPr>
          <p:spPr>
            <a:xfrm flipV="1">
              <a:off x="1744560" y="3641400"/>
              <a:ext cx="0" cy="995400"/>
            </a:xfrm>
            <a:prstGeom prst="line">
              <a:avLst/>
            </a:prstGeom>
            <a:ln w="9360">
              <a:solidFill>
                <a:srgbClr val="000000"/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4" name=""/>
            <p:cNvSpPr/>
            <p:nvPr/>
          </p:nvSpPr>
          <p:spPr>
            <a:xfrm>
              <a:off x="1739880" y="4635360"/>
              <a:ext cx="2595240" cy="0"/>
            </a:xfrm>
            <a:prstGeom prst="line">
              <a:avLst/>
            </a:prstGeom>
            <a:ln w="9360">
              <a:solidFill>
                <a:srgbClr val="000000"/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05" name=""/>
          <p:cNvSpPr/>
          <p:nvPr/>
        </p:nvSpPr>
        <p:spPr>
          <a:xfrm>
            <a:off x="4255920" y="1187280"/>
            <a:ext cx="973440" cy="22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6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Risk Management Controls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1007" name=""/>
          <p:cNvSpPr/>
          <p:nvPr/>
        </p:nvSpPr>
        <p:spPr>
          <a:xfrm>
            <a:off x="3975120" y="933480"/>
            <a:ext cx="1461960" cy="6350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919191"/>
            </a:solidFill>
            <a:miter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Richard B. Buy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Chief Risk Officer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08" name=""/>
          <p:cNvGrpSpPr/>
          <p:nvPr/>
        </p:nvGrpSpPr>
        <p:grpSpPr>
          <a:xfrm>
            <a:off x="7272360" y="25560"/>
            <a:ext cx="1758960" cy="1103040"/>
            <a:chOff x="7272360" y="25560"/>
            <a:chExt cx="1758960" cy="1103040"/>
          </a:xfrm>
        </p:grpSpPr>
        <p:sp>
          <p:nvSpPr>
            <p:cNvPr id="1009" name=""/>
            <p:cNvSpPr/>
            <p:nvPr/>
          </p:nvSpPr>
          <p:spPr>
            <a:xfrm>
              <a:off x="7272360" y="25560"/>
              <a:ext cx="1752480" cy="110304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50000">
                  <a:srgbClr val="fefefe"/>
                </a:gs>
                <a:gs pos="100000">
                  <a:srgbClr val="cc0000"/>
                </a:gs>
              </a:gsLst>
              <a:lin ang="5400000"/>
            </a:gradFill>
            <a:ln w="0">
              <a:noFill/>
            </a:ln>
            <a:effectLst>
              <a:outerShdw dist="107932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0" name=""/>
            <p:cNvSpPr/>
            <p:nvPr/>
          </p:nvSpPr>
          <p:spPr>
            <a:xfrm>
              <a:off x="7278840" y="285480"/>
              <a:ext cx="1752480" cy="533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12</a:t>
              </a:r>
              <a:br>
                <a:rPr sz="1600"/>
              </a:b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Professionals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11" name=""/>
          <p:cNvSpPr/>
          <p:nvPr/>
        </p:nvSpPr>
        <p:spPr>
          <a:xfrm>
            <a:off x="3887640" y="1797120"/>
            <a:ext cx="1703520" cy="6350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ff"/>
              </a:gs>
              <a:gs pos="50000">
                <a:srgbClr val="e7e7fe"/>
              </a:gs>
              <a:gs pos="100000">
                <a:srgbClr val="0000ff"/>
              </a:gs>
            </a:gsLst>
            <a:lin ang="13500000"/>
          </a:gradFill>
          <a:ln w="0">
            <a:noFill/>
          </a:ln>
          <a:effectLst>
            <a:outerShdw dist="107932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95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Ted Murphy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Vice President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Risk Management Controls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"/>
          <p:cNvSpPr/>
          <p:nvPr/>
        </p:nvSpPr>
        <p:spPr>
          <a:xfrm>
            <a:off x="3556080" y="1295280"/>
            <a:ext cx="1963800" cy="638280"/>
          </a:xfrm>
          <a:prstGeom prst="rect">
            <a:avLst/>
          </a:prstGeom>
          <a:gradFill rotWithShape="0">
            <a:gsLst>
              <a:gs pos="0">
                <a:srgbClr val="006666"/>
              </a:gs>
              <a:gs pos="50000">
                <a:srgbClr val="fefefe"/>
              </a:gs>
              <a:gs pos="100000">
                <a:srgbClr val="006666"/>
              </a:gs>
            </a:gsLst>
            <a:lin ang="13500000"/>
          </a:gradFill>
          <a:ln w="0">
            <a:noFill/>
          </a:ln>
          <a:effectLst>
            <a:outerShdw dist="81185" dir="307803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3" name=""/>
          <p:cNvSpPr/>
          <p:nvPr/>
        </p:nvSpPr>
        <p:spPr>
          <a:xfrm>
            <a:off x="3668760" y="4597560"/>
            <a:ext cx="1738440" cy="637920"/>
          </a:xfrm>
          <a:prstGeom prst="rect">
            <a:avLst/>
          </a:prstGeom>
          <a:gradFill rotWithShape="0">
            <a:gsLst>
              <a:gs pos="0">
                <a:srgbClr val="660066"/>
              </a:gs>
              <a:gs pos="50000">
                <a:srgbClr val="fefefe"/>
              </a:gs>
              <a:gs pos="100000">
                <a:srgbClr val="660066"/>
              </a:gs>
            </a:gsLst>
            <a:lin ang="5400000"/>
          </a:gradFill>
          <a:ln w="0">
            <a:noFill/>
          </a:ln>
          <a:effectLst>
            <a:outerShdw dist="71785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4" name=""/>
          <p:cNvSpPr/>
          <p:nvPr/>
        </p:nvSpPr>
        <p:spPr>
          <a:xfrm>
            <a:off x="6921360" y="2871720"/>
            <a:ext cx="1973520" cy="641520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50000">
                <a:srgbClr val="fefefe"/>
              </a:gs>
              <a:gs pos="100000">
                <a:srgbClr val="cc0000"/>
              </a:gs>
            </a:gsLst>
            <a:lin ang="5400000"/>
          </a:gradFill>
          <a:ln w="0">
            <a:noFill/>
          </a:ln>
          <a:effectLst>
            <a:outerShdw dist="81185" dir="307803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77760" rIns="77760" tIns="41040" bIns="410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5" name=""/>
          <p:cNvSpPr/>
          <p:nvPr/>
        </p:nvSpPr>
        <p:spPr>
          <a:xfrm>
            <a:off x="466560" y="2925720"/>
            <a:ext cx="1740240" cy="64152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efefe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71785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6" name=""/>
          <p:cNvSpPr/>
          <p:nvPr/>
        </p:nvSpPr>
        <p:spPr>
          <a:xfrm>
            <a:off x="3022560" y="2725560"/>
            <a:ext cx="3021120" cy="1008360"/>
          </a:xfrm>
          <a:prstGeom prst="ellipse">
            <a:avLst/>
          </a:prstGeom>
          <a:gradFill rotWithShape="0">
            <a:gsLst>
              <a:gs pos="0">
                <a:srgbClr val="3333cc"/>
              </a:gs>
              <a:gs pos="100000">
                <a:srgbClr val="fefefe"/>
              </a:gs>
            </a:gsLst>
            <a:path path="rect">
              <a:fillToRect l="50000" t="50000" r="50000" b="50000"/>
            </a:path>
          </a:gradFill>
          <a:ln w="0">
            <a:noFill/>
          </a:ln>
          <a:effectLst>
            <a:outerShdw dist="81185" dir="307803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7" name=""/>
          <p:cNvSpPr/>
          <p:nvPr/>
        </p:nvSpPr>
        <p:spPr>
          <a:xfrm>
            <a:off x="3574440" y="1428840"/>
            <a:ext cx="1969560" cy="32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7760" rIns="7776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673200"/>
                <a:tab algn="l" pos="1346040"/>
                <a:tab algn="l" pos="2019240"/>
                <a:tab algn="l" pos="2692440"/>
                <a:tab algn="l" pos="3365640"/>
                <a:tab algn="l" pos="4038480"/>
                <a:tab algn="l" pos="4711680"/>
                <a:tab algn="l" pos="5384880"/>
                <a:tab algn="l" pos="6058080"/>
                <a:tab algn="l" pos="6730920"/>
                <a:tab algn="l" pos="7404120"/>
                <a:tab algn="l" pos="8077320"/>
                <a:tab algn="l" pos="8750160"/>
                <a:tab algn="l" pos="9423360"/>
                <a:tab algn="l" pos="10096560"/>
                <a:tab algn="l" pos="1076976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Board Of Directors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8" name=""/>
          <p:cNvSpPr/>
          <p:nvPr/>
        </p:nvSpPr>
        <p:spPr>
          <a:xfrm>
            <a:off x="6953400" y="2874960"/>
            <a:ext cx="1868400" cy="57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673200"/>
                <a:tab algn="l" pos="1346040"/>
                <a:tab algn="l" pos="2019240"/>
                <a:tab algn="l" pos="2692440"/>
                <a:tab algn="l" pos="3365640"/>
                <a:tab algn="l" pos="4038480"/>
                <a:tab algn="l" pos="4711680"/>
                <a:tab algn="l" pos="5384880"/>
                <a:tab algn="l" pos="6058080"/>
                <a:tab algn="l" pos="6730920"/>
                <a:tab algn="l" pos="7404120"/>
                <a:tab algn="l" pos="8077320"/>
                <a:tab algn="l" pos="8750160"/>
                <a:tab algn="l" pos="9423360"/>
                <a:tab algn="l" pos="10096560"/>
                <a:tab algn="l" pos="1076976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Business Unit Management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9" name=""/>
          <p:cNvSpPr/>
          <p:nvPr/>
        </p:nvSpPr>
        <p:spPr>
          <a:xfrm>
            <a:off x="457200" y="3063960"/>
            <a:ext cx="1822320" cy="57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673200"/>
                <a:tab algn="l" pos="1346040"/>
                <a:tab algn="l" pos="2019240"/>
                <a:tab algn="l" pos="2692440"/>
                <a:tab algn="l" pos="3365640"/>
                <a:tab algn="l" pos="4038480"/>
                <a:tab algn="l" pos="4711680"/>
                <a:tab algn="l" pos="5384880"/>
                <a:tab algn="l" pos="6058080"/>
                <a:tab algn="l" pos="6730920"/>
                <a:tab algn="l" pos="7404120"/>
                <a:tab algn="l" pos="8077320"/>
                <a:tab algn="l" pos="8750160"/>
                <a:tab algn="l" pos="9423360"/>
                <a:tab algn="l" pos="10096560"/>
                <a:tab algn="l" pos="1076976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Senior Executives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0" name=""/>
          <p:cNvSpPr/>
          <p:nvPr/>
        </p:nvSpPr>
        <p:spPr>
          <a:xfrm>
            <a:off x="4122360" y="4765680"/>
            <a:ext cx="899640" cy="32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7760" rIns="77760" tIns="41400" bIns="414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673200"/>
                <a:tab algn="l" pos="1346040"/>
                <a:tab algn="l" pos="2019240"/>
                <a:tab algn="l" pos="2692440"/>
                <a:tab algn="l" pos="3365640"/>
                <a:tab algn="l" pos="4038480"/>
                <a:tab algn="l" pos="4711680"/>
                <a:tab algn="l" pos="5384880"/>
                <a:tab algn="l" pos="6058080"/>
                <a:tab algn="l" pos="6730920"/>
                <a:tab algn="l" pos="7404120"/>
                <a:tab algn="l" pos="8077320"/>
                <a:tab algn="l" pos="8750160"/>
                <a:tab algn="l" pos="9423360"/>
                <a:tab algn="l" pos="10096560"/>
                <a:tab algn="l" pos="1076976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Traders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1" name=""/>
          <p:cNvSpPr/>
          <p:nvPr/>
        </p:nvSpPr>
        <p:spPr>
          <a:xfrm>
            <a:off x="3358080" y="2847960"/>
            <a:ext cx="2291760" cy="69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7760" rIns="7776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673200"/>
                <a:tab algn="l" pos="1346040"/>
                <a:tab algn="l" pos="2019240"/>
                <a:tab algn="l" pos="2692440"/>
                <a:tab algn="l" pos="3365640"/>
                <a:tab algn="l" pos="4038480"/>
                <a:tab algn="l" pos="4711680"/>
                <a:tab algn="l" pos="5384880"/>
                <a:tab algn="l" pos="6058080"/>
                <a:tab algn="l" pos="6730920"/>
                <a:tab algn="l" pos="7404120"/>
                <a:tab algn="l" pos="8077320"/>
                <a:tab algn="l" pos="8750160"/>
                <a:tab algn="l" pos="9423360"/>
                <a:tab algn="l" pos="10096560"/>
                <a:tab algn="l" pos="1076976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Enron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673200"/>
                <a:tab algn="l" pos="1346040"/>
                <a:tab algn="l" pos="2019240"/>
                <a:tab algn="l" pos="2692440"/>
                <a:tab algn="l" pos="3365640"/>
                <a:tab algn="l" pos="4038480"/>
                <a:tab algn="l" pos="4711680"/>
                <a:tab algn="l" pos="5384880"/>
                <a:tab algn="l" pos="6058080"/>
                <a:tab algn="l" pos="6730920"/>
                <a:tab algn="l" pos="7404120"/>
                <a:tab algn="l" pos="8077320"/>
                <a:tab algn="l" pos="8750160"/>
                <a:tab algn="l" pos="9423360"/>
                <a:tab algn="l" pos="10096560"/>
                <a:tab algn="l" pos="1076976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Chief Risk Officer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2" name=""/>
          <p:cNvSpPr/>
          <p:nvPr/>
        </p:nvSpPr>
        <p:spPr>
          <a:xfrm rot="16200000">
            <a:off x="4248000" y="2130480"/>
            <a:ext cx="571680" cy="371520"/>
          </a:xfrm>
          <a:prstGeom prst="leftRightArrow">
            <a:avLst>
              <a:gd name="adj1" fmla="val 50000"/>
              <a:gd name="adj2" fmla="val 30632"/>
            </a:avLst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3" name=""/>
          <p:cNvSpPr/>
          <p:nvPr/>
        </p:nvSpPr>
        <p:spPr>
          <a:xfrm flipH="1">
            <a:off x="2309040" y="3030480"/>
            <a:ext cx="569880" cy="371520"/>
          </a:xfrm>
          <a:prstGeom prst="leftRightArrow">
            <a:avLst>
              <a:gd name="adj1" fmla="val 50000"/>
              <a:gd name="adj2" fmla="val 30536"/>
            </a:avLst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4" name=""/>
          <p:cNvSpPr/>
          <p:nvPr/>
        </p:nvSpPr>
        <p:spPr>
          <a:xfrm>
            <a:off x="6197760" y="3016080"/>
            <a:ext cx="576000" cy="371520"/>
          </a:xfrm>
          <a:prstGeom prst="leftRightArrow">
            <a:avLst>
              <a:gd name="adj1" fmla="val 50000"/>
              <a:gd name="adj2" fmla="val 30864"/>
            </a:avLst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5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Risk Management Controls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1026" name=""/>
          <p:cNvSpPr/>
          <p:nvPr/>
        </p:nvSpPr>
        <p:spPr>
          <a:xfrm rot="16200000">
            <a:off x="4255920" y="3959280"/>
            <a:ext cx="571680" cy="371520"/>
          </a:xfrm>
          <a:prstGeom prst="leftRightArrow">
            <a:avLst>
              <a:gd name="adj1" fmla="val 50000"/>
              <a:gd name="adj2" fmla="val 30632"/>
            </a:avLst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Responsibilities of Risk Management Controls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1028" name="PlaceHolder 2"/>
          <p:cNvSpPr>
            <a:spLocks noGrp="1"/>
          </p:cNvSpPr>
          <p:nvPr>
            <p:ph/>
          </p:nvPr>
        </p:nvSpPr>
        <p:spPr>
          <a:xfrm>
            <a:off x="1082520" y="990360"/>
            <a:ext cx="7778880" cy="363672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marL="285840" indent="-285840">
              <a:lnSpc>
                <a:spcPct val="95000"/>
              </a:lnSpc>
              <a:spcBef>
                <a:spcPts val="1624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Administration / Guardianship of the Risk Policy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5000"/>
              </a:lnSpc>
              <a:spcBef>
                <a:spcPts val="1463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Monitoring compliance with the Risk Policy and reporting noncompliance as required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5000"/>
              </a:lnSpc>
              <a:spcBef>
                <a:spcPts val="1463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Recommending changes to the Risk Policy for the Board’s consideration as business needs and risk profiles change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5000"/>
              </a:lnSpc>
              <a:spcBef>
                <a:spcPts val="1624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Risk Analysis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5000"/>
              </a:lnSpc>
              <a:spcBef>
                <a:spcPts val="1463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Ensuring that risks are properly identified, measured, monitored and reported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5000"/>
              </a:lnSpc>
              <a:spcBef>
                <a:spcPts val="1463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Helping business units strike the right balance between risk and reward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The Risk Management Policy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1030" name="PlaceHolder 2"/>
          <p:cNvSpPr>
            <a:spLocks noGrp="1"/>
          </p:cNvSpPr>
          <p:nvPr>
            <p:ph/>
          </p:nvPr>
        </p:nvSpPr>
        <p:spPr>
          <a:xfrm>
            <a:off x="1082520" y="990720"/>
            <a:ext cx="7778880" cy="321624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marL="285840" indent="-285840">
              <a:lnSpc>
                <a:spcPct val="95000"/>
              </a:lnSpc>
              <a:spcBef>
                <a:spcPts val="1375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Incorporates many factors into the limit structure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5000"/>
              </a:lnSpc>
              <a:spcBef>
                <a:spcPts val="1239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Price Risk, Option Sensitivity, and Liquidity Risk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5000"/>
              </a:lnSpc>
              <a:spcBef>
                <a:spcPts val="1239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Correlation across portfolio positions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5000"/>
              </a:lnSpc>
              <a:spcBef>
                <a:spcPts val="1239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Value-at-Risk (V@R)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5000"/>
              </a:lnSpc>
              <a:spcBef>
                <a:spcPts val="1239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Daily and cumulative loss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5000"/>
              </a:lnSpc>
              <a:spcBef>
                <a:spcPts val="1375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Limits are reviewed daily by Risk Management Controls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5000"/>
              </a:lnSpc>
              <a:spcBef>
                <a:spcPts val="1375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Limits are reviewed and ratified by the Enron Board of Directors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PlaceHolder 1"/>
          <p:cNvSpPr>
            <a:spLocks noGrp="1"/>
          </p:cNvSpPr>
          <p:nvPr>
            <p:ph/>
          </p:nvPr>
        </p:nvSpPr>
        <p:spPr>
          <a:xfrm>
            <a:off x="991800" y="762120"/>
            <a:ext cx="7807320" cy="572976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marL="285840" indent="-285840">
              <a:lnSpc>
                <a:spcPct val="85000"/>
              </a:lnSpc>
              <a:spcBef>
                <a:spcPts val="337"/>
              </a:spcBef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Value-at-Risk (V@R) has become the standard measure of risk across portfolios and businesses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85000"/>
              </a:lnSpc>
              <a:spcBef>
                <a:spcPts val="300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Dollar loss that may be experienced in the value of a portfolio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71640" indent="-228600">
              <a:lnSpc>
                <a:spcPct val="85000"/>
              </a:lnSpc>
              <a:spcBef>
                <a:spcPts val="300"/>
              </a:spcBef>
              <a:buClr>
                <a:srgbClr val="350fc1"/>
              </a:buClr>
              <a:buSzPct val="110000"/>
              <a:buFont typeface="Times New Roman"/>
              <a:buChar char="»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over a defined time period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71640" indent="-228600">
              <a:lnSpc>
                <a:spcPct val="85000"/>
              </a:lnSpc>
              <a:spcBef>
                <a:spcPts val="300"/>
              </a:spcBef>
              <a:buClr>
                <a:srgbClr val="350fc1"/>
              </a:buClr>
              <a:buSzPct val="110000"/>
              <a:buFont typeface="Times New Roman"/>
              <a:buChar char="»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with a given confidence interval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71640" indent="-228600">
              <a:lnSpc>
                <a:spcPct val="85000"/>
              </a:lnSpc>
              <a:spcBef>
                <a:spcPts val="300"/>
              </a:spcBef>
              <a:buClr>
                <a:srgbClr val="350fc1"/>
              </a:buClr>
              <a:buSzPct val="110000"/>
              <a:buFont typeface="Times New Roman"/>
              <a:buChar char="»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due to changes in market risk factors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85000"/>
              </a:lnSpc>
              <a:spcBef>
                <a:spcPts val="1125"/>
              </a:spcBef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Corp.’s V@R methodology uses a 95% confidence interval and a one-day time horizon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0">
              <a:lnSpc>
                <a:spcPct val="85000"/>
              </a:lnSpc>
              <a:spcBef>
                <a:spcPts val="337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0">
              <a:lnSpc>
                <a:spcPct val="85000"/>
              </a:lnSpc>
              <a:spcBef>
                <a:spcPts val="337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0">
              <a:lnSpc>
                <a:spcPct val="85000"/>
              </a:lnSpc>
              <a:spcBef>
                <a:spcPts val="337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0">
              <a:lnSpc>
                <a:spcPct val="85000"/>
              </a:lnSpc>
              <a:spcBef>
                <a:spcPts val="337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0">
              <a:lnSpc>
                <a:spcPct val="85000"/>
              </a:lnSpc>
              <a:spcBef>
                <a:spcPts val="337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0">
              <a:lnSpc>
                <a:spcPct val="85000"/>
              </a:lnSpc>
              <a:spcBef>
                <a:spcPts val="337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0">
              <a:lnSpc>
                <a:spcPct val="85000"/>
              </a:lnSpc>
              <a:spcBef>
                <a:spcPts val="337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0">
              <a:lnSpc>
                <a:spcPct val="85000"/>
              </a:lnSpc>
              <a:spcBef>
                <a:spcPts val="337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0">
              <a:lnSpc>
                <a:spcPct val="85000"/>
              </a:lnSpc>
              <a:spcBef>
                <a:spcPts val="337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0">
              <a:lnSpc>
                <a:spcPct val="85000"/>
              </a:lnSpc>
              <a:spcBef>
                <a:spcPts val="2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0">
              <a:lnSpc>
                <a:spcPct val="85000"/>
              </a:lnSpc>
              <a:spcBef>
                <a:spcPts val="1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85000"/>
              </a:lnSpc>
              <a:spcBef>
                <a:spcPts val="337"/>
              </a:spcBef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Other Measures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85000"/>
              </a:lnSpc>
              <a:spcBef>
                <a:spcPts val="300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Stress testing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85000"/>
              </a:lnSpc>
              <a:spcBef>
                <a:spcPts val="300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Scenario analysis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32" name=""/>
          <p:cNvGrpSpPr/>
          <p:nvPr/>
        </p:nvGrpSpPr>
        <p:grpSpPr>
          <a:xfrm>
            <a:off x="1420920" y="2894040"/>
            <a:ext cx="7129440" cy="2824200"/>
            <a:chOff x="1420920" y="2894040"/>
            <a:chExt cx="7129440" cy="2824200"/>
          </a:xfrm>
        </p:grpSpPr>
        <p:pic>
          <p:nvPicPr>
            <p:cNvPr id="1033" name="Box" descr=""/>
            <p:cNvPicPr/>
            <p:nvPr/>
          </p:nvPicPr>
          <p:blipFill>
            <a:blip r:embed="rId1"/>
            <a:stretch/>
          </p:blipFill>
          <p:spPr>
            <a:xfrm>
              <a:off x="1420920" y="2894040"/>
              <a:ext cx="7129440" cy="2824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34" name=""/>
            <p:cNvSpPr/>
            <p:nvPr/>
          </p:nvSpPr>
          <p:spPr>
            <a:xfrm flipV="1">
              <a:off x="4976640" y="5187960"/>
              <a:ext cx="0" cy="4608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5" name=""/>
            <p:cNvSpPr/>
            <p:nvPr/>
          </p:nvSpPr>
          <p:spPr>
            <a:xfrm>
              <a:off x="1956600" y="5148360"/>
              <a:ext cx="195480" cy="168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0.0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6" name=""/>
            <p:cNvSpPr/>
            <p:nvPr/>
          </p:nvSpPr>
          <p:spPr>
            <a:xfrm>
              <a:off x="1956600" y="4656240"/>
              <a:ext cx="195480" cy="168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0.1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7" name=""/>
            <p:cNvSpPr/>
            <p:nvPr/>
          </p:nvSpPr>
          <p:spPr>
            <a:xfrm>
              <a:off x="1956600" y="4178160"/>
              <a:ext cx="195480" cy="168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0.2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8" name=""/>
            <p:cNvSpPr/>
            <p:nvPr/>
          </p:nvSpPr>
          <p:spPr>
            <a:xfrm>
              <a:off x="1964520" y="3706920"/>
              <a:ext cx="195480" cy="168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0.3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9" name=""/>
            <p:cNvSpPr/>
            <p:nvPr/>
          </p:nvSpPr>
          <p:spPr>
            <a:xfrm>
              <a:off x="1951920" y="3241800"/>
              <a:ext cx="195480" cy="168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0.4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0" name=""/>
            <p:cNvSpPr/>
            <p:nvPr/>
          </p:nvSpPr>
          <p:spPr>
            <a:xfrm flipV="1">
              <a:off x="2200320" y="3331800"/>
              <a:ext cx="0" cy="190188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1" name=""/>
            <p:cNvSpPr/>
            <p:nvPr/>
          </p:nvSpPr>
          <p:spPr>
            <a:xfrm>
              <a:off x="2232000" y="5234040"/>
              <a:ext cx="136440" cy="1440"/>
            </a:xfrm>
            <a:prstGeom prst="line">
              <a:avLst/>
            </a:prstGeom>
            <a:ln w="38160">
              <a:solidFill>
                <a:srgbClr val="fc012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2" name=""/>
            <p:cNvSpPr/>
            <p:nvPr/>
          </p:nvSpPr>
          <p:spPr>
            <a:xfrm>
              <a:off x="2136600" y="4759200"/>
              <a:ext cx="136800" cy="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3" name=""/>
            <p:cNvSpPr/>
            <p:nvPr/>
          </p:nvSpPr>
          <p:spPr>
            <a:xfrm>
              <a:off x="2136600" y="4282920"/>
              <a:ext cx="136800" cy="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4" name=""/>
            <p:cNvSpPr/>
            <p:nvPr/>
          </p:nvSpPr>
          <p:spPr>
            <a:xfrm>
              <a:off x="2136600" y="3807000"/>
              <a:ext cx="136800" cy="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5" name=""/>
            <p:cNvSpPr/>
            <p:nvPr/>
          </p:nvSpPr>
          <p:spPr>
            <a:xfrm>
              <a:off x="2136600" y="3332160"/>
              <a:ext cx="136800" cy="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6" name=""/>
            <p:cNvSpPr/>
            <p:nvPr/>
          </p:nvSpPr>
          <p:spPr>
            <a:xfrm>
              <a:off x="2317680" y="5202360"/>
              <a:ext cx="9720" cy="11160"/>
            </a:xfrm>
            <a:custGeom>
              <a:avLst/>
              <a:gdLst/>
              <a:ahLst/>
              <a:rect l="l" t="t" r="r" b="b"/>
              <a:pathLst>
                <a:path w="35" h="64">
                  <a:moveTo>
                    <a:pt x="8" y="64"/>
                  </a:moveTo>
                  <a:lnTo>
                    <a:pt x="15" y="63"/>
                  </a:lnTo>
                  <a:lnTo>
                    <a:pt x="21" y="59"/>
                  </a:lnTo>
                  <a:lnTo>
                    <a:pt x="26" y="56"/>
                  </a:lnTo>
                  <a:lnTo>
                    <a:pt x="30" y="51"/>
                  </a:lnTo>
                  <a:lnTo>
                    <a:pt x="33" y="46"/>
                  </a:lnTo>
                  <a:lnTo>
                    <a:pt x="35" y="41"/>
                  </a:lnTo>
                  <a:lnTo>
                    <a:pt x="35" y="34"/>
                  </a:lnTo>
                  <a:lnTo>
                    <a:pt x="35" y="29"/>
                  </a:lnTo>
                  <a:lnTo>
                    <a:pt x="34" y="22"/>
                  </a:lnTo>
                  <a:lnTo>
                    <a:pt x="33" y="17"/>
                  </a:lnTo>
                  <a:lnTo>
                    <a:pt x="29" y="12"/>
                  </a:lnTo>
                  <a:lnTo>
                    <a:pt x="25" y="8"/>
                  </a:lnTo>
                  <a:lnTo>
                    <a:pt x="21" y="4"/>
                  </a:lnTo>
                  <a:lnTo>
                    <a:pt x="14" y="1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d81e04"/>
            </a:solidFill>
            <a:ln w="38160">
              <a:solidFill>
                <a:srgbClr val="fc012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7" name=""/>
            <p:cNvSpPr/>
            <p:nvPr/>
          </p:nvSpPr>
          <p:spPr>
            <a:xfrm>
              <a:off x="2230560" y="5202360"/>
              <a:ext cx="88920" cy="19080"/>
            </a:xfrm>
            <a:custGeom>
              <a:avLst/>
              <a:gdLst/>
              <a:ahLst/>
              <a:rect l="l" t="t" r="r" b="b"/>
              <a:pathLst>
                <a:path w="328" h="102">
                  <a:moveTo>
                    <a:pt x="4" y="71"/>
                  </a:moveTo>
                  <a:lnTo>
                    <a:pt x="8" y="102"/>
                  </a:lnTo>
                  <a:lnTo>
                    <a:pt x="328" y="64"/>
                  </a:lnTo>
                  <a:lnTo>
                    <a:pt x="320" y="0"/>
                  </a:lnTo>
                  <a:lnTo>
                    <a:pt x="0" y="39"/>
                  </a:lnTo>
                  <a:lnTo>
                    <a:pt x="4" y="71"/>
                  </a:lnTo>
                  <a:close/>
                </a:path>
              </a:pathLst>
            </a:custGeom>
            <a:solidFill>
              <a:srgbClr val="d81e04"/>
            </a:solidFill>
            <a:ln w="38160">
              <a:solidFill>
                <a:srgbClr val="fc012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8" name=""/>
            <p:cNvSpPr/>
            <p:nvPr/>
          </p:nvSpPr>
          <p:spPr>
            <a:xfrm>
              <a:off x="2190600" y="5208480"/>
              <a:ext cx="9720" cy="12960"/>
            </a:xfrm>
            <a:custGeom>
              <a:avLst/>
              <a:gdLst/>
              <a:ahLst/>
              <a:rect l="l" t="t" r="r" b="b"/>
              <a:pathLst>
                <a:path w="37" h="63">
                  <a:moveTo>
                    <a:pt x="29" y="0"/>
                  </a:moveTo>
                  <a:lnTo>
                    <a:pt x="21" y="2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4" y="48"/>
                  </a:lnTo>
                  <a:lnTo>
                    <a:pt x="7" y="51"/>
                  </a:lnTo>
                  <a:lnTo>
                    <a:pt x="11" y="57"/>
                  </a:lnTo>
                  <a:lnTo>
                    <a:pt x="16" y="59"/>
                  </a:lnTo>
                  <a:lnTo>
                    <a:pt x="23" y="62"/>
                  </a:lnTo>
                  <a:lnTo>
                    <a:pt x="29" y="63"/>
                  </a:lnTo>
                  <a:lnTo>
                    <a:pt x="37" y="6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81e04"/>
            </a:solidFill>
            <a:ln w="38160">
              <a:solidFill>
                <a:srgbClr val="fc012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9" name=""/>
            <p:cNvSpPr/>
            <p:nvPr/>
          </p:nvSpPr>
          <p:spPr>
            <a:xfrm>
              <a:off x="2413080" y="5191200"/>
              <a:ext cx="9360" cy="12600"/>
            </a:xfrm>
            <a:custGeom>
              <a:avLst/>
              <a:gdLst/>
              <a:ahLst/>
              <a:rect l="l" t="t" r="r" b="b"/>
              <a:pathLst>
                <a:path w="35" h="64">
                  <a:moveTo>
                    <a:pt x="8" y="64"/>
                  </a:moveTo>
                  <a:lnTo>
                    <a:pt x="16" y="63"/>
                  </a:lnTo>
                  <a:lnTo>
                    <a:pt x="22" y="59"/>
                  </a:lnTo>
                  <a:lnTo>
                    <a:pt x="26" y="55"/>
                  </a:lnTo>
                  <a:lnTo>
                    <a:pt x="30" y="51"/>
                  </a:lnTo>
                  <a:lnTo>
                    <a:pt x="34" y="46"/>
                  </a:lnTo>
                  <a:lnTo>
                    <a:pt x="35" y="39"/>
                  </a:lnTo>
                  <a:lnTo>
                    <a:pt x="35" y="34"/>
                  </a:lnTo>
                  <a:lnTo>
                    <a:pt x="35" y="27"/>
                  </a:lnTo>
                  <a:lnTo>
                    <a:pt x="34" y="22"/>
                  </a:lnTo>
                  <a:lnTo>
                    <a:pt x="31" y="17"/>
                  </a:lnTo>
                  <a:lnTo>
                    <a:pt x="29" y="12"/>
                  </a:lnTo>
                  <a:lnTo>
                    <a:pt x="25" y="8"/>
                  </a:lnTo>
                  <a:lnTo>
                    <a:pt x="20" y="4"/>
                  </a:lnTo>
                  <a:lnTo>
                    <a:pt x="14" y="1"/>
                  </a:lnTo>
                  <a:lnTo>
                    <a:pt x="6" y="0"/>
                  </a:lnTo>
                  <a:lnTo>
                    <a:pt x="0" y="1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d81e04"/>
            </a:solidFill>
            <a:ln w="38160">
              <a:solidFill>
                <a:srgbClr val="fc012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0" name=""/>
            <p:cNvSpPr/>
            <p:nvPr/>
          </p:nvSpPr>
          <p:spPr>
            <a:xfrm>
              <a:off x="2317680" y="5191200"/>
              <a:ext cx="98640" cy="22320"/>
            </a:xfrm>
            <a:custGeom>
              <a:avLst/>
              <a:gdLst/>
              <a:ahLst/>
              <a:rect l="l" t="t" r="r" b="b"/>
              <a:pathLst>
                <a:path w="360" h="113">
                  <a:moveTo>
                    <a:pt x="4" y="82"/>
                  </a:moveTo>
                  <a:lnTo>
                    <a:pt x="9" y="113"/>
                  </a:lnTo>
                  <a:lnTo>
                    <a:pt x="360" y="63"/>
                  </a:lnTo>
                  <a:lnTo>
                    <a:pt x="352" y="0"/>
                  </a:lnTo>
                  <a:lnTo>
                    <a:pt x="0" y="50"/>
                  </a:lnTo>
                  <a:lnTo>
                    <a:pt x="4" y="82"/>
                  </a:lnTo>
                  <a:close/>
                </a:path>
              </a:pathLst>
            </a:custGeom>
            <a:solidFill>
              <a:srgbClr val="d81e04"/>
            </a:solidFill>
            <a:ln w="38160">
              <a:solidFill>
                <a:srgbClr val="fc012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1" name=""/>
            <p:cNvSpPr/>
            <p:nvPr/>
          </p:nvSpPr>
          <p:spPr>
            <a:xfrm>
              <a:off x="2309760" y="5202360"/>
              <a:ext cx="9720" cy="11160"/>
            </a:xfrm>
            <a:custGeom>
              <a:avLst/>
              <a:gdLst/>
              <a:ahLst/>
              <a:rect l="l" t="t" r="r" b="b"/>
              <a:pathLst>
                <a:path w="37" h="63">
                  <a:moveTo>
                    <a:pt x="28" y="0"/>
                  </a:moveTo>
                  <a:lnTo>
                    <a:pt x="20" y="1"/>
                  </a:lnTo>
                  <a:lnTo>
                    <a:pt x="15" y="4"/>
                  </a:lnTo>
                  <a:lnTo>
                    <a:pt x="9" y="8"/>
                  </a:lnTo>
                  <a:lnTo>
                    <a:pt x="5" y="13"/>
                  </a:lnTo>
                  <a:lnTo>
                    <a:pt x="3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4" y="47"/>
                  </a:lnTo>
                  <a:lnTo>
                    <a:pt x="7" y="51"/>
                  </a:lnTo>
                  <a:lnTo>
                    <a:pt x="11" y="57"/>
                  </a:lnTo>
                  <a:lnTo>
                    <a:pt x="16" y="59"/>
                  </a:lnTo>
                  <a:lnTo>
                    <a:pt x="22" y="62"/>
                  </a:lnTo>
                  <a:lnTo>
                    <a:pt x="29" y="63"/>
                  </a:lnTo>
                  <a:lnTo>
                    <a:pt x="37" y="6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81e04"/>
            </a:solidFill>
            <a:ln w="38160">
              <a:solidFill>
                <a:srgbClr val="fc012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2" name=""/>
            <p:cNvSpPr/>
            <p:nvPr/>
          </p:nvSpPr>
          <p:spPr>
            <a:xfrm>
              <a:off x="2500200" y="5180040"/>
              <a:ext cx="9720" cy="11160"/>
            </a:xfrm>
            <a:custGeom>
              <a:avLst/>
              <a:gdLst/>
              <a:ahLst/>
              <a:rect l="l" t="t" r="r" b="b"/>
              <a:pathLst>
                <a:path w="38" h="63">
                  <a:moveTo>
                    <a:pt x="12" y="63"/>
                  </a:moveTo>
                  <a:lnTo>
                    <a:pt x="20" y="62"/>
                  </a:lnTo>
                  <a:lnTo>
                    <a:pt x="25" y="58"/>
                  </a:lnTo>
                  <a:lnTo>
                    <a:pt x="30" y="54"/>
                  </a:lnTo>
                  <a:lnTo>
                    <a:pt x="34" y="48"/>
                  </a:lnTo>
                  <a:lnTo>
                    <a:pt x="37" y="43"/>
                  </a:lnTo>
                  <a:lnTo>
                    <a:pt x="38" y="38"/>
                  </a:lnTo>
                  <a:lnTo>
                    <a:pt x="38" y="31"/>
                  </a:lnTo>
                  <a:lnTo>
                    <a:pt x="37" y="26"/>
                  </a:lnTo>
                  <a:lnTo>
                    <a:pt x="35" y="20"/>
                  </a:lnTo>
                  <a:lnTo>
                    <a:pt x="33" y="14"/>
                  </a:lnTo>
                  <a:lnTo>
                    <a:pt x="30" y="10"/>
                  </a:lnTo>
                  <a:lnTo>
                    <a:pt x="25" y="5"/>
                  </a:lnTo>
                  <a:lnTo>
                    <a:pt x="20" y="2"/>
                  </a:lnTo>
                  <a:lnTo>
                    <a:pt x="14" y="1"/>
                  </a:lnTo>
                  <a:lnTo>
                    <a:pt x="8" y="0"/>
                  </a:lnTo>
                  <a:lnTo>
                    <a:pt x="0" y="1"/>
                  </a:lnTo>
                  <a:lnTo>
                    <a:pt x="12" y="63"/>
                  </a:lnTo>
                  <a:close/>
                </a:path>
              </a:pathLst>
            </a:custGeom>
            <a:solidFill>
              <a:srgbClr val="d81e04"/>
            </a:solidFill>
            <a:ln w="38160">
              <a:solidFill>
                <a:srgbClr val="fc012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3" name=""/>
            <p:cNvSpPr/>
            <p:nvPr/>
          </p:nvSpPr>
          <p:spPr>
            <a:xfrm>
              <a:off x="2413080" y="5180040"/>
              <a:ext cx="92160" cy="23760"/>
            </a:xfrm>
            <a:custGeom>
              <a:avLst/>
              <a:gdLst/>
              <a:ahLst/>
              <a:rect l="l" t="t" r="r" b="b"/>
              <a:pathLst>
                <a:path w="333" h="126">
                  <a:moveTo>
                    <a:pt x="7" y="95"/>
                  </a:moveTo>
                  <a:lnTo>
                    <a:pt x="13" y="126"/>
                  </a:lnTo>
                  <a:lnTo>
                    <a:pt x="333" y="62"/>
                  </a:lnTo>
                  <a:lnTo>
                    <a:pt x="321" y="0"/>
                  </a:lnTo>
                  <a:lnTo>
                    <a:pt x="0" y="63"/>
                  </a:lnTo>
                  <a:lnTo>
                    <a:pt x="7" y="95"/>
                  </a:lnTo>
                  <a:close/>
                </a:path>
              </a:pathLst>
            </a:custGeom>
            <a:solidFill>
              <a:srgbClr val="d81e04"/>
            </a:solidFill>
            <a:ln w="38160">
              <a:solidFill>
                <a:srgbClr val="fc012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4" name=""/>
            <p:cNvSpPr/>
            <p:nvPr/>
          </p:nvSpPr>
          <p:spPr>
            <a:xfrm>
              <a:off x="2406600" y="5191200"/>
              <a:ext cx="11160" cy="12600"/>
            </a:xfrm>
            <a:custGeom>
              <a:avLst/>
              <a:gdLst/>
              <a:ahLst/>
              <a:rect l="l" t="t" r="r" b="b"/>
              <a:pathLst>
                <a:path w="38" h="63">
                  <a:moveTo>
                    <a:pt x="25" y="0"/>
                  </a:moveTo>
                  <a:lnTo>
                    <a:pt x="19" y="3"/>
                  </a:lnTo>
                  <a:lnTo>
                    <a:pt x="12" y="5"/>
                  </a:lnTo>
                  <a:lnTo>
                    <a:pt x="8" y="9"/>
                  </a:lnTo>
                  <a:lnTo>
                    <a:pt x="4" y="15"/>
                  </a:lnTo>
                  <a:lnTo>
                    <a:pt x="2" y="20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2" y="44"/>
                  </a:lnTo>
                  <a:lnTo>
                    <a:pt x="4" y="49"/>
                  </a:lnTo>
                  <a:lnTo>
                    <a:pt x="8" y="54"/>
                  </a:lnTo>
                  <a:lnTo>
                    <a:pt x="12" y="58"/>
                  </a:lnTo>
                  <a:lnTo>
                    <a:pt x="17" y="61"/>
                  </a:lnTo>
                  <a:lnTo>
                    <a:pt x="24" y="63"/>
                  </a:lnTo>
                  <a:lnTo>
                    <a:pt x="31" y="63"/>
                  </a:lnTo>
                  <a:lnTo>
                    <a:pt x="38" y="6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81e04"/>
            </a:solidFill>
            <a:ln w="38160">
              <a:solidFill>
                <a:srgbClr val="fc012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5" name=""/>
            <p:cNvSpPr/>
            <p:nvPr/>
          </p:nvSpPr>
          <p:spPr>
            <a:xfrm>
              <a:off x="2595600" y="5165640"/>
              <a:ext cx="11160" cy="11160"/>
            </a:xfrm>
            <a:custGeom>
              <a:avLst/>
              <a:gdLst/>
              <a:ahLst/>
              <a:rect l="l" t="t" r="r" b="b"/>
              <a:pathLst>
                <a:path w="39" h="63">
                  <a:moveTo>
                    <a:pt x="14" y="63"/>
                  </a:moveTo>
                  <a:lnTo>
                    <a:pt x="21" y="60"/>
                  </a:lnTo>
                  <a:lnTo>
                    <a:pt x="27" y="57"/>
                  </a:lnTo>
                  <a:lnTo>
                    <a:pt x="31" y="52"/>
                  </a:lnTo>
                  <a:lnTo>
                    <a:pt x="35" y="48"/>
                  </a:lnTo>
                  <a:lnTo>
                    <a:pt x="38" y="43"/>
                  </a:lnTo>
                  <a:lnTo>
                    <a:pt x="39" y="36"/>
                  </a:lnTo>
                  <a:lnTo>
                    <a:pt x="39" y="31"/>
                  </a:lnTo>
                  <a:lnTo>
                    <a:pt x="38" y="25"/>
                  </a:lnTo>
                  <a:lnTo>
                    <a:pt x="37" y="19"/>
                  </a:lnTo>
                  <a:lnTo>
                    <a:pt x="34" y="14"/>
                  </a:lnTo>
                  <a:lnTo>
                    <a:pt x="30" y="9"/>
                  </a:lnTo>
                  <a:lnTo>
                    <a:pt x="26" y="5"/>
                  </a:lnTo>
                  <a:lnTo>
                    <a:pt x="21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0" y="1"/>
                  </a:lnTo>
                  <a:lnTo>
                    <a:pt x="14" y="63"/>
                  </a:lnTo>
                  <a:close/>
                </a:path>
              </a:pathLst>
            </a:custGeom>
            <a:solidFill>
              <a:srgbClr val="d81e04"/>
            </a:solidFill>
            <a:ln w="38160">
              <a:solidFill>
                <a:srgbClr val="fc012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6" name=""/>
            <p:cNvSpPr/>
            <p:nvPr/>
          </p:nvSpPr>
          <p:spPr>
            <a:xfrm>
              <a:off x="2500200" y="5165640"/>
              <a:ext cx="100080" cy="25560"/>
            </a:xfrm>
            <a:custGeom>
              <a:avLst/>
              <a:gdLst/>
              <a:ahLst/>
              <a:rect l="l" t="t" r="r" b="b"/>
              <a:pathLst>
                <a:path w="366" h="142">
                  <a:moveTo>
                    <a:pt x="7" y="110"/>
                  </a:moveTo>
                  <a:lnTo>
                    <a:pt x="14" y="142"/>
                  </a:lnTo>
                  <a:lnTo>
                    <a:pt x="366" y="62"/>
                  </a:lnTo>
                  <a:lnTo>
                    <a:pt x="352" y="0"/>
                  </a:lnTo>
                  <a:lnTo>
                    <a:pt x="0" y="80"/>
                  </a:lnTo>
                  <a:lnTo>
                    <a:pt x="7" y="110"/>
                  </a:lnTo>
                  <a:close/>
                </a:path>
              </a:pathLst>
            </a:custGeom>
            <a:solidFill>
              <a:srgbClr val="d81e04"/>
            </a:solidFill>
            <a:ln w="38160">
              <a:solidFill>
                <a:srgbClr val="fc012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7" name=""/>
            <p:cNvSpPr/>
            <p:nvPr/>
          </p:nvSpPr>
          <p:spPr>
            <a:xfrm>
              <a:off x="2494080" y="5180040"/>
              <a:ext cx="11160" cy="11160"/>
            </a:xfrm>
            <a:custGeom>
              <a:avLst/>
              <a:gdLst/>
              <a:ahLst/>
              <a:rect l="l" t="t" r="r" b="b"/>
              <a:pathLst>
                <a:path w="39" h="63">
                  <a:moveTo>
                    <a:pt x="25" y="0"/>
                  </a:moveTo>
                  <a:lnTo>
                    <a:pt x="18" y="3"/>
                  </a:lnTo>
                  <a:lnTo>
                    <a:pt x="11" y="5"/>
                  </a:lnTo>
                  <a:lnTo>
                    <a:pt x="8" y="9"/>
                  </a:lnTo>
                  <a:lnTo>
                    <a:pt x="4" y="15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3"/>
                  </a:lnTo>
                  <a:lnTo>
                    <a:pt x="5" y="49"/>
                  </a:lnTo>
                  <a:lnTo>
                    <a:pt x="9" y="54"/>
                  </a:lnTo>
                  <a:lnTo>
                    <a:pt x="13" y="58"/>
                  </a:lnTo>
                  <a:lnTo>
                    <a:pt x="18" y="61"/>
                  </a:lnTo>
                  <a:lnTo>
                    <a:pt x="25" y="62"/>
                  </a:lnTo>
                  <a:lnTo>
                    <a:pt x="31" y="63"/>
                  </a:lnTo>
                  <a:lnTo>
                    <a:pt x="39" y="6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81e04"/>
            </a:solidFill>
            <a:ln w="38160">
              <a:solidFill>
                <a:srgbClr val="fc012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8" name=""/>
            <p:cNvSpPr/>
            <p:nvPr/>
          </p:nvSpPr>
          <p:spPr>
            <a:xfrm>
              <a:off x="2589120" y="5165640"/>
              <a:ext cx="12960" cy="11160"/>
            </a:xfrm>
            <a:custGeom>
              <a:avLst/>
              <a:gdLst/>
              <a:ahLst/>
              <a:rect l="l" t="t" r="r" b="b"/>
              <a:pathLst>
                <a:path w="42" h="63">
                  <a:moveTo>
                    <a:pt x="22" y="0"/>
                  </a:moveTo>
                  <a:lnTo>
                    <a:pt x="16" y="3"/>
                  </a:lnTo>
                  <a:lnTo>
                    <a:pt x="10" y="7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4" y="46"/>
                  </a:lnTo>
                  <a:lnTo>
                    <a:pt x="6" y="51"/>
                  </a:lnTo>
                  <a:lnTo>
                    <a:pt x="10" y="55"/>
                  </a:lnTo>
                  <a:lnTo>
                    <a:pt x="16" y="59"/>
                  </a:lnTo>
                  <a:lnTo>
                    <a:pt x="21" y="62"/>
                  </a:lnTo>
                  <a:lnTo>
                    <a:pt x="27" y="63"/>
                  </a:lnTo>
                  <a:lnTo>
                    <a:pt x="34" y="63"/>
                  </a:lnTo>
                  <a:lnTo>
                    <a:pt x="42" y="6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81e04"/>
            </a:solidFill>
            <a:ln w="38160">
              <a:solidFill>
                <a:srgbClr val="fc012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9" name=""/>
            <p:cNvSpPr/>
            <p:nvPr/>
          </p:nvSpPr>
          <p:spPr>
            <a:xfrm>
              <a:off x="6526080" y="4782960"/>
              <a:ext cx="15840" cy="9720"/>
            </a:xfrm>
            <a:custGeom>
              <a:avLst/>
              <a:gdLst/>
              <a:ahLst/>
              <a:rect l="l" t="t" r="r" b="b"/>
              <a:pathLst>
                <a:path w="58" h="51">
                  <a:moveTo>
                    <a:pt x="0" y="38"/>
                  </a:moveTo>
                  <a:lnTo>
                    <a:pt x="5" y="43"/>
                  </a:lnTo>
                  <a:lnTo>
                    <a:pt x="10" y="47"/>
                  </a:lnTo>
                  <a:lnTo>
                    <a:pt x="16" y="50"/>
                  </a:lnTo>
                  <a:lnTo>
                    <a:pt x="22" y="51"/>
                  </a:lnTo>
                  <a:lnTo>
                    <a:pt x="29" y="51"/>
                  </a:lnTo>
                  <a:lnTo>
                    <a:pt x="34" y="50"/>
                  </a:lnTo>
                  <a:lnTo>
                    <a:pt x="39" y="47"/>
                  </a:lnTo>
                  <a:lnTo>
                    <a:pt x="45" y="45"/>
                  </a:lnTo>
                  <a:lnTo>
                    <a:pt x="48" y="41"/>
                  </a:lnTo>
                  <a:lnTo>
                    <a:pt x="52" y="35"/>
                  </a:lnTo>
                  <a:lnTo>
                    <a:pt x="55" y="30"/>
                  </a:lnTo>
                  <a:lnTo>
                    <a:pt x="58" y="25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5" y="7"/>
                  </a:lnTo>
                  <a:lnTo>
                    <a:pt x="51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d81e04"/>
            </a:solidFill>
            <a:ln w="38160">
              <a:solidFill>
                <a:srgbClr val="fc012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0" name=""/>
            <p:cNvSpPr/>
            <p:nvPr/>
          </p:nvSpPr>
          <p:spPr>
            <a:xfrm>
              <a:off x="6622920" y="4856040"/>
              <a:ext cx="15840" cy="9720"/>
            </a:xfrm>
            <a:custGeom>
              <a:avLst/>
              <a:gdLst/>
              <a:ahLst/>
              <a:rect l="l" t="t" r="r" b="b"/>
              <a:pathLst>
                <a:path w="55" h="54">
                  <a:moveTo>
                    <a:pt x="0" y="43"/>
                  </a:moveTo>
                  <a:lnTo>
                    <a:pt x="5" y="48"/>
                  </a:lnTo>
                  <a:lnTo>
                    <a:pt x="10" y="52"/>
                  </a:lnTo>
                  <a:lnTo>
                    <a:pt x="17" y="54"/>
                  </a:lnTo>
                  <a:lnTo>
                    <a:pt x="22" y="54"/>
                  </a:lnTo>
                  <a:lnTo>
                    <a:pt x="29" y="54"/>
                  </a:lnTo>
                  <a:lnTo>
                    <a:pt x="34" y="51"/>
                  </a:lnTo>
                  <a:lnTo>
                    <a:pt x="39" y="48"/>
                  </a:lnTo>
                  <a:lnTo>
                    <a:pt x="44" y="46"/>
                  </a:lnTo>
                  <a:lnTo>
                    <a:pt x="48" y="41"/>
                  </a:lnTo>
                  <a:lnTo>
                    <a:pt x="51" y="35"/>
                  </a:lnTo>
                  <a:lnTo>
                    <a:pt x="54" y="30"/>
                  </a:lnTo>
                  <a:lnTo>
                    <a:pt x="55" y="25"/>
                  </a:lnTo>
                  <a:lnTo>
                    <a:pt x="55" y="18"/>
                  </a:lnTo>
                  <a:lnTo>
                    <a:pt x="54" y="12"/>
                  </a:lnTo>
                  <a:lnTo>
                    <a:pt x="51" y="6"/>
                  </a:lnTo>
                  <a:lnTo>
                    <a:pt x="4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d81e04"/>
            </a:solidFill>
            <a:ln w="38160">
              <a:solidFill>
                <a:srgbClr val="fc012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1" name=""/>
            <p:cNvSpPr/>
            <p:nvPr/>
          </p:nvSpPr>
          <p:spPr>
            <a:xfrm>
              <a:off x="6527880" y="4782960"/>
              <a:ext cx="108000" cy="79560"/>
            </a:xfrm>
            <a:custGeom>
              <a:avLst/>
              <a:gdLst/>
              <a:ahLst/>
              <a:rect l="l" t="t" r="r" b="b"/>
              <a:pathLst>
                <a:path w="399" h="426">
                  <a:moveTo>
                    <a:pt x="24" y="21"/>
                  </a:moveTo>
                  <a:lnTo>
                    <a:pt x="0" y="44"/>
                  </a:lnTo>
                  <a:lnTo>
                    <a:pt x="353" y="426"/>
                  </a:lnTo>
                  <a:lnTo>
                    <a:pt x="399" y="383"/>
                  </a:lnTo>
                  <a:lnTo>
                    <a:pt x="46" y="0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d81e04"/>
            </a:solidFill>
            <a:ln w="38160">
              <a:solidFill>
                <a:srgbClr val="fc012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2" name=""/>
            <p:cNvSpPr/>
            <p:nvPr/>
          </p:nvSpPr>
          <p:spPr>
            <a:xfrm>
              <a:off x="6524640" y="4781520"/>
              <a:ext cx="15840" cy="11160"/>
            </a:xfrm>
            <a:custGeom>
              <a:avLst/>
              <a:gdLst/>
              <a:ahLst/>
              <a:rect l="l" t="t" r="r" b="b"/>
              <a:pathLst>
                <a:path w="55" h="55">
                  <a:moveTo>
                    <a:pt x="55" y="11"/>
                  </a:moveTo>
                  <a:lnTo>
                    <a:pt x="50" y="6"/>
                  </a:lnTo>
                  <a:lnTo>
                    <a:pt x="45" y="2"/>
                  </a:lnTo>
                  <a:lnTo>
                    <a:pt x="38" y="1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1" y="2"/>
                  </a:lnTo>
                  <a:lnTo>
                    <a:pt x="16" y="6"/>
                  </a:lnTo>
                  <a:lnTo>
                    <a:pt x="11" y="9"/>
                  </a:lnTo>
                  <a:lnTo>
                    <a:pt x="7" y="14"/>
                  </a:lnTo>
                  <a:lnTo>
                    <a:pt x="4" y="19"/>
                  </a:lnTo>
                  <a:lnTo>
                    <a:pt x="2" y="25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9" y="55"/>
                  </a:lnTo>
                  <a:lnTo>
                    <a:pt x="55" y="11"/>
                  </a:lnTo>
                  <a:close/>
                </a:path>
              </a:pathLst>
            </a:custGeom>
            <a:solidFill>
              <a:srgbClr val="d81e04"/>
            </a:solidFill>
            <a:ln w="38160">
              <a:solidFill>
                <a:srgbClr val="fc012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3" name=""/>
            <p:cNvSpPr/>
            <p:nvPr/>
          </p:nvSpPr>
          <p:spPr>
            <a:xfrm>
              <a:off x="6710400" y="4917960"/>
              <a:ext cx="15840" cy="11160"/>
            </a:xfrm>
            <a:custGeom>
              <a:avLst/>
              <a:gdLst/>
              <a:ahLst/>
              <a:rect l="l" t="t" r="r" b="b"/>
              <a:pathLst>
                <a:path w="55" h="56">
                  <a:moveTo>
                    <a:pt x="0" y="45"/>
                  </a:moveTo>
                  <a:lnTo>
                    <a:pt x="7" y="49"/>
                  </a:lnTo>
                  <a:lnTo>
                    <a:pt x="12" y="53"/>
                  </a:lnTo>
                  <a:lnTo>
                    <a:pt x="18" y="54"/>
                  </a:lnTo>
                  <a:lnTo>
                    <a:pt x="24" y="56"/>
                  </a:lnTo>
                  <a:lnTo>
                    <a:pt x="30" y="54"/>
                  </a:lnTo>
                  <a:lnTo>
                    <a:pt x="36" y="53"/>
                  </a:lnTo>
                  <a:lnTo>
                    <a:pt x="41" y="49"/>
                  </a:lnTo>
                  <a:lnTo>
                    <a:pt x="46" y="46"/>
                  </a:lnTo>
                  <a:lnTo>
                    <a:pt x="50" y="41"/>
                  </a:lnTo>
                  <a:lnTo>
                    <a:pt x="53" y="36"/>
                  </a:lnTo>
                  <a:lnTo>
                    <a:pt x="55" y="31"/>
                  </a:lnTo>
                  <a:lnTo>
                    <a:pt x="55" y="25"/>
                  </a:lnTo>
                  <a:lnTo>
                    <a:pt x="55" y="19"/>
                  </a:lnTo>
                  <a:lnTo>
                    <a:pt x="54" y="14"/>
                  </a:lnTo>
                  <a:lnTo>
                    <a:pt x="51" y="7"/>
                  </a:lnTo>
                  <a:lnTo>
                    <a:pt x="47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81e04"/>
            </a:solidFill>
            <a:ln w="38160">
              <a:solidFill>
                <a:srgbClr val="fc012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4" name=""/>
            <p:cNvSpPr/>
            <p:nvPr/>
          </p:nvSpPr>
          <p:spPr>
            <a:xfrm>
              <a:off x="6622920" y="4856040"/>
              <a:ext cx="100080" cy="71640"/>
            </a:xfrm>
            <a:custGeom>
              <a:avLst/>
              <a:gdLst/>
              <a:ahLst/>
              <a:rect l="l" t="t" r="r" b="b"/>
              <a:pathLst>
                <a:path w="366" h="382">
                  <a:moveTo>
                    <a:pt x="22" y="22"/>
                  </a:moveTo>
                  <a:lnTo>
                    <a:pt x="0" y="43"/>
                  </a:lnTo>
                  <a:lnTo>
                    <a:pt x="319" y="382"/>
                  </a:lnTo>
                  <a:lnTo>
                    <a:pt x="366" y="337"/>
                  </a:lnTo>
                  <a:lnTo>
                    <a:pt x="46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d81e04"/>
            </a:solidFill>
            <a:ln w="38160">
              <a:solidFill>
                <a:srgbClr val="fc012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5" name=""/>
            <p:cNvSpPr/>
            <p:nvPr/>
          </p:nvSpPr>
          <p:spPr>
            <a:xfrm>
              <a:off x="6621480" y="4853160"/>
              <a:ext cx="14400" cy="9360"/>
            </a:xfrm>
            <a:custGeom>
              <a:avLst/>
              <a:gdLst/>
              <a:ahLst/>
              <a:rect l="l" t="t" r="r" b="b"/>
              <a:pathLst>
                <a:path w="56" h="54">
                  <a:moveTo>
                    <a:pt x="56" y="11"/>
                  </a:moveTo>
                  <a:lnTo>
                    <a:pt x="50" y="6"/>
                  </a:lnTo>
                  <a:lnTo>
                    <a:pt x="44" y="3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7" y="2"/>
                  </a:lnTo>
                  <a:lnTo>
                    <a:pt x="20" y="3"/>
                  </a:lnTo>
                  <a:lnTo>
                    <a:pt x="15" y="6"/>
                  </a:lnTo>
                  <a:lnTo>
                    <a:pt x="11" y="9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2" y="42"/>
                  </a:lnTo>
                  <a:lnTo>
                    <a:pt x="4" y="49"/>
                  </a:lnTo>
                  <a:lnTo>
                    <a:pt x="10" y="54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d81e04"/>
            </a:solidFill>
            <a:ln w="38160">
              <a:solidFill>
                <a:srgbClr val="fc012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6" name=""/>
            <p:cNvSpPr/>
            <p:nvPr/>
          </p:nvSpPr>
          <p:spPr>
            <a:xfrm>
              <a:off x="6807240" y="4975200"/>
              <a:ext cx="14400" cy="9720"/>
            </a:xfrm>
            <a:custGeom>
              <a:avLst/>
              <a:gdLst/>
              <a:ahLst/>
              <a:rect l="l" t="t" r="r" b="b"/>
              <a:pathLst>
                <a:path w="54" h="56">
                  <a:moveTo>
                    <a:pt x="0" y="48"/>
                  </a:moveTo>
                  <a:lnTo>
                    <a:pt x="6" y="52"/>
                  </a:lnTo>
                  <a:lnTo>
                    <a:pt x="13" y="55"/>
                  </a:lnTo>
                  <a:lnTo>
                    <a:pt x="18" y="56"/>
                  </a:lnTo>
                  <a:lnTo>
                    <a:pt x="25" y="56"/>
                  </a:lnTo>
                  <a:lnTo>
                    <a:pt x="30" y="55"/>
                  </a:lnTo>
                  <a:lnTo>
                    <a:pt x="37" y="52"/>
                  </a:lnTo>
                  <a:lnTo>
                    <a:pt x="41" y="48"/>
                  </a:lnTo>
                  <a:lnTo>
                    <a:pt x="45" y="44"/>
                  </a:lnTo>
                  <a:lnTo>
                    <a:pt x="49" y="39"/>
                  </a:lnTo>
                  <a:lnTo>
                    <a:pt x="51" y="34"/>
                  </a:lnTo>
                  <a:lnTo>
                    <a:pt x="52" y="28"/>
                  </a:lnTo>
                  <a:lnTo>
                    <a:pt x="54" y="22"/>
                  </a:lnTo>
                  <a:lnTo>
                    <a:pt x="52" y="17"/>
                  </a:lnTo>
                  <a:lnTo>
                    <a:pt x="50" y="10"/>
                  </a:lnTo>
                  <a:lnTo>
                    <a:pt x="46" y="5"/>
                  </a:lnTo>
                  <a:lnTo>
                    <a:pt x="41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d81e04"/>
            </a:solidFill>
            <a:ln w="38160">
              <a:solidFill>
                <a:srgbClr val="fc012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7" name=""/>
            <p:cNvSpPr/>
            <p:nvPr/>
          </p:nvSpPr>
          <p:spPr>
            <a:xfrm>
              <a:off x="6711840" y="4917960"/>
              <a:ext cx="106560" cy="66960"/>
            </a:xfrm>
            <a:custGeom>
              <a:avLst/>
              <a:gdLst/>
              <a:ahLst/>
              <a:rect l="l" t="t" r="r" b="b"/>
              <a:pathLst>
                <a:path w="393" h="344">
                  <a:moveTo>
                    <a:pt x="21" y="25"/>
                  </a:moveTo>
                  <a:lnTo>
                    <a:pt x="0" y="50"/>
                  </a:lnTo>
                  <a:lnTo>
                    <a:pt x="352" y="344"/>
                  </a:lnTo>
                  <a:lnTo>
                    <a:pt x="393" y="296"/>
                  </a:lnTo>
                  <a:lnTo>
                    <a:pt x="42" y="0"/>
                  </a:lnTo>
                  <a:lnTo>
                    <a:pt x="21" y="25"/>
                  </a:lnTo>
                  <a:close/>
                </a:path>
              </a:pathLst>
            </a:custGeom>
            <a:solidFill>
              <a:srgbClr val="d81e04"/>
            </a:solidFill>
            <a:ln w="38160">
              <a:solidFill>
                <a:srgbClr val="fc012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8" name=""/>
            <p:cNvSpPr/>
            <p:nvPr/>
          </p:nvSpPr>
          <p:spPr>
            <a:xfrm>
              <a:off x="6708600" y="4917960"/>
              <a:ext cx="12960" cy="9720"/>
            </a:xfrm>
            <a:custGeom>
              <a:avLst/>
              <a:gdLst/>
              <a:ahLst/>
              <a:rect l="l" t="t" r="r" b="b"/>
              <a:pathLst>
                <a:path w="54" h="58">
                  <a:moveTo>
                    <a:pt x="54" y="8"/>
                  </a:moveTo>
                  <a:lnTo>
                    <a:pt x="47" y="4"/>
                  </a:lnTo>
                  <a:lnTo>
                    <a:pt x="41" y="1"/>
                  </a:lnTo>
                  <a:lnTo>
                    <a:pt x="34" y="0"/>
                  </a:lnTo>
                  <a:lnTo>
                    <a:pt x="29" y="1"/>
                  </a:lnTo>
                  <a:lnTo>
                    <a:pt x="22" y="3"/>
                  </a:lnTo>
                  <a:lnTo>
                    <a:pt x="17" y="5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1" y="29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2" y="46"/>
                  </a:lnTo>
                  <a:lnTo>
                    <a:pt x="6" y="53"/>
                  </a:lnTo>
                  <a:lnTo>
                    <a:pt x="12" y="58"/>
                  </a:lnTo>
                  <a:lnTo>
                    <a:pt x="54" y="8"/>
                  </a:lnTo>
                  <a:close/>
                </a:path>
              </a:pathLst>
            </a:custGeom>
            <a:solidFill>
              <a:srgbClr val="d81e04"/>
            </a:solidFill>
            <a:ln w="38160">
              <a:solidFill>
                <a:srgbClr val="fc012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9" name=""/>
            <p:cNvSpPr/>
            <p:nvPr/>
          </p:nvSpPr>
          <p:spPr>
            <a:xfrm>
              <a:off x="6894360" y="5022720"/>
              <a:ext cx="14400" cy="9720"/>
            </a:xfrm>
            <a:custGeom>
              <a:avLst/>
              <a:gdLst/>
              <a:ahLst/>
              <a:rect l="l" t="t" r="r" b="b"/>
              <a:pathLst>
                <a:path w="52" h="57">
                  <a:moveTo>
                    <a:pt x="0" y="50"/>
                  </a:moveTo>
                  <a:lnTo>
                    <a:pt x="6" y="54"/>
                  </a:lnTo>
                  <a:lnTo>
                    <a:pt x="13" y="57"/>
                  </a:lnTo>
                  <a:lnTo>
                    <a:pt x="19" y="57"/>
                  </a:lnTo>
                  <a:lnTo>
                    <a:pt x="25" y="57"/>
                  </a:lnTo>
                  <a:lnTo>
                    <a:pt x="31" y="55"/>
                  </a:lnTo>
                  <a:lnTo>
                    <a:pt x="36" y="53"/>
                  </a:lnTo>
                  <a:lnTo>
                    <a:pt x="40" y="49"/>
                  </a:lnTo>
                  <a:lnTo>
                    <a:pt x="44" y="45"/>
                  </a:lnTo>
                  <a:lnTo>
                    <a:pt x="48" y="40"/>
                  </a:lnTo>
                  <a:lnTo>
                    <a:pt x="51" y="34"/>
                  </a:lnTo>
                  <a:lnTo>
                    <a:pt x="52" y="28"/>
                  </a:lnTo>
                  <a:lnTo>
                    <a:pt x="52" y="22"/>
                  </a:lnTo>
                  <a:lnTo>
                    <a:pt x="51" y="16"/>
                  </a:lnTo>
                  <a:lnTo>
                    <a:pt x="48" y="11"/>
                  </a:lnTo>
                  <a:lnTo>
                    <a:pt x="46" y="5"/>
                  </a:lnTo>
                  <a:lnTo>
                    <a:pt x="39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81e04"/>
            </a:solidFill>
            <a:ln w="38160">
              <a:solidFill>
                <a:srgbClr val="fc012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0" name=""/>
            <p:cNvSpPr/>
            <p:nvPr/>
          </p:nvSpPr>
          <p:spPr>
            <a:xfrm>
              <a:off x="6807240" y="4973760"/>
              <a:ext cx="98280" cy="58680"/>
            </a:xfrm>
            <a:custGeom>
              <a:avLst/>
              <a:gdLst/>
              <a:ahLst/>
              <a:rect l="l" t="t" r="r" b="b"/>
              <a:pathLst>
                <a:path w="359" h="305">
                  <a:moveTo>
                    <a:pt x="20" y="25"/>
                  </a:moveTo>
                  <a:lnTo>
                    <a:pt x="0" y="50"/>
                  </a:lnTo>
                  <a:lnTo>
                    <a:pt x="320" y="305"/>
                  </a:lnTo>
                  <a:lnTo>
                    <a:pt x="359" y="255"/>
                  </a:lnTo>
                  <a:lnTo>
                    <a:pt x="40" y="0"/>
                  </a:lnTo>
                  <a:lnTo>
                    <a:pt x="20" y="25"/>
                  </a:lnTo>
                  <a:close/>
                </a:path>
              </a:pathLst>
            </a:custGeom>
            <a:solidFill>
              <a:srgbClr val="d81e04"/>
            </a:solidFill>
            <a:ln w="38160">
              <a:solidFill>
                <a:srgbClr val="fc012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1" name=""/>
            <p:cNvSpPr/>
            <p:nvPr/>
          </p:nvSpPr>
          <p:spPr>
            <a:xfrm>
              <a:off x="6804000" y="4973760"/>
              <a:ext cx="14400" cy="11160"/>
            </a:xfrm>
            <a:custGeom>
              <a:avLst/>
              <a:gdLst/>
              <a:ahLst/>
              <a:rect l="l" t="t" r="r" b="b"/>
              <a:pathLst>
                <a:path w="53" h="56">
                  <a:moveTo>
                    <a:pt x="53" y="6"/>
                  </a:moveTo>
                  <a:lnTo>
                    <a:pt x="46" y="2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4"/>
                  </a:lnTo>
                  <a:lnTo>
                    <a:pt x="12" y="8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1" y="40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6"/>
                  </a:lnTo>
                  <a:lnTo>
                    <a:pt x="53" y="6"/>
                  </a:lnTo>
                  <a:close/>
                </a:path>
              </a:pathLst>
            </a:custGeom>
            <a:solidFill>
              <a:srgbClr val="d81e04"/>
            </a:solidFill>
            <a:ln w="38160">
              <a:solidFill>
                <a:srgbClr val="fc012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2" name=""/>
            <p:cNvSpPr/>
            <p:nvPr/>
          </p:nvSpPr>
          <p:spPr>
            <a:xfrm>
              <a:off x="6891480" y="5021280"/>
              <a:ext cx="12600" cy="11160"/>
            </a:xfrm>
            <a:custGeom>
              <a:avLst/>
              <a:gdLst/>
              <a:ahLst/>
              <a:rect l="l" t="t" r="r" b="b"/>
              <a:pathLst>
                <a:path w="48" h="59">
                  <a:moveTo>
                    <a:pt x="48" y="6"/>
                  </a:moveTo>
                  <a:lnTo>
                    <a:pt x="42" y="2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2" y="2"/>
                  </a:lnTo>
                  <a:lnTo>
                    <a:pt x="17" y="4"/>
                  </a:lnTo>
                  <a:lnTo>
                    <a:pt x="13" y="7"/>
                  </a:lnTo>
                  <a:lnTo>
                    <a:pt x="8" y="11"/>
                  </a:lnTo>
                  <a:lnTo>
                    <a:pt x="5" y="16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9" y="55"/>
                  </a:lnTo>
                  <a:lnTo>
                    <a:pt x="16" y="59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d81e04"/>
            </a:solidFill>
            <a:ln w="38160">
              <a:solidFill>
                <a:srgbClr val="fc012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3" name=""/>
            <p:cNvSpPr/>
            <p:nvPr/>
          </p:nvSpPr>
          <p:spPr>
            <a:xfrm>
              <a:off x="2232000" y="5234040"/>
              <a:ext cx="5497560" cy="144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4" name=""/>
            <p:cNvSpPr/>
            <p:nvPr/>
          </p:nvSpPr>
          <p:spPr>
            <a:xfrm>
              <a:off x="2236680" y="4967280"/>
              <a:ext cx="941400" cy="266760"/>
            </a:xfrm>
            <a:custGeom>
              <a:avLst/>
              <a:gdLst/>
              <a:ahLst/>
              <a:rect l="l" t="t" r="r" b="b"/>
              <a:pathLst>
                <a:path w="3456" h="1408">
                  <a:moveTo>
                    <a:pt x="0" y="1312"/>
                  </a:moveTo>
                  <a:lnTo>
                    <a:pt x="22" y="1312"/>
                  </a:lnTo>
                  <a:lnTo>
                    <a:pt x="85" y="1310"/>
                  </a:lnTo>
                  <a:lnTo>
                    <a:pt x="131" y="1309"/>
                  </a:lnTo>
                  <a:lnTo>
                    <a:pt x="188" y="1307"/>
                  </a:lnTo>
                  <a:lnTo>
                    <a:pt x="251" y="1303"/>
                  </a:lnTo>
                  <a:lnTo>
                    <a:pt x="325" y="1296"/>
                  </a:lnTo>
                  <a:lnTo>
                    <a:pt x="405" y="1288"/>
                  </a:lnTo>
                  <a:lnTo>
                    <a:pt x="493" y="1279"/>
                  </a:lnTo>
                  <a:lnTo>
                    <a:pt x="587" y="1266"/>
                  </a:lnTo>
                  <a:lnTo>
                    <a:pt x="689" y="1251"/>
                  </a:lnTo>
                  <a:lnTo>
                    <a:pt x="796" y="1234"/>
                  </a:lnTo>
                  <a:lnTo>
                    <a:pt x="909" y="1213"/>
                  </a:lnTo>
                  <a:lnTo>
                    <a:pt x="1029" y="1188"/>
                  </a:lnTo>
                  <a:lnTo>
                    <a:pt x="1153" y="1161"/>
                  </a:lnTo>
                  <a:lnTo>
                    <a:pt x="1280" y="1128"/>
                  </a:lnTo>
                  <a:lnTo>
                    <a:pt x="1413" y="1092"/>
                  </a:lnTo>
                  <a:lnTo>
                    <a:pt x="1548" y="1052"/>
                  </a:lnTo>
                  <a:lnTo>
                    <a:pt x="1688" y="1006"/>
                  </a:lnTo>
                  <a:lnTo>
                    <a:pt x="1829" y="956"/>
                  </a:lnTo>
                  <a:lnTo>
                    <a:pt x="1974" y="900"/>
                  </a:lnTo>
                  <a:lnTo>
                    <a:pt x="2120" y="839"/>
                  </a:lnTo>
                  <a:lnTo>
                    <a:pt x="2268" y="772"/>
                  </a:lnTo>
                  <a:lnTo>
                    <a:pt x="2417" y="699"/>
                  </a:lnTo>
                  <a:lnTo>
                    <a:pt x="2567" y="621"/>
                  </a:lnTo>
                  <a:lnTo>
                    <a:pt x="2717" y="535"/>
                  </a:lnTo>
                  <a:lnTo>
                    <a:pt x="2866" y="442"/>
                  </a:lnTo>
                  <a:lnTo>
                    <a:pt x="3016" y="343"/>
                  </a:lnTo>
                  <a:lnTo>
                    <a:pt x="3165" y="237"/>
                  </a:lnTo>
                  <a:lnTo>
                    <a:pt x="3312" y="123"/>
                  </a:lnTo>
                  <a:lnTo>
                    <a:pt x="3456" y="0"/>
                  </a:lnTo>
                  <a:lnTo>
                    <a:pt x="3456" y="1408"/>
                  </a:lnTo>
                  <a:lnTo>
                    <a:pt x="0" y="1408"/>
                  </a:lnTo>
                  <a:lnTo>
                    <a:pt x="0" y="1312"/>
                  </a:lnTo>
                  <a:close/>
                </a:path>
              </a:pathLst>
            </a:custGeom>
            <a:solidFill>
              <a:srgbClr val="aed3e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75" name=""/>
            <p:cNvGrpSpPr/>
            <p:nvPr/>
          </p:nvGrpSpPr>
          <p:grpSpPr>
            <a:xfrm>
              <a:off x="2595600" y="3330720"/>
              <a:ext cx="5141520" cy="1890360"/>
              <a:chOff x="2595600" y="3330720"/>
              <a:chExt cx="5141520" cy="1890360"/>
            </a:xfrm>
          </p:grpSpPr>
          <p:sp>
            <p:nvSpPr>
              <p:cNvPr id="1076" name=""/>
              <p:cNvSpPr/>
              <p:nvPr/>
            </p:nvSpPr>
            <p:spPr>
              <a:xfrm>
                <a:off x="2682720" y="5146560"/>
                <a:ext cx="10800" cy="11880"/>
              </a:xfrm>
              <a:custGeom>
                <a:avLst/>
                <a:gdLst/>
                <a:ahLst/>
                <a:rect l="l" t="t" r="r" b="b"/>
                <a:pathLst>
                  <a:path w="41" h="62">
                    <a:moveTo>
                      <a:pt x="18" y="62"/>
                    </a:moveTo>
                    <a:lnTo>
                      <a:pt x="25" y="59"/>
                    </a:lnTo>
                    <a:lnTo>
                      <a:pt x="31" y="55"/>
                    </a:lnTo>
                    <a:lnTo>
                      <a:pt x="35" y="51"/>
                    </a:lnTo>
                    <a:lnTo>
                      <a:pt x="38" y="46"/>
                    </a:lnTo>
                    <a:lnTo>
                      <a:pt x="41" y="39"/>
                    </a:lnTo>
                    <a:lnTo>
                      <a:pt x="41" y="34"/>
                    </a:lnTo>
                    <a:lnTo>
                      <a:pt x="41" y="27"/>
                    </a:lnTo>
                    <a:lnTo>
                      <a:pt x="39" y="22"/>
                    </a:lnTo>
                    <a:lnTo>
                      <a:pt x="37" y="17"/>
                    </a:lnTo>
                    <a:lnTo>
                      <a:pt x="34" y="12"/>
                    </a:lnTo>
                    <a:lnTo>
                      <a:pt x="30" y="8"/>
                    </a:lnTo>
                    <a:lnTo>
                      <a:pt x="25" y="4"/>
                    </a:lnTo>
                    <a:lnTo>
                      <a:pt x="20" y="1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18" y="62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7" name=""/>
              <p:cNvSpPr/>
              <p:nvPr/>
            </p:nvSpPr>
            <p:spPr>
              <a:xfrm>
                <a:off x="2595600" y="5146560"/>
                <a:ext cx="92160" cy="30960"/>
              </a:xfrm>
              <a:custGeom>
                <a:avLst/>
                <a:gdLst/>
                <a:ahLst/>
                <a:rect l="l" t="t" r="r" b="b"/>
                <a:pathLst>
                  <a:path w="339" h="162">
                    <a:moveTo>
                      <a:pt x="9" y="130"/>
                    </a:moveTo>
                    <a:lnTo>
                      <a:pt x="20" y="162"/>
                    </a:lnTo>
                    <a:lnTo>
                      <a:pt x="339" y="61"/>
                    </a:lnTo>
                    <a:lnTo>
                      <a:pt x="321" y="0"/>
                    </a:lnTo>
                    <a:lnTo>
                      <a:pt x="0" y="100"/>
                    </a:lnTo>
                    <a:lnTo>
                      <a:pt x="9" y="13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8" name=""/>
              <p:cNvSpPr/>
              <p:nvPr/>
            </p:nvSpPr>
            <p:spPr>
              <a:xfrm>
                <a:off x="2777760" y="5123520"/>
                <a:ext cx="10800" cy="11880"/>
              </a:xfrm>
              <a:custGeom>
                <a:avLst/>
                <a:gdLst/>
                <a:ahLst/>
                <a:rect l="l" t="t" r="r" b="b"/>
                <a:pathLst>
                  <a:path w="42" h="62">
                    <a:moveTo>
                      <a:pt x="21" y="62"/>
                    </a:moveTo>
                    <a:lnTo>
                      <a:pt x="27" y="59"/>
                    </a:lnTo>
                    <a:lnTo>
                      <a:pt x="33" y="55"/>
                    </a:lnTo>
                    <a:lnTo>
                      <a:pt x="37" y="50"/>
                    </a:lnTo>
                    <a:lnTo>
                      <a:pt x="41" y="45"/>
                    </a:lnTo>
                    <a:lnTo>
                      <a:pt x="42" y="40"/>
                    </a:lnTo>
                    <a:lnTo>
                      <a:pt x="42" y="33"/>
                    </a:lnTo>
                    <a:lnTo>
                      <a:pt x="42" y="28"/>
                    </a:lnTo>
                    <a:lnTo>
                      <a:pt x="41" y="21"/>
                    </a:lnTo>
                    <a:lnTo>
                      <a:pt x="38" y="16"/>
                    </a:lnTo>
                    <a:lnTo>
                      <a:pt x="34" y="11"/>
                    </a:lnTo>
                    <a:lnTo>
                      <a:pt x="30" y="7"/>
                    </a:lnTo>
                    <a:lnTo>
                      <a:pt x="26" y="4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21" y="62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9" name=""/>
              <p:cNvSpPr/>
              <p:nvPr/>
            </p:nvSpPr>
            <p:spPr>
              <a:xfrm>
                <a:off x="2682720" y="5123520"/>
                <a:ext cx="100440" cy="34920"/>
              </a:xfrm>
              <a:custGeom>
                <a:avLst/>
                <a:gdLst/>
                <a:ahLst/>
                <a:rect l="l" t="t" r="r" b="b"/>
                <a:pathLst>
                  <a:path w="373" h="184">
                    <a:moveTo>
                      <a:pt x="10" y="153"/>
                    </a:moveTo>
                    <a:lnTo>
                      <a:pt x="21" y="184"/>
                    </a:lnTo>
                    <a:lnTo>
                      <a:pt x="373" y="60"/>
                    </a:lnTo>
                    <a:lnTo>
                      <a:pt x="352" y="0"/>
                    </a:lnTo>
                    <a:lnTo>
                      <a:pt x="0" y="123"/>
                    </a:lnTo>
                    <a:lnTo>
                      <a:pt x="10" y="153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0" name=""/>
              <p:cNvSpPr/>
              <p:nvPr/>
            </p:nvSpPr>
            <p:spPr>
              <a:xfrm>
                <a:off x="2675880" y="5146560"/>
                <a:ext cx="11880" cy="11880"/>
              </a:xfrm>
              <a:custGeom>
                <a:avLst/>
                <a:gdLst/>
                <a:ahLst/>
                <a:rect l="l" t="t" r="r" b="b"/>
                <a:pathLst>
                  <a:path w="42" h="63">
                    <a:moveTo>
                      <a:pt x="21" y="0"/>
                    </a:moveTo>
                    <a:lnTo>
                      <a:pt x="14" y="4"/>
                    </a:lnTo>
                    <a:lnTo>
                      <a:pt x="9" y="8"/>
                    </a:lnTo>
                    <a:lnTo>
                      <a:pt x="5" y="12"/>
                    </a:lnTo>
                    <a:lnTo>
                      <a:pt x="1" y="17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3" y="46"/>
                    </a:lnTo>
                    <a:lnTo>
                      <a:pt x="6" y="51"/>
                    </a:lnTo>
                    <a:lnTo>
                      <a:pt x="11" y="55"/>
                    </a:lnTo>
                    <a:lnTo>
                      <a:pt x="15" y="59"/>
                    </a:lnTo>
                    <a:lnTo>
                      <a:pt x="22" y="62"/>
                    </a:lnTo>
                    <a:lnTo>
                      <a:pt x="27" y="63"/>
                    </a:lnTo>
                    <a:lnTo>
                      <a:pt x="34" y="63"/>
                    </a:lnTo>
                    <a:lnTo>
                      <a:pt x="42" y="6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1" name=""/>
              <p:cNvSpPr/>
              <p:nvPr/>
            </p:nvSpPr>
            <p:spPr>
              <a:xfrm>
                <a:off x="2863800" y="5094720"/>
                <a:ext cx="12240" cy="12240"/>
              </a:xfrm>
              <a:custGeom>
                <a:avLst/>
                <a:gdLst/>
                <a:ahLst/>
                <a:rect l="l" t="t" r="r" b="b"/>
                <a:pathLst>
                  <a:path w="46" h="62">
                    <a:moveTo>
                      <a:pt x="27" y="62"/>
                    </a:moveTo>
                    <a:lnTo>
                      <a:pt x="34" y="58"/>
                    </a:lnTo>
                    <a:lnTo>
                      <a:pt x="38" y="53"/>
                    </a:lnTo>
                    <a:lnTo>
                      <a:pt x="42" y="47"/>
                    </a:lnTo>
                    <a:lnTo>
                      <a:pt x="44" y="42"/>
                    </a:lnTo>
                    <a:lnTo>
                      <a:pt x="46" y="37"/>
                    </a:lnTo>
                    <a:lnTo>
                      <a:pt x="46" y="30"/>
                    </a:lnTo>
                    <a:lnTo>
                      <a:pt x="44" y="25"/>
                    </a:lnTo>
                    <a:lnTo>
                      <a:pt x="42" y="20"/>
                    </a:lnTo>
                    <a:lnTo>
                      <a:pt x="39" y="15"/>
                    </a:lnTo>
                    <a:lnTo>
                      <a:pt x="35" y="9"/>
                    </a:lnTo>
                    <a:lnTo>
                      <a:pt x="31" y="5"/>
                    </a:lnTo>
                    <a:lnTo>
                      <a:pt x="26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6" y="1"/>
                    </a:lnTo>
                    <a:lnTo>
                      <a:pt x="0" y="4"/>
                    </a:lnTo>
                    <a:lnTo>
                      <a:pt x="27" y="62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2" name=""/>
              <p:cNvSpPr/>
              <p:nvPr/>
            </p:nvSpPr>
            <p:spPr>
              <a:xfrm>
                <a:off x="2776680" y="5095800"/>
                <a:ext cx="95400" cy="38160"/>
              </a:xfrm>
              <a:custGeom>
                <a:avLst/>
                <a:gdLst/>
                <a:ahLst/>
                <a:rect l="l" t="t" r="r" b="b"/>
                <a:pathLst>
                  <a:path w="347" h="208">
                    <a:moveTo>
                      <a:pt x="13" y="179"/>
                    </a:moveTo>
                    <a:lnTo>
                      <a:pt x="26" y="208"/>
                    </a:lnTo>
                    <a:lnTo>
                      <a:pt x="347" y="58"/>
                    </a:lnTo>
                    <a:lnTo>
                      <a:pt x="320" y="0"/>
                    </a:lnTo>
                    <a:lnTo>
                      <a:pt x="0" y="150"/>
                    </a:lnTo>
                    <a:lnTo>
                      <a:pt x="13" y="179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3" name=""/>
              <p:cNvSpPr/>
              <p:nvPr/>
            </p:nvSpPr>
            <p:spPr>
              <a:xfrm>
                <a:off x="2770920" y="5124600"/>
                <a:ext cx="13680" cy="10800"/>
              </a:xfrm>
              <a:custGeom>
                <a:avLst/>
                <a:gdLst/>
                <a:ahLst/>
                <a:rect l="l" t="t" r="r" b="b"/>
                <a:pathLst>
                  <a:path w="46" h="62">
                    <a:moveTo>
                      <a:pt x="20" y="0"/>
                    </a:moveTo>
                    <a:lnTo>
                      <a:pt x="14" y="4"/>
                    </a:lnTo>
                    <a:lnTo>
                      <a:pt x="8" y="9"/>
                    </a:lnTo>
                    <a:lnTo>
                      <a:pt x="4" y="14"/>
                    </a:lnTo>
                    <a:lnTo>
                      <a:pt x="2" y="20"/>
                    </a:lnTo>
                    <a:lnTo>
                      <a:pt x="0" y="25"/>
                    </a:lnTo>
                    <a:lnTo>
                      <a:pt x="2" y="31"/>
                    </a:lnTo>
                    <a:lnTo>
                      <a:pt x="2" y="37"/>
                    </a:lnTo>
                    <a:lnTo>
                      <a:pt x="4" y="43"/>
                    </a:lnTo>
                    <a:lnTo>
                      <a:pt x="7" y="48"/>
                    </a:lnTo>
                    <a:lnTo>
                      <a:pt x="11" y="52"/>
                    </a:lnTo>
                    <a:lnTo>
                      <a:pt x="15" y="56"/>
                    </a:lnTo>
                    <a:lnTo>
                      <a:pt x="20" y="59"/>
                    </a:lnTo>
                    <a:lnTo>
                      <a:pt x="27" y="60"/>
                    </a:lnTo>
                    <a:lnTo>
                      <a:pt x="33" y="62"/>
                    </a:lnTo>
                    <a:lnTo>
                      <a:pt x="40" y="60"/>
                    </a:lnTo>
                    <a:lnTo>
                      <a:pt x="46" y="5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4" name=""/>
              <p:cNvSpPr/>
              <p:nvPr/>
            </p:nvSpPr>
            <p:spPr>
              <a:xfrm>
                <a:off x="2960640" y="5060520"/>
                <a:ext cx="12240" cy="10800"/>
              </a:xfrm>
              <a:custGeom>
                <a:avLst/>
                <a:gdLst/>
                <a:ahLst/>
                <a:rect l="l" t="t" r="r" b="b"/>
                <a:pathLst>
                  <a:path w="48" h="60">
                    <a:moveTo>
                      <a:pt x="29" y="60"/>
                    </a:moveTo>
                    <a:lnTo>
                      <a:pt x="36" y="56"/>
                    </a:lnTo>
                    <a:lnTo>
                      <a:pt x="41" y="52"/>
                    </a:lnTo>
                    <a:lnTo>
                      <a:pt x="44" y="47"/>
                    </a:lnTo>
                    <a:lnTo>
                      <a:pt x="46" y="41"/>
                    </a:lnTo>
                    <a:lnTo>
                      <a:pt x="48" y="35"/>
                    </a:lnTo>
                    <a:lnTo>
                      <a:pt x="48" y="29"/>
                    </a:lnTo>
                    <a:lnTo>
                      <a:pt x="46" y="23"/>
                    </a:lnTo>
                    <a:lnTo>
                      <a:pt x="44" y="18"/>
                    </a:lnTo>
                    <a:lnTo>
                      <a:pt x="40" y="13"/>
                    </a:lnTo>
                    <a:lnTo>
                      <a:pt x="36" y="8"/>
                    </a:lnTo>
                    <a:lnTo>
                      <a:pt x="32" y="5"/>
                    </a:lnTo>
                    <a:lnTo>
                      <a:pt x="27" y="2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4"/>
                    </a:lnTo>
                    <a:lnTo>
                      <a:pt x="29" y="6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5" name=""/>
              <p:cNvSpPr/>
              <p:nvPr/>
            </p:nvSpPr>
            <p:spPr>
              <a:xfrm>
                <a:off x="2863800" y="5061960"/>
                <a:ext cx="103320" cy="43200"/>
              </a:xfrm>
              <a:custGeom>
                <a:avLst/>
                <a:gdLst/>
                <a:ahLst/>
                <a:rect l="l" t="t" r="r" b="b"/>
                <a:pathLst>
                  <a:path w="381" h="238">
                    <a:moveTo>
                      <a:pt x="15" y="210"/>
                    </a:moveTo>
                    <a:lnTo>
                      <a:pt x="30" y="238"/>
                    </a:lnTo>
                    <a:lnTo>
                      <a:pt x="381" y="56"/>
                    </a:lnTo>
                    <a:lnTo>
                      <a:pt x="352" y="0"/>
                    </a:lnTo>
                    <a:lnTo>
                      <a:pt x="0" y="181"/>
                    </a:lnTo>
                    <a:lnTo>
                      <a:pt x="15" y="21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" bIns="-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6" name=""/>
              <p:cNvSpPr/>
              <p:nvPr/>
            </p:nvSpPr>
            <p:spPr>
              <a:xfrm>
                <a:off x="2858400" y="5095800"/>
                <a:ext cx="13320" cy="10800"/>
              </a:xfrm>
              <a:custGeom>
                <a:avLst/>
                <a:gdLst/>
                <a:ahLst/>
                <a:rect l="l" t="t" r="r" b="b"/>
                <a:pathLst>
                  <a:path w="47" h="61">
                    <a:moveTo>
                      <a:pt x="17" y="0"/>
                    </a:moveTo>
                    <a:lnTo>
                      <a:pt x="11" y="4"/>
                    </a:lnTo>
                    <a:lnTo>
                      <a:pt x="7" y="9"/>
                    </a:lnTo>
                    <a:lnTo>
                      <a:pt x="3" y="15"/>
                    </a:lnTo>
                    <a:lnTo>
                      <a:pt x="1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1" y="38"/>
                    </a:lnTo>
                    <a:lnTo>
                      <a:pt x="4" y="43"/>
                    </a:lnTo>
                    <a:lnTo>
                      <a:pt x="7" y="49"/>
                    </a:lnTo>
                    <a:lnTo>
                      <a:pt x="11" y="53"/>
                    </a:lnTo>
                    <a:lnTo>
                      <a:pt x="16" y="57"/>
                    </a:lnTo>
                    <a:lnTo>
                      <a:pt x="21" y="59"/>
                    </a:lnTo>
                    <a:lnTo>
                      <a:pt x="26" y="61"/>
                    </a:lnTo>
                    <a:lnTo>
                      <a:pt x="33" y="61"/>
                    </a:lnTo>
                    <a:lnTo>
                      <a:pt x="40" y="59"/>
                    </a:lnTo>
                    <a:lnTo>
                      <a:pt x="47" y="5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7" name=""/>
              <p:cNvSpPr/>
              <p:nvPr/>
            </p:nvSpPr>
            <p:spPr>
              <a:xfrm>
                <a:off x="3046320" y="5021280"/>
                <a:ext cx="13320" cy="10800"/>
              </a:xfrm>
              <a:custGeom>
                <a:avLst/>
                <a:gdLst/>
                <a:ahLst/>
                <a:rect l="l" t="t" r="r" b="b"/>
                <a:pathLst>
                  <a:path w="50" h="59">
                    <a:moveTo>
                      <a:pt x="36" y="59"/>
                    </a:moveTo>
                    <a:lnTo>
                      <a:pt x="42" y="54"/>
                    </a:lnTo>
                    <a:lnTo>
                      <a:pt x="46" y="49"/>
                    </a:lnTo>
                    <a:lnTo>
                      <a:pt x="49" y="44"/>
                    </a:lnTo>
                    <a:lnTo>
                      <a:pt x="50" y="37"/>
                    </a:lnTo>
                    <a:lnTo>
                      <a:pt x="50" y="32"/>
                    </a:lnTo>
                    <a:lnTo>
                      <a:pt x="50" y="25"/>
                    </a:lnTo>
                    <a:lnTo>
                      <a:pt x="47" y="20"/>
                    </a:lnTo>
                    <a:lnTo>
                      <a:pt x="45" y="15"/>
                    </a:lnTo>
                    <a:lnTo>
                      <a:pt x="41" y="9"/>
                    </a:lnTo>
                    <a:lnTo>
                      <a:pt x="37" y="6"/>
                    </a:lnTo>
                    <a:lnTo>
                      <a:pt x="32" y="3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3"/>
                    </a:lnTo>
                    <a:lnTo>
                      <a:pt x="0" y="6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8" name=""/>
              <p:cNvSpPr/>
              <p:nvPr/>
            </p:nvSpPr>
            <p:spPr>
              <a:xfrm>
                <a:off x="2959200" y="5021280"/>
                <a:ext cx="96480" cy="50040"/>
              </a:xfrm>
              <a:custGeom>
                <a:avLst/>
                <a:gdLst/>
                <a:ahLst/>
                <a:rect l="l" t="t" r="r" b="b"/>
                <a:pathLst>
                  <a:path w="355" h="269">
                    <a:moveTo>
                      <a:pt x="17" y="243"/>
                    </a:moveTo>
                    <a:lnTo>
                      <a:pt x="35" y="269"/>
                    </a:lnTo>
                    <a:lnTo>
                      <a:pt x="355" y="53"/>
                    </a:lnTo>
                    <a:lnTo>
                      <a:pt x="319" y="0"/>
                    </a:lnTo>
                    <a:lnTo>
                      <a:pt x="0" y="216"/>
                    </a:lnTo>
                    <a:lnTo>
                      <a:pt x="17" y="243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9" name=""/>
              <p:cNvSpPr/>
              <p:nvPr/>
            </p:nvSpPr>
            <p:spPr>
              <a:xfrm>
                <a:off x="2955240" y="5061960"/>
                <a:ext cx="13320" cy="10800"/>
              </a:xfrm>
              <a:custGeom>
                <a:avLst/>
                <a:gdLst/>
                <a:ahLst/>
                <a:rect l="l" t="t" r="r" b="b"/>
                <a:pathLst>
                  <a:path w="50" h="59">
                    <a:moveTo>
                      <a:pt x="15" y="0"/>
                    </a:moveTo>
                    <a:lnTo>
                      <a:pt x="8" y="4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1"/>
                    </a:lnTo>
                    <a:lnTo>
                      <a:pt x="0" y="28"/>
                    </a:lnTo>
                    <a:lnTo>
                      <a:pt x="0" y="33"/>
                    </a:lnTo>
                    <a:lnTo>
                      <a:pt x="3" y="38"/>
                    </a:lnTo>
                    <a:lnTo>
                      <a:pt x="6" y="44"/>
                    </a:lnTo>
                    <a:lnTo>
                      <a:pt x="10" y="49"/>
                    </a:lnTo>
                    <a:lnTo>
                      <a:pt x="13" y="53"/>
                    </a:lnTo>
                    <a:lnTo>
                      <a:pt x="19" y="56"/>
                    </a:lnTo>
                    <a:lnTo>
                      <a:pt x="25" y="58"/>
                    </a:lnTo>
                    <a:lnTo>
                      <a:pt x="31" y="59"/>
                    </a:lnTo>
                    <a:lnTo>
                      <a:pt x="37" y="58"/>
                    </a:lnTo>
                    <a:lnTo>
                      <a:pt x="44" y="57"/>
                    </a:lnTo>
                    <a:lnTo>
                      <a:pt x="50" y="5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0" name=""/>
              <p:cNvSpPr/>
              <p:nvPr/>
            </p:nvSpPr>
            <p:spPr>
              <a:xfrm>
                <a:off x="3142080" y="4973400"/>
                <a:ext cx="13320" cy="10800"/>
              </a:xfrm>
              <a:custGeom>
                <a:avLst/>
                <a:gdLst/>
                <a:ahLst/>
                <a:rect l="l" t="t" r="r" b="b"/>
                <a:pathLst>
                  <a:path w="50" h="57">
                    <a:moveTo>
                      <a:pt x="37" y="57"/>
                    </a:moveTo>
                    <a:lnTo>
                      <a:pt x="42" y="52"/>
                    </a:lnTo>
                    <a:lnTo>
                      <a:pt x="46" y="47"/>
                    </a:lnTo>
                    <a:lnTo>
                      <a:pt x="49" y="42"/>
                    </a:lnTo>
                    <a:lnTo>
                      <a:pt x="50" y="35"/>
                    </a:lnTo>
                    <a:lnTo>
                      <a:pt x="50" y="30"/>
                    </a:lnTo>
                    <a:lnTo>
                      <a:pt x="49" y="23"/>
                    </a:lnTo>
                    <a:lnTo>
                      <a:pt x="48" y="18"/>
                    </a:lnTo>
                    <a:lnTo>
                      <a:pt x="44" y="13"/>
                    </a:lnTo>
                    <a:lnTo>
                      <a:pt x="40" y="9"/>
                    </a:lnTo>
                    <a:lnTo>
                      <a:pt x="36" y="5"/>
                    </a:lnTo>
                    <a:lnTo>
                      <a:pt x="31" y="2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0" y="6"/>
                    </a:lnTo>
                    <a:lnTo>
                      <a:pt x="37" y="57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1" name=""/>
              <p:cNvSpPr/>
              <p:nvPr/>
            </p:nvSpPr>
            <p:spPr>
              <a:xfrm>
                <a:off x="3046320" y="4973400"/>
                <a:ext cx="106200" cy="58320"/>
              </a:xfrm>
              <a:custGeom>
                <a:avLst/>
                <a:gdLst/>
                <a:ahLst/>
                <a:rect l="l" t="t" r="r" b="b"/>
                <a:pathLst>
                  <a:path w="389" h="305">
                    <a:moveTo>
                      <a:pt x="19" y="280"/>
                    </a:moveTo>
                    <a:lnTo>
                      <a:pt x="37" y="305"/>
                    </a:lnTo>
                    <a:lnTo>
                      <a:pt x="389" y="51"/>
                    </a:lnTo>
                    <a:lnTo>
                      <a:pt x="352" y="0"/>
                    </a:lnTo>
                    <a:lnTo>
                      <a:pt x="0" y="254"/>
                    </a:lnTo>
                    <a:lnTo>
                      <a:pt x="19" y="28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520" bIns="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2" name=""/>
              <p:cNvSpPr/>
              <p:nvPr/>
            </p:nvSpPr>
            <p:spPr>
              <a:xfrm>
                <a:off x="3042360" y="5022360"/>
                <a:ext cx="13320" cy="10800"/>
              </a:xfrm>
              <a:custGeom>
                <a:avLst/>
                <a:gdLst/>
                <a:ahLst/>
                <a:rect l="l" t="t" r="r" b="b"/>
                <a:pathLst>
                  <a:path w="51" h="58">
                    <a:moveTo>
                      <a:pt x="14" y="0"/>
                    </a:moveTo>
                    <a:lnTo>
                      <a:pt x="8" y="5"/>
                    </a:lnTo>
                    <a:lnTo>
                      <a:pt x="4" y="10"/>
                    </a:lnTo>
                    <a:lnTo>
                      <a:pt x="1" y="16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1" y="34"/>
                    </a:lnTo>
                    <a:lnTo>
                      <a:pt x="4" y="39"/>
                    </a:lnTo>
                    <a:lnTo>
                      <a:pt x="6" y="45"/>
                    </a:lnTo>
                    <a:lnTo>
                      <a:pt x="10" y="48"/>
                    </a:lnTo>
                    <a:lnTo>
                      <a:pt x="15" y="52"/>
                    </a:lnTo>
                    <a:lnTo>
                      <a:pt x="19" y="55"/>
                    </a:lnTo>
                    <a:lnTo>
                      <a:pt x="26" y="58"/>
                    </a:lnTo>
                    <a:lnTo>
                      <a:pt x="31" y="58"/>
                    </a:lnTo>
                    <a:lnTo>
                      <a:pt x="38" y="58"/>
                    </a:lnTo>
                    <a:lnTo>
                      <a:pt x="44" y="55"/>
                    </a:lnTo>
                    <a:lnTo>
                      <a:pt x="51" y="5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3" name=""/>
              <p:cNvSpPr/>
              <p:nvPr/>
            </p:nvSpPr>
            <p:spPr>
              <a:xfrm>
                <a:off x="3229200" y="4917600"/>
                <a:ext cx="13320" cy="10800"/>
              </a:xfrm>
              <a:custGeom>
                <a:avLst/>
                <a:gdLst/>
                <a:ahLst/>
                <a:rect l="l" t="t" r="r" b="b"/>
                <a:pathLst>
                  <a:path w="54" h="56">
                    <a:moveTo>
                      <a:pt x="43" y="56"/>
                    </a:moveTo>
                    <a:lnTo>
                      <a:pt x="47" y="51"/>
                    </a:lnTo>
                    <a:lnTo>
                      <a:pt x="51" y="45"/>
                    </a:lnTo>
                    <a:lnTo>
                      <a:pt x="54" y="39"/>
                    </a:lnTo>
                    <a:lnTo>
                      <a:pt x="54" y="33"/>
                    </a:lnTo>
                    <a:lnTo>
                      <a:pt x="53" y="28"/>
                    </a:lnTo>
                    <a:lnTo>
                      <a:pt x="51" y="21"/>
                    </a:lnTo>
                    <a:lnTo>
                      <a:pt x="49" y="16"/>
                    </a:lnTo>
                    <a:lnTo>
                      <a:pt x="45" y="12"/>
                    </a:lnTo>
                    <a:lnTo>
                      <a:pt x="41" y="8"/>
                    </a:lnTo>
                    <a:lnTo>
                      <a:pt x="36" y="4"/>
                    </a:lnTo>
                    <a:lnTo>
                      <a:pt x="30" y="1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2" y="3"/>
                    </a:lnTo>
                    <a:lnTo>
                      <a:pt x="5" y="5"/>
                    </a:lnTo>
                    <a:lnTo>
                      <a:pt x="0" y="9"/>
                    </a:lnTo>
                    <a:lnTo>
                      <a:pt x="43" y="56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4" name=""/>
              <p:cNvSpPr/>
              <p:nvPr/>
            </p:nvSpPr>
            <p:spPr>
              <a:xfrm>
                <a:off x="3142080" y="4919040"/>
                <a:ext cx="97920" cy="63720"/>
              </a:xfrm>
              <a:custGeom>
                <a:avLst/>
                <a:gdLst/>
                <a:ahLst/>
                <a:rect l="l" t="t" r="r" b="b"/>
                <a:pathLst>
                  <a:path w="364" h="342">
                    <a:moveTo>
                      <a:pt x="23" y="318"/>
                    </a:moveTo>
                    <a:lnTo>
                      <a:pt x="44" y="342"/>
                    </a:lnTo>
                    <a:lnTo>
                      <a:pt x="364" y="47"/>
                    </a:lnTo>
                    <a:lnTo>
                      <a:pt x="321" y="0"/>
                    </a:lnTo>
                    <a:lnTo>
                      <a:pt x="0" y="296"/>
                    </a:lnTo>
                    <a:lnTo>
                      <a:pt x="23" y="318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920" bIns="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5" name=""/>
              <p:cNvSpPr/>
              <p:nvPr/>
            </p:nvSpPr>
            <p:spPr>
              <a:xfrm>
                <a:off x="3138120" y="4974840"/>
                <a:ext cx="14760" cy="9360"/>
              </a:xfrm>
              <a:custGeom>
                <a:avLst/>
                <a:gdLst/>
                <a:ahLst/>
                <a:rect l="l" t="t" r="r" b="b"/>
                <a:pathLst>
                  <a:path w="54" h="55">
                    <a:moveTo>
                      <a:pt x="10" y="0"/>
                    </a:moveTo>
                    <a:lnTo>
                      <a:pt x="5" y="5"/>
                    </a:lnTo>
                    <a:lnTo>
                      <a:pt x="3" y="10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34"/>
                    </a:lnTo>
                    <a:lnTo>
                      <a:pt x="5" y="39"/>
                    </a:lnTo>
                    <a:lnTo>
                      <a:pt x="9" y="45"/>
                    </a:lnTo>
                    <a:lnTo>
                      <a:pt x="13" y="48"/>
                    </a:lnTo>
                    <a:lnTo>
                      <a:pt x="18" y="51"/>
                    </a:lnTo>
                    <a:lnTo>
                      <a:pt x="24" y="54"/>
                    </a:lnTo>
                    <a:lnTo>
                      <a:pt x="30" y="55"/>
                    </a:lnTo>
                    <a:lnTo>
                      <a:pt x="35" y="55"/>
                    </a:lnTo>
                    <a:lnTo>
                      <a:pt x="42" y="54"/>
                    </a:lnTo>
                    <a:lnTo>
                      <a:pt x="49" y="51"/>
                    </a:lnTo>
                    <a:lnTo>
                      <a:pt x="54" y="4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6" name=""/>
              <p:cNvSpPr/>
              <p:nvPr/>
            </p:nvSpPr>
            <p:spPr>
              <a:xfrm>
                <a:off x="3324600" y="4853880"/>
                <a:ext cx="14760" cy="9000"/>
              </a:xfrm>
              <a:custGeom>
                <a:avLst/>
                <a:gdLst/>
                <a:ahLst/>
                <a:rect l="l" t="t" r="r" b="b"/>
                <a:pathLst>
                  <a:path w="55" h="55">
                    <a:moveTo>
                      <a:pt x="45" y="55"/>
                    </a:moveTo>
                    <a:lnTo>
                      <a:pt x="50" y="50"/>
                    </a:lnTo>
                    <a:lnTo>
                      <a:pt x="53" y="44"/>
                    </a:lnTo>
                    <a:lnTo>
                      <a:pt x="54" y="38"/>
                    </a:lnTo>
                    <a:lnTo>
                      <a:pt x="55" y="32"/>
                    </a:lnTo>
                    <a:lnTo>
                      <a:pt x="54" y="27"/>
                    </a:lnTo>
                    <a:lnTo>
                      <a:pt x="53" y="20"/>
                    </a:lnTo>
                    <a:lnTo>
                      <a:pt x="49" y="15"/>
                    </a:lnTo>
                    <a:lnTo>
                      <a:pt x="46" y="11"/>
                    </a:lnTo>
                    <a:lnTo>
                      <a:pt x="41" y="7"/>
                    </a:lnTo>
                    <a:lnTo>
                      <a:pt x="35" y="3"/>
                    </a:lnTo>
                    <a:lnTo>
                      <a:pt x="30" y="2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7" y="6"/>
                    </a:lnTo>
                    <a:lnTo>
                      <a:pt x="0" y="9"/>
                    </a:lnTo>
                    <a:lnTo>
                      <a:pt x="45" y="55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800" bIns="-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7" name=""/>
              <p:cNvSpPr/>
              <p:nvPr/>
            </p:nvSpPr>
            <p:spPr>
              <a:xfrm>
                <a:off x="3229200" y="4856040"/>
                <a:ext cx="107280" cy="72000"/>
              </a:xfrm>
              <a:custGeom>
                <a:avLst/>
                <a:gdLst/>
                <a:ahLst/>
                <a:rect l="l" t="t" r="r" b="b"/>
                <a:pathLst>
                  <a:path w="397" h="385">
                    <a:moveTo>
                      <a:pt x="22" y="362"/>
                    </a:moveTo>
                    <a:lnTo>
                      <a:pt x="44" y="385"/>
                    </a:lnTo>
                    <a:lnTo>
                      <a:pt x="397" y="46"/>
                    </a:lnTo>
                    <a:lnTo>
                      <a:pt x="352" y="0"/>
                    </a:lnTo>
                    <a:lnTo>
                      <a:pt x="0" y="339"/>
                    </a:lnTo>
                    <a:lnTo>
                      <a:pt x="22" y="362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8" name=""/>
              <p:cNvSpPr/>
              <p:nvPr/>
            </p:nvSpPr>
            <p:spPr>
              <a:xfrm>
                <a:off x="3225240" y="4919040"/>
                <a:ext cx="14760" cy="10800"/>
              </a:xfrm>
              <a:custGeom>
                <a:avLst/>
                <a:gdLst/>
                <a:ahLst/>
                <a:rect l="l" t="t" r="r" b="b"/>
                <a:pathLst>
                  <a:path w="53" h="56">
                    <a:moveTo>
                      <a:pt x="9" y="0"/>
                    </a:moveTo>
                    <a:lnTo>
                      <a:pt x="5" y="6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5" y="40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8" y="52"/>
                    </a:lnTo>
                    <a:lnTo>
                      <a:pt x="23" y="54"/>
                    </a:lnTo>
                    <a:lnTo>
                      <a:pt x="30" y="56"/>
                    </a:lnTo>
                    <a:lnTo>
                      <a:pt x="35" y="56"/>
                    </a:lnTo>
                    <a:lnTo>
                      <a:pt x="42" y="53"/>
                    </a:lnTo>
                    <a:lnTo>
                      <a:pt x="48" y="50"/>
                    </a:lnTo>
                    <a:lnTo>
                      <a:pt x="53" y="4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9" name=""/>
              <p:cNvSpPr/>
              <p:nvPr/>
            </p:nvSpPr>
            <p:spPr>
              <a:xfrm>
                <a:off x="3410640" y="4781520"/>
                <a:ext cx="14760" cy="10800"/>
              </a:xfrm>
              <a:custGeom>
                <a:avLst/>
                <a:gdLst/>
                <a:ahLst/>
                <a:rect l="l" t="t" r="r" b="b"/>
                <a:pathLst>
                  <a:path w="57" h="52">
                    <a:moveTo>
                      <a:pt x="49" y="52"/>
                    </a:moveTo>
                    <a:lnTo>
                      <a:pt x="53" y="46"/>
                    </a:lnTo>
                    <a:lnTo>
                      <a:pt x="55" y="39"/>
                    </a:lnTo>
                    <a:lnTo>
                      <a:pt x="57" y="34"/>
                    </a:lnTo>
                    <a:lnTo>
                      <a:pt x="57" y="27"/>
                    </a:lnTo>
                    <a:lnTo>
                      <a:pt x="55" y="22"/>
                    </a:lnTo>
                    <a:lnTo>
                      <a:pt x="53" y="16"/>
                    </a:lnTo>
                    <a:lnTo>
                      <a:pt x="49" y="12"/>
                    </a:lnTo>
                    <a:lnTo>
                      <a:pt x="45" y="8"/>
                    </a:lnTo>
                    <a:lnTo>
                      <a:pt x="39" y="4"/>
                    </a:lnTo>
                    <a:lnTo>
                      <a:pt x="34" y="1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5" y="6"/>
                    </a:lnTo>
                    <a:lnTo>
                      <a:pt x="0" y="12"/>
                    </a:lnTo>
                    <a:lnTo>
                      <a:pt x="49" y="52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0" name=""/>
              <p:cNvSpPr/>
              <p:nvPr/>
            </p:nvSpPr>
            <p:spPr>
              <a:xfrm>
                <a:off x="3323160" y="4784040"/>
                <a:ext cx="100800" cy="78480"/>
              </a:xfrm>
              <a:custGeom>
                <a:avLst/>
                <a:gdLst/>
                <a:ahLst/>
                <a:rect l="l" t="t" r="r" b="b"/>
                <a:pathLst>
                  <a:path w="370" h="423">
                    <a:moveTo>
                      <a:pt x="25" y="403"/>
                    </a:moveTo>
                    <a:lnTo>
                      <a:pt x="50" y="423"/>
                    </a:lnTo>
                    <a:lnTo>
                      <a:pt x="370" y="40"/>
                    </a:lnTo>
                    <a:lnTo>
                      <a:pt x="321" y="0"/>
                    </a:lnTo>
                    <a:lnTo>
                      <a:pt x="0" y="382"/>
                    </a:lnTo>
                    <a:lnTo>
                      <a:pt x="25" y="403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1680" bIns="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1" name=""/>
              <p:cNvSpPr/>
              <p:nvPr/>
            </p:nvSpPr>
            <p:spPr>
              <a:xfrm>
                <a:off x="3321720" y="4856040"/>
                <a:ext cx="16200" cy="9360"/>
              </a:xfrm>
              <a:custGeom>
                <a:avLst/>
                <a:gdLst/>
                <a:ahLst/>
                <a:rect l="l" t="t" r="r" b="b"/>
                <a:pathLst>
                  <a:path w="58" h="53">
                    <a:moveTo>
                      <a:pt x="8" y="0"/>
                    </a:moveTo>
                    <a:lnTo>
                      <a:pt x="4" y="7"/>
                    </a:lnTo>
                    <a:lnTo>
                      <a:pt x="2" y="13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3" y="30"/>
                    </a:lnTo>
                    <a:lnTo>
                      <a:pt x="6" y="36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8" y="49"/>
                    </a:lnTo>
                    <a:lnTo>
                      <a:pt x="23" y="51"/>
                    </a:lnTo>
                    <a:lnTo>
                      <a:pt x="29" y="53"/>
                    </a:lnTo>
                    <a:lnTo>
                      <a:pt x="35" y="53"/>
                    </a:lnTo>
                    <a:lnTo>
                      <a:pt x="41" y="53"/>
                    </a:lnTo>
                    <a:lnTo>
                      <a:pt x="46" y="50"/>
                    </a:lnTo>
                    <a:lnTo>
                      <a:pt x="53" y="46"/>
                    </a:lnTo>
                    <a:lnTo>
                      <a:pt x="58" y="4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2" name=""/>
              <p:cNvSpPr/>
              <p:nvPr/>
            </p:nvSpPr>
            <p:spPr>
              <a:xfrm>
                <a:off x="3507480" y="4702320"/>
                <a:ext cx="14760" cy="9360"/>
              </a:xfrm>
              <a:custGeom>
                <a:avLst/>
                <a:gdLst/>
                <a:ahLst/>
                <a:rect l="l" t="t" r="r" b="b"/>
                <a:pathLst>
                  <a:path w="57" h="53">
                    <a:moveTo>
                      <a:pt x="49" y="53"/>
                    </a:moveTo>
                    <a:lnTo>
                      <a:pt x="53" y="46"/>
                    </a:lnTo>
                    <a:lnTo>
                      <a:pt x="55" y="40"/>
                    </a:lnTo>
                    <a:lnTo>
                      <a:pt x="57" y="35"/>
                    </a:lnTo>
                    <a:lnTo>
                      <a:pt x="57" y="28"/>
                    </a:lnTo>
                    <a:lnTo>
                      <a:pt x="55" y="23"/>
                    </a:lnTo>
                    <a:lnTo>
                      <a:pt x="53" y="18"/>
                    </a:lnTo>
                    <a:lnTo>
                      <a:pt x="49" y="12"/>
                    </a:lnTo>
                    <a:lnTo>
                      <a:pt x="45" y="8"/>
                    </a:lnTo>
                    <a:lnTo>
                      <a:pt x="40" y="4"/>
                    </a:lnTo>
                    <a:lnTo>
                      <a:pt x="34" y="2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1" y="3"/>
                    </a:lnTo>
                    <a:lnTo>
                      <a:pt x="6" y="7"/>
                    </a:lnTo>
                    <a:lnTo>
                      <a:pt x="0" y="12"/>
                    </a:lnTo>
                    <a:lnTo>
                      <a:pt x="49" y="53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3" name=""/>
              <p:cNvSpPr/>
              <p:nvPr/>
            </p:nvSpPr>
            <p:spPr>
              <a:xfrm>
                <a:off x="3410640" y="4705200"/>
                <a:ext cx="108720" cy="86760"/>
              </a:xfrm>
              <a:custGeom>
                <a:avLst/>
                <a:gdLst/>
                <a:ahLst/>
                <a:rect l="l" t="t" r="r" b="b"/>
                <a:pathLst>
                  <a:path w="401" h="469">
                    <a:moveTo>
                      <a:pt x="25" y="448"/>
                    </a:moveTo>
                    <a:lnTo>
                      <a:pt x="49" y="469"/>
                    </a:lnTo>
                    <a:lnTo>
                      <a:pt x="401" y="41"/>
                    </a:lnTo>
                    <a:lnTo>
                      <a:pt x="352" y="0"/>
                    </a:lnTo>
                    <a:lnTo>
                      <a:pt x="0" y="429"/>
                    </a:lnTo>
                    <a:lnTo>
                      <a:pt x="25" y="448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4" name=""/>
              <p:cNvSpPr/>
              <p:nvPr/>
            </p:nvSpPr>
            <p:spPr>
              <a:xfrm>
                <a:off x="3409200" y="4784040"/>
                <a:ext cx="15120" cy="9360"/>
              </a:xfrm>
              <a:custGeom>
                <a:avLst/>
                <a:gdLst/>
                <a:ahLst/>
                <a:rect l="l" t="t" r="r" b="b"/>
                <a:pathLst>
                  <a:path w="57" h="52">
                    <a:moveTo>
                      <a:pt x="8" y="0"/>
                    </a:moveTo>
                    <a:lnTo>
                      <a:pt x="4" y="6"/>
                    </a:lnTo>
                    <a:lnTo>
                      <a:pt x="1" y="12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1" y="30"/>
                    </a:lnTo>
                    <a:lnTo>
                      <a:pt x="4" y="35"/>
                    </a:lnTo>
                    <a:lnTo>
                      <a:pt x="8" y="40"/>
                    </a:lnTo>
                    <a:lnTo>
                      <a:pt x="12" y="44"/>
                    </a:lnTo>
                    <a:lnTo>
                      <a:pt x="17" y="48"/>
                    </a:lnTo>
                    <a:lnTo>
                      <a:pt x="23" y="50"/>
                    </a:lnTo>
                    <a:lnTo>
                      <a:pt x="28" y="52"/>
                    </a:lnTo>
                    <a:lnTo>
                      <a:pt x="34" y="52"/>
                    </a:lnTo>
                    <a:lnTo>
                      <a:pt x="40" y="51"/>
                    </a:lnTo>
                    <a:lnTo>
                      <a:pt x="46" y="50"/>
                    </a:lnTo>
                    <a:lnTo>
                      <a:pt x="51" y="46"/>
                    </a:lnTo>
                    <a:lnTo>
                      <a:pt x="57" y="4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5" name=""/>
              <p:cNvSpPr/>
              <p:nvPr/>
            </p:nvSpPr>
            <p:spPr>
              <a:xfrm>
                <a:off x="3594600" y="4613760"/>
                <a:ext cx="16200" cy="9360"/>
              </a:xfrm>
              <a:custGeom>
                <a:avLst/>
                <a:gdLst/>
                <a:ahLst/>
                <a:rect l="l" t="t" r="r" b="b"/>
                <a:pathLst>
                  <a:path w="59" h="50">
                    <a:moveTo>
                      <a:pt x="53" y="50"/>
                    </a:moveTo>
                    <a:lnTo>
                      <a:pt x="57" y="43"/>
                    </a:lnTo>
                    <a:lnTo>
                      <a:pt x="58" y="36"/>
                    </a:lnTo>
                    <a:lnTo>
                      <a:pt x="59" y="30"/>
                    </a:lnTo>
                    <a:lnTo>
                      <a:pt x="58" y="25"/>
                    </a:lnTo>
                    <a:lnTo>
                      <a:pt x="56" y="19"/>
                    </a:lnTo>
                    <a:lnTo>
                      <a:pt x="53" y="14"/>
                    </a:lnTo>
                    <a:lnTo>
                      <a:pt x="49" y="9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3" y="1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6" y="1"/>
                    </a:lnTo>
                    <a:lnTo>
                      <a:pt x="11" y="4"/>
                    </a:lnTo>
                    <a:lnTo>
                      <a:pt x="6" y="9"/>
                    </a:lnTo>
                    <a:lnTo>
                      <a:pt x="0" y="14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6" name=""/>
              <p:cNvSpPr/>
              <p:nvPr/>
            </p:nvSpPr>
            <p:spPr>
              <a:xfrm>
                <a:off x="3507480" y="4616640"/>
                <a:ext cx="100440" cy="93960"/>
              </a:xfrm>
              <a:custGeom>
                <a:avLst/>
                <a:gdLst/>
                <a:ahLst/>
                <a:rect l="l" t="t" r="r" b="b"/>
                <a:pathLst>
                  <a:path w="373" h="507">
                    <a:moveTo>
                      <a:pt x="26" y="490"/>
                    </a:moveTo>
                    <a:lnTo>
                      <a:pt x="54" y="507"/>
                    </a:lnTo>
                    <a:lnTo>
                      <a:pt x="373" y="36"/>
                    </a:lnTo>
                    <a:lnTo>
                      <a:pt x="320" y="0"/>
                    </a:lnTo>
                    <a:lnTo>
                      <a:pt x="0" y="472"/>
                    </a:lnTo>
                    <a:lnTo>
                      <a:pt x="26" y="49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7" name=""/>
              <p:cNvSpPr/>
              <p:nvPr/>
            </p:nvSpPr>
            <p:spPr>
              <a:xfrm>
                <a:off x="3504600" y="4705200"/>
                <a:ext cx="16200" cy="9360"/>
              </a:xfrm>
              <a:custGeom>
                <a:avLst/>
                <a:gdLst/>
                <a:ahLst/>
                <a:rect l="l" t="t" r="r" b="b"/>
                <a:pathLst>
                  <a:path w="60" h="50">
                    <a:moveTo>
                      <a:pt x="6" y="0"/>
                    </a:moveTo>
                    <a:lnTo>
                      <a:pt x="3" y="6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3" y="31"/>
                    </a:lnTo>
                    <a:lnTo>
                      <a:pt x="6" y="35"/>
                    </a:lnTo>
                    <a:lnTo>
                      <a:pt x="10" y="41"/>
                    </a:lnTo>
                    <a:lnTo>
                      <a:pt x="15" y="45"/>
                    </a:lnTo>
                    <a:lnTo>
                      <a:pt x="20" y="47"/>
                    </a:lnTo>
                    <a:lnTo>
                      <a:pt x="25" y="49"/>
                    </a:lnTo>
                    <a:lnTo>
                      <a:pt x="32" y="50"/>
                    </a:lnTo>
                    <a:lnTo>
                      <a:pt x="37" y="50"/>
                    </a:lnTo>
                    <a:lnTo>
                      <a:pt x="44" y="49"/>
                    </a:lnTo>
                    <a:lnTo>
                      <a:pt x="49" y="46"/>
                    </a:lnTo>
                    <a:lnTo>
                      <a:pt x="54" y="42"/>
                    </a:lnTo>
                    <a:lnTo>
                      <a:pt x="60" y="3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8" name=""/>
              <p:cNvSpPr/>
              <p:nvPr/>
            </p:nvSpPr>
            <p:spPr>
              <a:xfrm>
                <a:off x="3690000" y="4516920"/>
                <a:ext cx="15840" cy="9360"/>
              </a:xfrm>
              <a:custGeom>
                <a:avLst/>
                <a:gdLst/>
                <a:ahLst/>
                <a:rect l="l" t="t" r="r" b="b"/>
                <a:pathLst>
                  <a:path w="59" h="50">
                    <a:moveTo>
                      <a:pt x="52" y="50"/>
                    </a:moveTo>
                    <a:lnTo>
                      <a:pt x="56" y="44"/>
                    </a:lnTo>
                    <a:lnTo>
                      <a:pt x="57" y="37"/>
                    </a:lnTo>
                    <a:lnTo>
                      <a:pt x="59" y="30"/>
                    </a:lnTo>
                    <a:lnTo>
                      <a:pt x="57" y="25"/>
                    </a:lnTo>
                    <a:lnTo>
                      <a:pt x="55" y="20"/>
                    </a:lnTo>
                    <a:lnTo>
                      <a:pt x="52" y="15"/>
                    </a:lnTo>
                    <a:lnTo>
                      <a:pt x="48" y="9"/>
                    </a:lnTo>
                    <a:lnTo>
                      <a:pt x="44" y="5"/>
                    </a:lnTo>
                    <a:lnTo>
                      <a:pt x="39" y="3"/>
                    </a:lnTo>
                    <a:lnTo>
                      <a:pt x="32" y="2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0" y="4"/>
                    </a:lnTo>
                    <a:lnTo>
                      <a:pt x="3" y="8"/>
                    </a:lnTo>
                    <a:lnTo>
                      <a:pt x="0" y="15"/>
                    </a:lnTo>
                    <a:lnTo>
                      <a:pt x="52" y="5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9" name=""/>
              <p:cNvSpPr/>
              <p:nvPr/>
            </p:nvSpPr>
            <p:spPr>
              <a:xfrm>
                <a:off x="3594600" y="4518720"/>
                <a:ext cx="109080" cy="104400"/>
              </a:xfrm>
              <a:custGeom>
                <a:avLst/>
                <a:gdLst/>
                <a:ahLst/>
                <a:rect l="l" t="t" r="r" b="b"/>
                <a:pathLst>
                  <a:path w="405" h="548">
                    <a:moveTo>
                      <a:pt x="27" y="531"/>
                    </a:moveTo>
                    <a:lnTo>
                      <a:pt x="53" y="548"/>
                    </a:lnTo>
                    <a:lnTo>
                      <a:pt x="405" y="35"/>
                    </a:lnTo>
                    <a:lnTo>
                      <a:pt x="353" y="0"/>
                    </a:lnTo>
                    <a:lnTo>
                      <a:pt x="0" y="512"/>
                    </a:lnTo>
                    <a:lnTo>
                      <a:pt x="27" y="531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0" name=""/>
              <p:cNvSpPr/>
              <p:nvPr/>
            </p:nvSpPr>
            <p:spPr>
              <a:xfrm>
                <a:off x="3591720" y="4616640"/>
                <a:ext cx="16200" cy="9360"/>
              </a:xfrm>
              <a:custGeom>
                <a:avLst/>
                <a:gdLst/>
                <a:ahLst/>
                <a:rect l="l" t="t" r="r" b="b"/>
                <a:pathLst>
                  <a:path w="59" h="50">
                    <a:moveTo>
                      <a:pt x="6" y="0"/>
                    </a:moveTo>
                    <a:lnTo>
                      <a:pt x="2" y="7"/>
                    </a:lnTo>
                    <a:lnTo>
                      <a:pt x="1" y="13"/>
                    </a:lnTo>
                    <a:lnTo>
                      <a:pt x="0" y="20"/>
                    </a:lnTo>
                    <a:lnTo>
                      <a:pt x="1" y="25"/>
                    </a:lnTo>
                    <a:lnTo>
                      <a:pt x="2" y="32"/>
                    </a:lnTo>
                    <a:lnTo>
                      <a:pt x="6" y="36"/>
                    </a:lnTo>
                    <a:lnTo>
                      <a:pt x="10" y="41"/>
                    </a:lnTo>
                    <a:lnTo>
                      <a:pt x="14" y="45"/>
                    </a:lnTo>
                    <a:lnTo>
                      <a:pt x="19" y="47"/>
                    </a:lnTo>
                    <a:lnTo>
                      <a:pt x="26" y="49"/>
                    </a:lnTo>
                    <a:lnTo>
                      <a:pt x="31" y="50"/>
                    </a:lnTo>
                    <a:lnTo>
                      <a:pt x="38" y="50"/>
                    </a:lnTo>
                    <a:lnTo>
                      <a:pt x="43" y="49"/>
                    </a:lnTo>
                    <a:lnTo>
                      <a:pt x="48" y="46"/>
                    </a:lnTo>
                    <a:lnTo>
                      <a:pt x="54" y="42"/>
                    </a:lnTo>
                    <a:lnTo>
                      <a:pt x="59" y="3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1" name=""/>
              <p:cNvSpPr/>
              <p:nvPr/>
            </p:nvSpPr>
            <p:spPr>
              <a:xfrm>
                <a:off x="3775680" y="4413600"/>
                <a:ext cx="17640" cy="9360"/>
              </a:xfrm>
              <a:custGeom>
                <a:avLst/>
                <a:gdLst/>
                <a:ahLst/>
                <a:rect l="l" t="t" r="r" b="b"/>
                <a:pathLst>
                  <a:path w="60" h="49">
                    <a:moveTo>
                      <a:pt x="55" y="49"/>
                    </a:moveTo>
                    <a:lnTo>
                      <a:pt x="59" y="42"/>
                    </a:lnTo>
                    <a:lnTo>
                      <a:pt x="60" y="35"/>
                    </a:lnTo>
                    <a:lnTo>
                      <a:pt x="60" y="29"/>
                    </a:lnTo>
                    <a:lnTo>
                      <a:pt x="59" y="22"/>
                    </a:lnTo>
                    <a:lnTo>
                      <a:pt x="56" y="17"/>
                    </a:lnTo>
                    <a:lnTo>
                      <a:pt x="53" y="13"/>
                    </a:lnTo>
                    <a:lnTo>
                      <a:pt x="48" y="8"/>
                    </a:lnTo>
                    <a:lnTo>
                      <a:pt x="44" y="5"/>
                    </a:lnTo>
                    <a:lnTo>
                      <a:pt x="38" y="3"/>
                    </a:lnTo>
                    <a:lnTo>
                      <a:pt x="32" y="1"/>
                    </a:lnTo>
                    <a:lnTo>
                      <a:pt x="27" y="0"/>
                    </a:lnTo>
                    <a:lnTo>
                      <a:pt x="21" y="1"/>
                    </a:lnTo>
                    <a:lnTo>
                      <a:pt x="15" y="3"/>
                    </a:lnTo>
                    <a:lnTo>
                      <a:pt x="10" y="5"/>
                    </a:lnTo>
                    <a:lnTo>
                      <a:pt x="5" y="10"/>
                    </a:lnTo>
                    <a:lnTo>
                      <a:pt x="0" y="17"/>
                    </a:lnTo>
                    <a:lnTo>
                      <a:pt x="55" y="49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2" name=""/>
              <p:cNvSpPr/>
              <p:nvPr/>
            </p:nvSpPr>
            <p:spPr>
              <a:xfrm>
                <a:off x="3690000" y="4416480"/>
                <a:ext cx="100440" cy="110160"/>
              </a:xfrm>
              <a:custGeom>
                <a:avLst/>
                <a:gdLst/>
                <a:ahLst/>
                <a:rect l="l" t="t" r="r" b="b"/>
                <a:pathLst>
                  <a:path w="375" h="581">
                    <a:moveTo>
                      <a:pt x="28" y="565"/>
                    </a:moveTo>
                    <a:lnTo>
                      <a:pt x="55" y="581"/>
                    </a:lnTo>
                    <a:lnTo>
                      <a:pt x="375" y="32"/>
                    </a:lnTo>
                    <a:lnTo>
                      <a:pt x="320" y="0"/>
                    </a:lnTo>
                    <a:lnTo>
                      <a:pt x="0" y="548"/>
                    </a:lnTo>
                    <a:lnTo>
                      <a:pt x="28" y="565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3" name=""/>
              <p:cNvSpPr/>
              <p:nvPr/>
            </p:nvSpPr>
            <p:spPr>
              <a:xfrm>
                <a:off x="3687480" y="4518720"/>
                <a:ext cx="16200" cy="10800"/>
              </a:xfrm>
              <a:custGeom>
                <a:avLst/>
                <a:gdLst/>
                <a:ahLst/>
                <a:rect l="l" t="t" r="r" b="b"/>
                <a:pathLst>
                  <a:path w="60" h="49">
                    <a:moveTo>
                      <a:pt x="5" y="0"/>
                    </a:moveTo>
                    <a:lnTo>
                      <a:pt x="1" y="8"/>
                    </a:lnTo>
                    <a:lnTo>
                      <a:pt x="0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4" y="32"/>
                    </a:lnTo>
                    <a:lnTo>
                      <a:pt x="8" y="37"/>
                    </a:lnTo>
                    <a:lnTo>
                      <a:pt x="12" y="41"/>
                    </a:lnTo>
                    <a:lnTo>
                      <a:pt x="17" y="45"/>
                    </a:lnTo>
                    <a:lnTo>
                      <a:pt x="22" y="46"/>
                    </a:lnTo>
                    <a:lnTo>
                      <a:pt x="28" y="49"/>
                    </a:lnTo>
                    <a:lnTo>
                      <a:pt x="34" y="49"/>
                    </a:lnTo>
                    <a:lnTo>
                      <a:pt x="39" y="49"/>
                    </a:lnTo>
                    <a:lnTo>
                      <a:pt x="46" y="46"/>
                    </a:lnTo>
                    <a:lnTo>
                      <a:pt x="51" y="43"/>
                    </a:lnTo>
                    <a:lnTo>
                      <a:pt x="56" y="38"/>
                    </a:lnTo>
                    <a:lnTo>
                      <a:pt x="60" y="3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4" name=""/>
              <p:cNvSpPr/>
              <p:nvPr/>
            </p:nvSpPr>
            <p:spPr>
              <a:xfrm>
                <a:off x="3872520" y="4305960"/>
                <a:ext cx="16200" cy="7920"/>
              </a:xfrm>
              <a:custGeom>
                <a:avLst/>
                <a:gdLst/>
                <a:ahLst/>
                <a:rect l="l" t="t" r="r" b="b"/>
                <a:pathLst>
                  <a:path w="59" h="48">
                    <a:moveTo>
                      <a:pt x="54" y="48"/>
                    </a:moveTo>
                    <a:lnTo>
                      <a:pt x="58" y="42"/>
                    </a:lnTo>
                    <a:lnTo>
                      <a:pt x="59" y="35"/>
                    </a:lnTo>
                    <a:lnTo>
                      <a:pt x="59" y="29"/>
                    </a:lnTo>
                    <a:lnTo>
                      <a:pt x="58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8"/>
                    </a:lnTo>
                    <a:lnTo>
                      <a:pt x="43" y="5"/>
                    </a:lnTo>
                    <a:lnTo>
                      <a:pt x="38" y="2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5" y="1"/>
                    </a:lnTo>
                    <a:lnTo>
                      <a:pt x="9" y="5"/>
                    </a:lnTo>
                    <a:lnTo>
                      <a:pt x="4" y="9"/>
                    </a:lnTo>
                    <a:lnTo>
                      <a:pt x="0" y="15"/>
                    </a:lnTo>
                    <a:lnTo>
                      <a:pt x="54" y="48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5" name=""/>
              <p:cNvSpPr/>
              <p:nvPr/>
            </p:nvSpPr>
            <p:spPr>
              <a:xfrm>
                <a:off x="3777120" y="4308840"/>
                <a:ext cx="110160" cy="114120"/>
              </a:xfrm>
              <a:custGeom>
                <a:avLst/>
                <a:gdLst/>
                <a:ahLst/>
                <a:rect l="l" t="t" r="r" b="b"/>
                <a:pathLst>
                  <a:path w="406" h="612">
                    <a:moveTo>
                      <a:pt x="26" y="596"/>
                    </a:moveTo>
                    <a:lnTo>
                      <a:pt x="54" y="612"/>
                    </a:lnTo>
                    <a:lnTo>
                      <a:pt x="406" y="33"/>
                    </a:lnTo>
                    <a:lnTo>
                      <a:pt x="352" y="0"/>
                    </a:lnTo>
                    <a:lnTo>
                      <a:pt x="0" y="579"/>
                    </a:lnTo>
                    <a:lnTo>
                      <a:pt x="26" y="596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6" name=""/>
              <p:cNvSpPr/>
              <p:nvPr/>
            </p:nvSpPr>
            <p:spPr>
              <a:xfrm>
                <a:off x="3774600" y="4416480"/>
                <a:ext cx="16200" cy="9360"/>
              </a:xfrm>
              <a:custGeom>
                <a:avLst/>
                <a:gdLst/>
                <a:ahLst/>
                <a:rect l="l" t="t" r="r" b="b"/>
                <a:pathLst>
                  <a:path w="59" h="48">
                    <a:moveTo>
                      <a:pt x="5" y="0"/>
                    </a:moveTo>
                    <a:lnTo>
                      <a:pt x="1" y="6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2" y="31"/>
                    </a:lnTo>
                    <a:lnTo>
                      <a:pt x="6" y="36"/>
                    </a:lnTo>
                    <a:lnTo>
                      <a:pt x="10" y="40"/>
                    </a:lnTo>
                    <a:lnTo>
                      <a:pt x="15" y="44"/>
                    </a:lnTo>
                    <a:lnTo>
                      <a:pt x="21" y="47"/>
                    </a:lnTo>
                    <a:lnTo>
                      <a:pt x="26" y="48"/>
                    </a:lnTo>
                    <a:lnTo>
                      <a:pt x="33" y="48"/>
                    </a:lnTo>
                    <a:lnTo>
                      <a:pt x="38" y="48"/>
                    </a:lnTo>
                    <a:lnTo>
                      <a:pt x="44" y="47"/>
                    </a:lnTo>
                    <a:lnTo>
                      <a:pt x="50" y="43"/>
                    </a:lnTo>
                    <a:lnTo>
                      <a:pt x="55" y="39"/>
                    </a:lnTo>
                    <a:lnTo>
                      <a:pt x="59" y="3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7" name=""/>
              <p:cNvSpPr/>
              <p:nvPr/>
            </p:nvSpPr>
            <p:spPr>
              <a:xfrm>
                <a:off x="3960000" y="4192920"/>
                <a:ext cx="16200" cy="9360"/>
              </a:xfrm>
              <a:custGeom>
                <a:avLst/>
                <a:gdLst/>
                <a:ahLst/>
                <a:rect l="l" t="t" r="r" b="b"/>
                <a:pathLst>
                  <a:path w="61" h="47">
                    <a:moveTo>
                      <a:pt x="57" y="47"/>
                    </a:moveTo>
                    <a:lnTo>
                      <a:pt x="59" y="41"/>
                    </a:lnTo>
                    <a:lnTo>
                      <a:pt x="61" y="34"/>
                    </a:lnTo>
                    <a:lnTo>
                      <a:pt x="61" y="28"/>
                    </a:lnTo>
                    <a:lnTo>
                      <a:pt x="59" y="21"/>
                    </a:lnTo>
                    <a:lnTo>
                      <a:pt x="57" y="16"/>
                    </a:lnTo>
                    <a:lnTo>
                      <a:pt x="53" y="12"/>
                    </a:lnTo>
                    <a:lnTo>
                      <a:pt x="49" y="8"/>
                    </a:lnTo>
                    <a:lnTo>
                      <a:pt x="44" y="4"/>
                    </a:lnTo>
                    <a:lnTo>
                      <a:pt x="38" y="1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21" y="1"/>
                    </a:lnTo>
                    <a:lnTo>
                      <a:pt x="15" y="3"/>
                    </a:lnTo>
                    <a:lnTo>
                      <a:pt x="9" y="7"/>
                    </a:lnTo>
                    <a:lnTo>
                      <a:pt x="5" y="11"/>
                    </a:lnTo>
                    <a:lnTo>
                      <a:pt x="0" y="17"/>
                    </a:lnTo>
                    <a:lnTo>
                      <a:pt x="57" y="47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8" name=""/>
              <p:cNvSpPr/>
              <p:nvPr/>
            </p:nvSpPr>
            <p:spPr>
              <a:xfrm>
                <a:off x="3872520" y="4196880"/>
                <a:ext cx="102240" cy="117000"/>
              </a:xfrm>
              <a:custGeom>
                <a:avLst/>
                <a:gdLst/>
                <a:ahLst/>
                <a:rect l="l" t="t" r="r" b="b"/>
                <a:pathLst>
                  <a:path w="376" h="631">
                    <a:moveTo>
                      <a:pt x="27" y="615"/>
                    </a:moveTo>
                    <a:lnTo>
                      <a:pt x="56" y="631"/>
                    </a:lnTo>
                    <a:lnTo>
                      <a:pt x="376" y="30"/>
                    </a:lnTo>
                    <a:lnTo>
                      <a:pt x="319" y="0"/>
                    </a:lnTo>
                    <a:lnTo>
                      <a:pt x="0" y="601"/>
                    </a:lnTo>
                    <a:lnTo>
                      <a:pt x="27" y="615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9" name=""/>
              <p:cNvSpPr/>
              <p:nvPr/>
            </p:nvSpPr>
            <p:spPr>
              <a:xfrm>
                <a:off x="3871080" y="4308840"/>
                <a:ext cx="17280" cy="7920"/>
              </a:xfrm>
              <a:custGeom>
                <a:avLst/>
                <a:gdLst/>
                <a:ahLst/>
                <a:rect l="l" t="t" r="r" b="b"/>
                <a:pathLst>
                  <a:path w="60" h="47">
                    <a:moveTo>
                      <a:pt x="4" y="0"/>
                    </a:moveTo>
                    <a:lnTo>
                      <a:pt x="1" y="6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4" y="31"/>
                    </a:lnTo>
                    <a:lnTo>
                      <a:pt x="8" y="35"/>
                    </a:lnTo>
                    <a:lnTo>
                      <a:pt x="12" y="39"/>
                    </a:lnTo>
                    <a:lnTo>
                      <a:pt x="17" y="43"/>
                    </a:lnTo>
                    <a:lnTo>
                      <a:pt x="22" y="46"/>
                    </a:lnTo>
                    <a:lnTo>
                      <a:pt x="27" y="47"/>
                    </a:lnTo>
                    <a:lnTo>
                      <a:pt x="34" y="47"/>
                    </a:lnTo>
                    <a:lnTo>
                      <a:pt x="39" y="46"/>
                    </a:lnTo>
                    <a:lnTo>
                      <a:pt x="46" y="44"/>
                    </a:lnTo>
                    <a:lnTo>
                      <a:pt x="51" y="41"/>
                    </a:lnTo>
                    <a:lnTo>
                      <a:pt x="56" y="37"/>
                    </a:lnTo>
                    <a:lnTo>
                      <a:pt x="60" y="3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0" name=""/>
              <p:cNvSpPr/>
              <p:nvPr/>
            </p:nvSpPr>
            <p:spPr>
              <a:xfrm>
                <a:off x="4056840" y="4078440"/>
                <a:ext cx="14760" cy="8280"/>
              </a:xfrm>
              <a:custGeom>
                <a:avLst/>
                <a:gdLst/>
                <a:ahLst/>
                <a:rect l="l" t="t" r="r" b="b"/>
                <a:pathLst>
                  <a:path w="59" h="47">
                    <a:moveTo>
                      <a:pt x="55" y="47"/>
                    </a:moveTo>
                    <a:lnTo>
                      <a:pt x="58" y="41"/>
                    </a:lnTo>
                    <a:lnTo>
                      <a:pt x="59" y="34"/>
                    </a:lnTo>
                    <a:lnTo>
                      <a:pt x="59" y="28"/>
                    </a:lnTo>
                    <a:lnTo>
                      <a:pt x="58" y="22"/>
                    </a:lnTo>
                    <a:lnTo>
                      <a:pt x="55" y="16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43" y="4"/>
                    </a:lnTo>
                    <a:lnTo>
                      <a:pt x="38" y="1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9" y="5"/>
                    </a:lnTo>
                    <a:lnTo>
                      <a:pt x="4" y="9"/>
                    </a:lnTo>
                    <a:lnTo>
                      <a:pt x="0" y="16"/>
                    </a:lnTo>
                    <a:lnTo>
                      <a:pt x="55" y="47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1" name=""/>
              <p:cNvSpPr/>
              <p:nvPr/>
            </p:nvSpPr>
            <p:spPr>
              <a:xfrm>
                <a:off x="3960000" y="4081320"/>
                <a:ext cx="110160" cy="121320"/>
              </a:xfrm>
              <a:custGeom>
                <a:avLst/>
                <a:gdLst/>
                <a:ahLst/>
                <a:rect l="l" t="t" r="r" b="b"/>
                <a:pathLst>
                  <a:path w="408" h="644">
                    <a:moveTo>
                      <a:pt x="28" y="628"/>
                    </a:moveTo>
                    <a:lnTo>
                      <a:pt x="56" y="644"/>
                    </a:lnTo>
                    <a:lnTo>
                      <a:pt x="408" y="31"/>
                    </a:lnTo>
                    <a:lnTo>
                      <a:pt x="353" y="0"/>
                    </a:lnTo>
                    <a:lnTo>
                      <a:pt x="0" y="612"/>
                    </a:lnTo>
                    <a:lnTo>
                      <a:pt x="28" y="628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2" name=""/>
              <p:cNvSpPr/>
              <p:nvPr/>
            </p:nvSpPr>
            <p:spPr>
              <a:xfrm>
                <a:off x="3958560" y="4196880"/>
                <a:ext cx="16200" cy="8280"/>
              </a:xfrm>
              <a:custGeom>
                <a:avLst/>
                <a:gdLst/>
                <a:ahLst/>
                <a:rect l="l" t="t" r="r" b="b"/>
                <a:pathLst>
                  <a:path w="61" h="48">
                    <a:moveTo>
                      <a:pt x="5" y="0"/>
                    </a:moveTo>
                    <a:lnTo>
                      <a:pt x="2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5"/>
                    </a:lnTo>
                    <a:lnTo>
                      <a:pt x="4" y="30"/>
                    </a:lnTo>
                    <a:lnTo>
                      <a:pt x="8" y="36"/>
                    </a:lnTo>
                    <a:lnTo>
                      <a:pt x="12" y="40"/>
                    </a:lnTo>
                    <a:lnTo>
                      <a:pt x="17" y="44"/>
                    </a:lnTo>
                    <a:lnTo>
                      <a:pt x="23" y="46"/>
                    </a:lnTo>
                    <a:lnTo>
                      <a:pt x="28" y="48"/>
                    </a:lnTo>
                    <a:lnTo>
                      <a:pt x="34" y="48"/>
                    </a:lnTo>
                    <a:lnTo>
                      <a:pt x="40" y="48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7" y="37"/>
                    </a:lnTo>
                    <a:lnTo>
                      <a:pt x="61" y="3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3" name=""/>
              <p:cNvSpPr/>
              <p:nvPr/>
            </p:nvSpPr>
            <p:spPr>
              <a:xfrm>
                <a:off x="4143960" y="3962880"/>
                <a:ext cx="16200" cy="9000"/>
              </a:xfrm>
              <a:custGeom>
                <a:avLst/>
                <a:gdLst/>
                <a:ahLst/>
                <a:rect l="l" t="t" r="r" b="b"/>
                <a:pathLst>
                  <a:path w="61" h="47">
                    <a:moveTo>
                      <a:pt x="57" y="47"/>
                    </a:moveTo>
                    <a:lnTo>
                      <a:pt x="59" y="40"/>
                    </a:lnTo>
                    <a:lnTo>
                      <a:pt x="61" y="33"/>
                    </a:lnTo>
                    <a:lnTo>
                      <a:pt x="61" y="27"/>
                    </a:lnTo>
                    <a:lnTo>
                      <a:pt x="58" y="21"/>
                    </a:lnTo>
                    <a:lnTo>
                      <a:pt x="55" y="16"/>
                    </a:lnTo>
                    <a:lnTo>
                      <a:pt x="53" y="12"/>
                    </a:lnTo>
                    <a:lnTo>
                      <a:pt x="47" y="8"/>
                    </a:lnTo>
                    <a:lnTo>
                      <a:pt x="42" y="4"/>
                    </a:lnTo>
                    <a:lnTo>
                      <a:pt x="37" y="1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0" y="1"/>
                    </a:lnTo>
                    <a:lnTo>
                      <a:pt x="15" y="2"/>
                    </a:lnTo>
                    <a:lnTo>
                      <a:pt x="9" y="6"/>
                    </a:lnTo>
                    <a:lnTo>
                      <a:pt x="4" y="12"/>
                    </a:lnTo>
                    <a:lnTo>
                      <a:pt x="0" y="17"/>
                    </a:lnTo>
                    <a:lnTo>
                      <a:pt x="57" y="47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800" bIns="-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4" name=""/>
              <p:cNvSpPr/>
              <p:nvPr/>
            </p:nvSpPr>
            <p:spPr>
              <a:xfrm>
                <a:off x="4055040" y="3966840"/>
                <a:ext cx="103680" cy="119520"/>
              </a:xfrm>
              <a:custGeom>
                <a:avLst/>
                <a:gdLst/>
                <a:ahLst/>
                <a:rect l="l" t="t" r="r" b="b"/>
                <a:pathLst>
                  <a:path w="378" h="641">
                    <a:moveTo>
                      <a:pt x="29" y="627"/>
                    </a:moveTo>
                    <a:lnTo>
                      <a:pt x="57" y="641"/>
                    </a:lnTo>
                    <a:lnTo>
                      <a:pt x="378" y="30"/>
                    </a:lnTo>
                    <a:lnTo>
                      <a:pt x="321" y="0"/>
                    </a:lnTo>
                    <a:lnTo>
                      <a:pt x="0" y="612"/>
                    </a:lnTo>
                    <a:lnTo>
                      <a:pt x="29" y="627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5" name=""/>
              <p:cNvSpPr/>
              <p:nvPr/>
            </p:nvSpPr>
            <p:spPr>
              <a:xfrm>
                <a:off x="4053960" y="4081320"/>
                <a:ext cx="16200" cy="9360"/>
              </a:xfrm>
              <a:custGeom>
                <a:avLst/>
                <a:gdLst/>
                <a:ahLst/>
                <a:rect l="l" t="t" r="r" b="b"/>
                <a:pathLst>
                  <a:path w="61" h="48">
                    <a:moveTo>
                      <a:pt x="4" y="0"/>
                    </a:moveTo>
                    <a:lnTo>
                      <a:pt x="2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3" y="25"/>
                    </a:lnTo>
                    <a:lnTo>
                      <a:pt x="6" y="32"/>
                    </a:lnTo>
                    <a:lnTo>
                      <a:pt x="8" y="36"/>
                    </a:lnTo>
                    <a:lnTo>
                      <a:pt x="14" y="40"/>
                    </a:lnTo>
                    <a:lnTo>
                      <a:pt x="18" y="44"/>
                    </a:lnTo>
                    <a:lnTo>
                      <a:pt x="24" y="45"/>
                    </a:lnTo>
                    <a:lnTo>
                      <a:pt x="29" y="46"/>
                    </a:lnTo>
                    <a:lnTo>
                      <a:pt x="36" y="48"/>
                    </a:lnTo>
                    <a:lnTo>
                      <a:pt x="41" y="46"/>
                    </a:lnTo>
                    <a:lnTo>
                      <a:pt x="46" y="44"/>
                    </a:lnTo>
                    <a:lnTo>
                      <a:pt x="52" y="41"/>
                    </a:lnTo>
                    <a:lnTo>
                      <a:pt x="57" y="36"/>
                    </a:lnTo>
                    <a:lnTo>
                      <a:pt x="61" y="2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6" name=""/>
              <p:cNvSpPr/>
              <p:nvPr/>
            </p:nvSpPr>
            <p:spPr>
              <a:xfrm>
                <a:off x="4239360" y="3850920"/>
                <a:ext cx="16200" cy="7920"/>
              </a:xfrm>
              <a:custGeom>
                <a:avLst/>
                <a:gdLst/>
                <a:ahLst/>
                <a:rect l="l" t="t" r="r" b="b"/>
                <a:pathLst>
                  <a:path w="61" h="48">
                    <a:moveTo>
                      <a:pt x="55" y="48"/>
                    </a:moveTo>
                    <a:lnTo>
                      <a:pt x="58" y="42"/>
                    </a:lnTo>
                    <a:lnTo>
                      <a:pt x="61" y="35"/>
                    </a:lnTo>
                    <a:lnTo>
                      <a:pt x="61" y="28"/>
                    </a:lnTo>
                    <a:lnTo>
                      <a:pt x="59" y="23"/>
                    </a:lnTo>
                    <a:lnTo>
                      <a:pt x="57" y="18"/>
                    </a:lnTo>
                    <a:lnTo>
                      <a:pt x="53" y="13"/>
                    </a:lnTo>
                    <a:lnTo>
                      <a:pt x="49" y="9"/>
                    </a:lnTo>
                    <a:lnTo>
                      <a:pt x="44" y="5"/>
                    </a:lnTo>
                    <a:lnTo>
                      <a:pt x="38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21" y="1"/>
                    </a:lnTo>
                    <a:lnTo>
                      <a:pt x="16" y="2"/>
                    </a:lnTo>
                    <a:lnTo>
                      <a:pt x="9" y="6"/>
                    </a:lnTo>
                    <a:lnTo>
                      <a:pt x="6" y="10"/>
                    </a:lnTo>
                    <a:lnTo>
                      <a:pt x="0" y="17"/>
                    </a:lnTo>
                    <a:lnTo>
                      <a:pt x="55" y="48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7" name=""/>
              <p:cNvSpPr/>
              <p:nvPr/>
            </p:nvSpPr>
            <p:spPr>
              <a:xfrm>
                <a:off x="4143960" y="3853800"/>
                <a:ext cx="110160" cy="118080"/>
              </a:xfrm>
              <a:custGeom>
                <a:avLst/>
                <a:gdLst/>
                <a:ahLst/>
                <a:rect l="l" t="t" r="r" b="b"/>
                <a:pathLst>
                  <a:path w="407" h="630">
                    <a:moveTo>
                      <a:pt x="28" y="615"/>
                    </a:moveTo>
                    <a:lnTo>
                      <a:pt x="55" y="630"/>
                    </a:lnTo>
                    <a:lnTo>
                      <a:pt x="407" y="31"/>
                    </a:lnTo>
                    <a:lnTo>
                      <a:pt x="352" y="0"/>
                    </a:lnTo>
                    <a:lnTo>
                      <a:pt x="0" y="598"/>
                    </a:lnTo>
                    <a:lnTo>
                      <a:pt x="28" y="615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8" name=""/>
              <p:cNvSpPr/>
              <p:nvPr/>
            </p:nvSpPr>
            <p:spPr>
              <a:xfrm>
                <a:off x="4142520" y="3966840"/>
                <a:ext cx="14760" cy="7920"/>
              </a:xfrm>
              <a:custGeom>
                <a:avLst/>
                <a:gdLst/>
                <a:ahLst/>
                <a:rect l="l" t="t" r="r" b="b"/>
                <a:pathLst>
                  <a:path w="59" h="48">
                    <a:moveTo>
                      <a:pt x="4" y="0"/>
                    </a:moveTo>
                    <a:lnTo>
                      <a:pt x="1" y="7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3" y="31"/>
                    </a:lnTo>
                    <a:lnTo>
                      <a:pt x="7" y="36"/>
                    </a:lnTo>
                    <a:lnTo>
                      <a:pt x="11" y="40"/>
                    </a:lnTo>
                    <a:lnTo>
                      <a:pt x="16" y="44"/>
                    </a:lnTo>
                    <a:lnTo>
                      <a:pt x="21" y="47"/>
                    </a:lnTo>
                    <a:lnTo>
                      <a:pt x="26" y="48"/>
                    </a:lnTo>
                    <a:lnTo>
                      <a:pt x="33" y="48"/>
                    </a:lnTo>
                    <a:lnTo>
                      <a:pt x="38" y="48"/>
                    </a:lnTo>
                    <a:lnTo>
                      <a:pt x="45" y="46"/>
                    </a:lnTo>
                    <a:lnTo>
                      <a:pt x="50" y="43"/>
                    </a:lnTo>
                    <a:lnTo>
                      <a:pt x="55" y="39"/>
                    </a:lnTo>
                    <a:lnTo>
                      <a:pt x="59" y="3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9" name=""/>
              <p:cNvSpPr/>
              <p:nvPr/>
            </p:nvSpPr>
            <p:spPr>
              <a:xfrm>
                <a:off x="4325040" y="3741840"/>
                <a:ext cx="17640" cy="10800"/>
              </a:xfrm>
              <a:custGeom>
                <a:avLst/>
                <a:gdLst/>
                <a:ahLst/>
                <a:rect l="l" t="t" r="r" b="b"/>
                <a:pathLst>
                  <a:path w="60" h="47">
                    <a:moveTo>
                      <a:pt x="56" y="47"/>
                    </a:moveTo>
                    <a:lnTo>
                      <a:pt x="59" y="41"/>
                    </a:lnTo>
                    <a:lnTo>
                      <a:pt x="60" y="34"/>
                    </a:lnTo>
                    <a:lnTo>
                      <a:pt x="60" y="27"/>
                    </a:lnTo>
                    <a:lnTo>
                      <a:pt x="59" y="22"/>
                    </a:lnTo>
                    <a:lnTo>
                      <a:pt x="56" y="17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43" y="4"/>
                    </a:lnTo>
                    <a:lnTo>
                      <a:pt x="38" y="1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5" y="3"/>
                    </a:lnTo>
                    <a:lnTo>
                      <a:pt x="9" y="5"/>
                    </a:lnTo>
                    <a:lnTo>
                      <a:pt x="5" y="10"/>
                    </a:lnTo>
                    <a:lnTo>
                      <a:pt x="0" y="17"/>
                    </a:lnTo>
                    <a:lnTo>
                      <a:pt x="56" y="47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0" name=""/>
              <p:cNvSpPr/>
              <p:nvPr/>
            </p:nvSpPr>
            <p:spPr>
              <a:xfrm>
                <a:off x="4239360" y="3746160"/>
                <a:ext cx="101880" cy="113040"/>
              </a:xfrm>
              <a:custGeom>
                <a:avLst/>
                <a:gdLst/>
                <a:ahLst/>
                <a:rect l="l" t="t" r="r" b="b"/>
                <a:pathLst>
                  <a:path w="376" h="603">
                    <a:moveTo>
                      <a:pt x="28" y="587"/>
                    </a:moveTo>
                    <a:lnTo>
                      <a:pt x="55" y="603"/>
                    </a:lnTo>
                    <a:lnTo>
                      <a:pt x="376" y="30"/>
                    </a:lnTo>
                    <a:lnTo>
                      <a:pt x="320" y="0"/>
                    </a:lnTo>
                    <a:lnTo>
                      <a:pt x="0" y="572"/>
                    </a:lnTo>
                    <a:lnTo>
                      <a:pt x="28" y="587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1" name=""/>
              <p:cNvSpPr/>
              <p:nvPr/>
            </p:nvSpPr>
            <p:spPr>
              <a:xfrm>
                <a:off x="4237920" y="3853800"/>
                <a:ext cx="16200" cy="9360"/>
              </a:xfrm>
              <a:custGeom>
                <a:avLst/>
                <a:gdLst/>
                <a:ahLst/>
                <a:rect l="l" t="t" r="r" b="b"/>
                <a:pathLst>
                  <a:path w="59" h="48">
                    <a:moveTo>
                      <a:pt x="4" y="0"/>
                    </a:moveTo>
                    <a:lnTo>
                      <a:pt x="2" y="6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4" y="31"/>
                    </a:lnTo>
                    <a:lnTo>
                      <a:pt x="7" y="36"/>
                    </a:lnTo>
                    <a:lnTo>
                      <a:pt x="12" y="40"/>
                    </a:lnTo>
                    <a:lnTo>
                      <a:pt x="16" y="43"/>
                    </a:lnTo>
                    <a:lnTo>
                      <a:pt x="21" y="46"/>
                    </a:lnTo>
                    <a:lnTo>
                      <a:pt x="28" y="47"/>
                    </a:lnTo>
                    <a:lnTo>
                      <a:pt x="33" y="48"/>
                    </a:lnTo>
                    <a:lnTo>
                      <a:pt x="40" y="47"/>
                    </a:lnTo>
                    <a:lnTo>
                      <a:pt x="45" y="46"/>
                    </a:lnTo>
                    <a:lnTo>
                      <a:pt x="50" y="42"/>
                    </a:lnTo>
                    <a:lnTo>
                      <a:pt x="56" y="36"/>
                    </a:lnTo>
                    <a:lnTo>
                      <a:pt x="59" y="3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2" name=""/>
              <p:cNvSpPr/>
              <p:nvPr/>
            </p:nvSpPr>
            <p:spPr>
              <a:xfrm>
                <a:off x="4423320" y="3643920"/>
                <a:ext cx="16200" cy="7920"/>
              </a:xfrm>
              <a:custGeom>
                <a:avLst/>
                <a:gdLst/>
                <a:ahLst/>
                <a:rect l="l" t="t" r="r" b="b"/>
                <a:pathLst>
                  <a:path w="59" h="50">
                    <a:moveTo>
                      <a:pt x="54" y="50"/>
                    </a:moveTo>
                    <a:lnTo>
                      <a:pt x="57" y="43"/>
                    </a:lnTo>
                    <a:lnTo>
                      <a:pt x="59" y="36"/>
                    </a:lnTo>
                    <a:lnTo>
                      <a:pt x="59" y="30"/>
                    </a:lnTo>
                    <a:lnTo>
                      <a:pt x="59" y="25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5" y="5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6" y="1"/>
                    </a:lnTo>
                    <a:lnTo>
                      <a:pt x="11" y="5"/>
                    </a:lnTo>
                    <a:lnTo>
                      <a:pt x="5" y="9"/>
                    </a:lnTo>
                    <a:lnTo>
                      <a:pt x="0" y="14"/>
                    </a:lnTo>
                    <a:lnTo>
                      <a:pt x="54" y="5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3" name=""/>
              <p:cNvSpPr/>
              <p:nvPr/>
            </p:nvSpPr>
            <p:spPr>
              <a:xfrm>
                <a:off x="4326480" y="3646800"/>
                <a:ext cx="110160" cy="106200"/>
              </a:xfrm>
              <a:custGeom>
                <a:avLst/>
                <a:gdLst/>
                <a:ahLst/>
                <a:rect l="l" t="t" r="r" b="b"/>
                <a:pathLst>
                  <a:path w="406" h="568">
                    <a:moveTo>
                      <a:pt x="28" y="549"/>
                    </a:moveTo>
                    <a:lnTo>
                      <a:pt x="54" y="568"/>
                    </a:lnTo>
                    <a:lnTo>
                      <a:pt x="406" y="36"/>
                    </a:lnTo>
                    <a:lnTo>
                      <a:pt x="352" y="0"/>
                    </a:lnTo>
                    <a:lnTo>
                      <a:pt x="0" y="532"/>
                    </a:lnTo>
                    <a:lnTo>
                      <a:pt x="28" y="549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4" name=""/>
              <p:cNvSpPr/>
              <p:nvPr/>
            </p:nvSpPr>
            <p:spPr>
              <a:xfrm>
                <a:off x="4325040" y="3746160"/>
                <a:ext cx="16200" cy="9360"/>
              </a:xfrm>
              <a:custGeom>
                <a:avLst/>
                <a:gdLst/>
                <a:ahLst/>
                <a:rect l="l" t="t" r="r" b="b"/>
                <a:pathLst>
                  <a:path w="59" h="50">
                    <a:moveTo>
                      <a:pt x="5" y="0"/>
                    </a:moveTo>
                    <a:lnTo>
                      <a:pt x="2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1" y="25"/>
                    </a:lnTo>
                    <a:lnTo>
                      <a:pt x="2" y="32"/>
                    </a:lnTo>
                    <a:lnTo>
                      <a:pt x="6" y="37"/>
                    </a:lnTo>
                    <a:lnTo>
                      <a:pt x="10" y="41"/>
                    </a:lnTo>
                    <a:lnTo>
                      <a:pt x="14" y="45"/>
                    </a:lnTo>
                    <a:lnTo>
                      <a:pt x="19" y="48"/>
                    </a:lnTo>
                    <a:lnTo>
                      <a:pt x="26" y="49"/>
                    </a:lnTo>
                    <a:lnTo>
                      <a:pt x="31" y="50"/>
                    </a:lnTo>
                    <a:lnTo>
                      <a:pt x="38" y="50"/>
                    </a:lnTo>
                    <a:lnTo>
                      <a:pt x="43" y="49"/>
                    </a:lnTo>
                    <a:lnTo>
                      <a:pt x="48" y="46"/>
                    </a:lnTo>
                    <a:lnTo>
                      <a:pt x="54" y="41"/>
                    </a:lnTo>
                    <a:lnTo>
                      <a:pt x="59" y="3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5" name=""/>
              <p:cNvSpPr/>
              <p:nvPr/>
            </p:nvSpPr>
            <p:spPr>
              <a:xfrm>
                <a:off x="4510440" y="3552480"/>
                <a:ext cx="16200" cy="9360"/>
              </a:xfrm>
              <a:custGeom>
                <a:avLst/>
                <a:gdLst/>
                <a:ahLst/>
                <a:rect l="l" t="t" r="r" b="b"/>
                <a:pathLst>
                  <a:path w="59" h="52">
                    <a:moveTo>
                      <a:pt x="52" y="52"/>
                    </a:moveTo>
                    <a:lnTo>
                      <a:pt x="56" y="45"/>
                    </a:lnTo>
                    <a:lnTo>
                      <a:pt x="58" y="38"/>
                    </a:lnTo>
                    <a:lnTo>
                      <a:pt x="59" y="32"/>
                    </a:lnTo>
                    <a:lnTo>
                      <a:pt x="58" y="25"/>
                    </a:lnTo>
                    <a:lnTo>
                      <a:pt x="55" y="20"/>
                    </a:lnTo>
                    <a:lnTo>
                      <a:pt x="52" y="15"/>
                    </a:lnTo>
                    <a:lnTo>
                      <a:pt x="48" y="11"/>
                    </a:lnTo>
                    <a:lnTo>
                      <a:pt x="45" y="7"/>
                    </a:lnTo>
                    <a:lnTo>
                      <a:pt x="39" y="4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6" y="3"/>
                    </a:lnTo>
                    <a:lnTo>
                      <a:pt x="10" y="6"/>
                    </a:lnTo>
                    <a:lnTo>
                      <a:pt x="5" y="10"/>
                    </a:lnTo>
                    <a:lnTo>
                      <a:pt x="0" y="16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6" name=""/>
              <p:cNvSpPr/>
              <p:nvPr/>
            </p:nvSpPr>
            <p:spPr>
              <a:xfrm>
                <a:off x="4423320" y="3556800"/>
                <a:ext cx="100440" cy="95040"/>
              </a:xfrm>
              <a:custGeom>
                <a:avLst/>
                <a:gdLst/>
                <a:ahLst/>
                <a:rect l="l" t="t" r="r" b="b"/>
                <a:pathLst>
                  <a:path w="373" h="513">
                    <a:moveTo>
                      <a:pt x="28" y="496"/>
                    </a:moveTo>
                    <a:lnTo>
                      <a:pt x="54" y="513"/>
                    </a:lnTo>
                    <a:lnTo>
                      <a:pt x="373" y="36"/>
                    </a:lnTo>
                    <a:lnTo>
                      <a:pt x="321" y="0"/>
                    </a:lnTo>
                    <a:lnTo>
                      <a:pt x="0" y="477"/>
                    </a:lnTo>
                    <a:lnTo>
                      <a:pt x="28" y="496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7" name=""/>
              <p:cNvSpPr/>
              <p:nvPr/>
            </p:nvSpPr>
            <p:spPr>
              <a:xfrm>
                <a:off x="4420440" y="3646800"/>
                <a:ext cx="16200" cy="7920"/>
              </a:xfrm>
              <a:custGeom>
                <a:avLst/>
                <a:gdLst/>
                <a:ahLst/>
                <a:rect l="l" t="t" r="r" b="b"/>
                <a:pathLst>
                  <a:path w="59" h="50">
                    <a:moveTo>
                      <a:pt x="5" y="0"/>
                    </a:move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3" y="32"/>
                    </a:lnTo>
                    <a:lnTo>
                      <a:pt x="5" y="37"/>
                    </a:lnTo>
                    <a:lnTo>
                      <a:pt x="9" y="41"/>
                    </a:lnTo>
                    <a:lnTo>
                      <a:pt x="14" y="45"/>
                    </a:lnTo>
                    <a:lnTo>
                      <a:pt x="20" y="47"/>
                    </a:lnTo>
                    <a:lnTo>
                      <a:pt x="25" y="50"/>
                    </a:lnTo>
                    <a:lnTo>
                      <a:pt x="31" y="50"/>
                    </a:lnTo>
                    <a:lnTo>
                      <a:pt x="37" y="50"/>
                    </a:lnTo>
                    <a:lnTo>
                      <a:pt x="43" y="49"/>
                    </a:lnTo>
                    <a:lnTo>
                      <a:pt x="49" y="46"/>
                    </a:lnTo>
                    <a:lnTo>
                      <a:pt x="54" y="42"/>
                    </a:lnTo>
                    <a:lnTo>
                      <a:pt x="59" y="3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8" name=""/>
              <p:cNvSpPr/>
              <p:nvPr/>
            </p:nvSpPr>
            <p:spPr>
              <a:xfrm>
                <a:off x="4606200" y="3476520"/>
                <a:ext cx="16200" cy="9360"/>
              </a:xfrm>
              <a:custGeom>
                <a:avLst/>
                <a:gdLst/>
                <a:ahLst/>
                <a:rect l="l" t="t" r="r" b="b"/>
                <a:pathLst>
                  <a:path w="58" h="53">
                    <a:moveTo>
                      <a:pt x="49" y="53"/>
                    </a:moveTo>
                    <a:lnTo>
                      <a:pt x="54" y="46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57" y="28"/>
                    </a:lnTo>
                    <a:lnTo>
                      <a:pt x="56" y="23"/>
                    </a:lnTo>
                    <a:lnTo>
                      <a:pt x="54" y="17"/>
                    </a:lnTo>
                    <a:lnTo>
                      <a:pt x="50" y="12"/>
                    </a:lnTo>
                    <a:lnTo>
                      <a:pt x="46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0" y="11"/>
                    </a:lnTo>
                    <a:lnTo>
                      <a:pt x="49" y="53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9" name=""/>
              <p:cNvSpPr/>
              <p:nvPr/>
            </p:nvSpPr>
            <p:spPr>
              <a:xfrm>
                <a:off x="4510440" y="3477960"/>
                <a:ext cx="109080" cy="85680"/>
              </a:xfrm>
              <a:custGeom>
                <a:avLst/>
                <a:gdLst/>
                <a:ahLst/>
                <a:rect l="l" t="t" r="r" b="b"/>
                <a:pathLst>
                  <a:path w="400" h="453">
                    <a:moveTo>
                      <a:pt x="24" y="432"/>
                    </a:moveTo>
                    <a:lnTo>
                      <a:pt x="49" y="453"/>
                    </a:lnTo>
                    <a:lnTo>
                      <a:pt x="400" y="42"/>
                    </a:lnTo>
                    <a:lnTo>
                      <a:pt x="351" y="0"/>
                    </a:lnTo>
                    <a:lnTo>
                      <a:pt x="0" y="411"/>
                    </a:lnTo>
                    <a:lnTo>
                      <a:pt x="24" y="432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0" name=""/>
              <p:cNvSpPr/>
              <p:nvPr/>
            </p:nvSpPr>
            <p:spPr>
              <a:xfrm>
                <a:off x="4507920" y="3555360"/>
                <a:ext cx="16200" cy="10800"/>
              </a:xfrm>
              <a:custGeom>
                <a:avLst/>
                <a:gdLst/>
                <a:ahLst/>
                <a:rect l="l" t="t" r="r" b="b"/>
                <a:pathLst>
                  <a:path w="58" h="54">
                    <a:moveTo>
                      <a:pt x="9" y="0"/>
                    </a:moveTo>
                    <a:lnTo>
                      <a:pt x="4" y="7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3" y="30"/>
                    </a:lnTo>
                    <a:lnTo>
                      <a:pt x="4" y="37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8" y="53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6" y="51"/>
                    </a:lnTo>
                    <a:lnTo>
                      <a:pt x="52" y="47"/>
                    </a:lnTo>
                    <a:lnTo>
                      <a:pt x="58" y="4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1" name=""/>
              <p:cNvSpPr/>
              <p:nvPr/>
            </p:nvSpPr>
            <p:spPr>
              <a:xfrm>
                <a:off x="4694760" y="3413520"/>
                <a:ext cx="14760" cy="10800"/>
              </a:xfrm>
              <a:custGeom>
                <a:avLst/>
                <a:gdLst/>
                <a:ahLst/>
                <a:rect l="l" t="t" r="r" b="b"/>
                <a:pathLst>
                  <a:path w="56" h="55">
                    <a:moveTo>
                      <a:pt x="46" y="55"/>
                    </a:moveTo>
                    <a:lnTo>
                      <a:pt x="52" y="48"/>
                    </a:lnTo>
                    <a:lnTo>
                      <a:pt x="54" y="43"/>
                    </a:lnTo>
                    <a:lnTo>
                      <a:pt x="56" y="36"/>
                    </a:lnTo>
                    <a:lnTo>
                      <a:pt x="56" y="31"/>
                    </a:lnTo>
                    <a:lnTo>
                      <a:pt x="54" y="25"/>
                    </a:lnTo>
                    <a:lnTo>
                      <a:pt x="53" y="19"/>
                    </a:lnTo>
                    <a:lnTo>
                      <a:pt x="49" y="14"/>
                    </a:lnTo>
                    <a:lnTo>
                      <a:pt x="45" y="10"/>
                    </a:lnTo>
                    <a:lnTo>
                      <a:pt x="41" y="6"/>
                    </a:lnTo>
                    <a:lnTo>
                      <a:pt x="36" y="2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7" y="1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0"/>
                    </a:lnTo>
                    <a:lnTo>
                      <a:pt x="46" y="55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2" name=""/>
              <p:cNvSpPr/>
              <p:nvPr/>
            </p:nvSpPr>
            <p:spPr>
              <a:xfrm>
                <a:off x="4607280" y="3415320"/>
                <a:ext cx="99360" cy="70560"/>
              </a:xfrm>
              <a:custGeom>
                <a:avLst/>
                <a:gdLst/>
                <a:ahLst/>
                <a:rect l="l" t="t" r="r" b="b"/>
                <a:pathLst>
                  <a:path w="366" h="377">
                    <a:moveTo>
                      <a:pt x="23" y="355"/>
                    </a:moveTo>
                    <a:lnTo>
                      <a:pt x="46" y="377"/>
                    </a:lnTo>
                    <a:lnTo>
                      <a:pt x="366" y="45"/>
                    </a:lnTo>
                    <a:lnTo>
                      <a:pt x="320" y="0"/>
                    </a:lnTo>
                    <a:lnTo>
                      <a:pt x="0" y="333"/>
                    </a:lnTo>
                    <a:lnTo>
                      <a:pt x="23" y="355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760" bIns="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3" name=""/>
              <p:cNvSpPr/>
              <p:nvPr/>
            </p:nvSpPr>
            <p:spPr>
              <a:xfrm>
                <a:off x="4603320" y="3477960"/>
                <a:ext cx="16200" cy="10800"/>
              </a:xfrm>
              <a:custGeom>
                <a:avLst/>
                <a:gdLst/>
                <a:ahLst/>
                <a:rect l="l" t="t" r="r" b="b"/>
                <a:pathLst>
                  <a:path w="55" h="55">
                    <a:moveTo>
                      <a:pt x="9" y="0"/>
                    </a:moveTo>
                    <a:lnTo>
                      <a:pt x="5" y="6"/>
                    </a:lnTo>
                    <a:lnTo>
                      <a:pt x="2" y="13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1" y="30"/>
                    </a:lnTo>
                    <a:lnTo>
                      <a:pt x="3" y="35"/>
                    </a:lnTo>
                    <a:lnTo>
                      <a:pt x="6" y="40"/>
                    </a:lnTo>
                    <a:lnTo>
                      <a:pt x="10" y="46"/>
                    </a:lnTo>
                    <a:lnTo>
                      <a:pt x="15" y="49"/>
                    </a:lnTo>
                    <a:lnTo>
                      <a:pt x="21" y="52"/>
                    </a:lnTo>
                    <a:lnTo>
                      <a:pt x="26" y="53"/>
                    </a:lnTo>
                    <a:lnTo>
                      <a:pt x="31" y="55"/>
                    </a:lnTo>
                    <a:lnTo>
                      <a:pt x="38" y="55"/>
                    </a:lnTo>
                    <a:lnTo>
                      <a:pt x="44" y="52"/>
                    </a:lnTo>
                    <a:lnTo>
                      <a:pt x="49" y="49"/>
                    </a:lnTo>
                    <a:lnTo>
                      <a:pt x="55" y="4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4" name=""/>
              <p:cNvSpPr/>
              <p:nvPr/>
            </p:nvSpPr>
            <p:spPr>
              <a:xfrm>
                <a:off x="4791600" y="3367440"/>
                <a:ext cx="13320" cy="11880"/>
              </a:xfrm>
              <a:custGeom>
                <a:avLst/>
                <a:gdLst/>
                <a:ahLst/>
                <a:rect l="l" t="t" r="r" b="b"/>
                <a:pathLst>
                  <a:path w="51" h="59">
                    <a:moveTo>
                      <a:pt x="36" y="59"/>
                    </a:moveTo>
                    <a:lnTo>
                      <a:pt x="43" y="54"/>
                    </a:lnTo>
                    <a:lnTo>
                      <a:pt x="47" y="49"/>
                    </a:lnTo>
                    <a:lnTo>
                      <a:pt x="49" y="44"/>
                    </a:lnTo>
                    <a:lnTo>
                      <a:pt x="51" y="37"/>
                    </a:lnTo>
                    <a:lnTo>
                      <a:pt x="51" y="30"/>
                    </a:lnTo>
                    <a:lnTo>
                      <a:pt x="49" y="25"/>
                    </a:lnTo>
                    <a:lnTo>
                      <a:pt x="48" y="20"/>
                    </a:lnTo>
                    <a:lnTo>
                      <a:pt x="44" y="15"/>
                    </a:lnTo>
                    <a:lnTo>
                      <a:pt x="40" y="9"/>
                    </a:lnTo>
                    <a:lnTo>
                      <a:pt x="36" y="5"/>
                    </a:lnTo>
                    <a:lnTo>
                      <a:pt x="31" y="3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5" name=""/>
              <p:cNvSpPr/>
              <p:nvPr/>
            </p:nvSpPr>
            <p:spPr>
              <a:xfrm>
                <a:off x="4696200" y="3369960"/>
                <a:ext cx="104760" cy="54360"/>
              </a:xfrm>
              <a:custGeom>
                <a:avLst/>
                <a:gdLst/>
                <a:ahLst/>
                <a:rect l="l" t="t" r="r" b="b"/>
                <a:pathLst>
                  <a:path w="387" h="297">
                    <a:moveTo>
                      <a:pt x="17" y="270"/>
                    </a:moveTo>
                    <a:lnTo>
                      <a:pt x="35" y="297"/>
                    </a:lnTo>
                    <a:lnTo>
                      <a:pt x="387" y="52"/>
                    </a:lnTo>
                    <a:lnTo>
                      <a:pt x="351" y="0"/>
                    </a:lnTo>
                    <a:lnTo>
                      <a:pt x="0" y="244"/>
                    </a:lnTo>
                    <a:lnTo>
                      <a:pt x="17" y="27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6" name=""/>
              <p:cNvSpPr/>
              <p:nvPr/>
            </p:nvSpPr>
            <p:spPr>
              <a:xfrm>
                <a:off x="4691880" y="3415320"/>
                <a:ext cx="13320" cy="10800"/>
              </a:xfrm>
              <a:custGeom>
                <a:avLst/>
                <a:gdLst/>
                <a:ahLst/>
                <a:rect l="l" t="t" r="r" b="b"/>
                <a:pathLst>
                  <a:path w="50" h="59">
                    <a:moveTo>
                      <a:pt x="15" y="0"/>
                    </a:moveTo>
                    <a:lnTo>
                      <a:pt x="8" y="5"/>
                    </a:lnTo>
                    <a:lnTo>
                      <a:pt x="4" y="11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2" y="34"/>
                    </a:lnTo>
                    <a:lnTo>
                      <a:pt x="3" y="40"/>
                    </a:lnTo>
                    <a:lnTo>
                      <a:pt x="5" y="45"/>
                    </a:lnTo>
                    <a:lnTo>
                      <a:pt x="9" y="49"/>
                    </a:lnTo>
                    <a:lnTo>
                      <a:pt x="15" y="53"/>
                    </a:lnTo>
                    <a:lnTo>
                      <a:pt x="20" y="57"/>
                    </a:lnTo>
                    <a:lnTo>
                      <a:pt x="25" y="58"/>
                    </a:lnTo>
                    <a:lnTo>
                      <a:pt x="32" y="59"/>
                    </a:lnTo>
                    <a:lnTo>
                      <a:pt x="37" y="58"/>
                    </a:lnTo>
                    <a:lnTo>
                      <a:pt x="44" y="57"/>
                    </a:lnTo>
                    <a:lnTo>
                      <a:pt x="50" y="5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7" name=""/>
              <p:cNvSpPr/>
              <p:nvPr/>
            </p:nvSpPr>
            <p:spPr>
              <a:xfrm>
                <a:off x="4879800" y="3340080"/>
                <a:ext cx="13320" cy="10800"/>
              </a:xfrm>
              <a:custGeom>
                <a:avLst/>
                <a:gdLst/>
                <a:ahLst/>
                <a:rect l="l" t="t" r="r" b="b"/>
                <a:pathLst>
                  <a:path w="45" h="62">
                    <a:moveTo>
                      <a:pt x="27" y="62"/>
                    </a:moveTo>
                    <a:lnTo>
                      <a:pt x="33" y="58"/>
                    </a:lnTo>
                    <a:lnTo>
                      <a:pt x="39" y="53"/>
                    </a:lnTo>
                    <a:lnTo>
                      <a:pt x="43" y="48"/>
                    </a:lnTo>
                    <a:lnTo>
                      <a:pt x="44" y="42"/>
                    </a:lnTo>
                    <a:lnTo>
                      <a:pt x="45" y="37"/>
                    </a:lnTo>
                    <a:lnTo>
                      <a:pt x="45" y="31"/>
                    </a:lnTo>
                    <a:lnTo>
                      <a:pt x="44" y="25"/>
                    </a:lnTo>
                    <a:lnTo>
                      <a:pt x="43" y="19"/>
                    </a:lnTo>
                    <a:lnTo>
                      <a:pt x="40" y="13"/>
                    </a:lnTo>
                    <a:lnTo>
                      <a:pt x="36" y="10"/>
                    </a:lnTo>
                    <a:lnTo>
                      <a:pt x="31" y="6"/>
                    </a:lnTo>
                    <a:lnTo>
                      <a:pt x="25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7" y="2"/>
                    </a:lnTo>
                    <a:lnTo>
                      <a:pt x="0" y="4"/>
                    </a:lnTo>
                    <a:lnTo>
                      <a:pt x="27" y="62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8" name=""/>
              <p:cNvSpPr/>
              <p:nvPr/>
            </p:nvSpPr>
            <p:spPr>
              <a:xfrm>
                <a:off x="4792680" y="3340080"/>
                <a:ext cx="95400" cy="39240"/>
              </a:xfrm>
              <a:custGeom>
                <a:avLst/>
                <a:gdLst/>
                <a:ahLst/>
                <a:rect l="l" t="t" r="r" b="b"/>
                <a:pathLst>
                  <a:path w="347" h="208">
                    <a:moveTo>
                      <a:pt x="13" y="179"/>
                    </a:moveTo>
                    <a:lnTo>
                      <a:pt x="27" y="208"/>
                    </a:lnTo>
                    <a:lnTo>
                      <a:pt x="347" y="58"/>
                    </a:lnTo>
                    <a:lnTo>
                      <a:pt x="320" y="0"/>
                    </a:lnTo>
                    <a:lnTo>
                      <a:pt x="0" y="150"/>
                    </a:lnTo>
                    <a:lnTo>
                      <a:pt x="13" y="179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9" name=""/>
              <p:cNvSpPr/>
              <p:nvPr/>
            </p:nvSpPr>
            <p:spPr>
              <a:xfrm>
                <a:off x="4788720" y="3368880"/>
                <a:ext cx="10800" cy="10800"/>
              </a:xfrm>
              <a:custGeom>
                <a:avLst/>
                <a:gdLst/>
                <a:ahLst/>
                <a:rect l="l" t="t" r="r" b="b"/>
                <a:pathLst>
                  <a:path w="46" h="61">
                    <a:moveTo>
                      <a:pt x="19" y="0"/>
                    </a:moveTo>
                    <a:lnTo>
                      <a:pt x="12" y="4"/>
                    </a:lnTo>
                    <a:lnTo>
                      <a:pt x="7" y="8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2" y="37"/>
                    </a:lnTo>
                    <a:lnTo>
                      <a:pt x="3" y="42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5" y="55"/>
                    </a:lnTo>
                    <a:lnTo>
                      <a:pt x="20" y="59"/>
                    </a:lnTo>
                    <a:lnTo>
                      <a:pt x="25" y="61"/>
                    </a:lnTo>
                    <a:lnTo>
                      <a:pt x="32" y="61"/>
                    </a:lnTo>
                    <a:lnTo>
                      <a:pt x="39" y="61"/>
                    </a:lnTo>
                    <a:lnTo>
                      <a:pt x="46" y="5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0" name=""/>
              <p:cNvSpPr/>
              <p:nvPr/>
            </p:nvSpPr>
            <p:spPr>
              <a:xfrm>
                <a:off x="4978440" y="3330720"/>
                <a:ext cx="10800" cy="12240"/>
              </a:xfrm>
              <a:custGeom>
                <a:avLst/>
                <a:gdLst/>
                <a:ahLst/>
                <a:rect l="l" t="t" r="r" b="b"/>
                <a:pathLst>
                  <a:path w="36" h="63">
                    <a:moveTo>
                      <a:pt x="9" y="63"/>
                    </a:moveTo>
                    <a:lnTo>
                      <a:pt x="17" y="62"/>
                    </a:lnTo>
                    <a:lnTo>
                      <a:pt x="22" y="60"/>
                    </a:lnTo>
                    <a:lnTo>
                      <a:pt x="27" y="56"/>
                    </a:lnTo>
                    <a:lnTo>
                      <a:pt x="31" y="50"/>
                    </a:lnTo>
                    <a:lnTo>
                      <a:pt x="34" y="45"/>
                    </a:lnTo>
                    <a:lnTo>
                      <a:pt x="36" y="40"/>
                    </a:lnTo>
                    <a:lnTo>
                      <a:pt x="36" y="33"/>
                    </a:lnTo>
                    <a:lnTo>
                      <a:pt x="36" y="28"/>
                    </a:lnTo>
                    <a:lnTo>
                      <a:pt x="35" y="21"/>
                    </a:lnTo>
                    <a:lnTo>
                      <a:pt x="32" y="16"/>
                    </a:lnTo>
                    <a:lnTo>
                      <a:pt x="30" y="11"/>
                    </a:lnTo>
                    <a:lnTo>
                      <a:pt x="25" y="7"/>
                    </a:lnTo>
                    <a:lnTo>
                      <a:pt x="21" y="4"/>
                    </a:lnTo>
                    <a:lnTo>
                      <a:pt x="14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9" y="63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1" name=""/>
              <p:cNvSpPr/>
              <p:nvPr/>
            </p:nvSpPr>
            <p:spPr>
              <a:xfrm>
                <a:off x="4882680" y="3330720"/>
                <a:ext cx="98280" cy="21600"/>
              </a:xfrm>
              <a:custGeom>
                <a:avLst/>
                <a:gdLst/>
                <a:ahLst/>
                <a:rect l="l" t="t" r="r" b="b"/>
                <a:pathLst>
                  <a:path w="362" h="115">
                    <a:moveTo>
                      <a:pt x="6" y="83"/>
                    </a:moveTo>
                    <a:lnTo>
                      <a:pt x="10" y="115"/>
                    </a:lnTo>
                    <a:lnTo>
                      <a:pt x="362" y="63"/>
                    </a:lnTo>
                    <a:lnTo>
                      <a:pt x="353" y="0"/>
                    </a:lnTo>
                    <a:lnTo>
                      <a:pt x="0" y="52"/>
                    </a:lnTo>
                    <a:lnTo>
                      <a:pt x="6" y="83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2" name=""/>
              <p:cNvSpPr/>
              <p:nvPr/>
            </p:nvSpPr>
            <p:spPr>
              <a:xfrm>
                <a:off x="4875840" y="3340080"/>
                <a:ext cx="9360" cy="12240"/>
              </a:xfrm>
              <a:custGeom>
                <a:avLst/>
                <a:gdLst/>
                <a:ahLst/>
                <a:rect l="l" t="t" r="r" b="b"/>
                <a:pathLst>
                  <a:path w="36" h="63">
                    <a:moveTo>
                      <a:pt x="26" y="0"/>
                    </a:moveTo>
                    <a:lnTo>
                      <a:pt x="20" y="1"/>
                    </a:lnTo>
                    <a:lnTo>
                      <a:pt x="13" y="4"/>
                    </a:lnTo>
                    <a:lnTo>
                      <a:pt x="8" y="8"/>
                    </a:lnTo>
                    <a:lnTo>
                      <a:pt x="4" y="13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1" y="42"/>
                    </a:lnTo>
                    <a:lnTo>
                      <a:pt x="4" y="47"/>
                    </a:lnTo>
                    <a:lnTo>
                      <a:pt x="7" y="51"/>
                    </a:lnTo>
                    <a:lnTo>
                      <a:pt x="11" y="56"/>
                    </a:lnTo>
                    <a:lnTo>
                      <a:pt x="16" y="59"/>
                    </a:lnTo>
                    <a:lnTo>
                      <a:pt x="21" y="61"/>
                    </a:lnTo>
                    <a:lnTo>
                      <a:pt x="29" y="63"/>
                    </a:lnTo>
                    <a:lnTo>
                      <a:pt x="36" y="6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3" name=""/>
              <p:cNvSpPr/>
              <p:nvPr/>
            </p:nvSpPr>
            <p:spPr>
              <a:xfrm>
                <a:off x="5066640" y="3340080"/>
                <a:ext cx="9360" cy="12240"/>
              </a:xfrm>
              <a:custGeom>
                <a:avLst/>
                <a:gdLst/>
                <a:ahLst/>
                <a:rect l="l" t="t" r="r" b="b"/>
                <a:pathLst>
                  <a:path w="37" h="63">
                    <a:moveTo>
                      <a:pt x="0" y="63"/>
                    </a:moveTo>
                    <a:lnTo>
                      <a:pt x="7" y="63"/>
                    </a:lnTo>
                    <a:lnTo>
                      <a:pt x="13" y="61"/>
                    </a:lnTo>
                    <a:lnTo>
                      <a:pt x="20" y="59"/>
                    </a:lnTo>
                    <a:lnTo>
                      <a:pt x="25" y="56"/>
                    </a:lnTo>
                    <a:lnTo>
                      <a:pt x="29" y="52"/>
                    </a:lnTo>
                    <a:lnTo>
                      <a:pt x="32" y="47"/>
                    </a:lnTo>
                    <a:lnTo>
                      <a:pt x="34" y="42"/>
                    </a:lnTo>
                    <a:lnTo>
                      <a:pt x="36" y="35"/>
                    </a:lnTo>
                    <a:lnTo>
                      <a:pt x="37" y="30"/>
                    </a:lnTo>
                    <a:lnTo>
                      <a:pt x="36" y="23"/>
                    </a:lnTo>
                    <a:lnTo>
                      <a:pt x="34" y="18"/>
                    </a:lnTo>
                    <a:lnTo>
                      <a:pt x="32" y="13"/>
                    </a:lnTo>
                    <a:lnTo>
                      <a:pt x="28" y="8"/>
                    </a:lnTo>
                    <a:lnTo>
                      <a:pt x="23" y="4"/>
                    </a:lnTo>
                    <a:lnTo>
                      <a:pt x="16" y="1"/>
                    </a:lnTo>
                    <a:lnTo>
                      <a:pt x="9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4" name=""/>
              <p:cNvSpPr/>
              <p:nvPr/>
            </p:nvSpPr>
            <p:spPr>
              <a:xfrm>
                <a:off x="4978440" y="3330720"/>
                <a:ext cx="89640" cy="21600"/>
              </a:xfrm>
              <a:custGeom>
                <a:avLst/>
                <a:gdLst/>
                <a:ahLst/>
                <a:rect l="l" t="t" r="r" b="b"/>
                <a:pathLst>
                  <a:path w="329" h="115">
                    <a:moveTo>
                      <a:pt x="5" y="32"/>
                    </a:moveTo>
                    <a:lnTo>
                      <a:pt x="0" y="63"/>
                    </a:lnTo>
                    <a:lnTo>
                      <a:pt x="320" y="115"/>
                    </a:lnTo>
                    <a:lnTo>
                      <a:pt x="329" y="52"/>
                    </a:lnTo>
                    <a:lnTo>
                      <a:pt x="9" y="0"/>
                    </a:lnTo>
                    <a:lnTo>
                      <a:pt x="5" y="32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5" name=""/>
              <p:cNvSpPr/>
              <p:nvPr/>
            </p:nvSpPr>
            <p:spPr>
              <a:xfrm>
                <a:off x="4969800" y="3330720"/>
                <a:ext cx="10800" cy="12240"/>
              </a:xfrm>
              <a:custGeom>
                <a:avLst/>
                <a:gdLst/>
                <a:ahLst/>
                <a:rect l="l" t="t" r="r" b="b"/>
                <a:pathLst>
                  <a:path w="37" h="63">
                    <a:moveTo>
                      <a:pt x="37" y="0"/>
                    </a:moveTo>
                    <a:lnTo>
                      <a:pt x="30" y="0"/>
                    </a:lnTo>
                    <a:lnTo>
                      <a:pt x="24" y="2"/>
                    </a:lnTo>
                    <a:lnTo>
                      <a:pt x="17" y="3"/>
                    </a:lnTo>
                    <a:lnTo>
                      <a:pt x="12" y="7"/>
                    </a:lnTo>
                    <a:lnTo>
                      <a:pt x="8" y="11"/>
                    </a:lnTo>
                    <a:lnTo>
                      <a:pt x="5" y="16"/>
                    </a:lnTo>
                    <a:lnTo>
                      <a:pt x="3" y="21"/>
                    </a:lnTo>
                    <a:lnTo>
                      <a:pt x="1" y="28"/>
                    </a:lnTo>
                    <a:lnTo>
                      <a:pt x="0" y="33"/>
                    </a:lnTo>
                    <a:lnTo>
                      <a:pt x="1" y="40"/>
                    </a:lnTo>
                    <a:lnTo>
                      <a:pt x="3" y="45"/>
                    </a:lnTo>
                    <a:lnTo>
                      <a:pt x="5" y="50"/>
                    </a:lnTo>
                    <a:lnTo>
                      <a:pt x="9" y="56"/>
                    </a:lnTo>
                    <a:lnTo>
                      <a:pt x="14" y="60"/>
                    </a:lnTo>
                    <a:lnTo>
                      <a:pt x="20" y="62"/>
                    </a:lnTo>
                    <a:lnTo>
                      <a:pt x="28" y="6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6" name=""/>
              <p:cNvSpPr/>
              <p:nvPr/>
            </p:nvSpPr>
            <p:spPr>
              <a:xfrm>
                <a:off x="5160960" y="3368880"/>
                <a:ext cx="10800" cy="10800"/>
              </a:xfrm>
              <a:custGeom>
                <a:avLst/>
                <a:gdLst/>
                <a:ahLst/>
                <a:rect l="l" t="t" r="r" b="b"/>
                <a:pathLst>
                  <a:path w="44" h="62">
                    <a:moveTo>
                      <a:pt x="0" y="59"/>
                    </a:moveTo>
                    <a:lnTo>
                      <a:pt x="6" y="62"/>
                    </a:lnTo>
                    <a:lnTo>
                      <a:pt x="13" y="62"/>
                    </a:lnTo>
                    <a:lnTo>
                      <a:pt x="19" y="62"/>
                    </a:lnTo>
                    <a:lnTo>
                      <a:pt x="25" y="59"/>
                    </a:lnTo>
                    <a:lnTo>
                      <a:pt x="30" y="56"/>
                    </a:lnTo>
                    <a:lnTo>
                      <a:pt x="35" y="52"/>
                    </a:lnTo>
                    <a:lnTo>
                      <a:pt x="38" y="47"/>
                    </a:lnTo>
                    <a:lnTo>
                      <a:pt x="40" y="42"/>
                    </a:lnTo>
                    <a:lnTo>
                      <a:pt x="43" y="37"/>
                    </a:lnTo>
                    <a:lnTo>
                      <a:pt x="44" y="30"/>
                    </a:lnTo>
                    <a:lnTo>
                      <a:pt x="43" y="25"/>
                    </a:lnTo>
                    <a:lnTo>
                      <a:pt x="42" y="18"/>
                    </a:lnTo>
                    <a:lnTo>
                      <a:pt x="40" y="13"/>
                    </a:lnTo>
                    <a:lnTo>
                      <a:pt x="36" y="8"/>
                    </a:lnTo>
                    <a:lnTo>
                      <a:pt x="31" y="4"/>
                    </a:lnTo>
                    <a:lnTo>
                      <a:pt x="25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7" name=""/>
              <p:cNvSpPr/>
              <p:nvPr/>
            </p:nvSpPr>
            <p:spPr>
              <a:xfrm>
                <a:off x="5064120" y="3340080"/>
                <a:ext cx="101880" cy="39240"/>
              </a:xfrm>
              <a:custGeom>
                <a:avLst/>
                <a:gdLst/>
                <a:ahLst/>
                <a:rect l="l" t="t" r="r" b="b"/>
                <a:pathLst>
                  <a:path w="378" h="209">
                    <a:moveTo>
                      <a:pt x="12" y="30"/>
                    </a:moveTo>
                    <a:lnTo>
                      <a:pt x="0" y="59"/>
                    </a:lnTo>
                    <a:lnTo>
                      <a:pt x="353" y="209"/>
                    </a:lnTo>
                    <a:lnTo>
                      <a:pt x="378" y="150"/>
                    </a:lnTo>
                    <a:lnTo>
                      <a:pt x="25" y="0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8" name=""/>
              <p:cNvSpPr/>
              <p:nvPr/>
            </p:nvSpPr>
            <p:spPr>
              <a:xfrm>
                <a:off x="5058720" y="3340080"/>
                <a:ext cx="12240" cy="10800"/>
              </a:xfrm>
              <a:custGeom>
                <a:avLst/>
                <a:gdLst/>
                <a:ahLst/>
                <a:rect l="l" t="t" r="r" b="b"/>
                <a:pathLst>
                  <a:path w="44" h="62">
                    <a:moveTo>
                      <a:pt x="44" y="3"/>
                    </a:moveTo>
                    <a:lnTo>
                      <a:pt x="36" y="2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8" y="3"/>
                    </a:lnTo>
                    <a:lnTo>
                      <a:pt x="13" y="6"/>
                    </a:lnTo>
                    <a:lnTo>
                      <a:pt x="9" y="11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0" y="37"/>
                    </a:lnTo>
                    <a:lnTo>
                      <a:pt x="1" y="44"/>
                    </a:lnTo>
                    <a:lnTo>
                      <a:pt x="4" y="49"/>
                    </a:lnTo>
                    <a:lnTo>
                      <a:pt x="8" y="54"/>
                    </a:lnTo>
                    <a:lnTo>
                      <a:pt x="13" y="58"/>
                    </a:lnTo>
                    <a:lnTo>
                      <a:pt x="19" y="62"/>
                    </a:lnTo>
                    <a:lnTo>
                      <a:pt x="44" y="3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9" name=""/>
              <p:cNvSpPr/>
              <p:nvPr/>
            </p:nvSpPr>
            <p:spPr>
              <a:xfrm>
                <a:off x="5245200" y="3415320"/>
                <a:ext cx="13320" cy="10800"/>
              </a:xfrm>
              <a:custGeom>
                <a:avLst/>
                <a:gdLst/>
                <a:ahLst/>
                <a:rect l="l" t="t" r="r" b="b"/>
                <a:pathLst>
                  <a:path w="52" h="58">
                    <a:moveTo>
                      <a:pt x="0" y="50"/>
                    </a:moveTo>
                    <a:lnTo>
                      <a:pt x="7" y="54"/>
                    </a:lnTo>
                    <a:lnTo>
                      <a:pt x="14" y="57"/>
                    </a:lnTo>
                    <a:lnTo>
                      <a:pt x="19" y="58"/>
                    </a:lnTo>
                    <a:lnTo>
                      <a:pt x="25" y="57"/>
                    </a:lnTo>
                    <a:lnTo>
                      <a:pt x="31" y="56"/>
                    </a:lnTo>
                    <a:lnTo>
                      <a:pt x="36" y="53"/>
                    </a:lnTo>
                    <a:lnTo>
                      <a:pt x="41" y="49"/>
                    </a:lnTo>
                    <a:lnTo>
                      <a:pt x="45" y="45"/>
                    </a:lnTo>
                    <a:lnTo>
                      <a:pt x="48" y="40"/>
                    </a:lnTo>
                    <a:lnTo>
                      <a:pt x="50" y="35"/>
                    </a:lnTo>
                    <a:lnTo>
                      <a:pt x="52" y="28"/>
                    </a:lnTo>
                    <a:lnTo>
                      <a:pt x="52" y="23"/>
                    </a:lnTo>
                    <a:lnTo>
                      <a:pt x="50" y="16"/>
                    </a:lnTo>
                    <a:lnTo>
                      <a:pt x="49" y="11"/>
                    </a:lnTo>
                    <a:lnTo>
                      <a:pt x="45" y="6"/>
                    </a:lnTo>
                    <a:lnTo>
                      <a:pt x="39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0" name=""/>
              <p:cNvSpPr/>
              <p:nvPr/>
            </p:nvSpPr>
            <p:spPr>
              <a:xfrm>
                <a:off x="5158080" y="3369960"/>
                <a:ext cx="96480" cy="54360"/>
              </a:xfrm>
              <a:custGeom>
                <a:avLst/>
                <a:gdLst/>
                <a:ahLst/>
                <a:rect l="l" t="t" r="r" b="b"/>
                <a:pathLst>
                  <a:path w="359" h="295">
                    <a:moveTo>
                      <a:pt x="19" y="26"/>
                    </a:moveTo>
                    <a:lnTo>
                      <a:pt x="0" y="51"/>
                    </a:lnTo>
                    <a:lnTo>
                      <a:pt x="320" y="295"/>
                    </a:lnTo>
                    <a:lnTo>
                      <a:pt x="359" y="245"/>
                    </a:lnTo>
                    <a:lnTo>
                      <a:pt x="39" y="0"/>
                    </a:lnTo>
                    <a:lnTo>
                      <a:pt x="19" y="26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1" name=""/>
              <p:cNvSpPr/>
              <p:nvPr/>
            </p:nvSpPr>
            <p:spPr>
              <a:xfrm>
                <a:off x="5155560" y="3367440"/>
                <a:ext cx="13320" cy="11880"/>
              </a:xfrm>
              <a:custGeom>
                <a:avLst/>
                <a:gdLst/>
                <a:ahLst/>
                <a:rect l="l" t="t" r="r" b="b"/>
                <a:pathLst>
                  <a:path w="51" h="58">
                    <a:moveTo>
                      <a:pt x="51" y="7"/>
                    </a:moveTo>
                    <a:lnTo>
                      <a:pt x="45" y="3"/>
                    </a:lnTo>
                    <a:lnTo>
                      <a:pt x="38" y="1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20" y="3"/>
                    </a:lnTo>
                    <a:lnTo>
                      <a:pt x="14" y="5"/>
                    </a:lnTo>
                    <a:lnTo>
                      <a:pt x="10" y="9"/>
                    </a:lnTo>
                    <a:lnTo>
                      <a:pt x="6" y="13"/>
                    </a:lnTo>
                    <a:lnTo>
                      <a:pt x="3" y="19"/>
                    </a:lnTo>
                    <a:lnTo>
                      <a:pt x="1" y="24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3" y="47"/>
                    </a:lnTo>
                    <a:lnTo>
                      <a:pt x="6" y="53"/>
                    </a:lnTo>
                    <a:lnTo>
                      <a:pt x="12" y="58"/>
                    </a:lnTo>
                    <a:lnTo>
                      <a:pt x="51" y="7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2" name=""/>
              <p:cNvSpPr/>
              <p:nvPr/>
            </p:nvSpPr>
            <p:spPr>
              <a:xfrm>
                <a:off x="5340960" y="3477960"/>
                <a:ext cx="14760" cy="10800"/>
              </a:xfrm>
              <a:custGeom>
                <a:avLst/>
                <a:gdLst/>
                <a:ahLst/>
                <a:rect l="l" t="t" r="r" b="b"/>
                <a:pathLst>
                  <a:path w="54" h="55">
                    <a:moveTo>
                      <a:pt x="0" y="46"/>
                    </a:moveTo>
                    <a:lnTo>
                      <a:pt x="5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5"/>
                    </a:lnTo>
                    <a:lnTo>
                      <a:pt x="30" y="53"/>
                    </a:lnTo>
                    <a:lnTo>
                      <a:pt x="35" y="51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9" y="39"/>
                    </a:lnTo>
                    <a:lnTo>
                      <a:pt x="51" y="34"/>
                    </a:lnTo>
                    <a:lnTo>
                      <a:pt x="54" y="28"/>
                    </a:lnTo>
                    <a:lnTo>
                      <a:pt x="54" y="23"/>
                    </a:lnTo>
                    <a:lnTo>
                      <a:pt x="54" y="17"/>
                    </a:lnTo>
                    <a:lnTo>
                      <a:pt x="51" y="10"/>
                    </a:lnTo>
                    <a:lnTo>
                      <a:pt x="49" y="5"/>
                    </a:lnTo>
                    <a:lnTo>
                      <a:pt x="43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3" name=""/>
              <p:cNvSpPr/>
              <p:nvPr/>
            </p:nvSpPr>
            <p:spPr>
              <a:xfrm>
                <a:off x="5244120" y="3415320"/>
                <a:ext cx="107280" cy="72000"/>
              </a:xfrm>
              <a:custGeom>
                <a:avLst/>
                <a:gdLst/>
                <a:ahLst/>
                <a:rect l="l" t="t" r="r" b="b"/>
                <a:pathLst>
                  <a:path w="395" h="380">
                    <a:moveTo>
                      <a:pt x="22" y="23"/>
                    </a:moveTo>
                    <a:lnTo>
                      <a:pt x="0" y="47"/>
                    </a:lnTo>
                    <a:lnTo>
                      <a:pt x="352" y="380"/>
                    </a:lnTo>
                    <a:lnTo>
                      <a:pt x="395" y="334"/>
                    </a:lnTo>
                    <a:lnTo>
                      <a:pt x="43" y="0"/>
                    </a:lnTo>
                    <a:lnTo>
                      <a:pt x="22" y="23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4" name=""/>
              <p:cNvSpPr/>
              <p:nvPr/>
            </p:nvSpPr>
            <p:spPr>
              <a:xfrm>
                <a:off x="5242680" y="3413520"/>
                <a:ext cx="13320" cy="10800"/>
              </a:xfrm>
              <a:custGeom>
                <a:avLst/>
                <a:gdLst/>
                <a:ahLst/>
                <a:rect l="l" t="t" r="r" b="b"/>
                <a:pathLst>
                  <a:path w="54" h="56">
                    <a:moveTo>
                      <a:pt x="54" y="9"/>
                    </a:moveTo>
                    <a:lnTo>
                      <a:pt x="49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24" y="1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5"/>
                    </a:lnTo>
                    <a:lnTo>
                      <a:pt x="3" y="21"/>
                    </a:lnTo>
                    <a:lnTo>
                      <a:pt x="2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3" y="44"/>
                    </a:lnTo>
                    <a:lnTo>
                      <a:pt x="6" y="50"/>
                    </a:lnTo>
                    <a:lnTo>
                      <a:pt x="11" y="56"/>
                    </a:lnTo>
                    <a:lnTo>
                      <a:pt x="54" y="9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5" name=""/>
              <p:cNvSpPr/>
              <p:nvPr/>
            </p:nvSpPr>
            <p:spPr>
              <a:xfrm>
                <a:off x="5427000" y="3556800"/>
                <a:ext cx="15840" cy="9000"/>
              </a:xfrm>
              <a:custGeom>
                <a:avLst/>
                <a:gdLst/>
                <a:ahLst/>
                <a:rect l="l" t="t" r="r" b="b"/>
                <a:pathLst>
                  <a:path w="58" h="52">
                    <a:moveTo>
                      <a:pt x="0" y="39"/>
                    </a:moveTo>
                    <a:lnTo>
                      <a:pt x="5" y="44"/>
                    </a:lnTo>
                    <a:lnTo>
                      <a:pt x="10" y="48"/>
                    </a:lnTo>
                    <a:lnTo>
                      <a:pt x="17" y="51"/>
                    </a:lnTo>
                    <a:lnTo>
                      <a:pt x="22" y="52"/>
                    </a:lnTo>
                    <a:lnTo>
                      <a:pt x="29" y="51"/>
                    </a:lnTo>
                    <a:lnTo>
                      <a:pt x="34" y="49"/>
                    </a:lnTo>
                    <a:lnTo>
                      <a:pt x="39" y="48"/>
                    </a:lnTo>
                    <a:lnTo>
                      <a:pt x="44" y="44"/>
                    </a:lnTo>
                    <a:lnTo>
                      <a:pt x="48" y="40"/>
                    </a:lnTo>
                    <a:lnTo>
                      <a:pt x="52" y="35"/>
                    </a:lnTo>
                    <a:lnTo>
                      <a:pt x="55" y="30"/>
                    </a:lnTo>
                    <a:lnTo>
                      <a:pt x="56" y="24"/>
                    </a:lnTo>
                    <a:lnTo>
                      <a:pt x="58" y="19"/>
                    </a:lnTo>
                    <a:lnTo>
                      <a:pt x="56" y="13"/>
                    </a:lnTo>
                    <a:lnTo>
                      <a:pt x="54" y="6"/>
                    </a:lnTo>
                    <a:lnTo>
                      <a:pt x="5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800" bIns="-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6" name=""/>
              <p:cNvSpPr/>
              <p:nvPr/>
            </p:nvSpPr>
            <p:spPr>
              <a:xfrm>
                <a:off x="5339520" y="3479040"/>
                <a:ext cx="100800" cy="82800"/>
              </a:xfrm>
              <a:custGeom>
                <a:avLst/>
                <a:gdLst/>
                <a:ahLst/>
                <a:rect l="l" t="t" r="r" b="b"/>
                <a:pathLst>
                  <a:path w="371" h="451">
                    <a:moveTo>
                      <a:pt x="26" y="20"/>
                    </a:moveTo>
                    <a:lnTo>
                      <a:pt x="0" y="40"/>
                    </a:lnTo>
                    <a:lnTo>
                      <a:pt x="321" y="451"/>
                    </a:lnTo>
                    <a:lnTo>
                      <a:pt x="371" y="412"/>
                    </a:lnTo>
                    <a:lnTo>
                      <a:pt x="51" y="0"/>
                    </a:lnTo>
                    <a:lnTo>
                      <a:pt x="26" y="2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7" name=""/>
              <p:cNvSpPr/>
              <p:nvPr/>
            </p:nvSpPr>
            <p:spPr>
              <a:xfrm>
                <a:off x="5338080" y="3476520"/>
                <a:ext cx="14760" cy="9360"/>
              </a:xfrm>
              <a:custGeom>
                <a:avLst/>
                <a:gdLst/>
                <a:ahLst/>
                <a:rect l="l" t="t" r="r" b="b"/>
                <a:pathLst>
                  <a:path w="58" h="52">
                    <a:moveTo>
                      <a:pt x="58" y="12"/>
                    </a:moveTo>
                    <a:lnTo>
                      <a:pt x="53" y="7"/>
                    </a:lnTo>
                    <a:lnTo>
                      <a:pt x="46" y="3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4" y="2"/>
                    </a:lnTo>
                    <a:lnTo>
                      <a:pt x="18" y="4"/>
                    </a:lnTo>
                    <a:lnTo>
                      <a:pt x="14" y="7"/>
                    </a:lnTo>
                    <a:lnTo>
                      <a:pt x="8" y="11"/>
                    </a:lnTo>
                    <a:lnTo>
                      <a:pt x="6" y="16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3" y="45"/>
                    </a:lnTo>
                    <a:lnTo>
                      <a:pt x="7" y="52"/>
                    </a:lnTo>
                    <a:lnTo>
                      <a:pt x="58" y="12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8" name=""/>
              <p:cNvSpPr/>
              <p:nvPr/>
            </p:nvSpPr>
            <p:spPr>
              <a:xfrm>
                <a:off x="5522040" y="3645360"/>
                <a:ext cx="16200" cy="9360"/>
              </a:xfrm>
              <a:custGeom>
                <a:avLst/>
                <a:gdLst/>
                <a:ahLst/>
                <a:rect l="l" t="t" r="r" b="b"/>
                <a:pathLst>
                  <a:path w="59" h="51">
                    <a:moveTo>
                      <a:pt x="0" y="38"/>
                    </a:moveTo>
                    <a:lnTo>
                      <a:pt x="5" y="43"/>
                    </a:lnTo>
                    <a:lnTo>
                      <a:pt x="10" y="47"/>
                    </a:lnTo>
                    <a:lnTo>
                      <a:pt x="17" y="50"/>
                    </a:lnTo>
                    <a:lnTo>
                      <a:pt x="22" y="51"/>
                    </a:lnTo>
                    <a:lnTo>
                      <a:pt x="29" y="51"/>
                    </a:lnTo>
                    <a:lnTo>
                      <a:pt x="34" y="50"/>
                    </a:lnTo>
                    <a:lnTo>
                      <a:pt x="39" y="48"/>
                    </a:lnTo>
                    <a:lnTo>
                      <a:pt x="44" y="45"/>
                    </a:lnTo>
                    <a:lnTo>
                      <a:pt x="50" y="41"/>
                    </a:lnTo>
                    <a:lnTo>
                      <a:pt x="54" y="37"/>
                    </a:lnTo>
                    <a:lnTo>
                      <a:pt x="56" y="31"/>
                    </a:lnTo>
                    <a:lnTo>
                      <a:pt x="57" y="26"/>
                    </a:lnTo>
                    <a:lnTo>
                      <a:pt x="59" y="20"/>
                    </a:lnTo>
                    <a:lnTo>
                      <a:pt x="57" y="13"/>
                    </a:lnTo>
                    <a:lnTo>
                      <a:pt x="55" y="6"/>
                    </a:lnTo>
                    <a:lnTo>
                      <a:pt x="52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9" name=""/>
              <p:cNvSpPr/>
              <p:nvPr/>
            </p:nvSpPr>
            <p:spPr>
              <a:xfrm>
                <a:off x="5427000" y="3556800"/>
                <a:ext cx="110160" cy="96480"/>
              </a:xfrm>
              <a:custGeom>
                <a:avLst/>
                <a:gdLst/>
                <a:ahLst/>
                <a:rect l="l" t="t" r="r" b="b"/>
                <a:pathLst>
                  <a:path w="405" h="515">
                    <a:moveTo>
                      <a:pt x="27" y="18"/>
                    </a:moveTo>
                    <a:lnTo>
                      <a:pt x="0" y="37"/>
                    </a:lnTo>
                    <a:lnTo>
                      <a:pt x="353" y="515"/>
                    </a:lnTo>
                    <a:lnTo>
                      <a:pt x="405" y="477"/>
                    </a:lnTo>
                    <a:lnTo>
                      <a:pt x="53" y="0"/>
                    </a:lnTo>
                    <a:lnTo>
                      <a:pt x="27" y="18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0" name=""/>
              <p:cNvSpPr/>
              <p:nvPr/>
            </p:nvSpPr>
            <p:spPr>
              <a:xfrm>
                <a:off x="5424120" y="3552480"/>
                <a:ext cx="16200" cy="9360"/>
              </a:xfrm>
              <a:custGeom>
                <a:avLst/>
                <a:gdLst/>
                <a:ahLst/>
                <a:rect l="l" t="t" r="r" b="b"/>
                <a:pathLst>
                  <a:path w="59" h="52">
                    <a:moveTo>
                      <a:pt x="59" y="15"/>
                    </a:moveTo>
                    <a:lnTo>
                      <a:pt x="54" y="8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20" y="4"/>
                    </a:lnTo>
                    <a:lnTo>
                      <a:pt x="14" y="7"/>
                    </a:lnTo>
                    <a:lnTo>
                      <a:pt x="9" y="11"/>
                    </a:lnTo>
                    <a:lnTo>
                      <a:pt x="5" y="16"/>
                    </a:lnTo>
                    <a:lnTo>
                      <a:pt x="2" y="21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40"/>
                    </a:lnTo>
                    <a:lnTo>
                      <a:pt x="4" y="45"/>
                    </a:lnTo>
                    <a:lnTo>
                      <a:pt x="6" y="52"/>
                    </a:lnTo>
                    <a:lnTo>
                      <a:pt x="59" y="15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1" name=""/>
              <p:cNvSpPr/>
              <p:nvPr/>
            </p:nvSpPr>
            <p:spPr>
              <a:xfrm>
                <a:off x="5609160" y="3746160"/>
                <a:ext cx="16200" cy="9360"/>
              </a:xfrm>
              <a:custGeom>
                <a:avLst/>
                <a:gdLst/>
                <a:ahLst/>
                <a:rect l="l" t="t" r="r" b="b"/>
                <a:pathLst>
                  <a:path w="59" h="48">
                    <a:moveTo>
                      <a:pt x="0" y="33"/>
                    </a:moveTo>
                    <a:lnTo>
                      <a:pt x="4" y="39"/>
                    </a:lnTo>
                    <a:lnTo>
                      <a:pt x="9" y="43"/>
                    </a:lnTo>
                    <a:lnTo>
                      <a:pt x="14" y="46"/>
                    </a:lnTo>
                    <a:lnTo>
                      <a:pt x="20" y="48"/>
                    </a:lnTo>
                    <a:lnTo>
                      <a:pt x="26" y="48"/>
                    </a:lnTo>
                    <a:lnTo>
                      <a:pt x="33" y="48"/>
                    </a:lnTo>
                    <a:lnTo>
                      <a:pt x="38" y="46"/>
                    </a:lnTo>
                    <a:lnTo>
                      <a:pt x="43" y="43"/>
                    </a:lnTo>
                    <a:lnTo>
                      <a:pt x="49" y="40"/>
                    </a:lnTo>
                    <a:lnTo>
                      <a:pt x="53" y="35"/>
                    </a:lnTo>
                    <a:lnTo>
                      <a:pt x="55" y="31"/>
                    </a:lnTo>
                    <a:lnTo>
                      <a:pt x="58" y="26"/>
                    </a:lnTo>
                    <a:lnTo>
                      <a:pt x="59" y="19"/>
                    </a:lnTo>
                    <a:lnTo>
                      <a:pt x="59" y="13"/>
                    </a:lnTo>
                    <a:lnTo>
                      <a:pt x="58" y="6"/>
                    </a:lnTo>
                    <a:lnTo>
                      <a:pt x="54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2" name=""/>
              <p:cNvSpPr/>
              <p:nvPr/>
            </p:nvSpPr>
            <p:spPr>
              <a:xfrm>
                <a:off x="5522040" y="3646800"/>
                <a:ext cx="102240" cy="106200"/>
              </a:xfrm>
              <a:custGeom>
                <a:avLst/>
                <a:gdLst/>
                <a:ahLst/>
                <a:rect l="l" t="t" r="r" b="b"/>
                <a:pathLst>
                  <a:path w="375" h="566">
                    <a:moveTo>
                      <a:pt x="28" y="18"/>
                    </a:moveTo>
                    <a:lnTo>
                      <a:pt x="0" y="33"/>
                    </a:lnTo>
                    <a:lnTo>
                      <a:pt x="321" y="566"/>
                    </a:lnTo>
                    <a:lnTo>
                      <a:pt x="375" y="533"/>
                    </a:lnTo>
                    <a:lnTo>
                      <a:pt x="56" y="0"/>
                    </a:lnTo>
                    <a:lnTo>
                      <a:pt x="28" y="18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3" name=""/>
              <p:cNvSpPr/>
              <p:nvPr/>
            </p:nvSpPr>
            <p:spPr>
              <a:xfrm>
                <a:off x="5520960" y="3643920"/>
                <a:ext cx="16200" cy="7920"/>
              </a:xfrm>
              <a:custGeom>
                <a:avLst/>
                <a:gdLst/>
                <a:ahLst/>
                <a:rect l="l" t="t" r="r" b="b"/>
                <a:pathLst>
                  <a:path w="61" h="48">
                    <a:moveTo>
                      <a:pt x="61" y="15"/>
                    </a:moveTo>
                    <a:lnTo>
                      <a:pt x="55" y="10"/>
                    </a:lnTo>
                    <a:lnTo>
                      <a:pt x="51" y="5"/>
                    </a:lnTo>
                    <a:lnTo>
                      <a:pt x="45" y="2"/>
                    </a:lnTo>
                    <a:lnTo>
                      <a:pt x="39" y="1"/>
                    </a:lnTo>
                    <a:lnTo>
                      <a:pt x="33" y="0"/>
                    </a:lnTo>
                    <a:lnTo>
                      <a:pt x="28" y="1"/>
                    </a:lnTo>
                    <a:lnTo>
                      <a:pt x="22" y="2"/>
                    </a:lnTo>
                    <a:lnTo>
                      <a:pt x="17" y="5"/>
                    </a:lnTo>
                    <a:lnTo>
                      <a:pt x="12" y="9"/>
                    </a:lnTo>
                    <a:lnTo>
                      <a:pt x="8" y="13"/>
                    </a:lnTo>
                    <a:lnTo>
                      <a:pt x="4" y="17"/>
                    </a:lnTo>
                    <a:lnTo>
                      <a:pt x="1" y="23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3" y="42"/>
                    </a:lnTo>
                    <a:lnTo>
                      <a:pt x="5" y="48"/>
                    </a:lnTo>
                    <a:lnTo>
                      <a:pt x="61" y="15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4" name=""/>
              <p:cNvSpPr/>
              <p:nvPr/>
            </p:nvSpPr>
            <p:spPr>
              <a:xfrm>
                <a:off x="5706360" y="3853800"/>
                <a:ext cx="15840" cy="9360"/>
              </a:xfrm>
              <a:custGeom>
                <a:avLst/>
                <a:gdLst/>
                <a:ahLst/>
                <a:rect l="l" t="t" r="r" b="b"/>
                <a:pathLst>
                  <a:path w="59" h="50">
                    <a:moveTo>
                      <a:pt x="0" y="34"/>
                    </a:moveTo>
                    <a:lnTo>
                      <a:pt x="4" y="40"/>
                    </a:lnTo>
                    <a:lnTo>
                      <a:pt x="9" y="45"/>
                    </a:lnTo>
                    <a:lnTo>
                      <a:pt x="15" y="48"/>
                    </a:lnTo>
                    <a:lnTo>
                      <a:pt x="21" y="49"/>
                    </a:lnTo>
                    <a:lnTo>
                      <a:pt x="26" y="50"/>
                    </a:lnTo>
                    <a:lnTo>
                      <a:pt x="33" y="49"/>
                    </a:lnTo>
                    <a:lnTo>
                      <a:pt x="38" y="48"/>
                    </a:lnTo>
                    <a:lnTo>
                      <a:pt x="44" y="45"/>
                    </a:lnTo>
                    <a:lnTo>
                      <a:pt x="49" y="41"/>
                    </a:lnTo>
                    <a:lnTo>
                      <a:pt x="53" y="37"/>
                    </a:lnTo>
                    <a:lnTo>
                      <a:pt x="55" y="32"/>
                    </a:lnTo>
                    <a:lnTo>
                      <a:pt x="58" y="27"/>
                    </a:lnTo>
                    <a:lnTo>
                      <a:pt x="59" y="20"/>
                    </a:lnTo>
                    <a:lnTo>
                      <a:pt x="59" y="13"/>
                    </a:lnTo>
                    <a:lnTo>
                      <a:pt x="58" y="7"/>
                    </a:lnTo>
                    <a:lnTo>
                      <a:pt x="54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5" name=""/>
              <p:cNvSpPr/>
              <p:nvPr/>
            </p:nvSpPr>
            <p:spPr>
              <a:xfrm>
                <a:off x="5609160" y="3746160"/>
                <a:ext cx="111600" cy="113040"/>
              </a:xfrm>
              <a:custGeom>
                <a:avLst/>
                <a:gdLst/>
                <a:ahLst/>
                <a:rect l="l" t="t" r="r" b="b"/>
                <a:pathLst>
                  <a:path w="406" h="605">
                    <a:moveTo>
                      <a:pt x="26" y="15"/>
                    </a:moveTo>
                    <a:lnTo>
                      <a:pt x="0" y="33"/>
                    </a:lnTo>
                    <a:lnTo>
                      <a:pt x="352" y="605"/>
                    </a:lnTo>
                    <a:lnTo>
                      <a:pt x="406" y="571"/>
                    </a:lnTo>
                    <a:lnTo>
                      <a:pt x="54" y="0"/>
                    </a:lnTo>
                    <a:lnTo>
                      <a:pt x="26" y="15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6" name=""/>
              <p:cNvSpPr/>
              <p:nvPr/>
            </p:nvSpPr>
            <p:spPr>
              <a:xfrm>
                <a:off x="5608080" y="3741840"/>
                <a:ext cx="16200" cy="10800"/>
              </a:xfrm>
              <a:custGeom>
                <a:avLst/>
                <a:gdLst/>
                <a:ahLst/>
                <a:rect l="l" t="t" r="r" b="b"/>
                <a:pathLst>
                  <a:path w="59" h="49">
                    <a:moveTo>
                      <a:pt x="59" y="16"/>
                    </a:moveTo>
                    <a:lnTo>
                      <a:pt x="55" y="9"/>
                    </a:lnTo>
                    <a:lnTo>
                      <a:pt x="50" y="5"/>
                    </a:lnTo>
                    <a:lnTo>
                      <a:pt x="44" y="1"/>
                    </a:lnTo>
                    <a:lnTo>
                      <a:pt x="38" y="0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21" y="3"/>
                    </a:lnTo>
                    <a:lnTo>
                      <a:pt x="15" y="5"/>
                    </a:lnTo>
                    <a:lnTo>
                      <a:pt x="10" y="8"/>
                    </a:lnTo>
                    <a:lnTo>
                      <a:pt x="6" y="13"/>
                    </a:lnTo>
                    <a:lnTo>
                      <a:pt x="2" y="18"/>
                    </a:lnTo>
                    <a:lnTo>
                      <a:pt x="1" y="2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1" y="42"/>
                    </a:lnTo>
                    <a:lnTo>
                      <a:pt x="5" y="49"/>
                    </a:lnTo>
                    <a:lnTo>
                      <a:pt x="59" y="16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7" name=""/>
              <p:cNvSpPr/>
              <p:nvPr/>
            </p:nvSpPr>
            <p:spPr>
              <a:xfrm>
                <a:off x="5793480" y="3966840"/>
                <a:ext cx="16200" cy="7920"/>
              </a:xfrm>
              <a:custGeom>
                <a:avLst/>
                <a:gdLst/>
                <a:ahLst/>
                <a:rect l="l" t="t" r="r" b="b"/>
                <a:pathLst>
                  <a:path w="61" h="47">
                    <a:moveTo>
                      <a:pt x="0" y="30"/>
                    </a:moveTo>
                    <a:lnTo>
                      <a:pt x="6" y="37"/>
                    </a:lnTo>
                    <a:lnTo>
                      <a:pt x="9" y="41"/>
                    </a:lnTo>
                    <a:lnTo>
                      <a:pt x="15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3" y="47"/>
                    </a:lnTo>
                    <a:lnTo>
                      <a:pt x="38" y="46"/>
                    </a:lnTo>
                    <a:lnTo>
                      <a:pt x="44" y="43"/>
                    </a:lnTo>
                    <a:lnTo>
                      <a:pt x="49" y="41"/>
                    </a:lnTo>
                    <a:lnTo>
                      <a:pt x="53" y="35"/>
                    </a:lnTo>
                    <a:lnTo>
                      <a:pt x="57" y="31"/>
                    </a:lnTo>
                    <a:lnTo>
                      <a:pt x="59" y="26"/>
                    </a:lnTo>
                    <a:lnTo>
                      <a:pt x="61" y="20"/>
                    </a:lnTo>
                    <a:lnTo>
                      <a:pt x="61" y="14"/>
                    </a:lnTo>
                    <a:lnTo>
                      <a:pt x="59" y="6"/>
                    </a:lnTo>
                    <a:lnTo>
                      <a:pt x="57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8" name=""/>
              <p:cNvSpPr/>
              <p:nvPr/>
            </p:nvSpPr>
            <p:spPr>
              <a:xfrm>
                <a:off x="5706360" y="3853800"/>
                <a:ext cx="101880" cy="118080"/>
              </a:xfrm>
              <a:custGeom>
                <a:avLst/>
                <a:gdLst/>
                <a:ahLst/>
                <a:rect l="l" t="t" r="r" b="b"/>
                <a:pathLst>
                  <a:path w="376" h="628">
                    <a:moveTo>
                      <a:pt x="27" y="14"/>
                    </a:moveTo>
                    <a:lnTo>
                      <a:pt x="0" y="29"/>
                    </a:lnTo>
                    <a:lnTo>
                      <a:pt x="319" y="628"/>
                    </a:lnTo>
                    <a:lnTo>
                      <a:pt x="376" y="598"/>
                    </a:lnTo>
                    <a:lnTo>
                      <a:pt x="56" y="0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9" name=""/>
              <p:cNvSpPr/>
              <p:nvPr/>
            </p:nvSpPr>
            <p:spPr>
              <a:xfrm>
                <a:off x="5704920" y="3850920"/>
                <a:ext cx="16200" cy="7920"/>
              </a:xfrm>
              <a:custGeom>
                <a:avLst/>
                <a:gdLst/>
                <a:ahLst/>
                <a:rect l="l" t="t" r="r" b="b"/>
                <a:pathLst>
                  <a:path w="60" h="47">
                    <a:moveTo>
                      <a:pt x="60" y="18"/>
                    </a:moveTo>
                    <a:lnTo>
                      <a:pt x="56" y="11"/>
                    </a:lnTo>
                    <a:lnTo>
                      <a:pt x="51" y="6"/>
                    </a:lnTo>
                    <a:lnTo>
                      <a:pt x="46" y="3"/>
                    </a:lnTo>
                    <a:lnTo>
                      <a:pt x="41" y="1"/>
                    </a:lnTo>
                    <a:lnTo>
                      <a:pt x="34" y="0"/>
                    </a:lnTo>
                    <a:lnTo>
                      <a:pt x="29" y="1"/>
                    </a:lnTo>
                    <a:lnTo>
                      <a:pt x="22" y="2"/>
                    </a:lnTo>
                    <a:lnTo>
                      <a:pt x="17" y="5"/>
                    </a:lnTo>
                    <a:lnTo>
                      <a:pt x="12" y="7"/>
                    </a:lnTo>
                    <a:lnTo>
                      <a:pt x="8" y="11"/>
                    </a:lnTo>
                    <a:lnTo>
                      <a:pt x="4" y="17"/>
                    </a:lnTo>
                    <a:lnTo>
                      <a:pt x="1" y="22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1" y="40"/>
                    </a:lnTo>
                    <a:lnTo>
                      <a:pt x="4" y="4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0" name=""/>
              <p:cNvSpPr/>
              <p:nvPr/>
            </p:nvSpPr>
            <p:spPr>
              <a:xfrm>
                <a:off x="5888520" y="4081320"/>
                <a:ext cx="16200" cy="9360"/>
              </a:xfrm>
              <a:custGeom>
                <a:avLst/>
                <a:gdLst/>
                <a:ahLst/>
                <a:rect l="l" t="t" r="r" b="b"/>
                <a:pathLst>
                  <a:path w="59" h="49">
                    <a:moveTo>
                      <a:pt x="0" y="31"/>
                    </a:moveTo>
                    <a:lnTo>
                      <a:pt x="4" y="38"/>
                    </a:lnTo>
                    <a:lnTo>
                      <a:pt x="9" y="42"/>
                    </a:lnTo>
                    <a:lnTo>
                      <a:pt x="14" y="46"/>
                    </a:lnTo>
                    <a:lnTo>
                      <a:pt x="19" y="47"/>
                    </a:lnTo>
                    <a:lnTo>
                      <a:pt x="26" y="49"/>
                    </a:lnTo>
                    <a:lnTo>
                      <a:pt x="31" y="47"/>
                    </a:lnTo>
                    <a:lnTo>
                      <a:pt x="38" y="46"/>
                    </a:lnTo>
                    <a:lnTo>
                      <a:pt x="43" y="43"/>
                    </a:lnTo>
                    <a:lnTo>
                      <a:pt x="48" y="41"/>
                    </a:lnTo>
                    <a:lnTo>
                      <a:pt x="52" y="35"/>
                    </a:lnTo>
                    <a:lnTo>
                      <a:pt x="55" y="31"/>
                    </a:lnTo>
                    <a:lnTo>
                      <a:pt x="58" y="26"/>
                    </a:lnTo>
                    <a:lnTo>
                      <a:pt x="59" y="20"/>
                    </a:lnTo>
                    <a:lnTo>
                      <a:pt x="59" y="13"/>
                    </a:lnTo>
                    <a:lnTo>
                      <a:pt x="58" y="6"/>
                    </a:lnTo>
                    <a:lnTo>
                      <a:pt x="55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1" name=""/>
              <p:cNvSpPr/>
              <p:nvPr/>
            </p:nvSpPr>
            <p:spPr>
              <a:xfrm>
                <a:off x="5793480" y="3966840"/>
                <a:ext cx="110160" cy="119520"/>
              </a:xfrm>
              <a:custGeom>
                <a:avLst/>
                <a:gdLst/>
                <a:ahLst/>
                <a:rect l="l" t="t" r="r" b="b"/>
                <a:pathLst>
                  <a:path w="407" h="642">
                    <a:moveTo>
                      <a:pt x="27" y="16"/>
                    </a:moveTo>
                    <a:lnTo>
                      <a:pt x="0" y="31"/>
                    </a:lnTo>
                    <a:lnTo>
                      <a:pt x="352" y="642"/>
                    </a:lnTo>
                    <a:lnTo>
                      <a:pt x="407" y="611"/>
                    </a:lnTo>
                    <a:lnTo>
                      <a:pt x="55" y="0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2" name=""/>
              <p:cNvSpPr/>
              <p:nvPr/>
            </p:nvSpPr>
            <p:spPr>
              <a:xfrm>
                <a:off x="5792040" y="3962880"/>
                <a:ext cx="16200" cy="9000"/>
              </a:xfrm>
              <a:custGeom>
                <a:avLst/>
                <a:gdLst/>
                <a:ahLst/>
                <a:rect l="l" t="t" r="r" b="b"/>
                <a:pathLst>
                  <a:path w="61" h="48">
                    <a:moveTo>
                      <a:pt x="61" y="17"/>
                    </a:moveTo>
                    <a:lnTo>
                      <a:pt x="57" y="10"/>
                    </a:lnTo>
                    <a:lnTo>
                      <a:pt x="52" y="5"/>
                    </a:lnTo>
                    <a:lnTo>
                      <a:pt x="46" y="2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7" y="5"/>
                    </a:lnTo>
                    <a:lnTo>
                      <a:pt x="12" y="8"/>
                    </a:lnTo>
                    <a:lnTo>
                      <a:pt x="8" y="12"/>
                    </a:lnTo>
                    <a:lnTo>
                      <a:pt x="4" y="17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3" y="42"/>
                    </a:lnTo>
                    <a:lnTo>
                      <a:pt x="6" y="48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800" bIns="-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3" name=""/>
              <p:cNvSpPr/>
              <p:nvPr/>
            </p:nvSpPr>
            <p:spPr>
              <a:xfrm>
                <a:off x="5976000" y="4196880"/>
                <a:ext cx="16200" cy="8280"/>
              </a:xfrm>
              <a:custGeom>
                <a:avLst/>
                <a:gdLst/>
                <a:ahLst/>
                <a:rect l="l" t="t" r="r" b="b"/>
                <a:pathLst>
                  <a:path w="61" h="48">
                    <a:moveTo>
                      <a:pt x="0" y="30"/>
                    </a:moveTo>
                    <a:lnTo>
                      <a:pt x="4" y="37"/>
                    </a:lnTo>
                    <a:lnTo>
                      <a:pt x="9" y="41"/>
                    </a:lnTo>
                    <a:lnTo>
                      <a:pt x="15" y="45"/>
                    </a:lnTo>
                    <a:lnTo>
                      <a:pt x="20" y="46"/>
                    </a:lnTo>
                    <a:lnTo>
                      <a:pt x="25" y="48"/>
                    </a:lnTo>
                    <a:lnTo>
                      <a:pt x="32" y="48"/>
                    </a:lnTo>
                    <a:lnTo>
                      <a:pt x="37" y="46"/>
                    </a:lnTo>
                    <a:lnTo>
                      <a:pt x="44" y="44"/>
                    </a:lnTo>
                    <a:lnTo>
                      <a:pt x="47" y="41"/>
                    </a:lnTo>
                    <a:lnTo>
                      <a:pt x="53" y="37"/>
                    </a:lnTo>
                    <a:lnTo>
                      <a:pt x="55" y="32"/>
                    </a:lnTo>
                    <a:lnTo>
                      <a:pt x="58" y="27"/>
                    </a:lnTo>
                    <a:lnTo>
                      <a:pt x="61" y="21"/>
                    </a:lnTo>
                    <a:lnTo>
                      <a:pt x="61" y="15"/>
                    </a:lnTo>
                    <a:lnTo>
                      <a:pt x="59" y="8"/>
                    </a:lnTo>
                    <a:lnTo>
                      <a:pt x="57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4" name=""/>
              <p:cNvSpPr/>
              <p:nvPr/>
            </p:nvSpPr>
            <p:spPr>
              <a:xfrm>
                <a:off x="5888520" y="4081320"/>
                <a:ext cx="102240" cy="121320"/>
              </a:xfrm>
              <a:custGeom>
                <a:avLst/>
                <a:gdLst/>
                <a:ahLst/>
                <a:rect l="l" t="t" r="r" b="b"/>
                <a:pathLst>
                  <a:path w="378" h="641">
                    <a:moveTo>
                      <a:pt x="29" y="15"/>
                    </a:moveTo>
                    <a:lnTo>
                      <a:pt x="0" y="29"/>
                    </a:lnTo>
                    <a:lnTo>
                      <a:pt x="321" y="641"/>
                    </a:lnTo>
                    <a:lnTo>
                      <a:pt x="378" y="611"/>
                    </a:lnTo>
                    <a:lnTo>
                      <a:pt x="57" y="0"/>
                    </a:lnTo>
                    <a:lnTo>
                      <a:pt x="29" y="15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5" name=""/>
              <p:cNvSpPr/>
              <p:nvPr/>
            </p:nvSpPr>
            <p:spPr>
              <a:xfrm>
                <a:off x="5887440" y="4078440"/>
                <a:ext cx="16200" cy="8280"/>
              </a:xfrm>
              <a:custGeom>
                <a:avLst/>
                <a:gdLst/>
                <a:ahLst/>
                <a:rect l="l" t="t" r="r" b="b"/>
                <a:pathLst>
                  <a:path w="60" h="46">
                    <a:moveTo>
                      <a:pt x="60" y="17"/>
                    </a:moveTo>
                    <a:lnTo>
                      <a:pt x="56" y="11"/>
                    </a:lnTo>
                    <a:lnTo>
                      <a:pt x="52" y="5"/>
                    </a:lnTo>
                    <a:lnTo>
                      <a:pt x="46" y="3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3" y="1"/>
                    </a:lnTo>
                    <a:lnTo>
                      <a:pt x="18" y="4"/>
                    </a:lnTo>
                    <a:lnTo>
                      <a:pt x="13" y="7"/>
                    </a:lnTo>
                    <a:lnTo>
                      <a:pt x="7" y="11"/>
                    </a:lnTo>
                    <a:lnTo>
                      <a:pt x="5" y="16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3"/>
                    </a:lnTo>
                    <a:lnTo>
                      <a:pt x="1" y="40"/>
                    </a:lnTo>
                    <a:lnTo>
                      <a:pt x="3" y="46"/>
                    </a:lnTo>
                    <a:lnTo>
                      <a:pt x="60" y="17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6" name=""/>
              <p:cNvSpPr/>
              <p:nvPr/>
            </p:nvSpPr>
            <p:spPr>
              <a:xfrm>
                <a:off x="6071400" y="4308840"/>
                <a:ext cx="16200" cy="7920"/>
              </a:xfrm>
              <a:custGeom>
                <a:avLst/>
                <a:gdLst/>
                <a:ahLst/>
                <a:rect l="l" t="t" r="r" b="b"/>
                <a:pathLst>
                  <a:path w="61" h="49">
                    <a:moveTo>
                      <a:pt x="0" y="33"/>
                    </a:moveTo>
                    <a:lnTo>
                      <a:pt x="6" y="39"/>
                    </a:lnTo>
                    <a:lnTo>
                      <a:pt x="10" y="44"/>
                    </a:lnTo>
                    <a:lnTo>
                      <a:pt x="16" y="46"/>
                    </a:lnTo>
                    <a:lnTo>
                      <a:pt x="21" y="49"/>
                    </a:lnTo>
                    <a:lnTo>
                      <a:pt x="27" y="49"/>
                    </a:lnTo>
                    <a:lnTo>
                      <a:pt x="33" y="49"/>
                    </a:lnTo>
                    <a:lnTo>
                      <a:pt x="38" y="46"/>
                    </a:lnTo>
                    <a:lnTo>
                      <a:pt x="44" y="44"/>
                    </a:lnTo>
                    <a:lnTo>
                      <a:pt x="49" y="41"/>
                    </a:lnTo>
                    <a:lnTo>
                      <a:pt x="53" y="37"/>
                    </a:lnTo>
                    <a:lnTo>
                      <a:pt x="57" y="32"/>
                    </a:lnTo>
                    <a:lnTo>
                      <a:pt x="60" y="27"/>
                    </a:lnTo>
                    <a:lnTo>
                      <a:pt x="61" y="20"/>
                    </a:lnTo>
                    <a:lnTo>
                      <a:pt x="61" y="14"/>
                    </a:lnTo>
                    <a:lnTo>
                      <a:pt x="60" y="7"/>
                    </a:lnTo>
                    <a:lnTo>
                      <a:pt x="56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7" name=""/>
              <p:cNvSpPr/>
              <p:nvPr/>
            </p:nvSpPr>
            <p:spPr>
              <a:xfrm>
                <a:off x="5976000" y="4195800"/>
                <a:ext cx="111240" cy="118080"/>
              </a:xfrm>
              <a:custGeom>
                <a:avLst/>
                <a:gdLst/>
                <a:ahLst/>
                <a:rect l="l" t="t" r="r" b="b"/>
                <a:pathLst>
                  <a:path w="408" h="633">
                    <a:moveTo>
                      <a:pt x="28" y="17"/>
                    </a:moveTo>
                    <a:lnTo>
                      <a:pt x="0" y="33"/>
                    </a:lnTo>
                    <a:lnTo>
                      <a:pt x="352" y="633"/>
                    </a:lnTo>
                    <a:lnTo>
                      <a:pt x="408" y="600"/>
                    </a:lnTo>
                    <a:lnTo>
                      <a:pt x="55" y="0"/>
                    </a:lnTo>
                    <a:lnTo>
                      <a:pt x="28" y="17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8" name=""/>
              <p:cNvSpPr/>
              <p:nvPr/>
            </p:nvSpPr>
            <p:spPr>
              <a:xfrm>
                <a:off x="5974560" y="4192920"/>
                <a:ext cx="16200" cy="9360"/>
              </a:xfrm>
              <a:custGeom>
                <a:avLst/>
                <a:gdLst/>
                <a:ahLst/>
                <a:rect l="l" t="t" r="r" b="b"/>
                <a:pathLst>
                  <a:path w="59" h="49">
                    <a:moveTo>
                      <a:pt x="59" y="16"/>
                    </a:moveTo>
                    <a:lnTo>
                      <a:pt x="55" y="11"/>
                    </a:lnTo>
                    <a:lnTo>
                      <a:pt x="50" y="5"/>
                    </a:lnTo>
                    <a:lnTo>
                      <a:pt x="45" y="3"/>
                    </a:lnTo>
                    <a:lnTo>
                      <a:pt x="38" y="0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21" y="3"/>
                    </a:lnTo>
                    <a:lnTo>
                      <a:pt x="16" y="5"/>
                    </a:lnTo>
                    <a:lnTo>
                      <a:pt x="11" y="8"/>
                    </a:lnTo>
                    <a:lnTo>
                      <a:pt x="7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9"/>
                    </a:lnTo>
                    <a:lnTo>
                      <a:pt x="59" y="16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9" name=""/>
              <p:cNvSpPr/>
              <p:nvPr/>
            </p:nvSpPr>
            <p:spPr>
              <a:xfrm>
                <a:off x="6158880" y="4416480"/>
                <a:ext cx="15840" cy="9360"/>
              </a:xfrm>
              <a:custGeom>
                <a:avLst/>
                <a:gdLst/>
                <a:ahLst/>
                <a:rect l="l" t="t" r="r" b="b"/>
                <a:pathLst>
                  <a:path w="60" h="47">
                    <a:moveTo>
                      <a:pt x="0" y="32"/>
                    </a:moveTo>
                    <a:lnTo>
                      <a:pt x="5" y="37"/>
                    </a:lnTo>
                    <a:lnTo>
                      <a:pt x="9" y="42"/>
                    </a:lnTo>
                    <a:lnTo>
                      <a:pt x="14" y="45"/>
                    </a:lnTo>
                    <a:lnTo>
                      <a:pt x="21" y="47"/>
                    </a:lnTo>
                    <a:lnTo>
                      <a:pt x="26" y="47"/>
                    </a:lnTo>
                    <a:lnTo>
                      <a:pt x="33" y="47"/>
                    </a:lnTo>
                    <a:lnTo>
                      <a:pt x="38" y="46"/>
                    </a:lnTo>
                    <a:lnTo>
                      <a:pt x="43" y="43"/>
                    </a:lnTo>
                    <a:lnTo>
                      <a:pt x="48" y="41"/>
                    </a:lnTo>
                    <a:lnTo>
                      <a:pt x="52" y="35"/>
                    </a:lnTo>
                    <a:lnTo>
                      <a:pt x="56" y="32"/>
                    </a:lnTo>
                    <a:lnTo>
                      <a:pt x="59" y="26"/>
                    </a:lnTo>
                    <a:lnTo>
                      <a:pt x="60" y="20"/>
                    </a:lnTo>
                    <a:lnTo>
                      <a:pt x="60" y="13"/>
                    </a:lnTo>
                    <a:lnTo>
                      <a:pt x="59" y="7"/>
                    </a:lnTo>
                    <a:lnTo>
                      <a:pt x="56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0" name=""/>
              <p:cNvSpPr/>
              <p:nvPr/>
            </p:nvSpPr>
            <p:spPr>
              <a:xfrm>
                <a:off x="6071400" y="4308840"/>
                <a:ext cx="103320" cy="114120"/>
              </a:xfrm>
              <a:custGeom>
                <a:avLst/>
                <a:gdLst/>
                <a:ahLst/>
                <a:rect l="l" t="t" r="r" b="b"/>
                <a:pathLst>
                  <a:path w="376" h="610">
                    <a:moveTo>
                      <a:pt x="28" y="14"/>
                    </a:moveTo>
                    <a:lnTo>
                      <a:pt x="0" y="30"/>
                    </a:lnTo>
                    <a:lnTo>
                      <a:pt x="320" y="610"/>
                    </a:lnTo>
                    <a:lnTo>
                      <a:pt x="376" y="578"/>
                    </a:lnTo>
                    <a:lnTo>
                      <a:pt x="56" y="0"/>
                    </a:lnTo>
                    <a:lnTo>
                      <a:pt x="28" y="14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1" name=""/>
              <p:cNvSpPr/>
              <p:nvPr/>
            </p:nvSpPr>
            <p:spPr>
              <a:xfrm>
                <a:off x="6071400" y="4305960"/>
                <a:ext cx="16200" cy="7920"/>
              </a:xfrm>
              <a:custGeom>
                <a:avLst/>
                <a:gdLst/>
                <a:ahLst/>
                <a:rect l="l" t="t" r="r" b="b"/>
                <a:pathLst>
                  <a:path w="60" h="47">
                    <a:moveTo>
                      <a:pt x="60" y="17"/>
                    </a:moveTo>
                    <a:lnTo>
                      <a:pt x="56" y="10"/>
                    </a:lnTo>
                    <a:lnTo>
                      <a:pt x="52" y="5"/>
                    </a:lnTo>
                    <a:lnTo>
                      <a:pt x="45" y="2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3" y="1"/>
                    </a:lnTo>
                    <a:lnTo>
                      <a:pt x="16" y="4"/>
                    </a:lnTo>
                    <a:lnTo>
                      <a:pt x="12" y="8"/>
                    </a:lnTo>
                    <a:lnTo>
                      <a:pt x="7" y="12"/>
                    </a:lnTo>
                    <a:lnTo>
                      <a:pt x="4" y="15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7"/>
                    </a:lnTo>
                    <a:lnTo>
                      <a:pt x="60" y="17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2" name=""/>
              <p:cNvSpPr/>
              <p:nvPr/>
            </p:nvSpPr>
            <p:spPr>
              <a:xfrm>
                <a:off x="6255720" y="4518720"/>
                <a:ext cx="16200" cy="10800"/>
              </a:xfrm>
              <a:custGeom>
                <a:avLst/>
                <a:gdLst/>
                <a:ahLst/>
                <a:rect l="l" t="t" r="r" b="b"/>
                <a:pathLst>
                  <a:path w="59" h="50">
                    <a:moveTo>
                      <a:pt x="0" y="35"/>
                    </a:moveTo>
                    <a:lnTo>
                      <a:pt x="6" y="40"/>
                    </a:lnTo>
                    <a:lnTo>
                      <a:pt x="11" y="44"/>
                    </a:lnTo>
                    <a:lnTo>
                      <a:pt x="16" y="48"/>
                    </a:lnTo>
                    <a:lnTo>
                      <a:pt x="21" y="50"/>
                    </a:lnTo>
                    <a:lnTo>
                      <a:pt x="28" y="50"/>
                    </a:lnTo>
                    <a:lnTo>
                      <a:pt x="33" y="50"/>
                    </a:lnTo>
                    <a:lnTo>
                      <a:pt x="40" y="47"/>
                    </a:lnTo>
                    <a:lnTo>
                      <a:pt x="45" y="44"/>
                    </a:lnTo>
                    <a:lnTo>
                      <a:pt x="49" y="40"/>
                    </a:lnTo>
                    <a:lnTo>
                      <a:pt x="53" y="36"/>
                    </a:lnTo>
                    <a:lnTo>
                      <a:pt x="57" y="31"/>
                    </a:lnTo>
                    <a:lnTo>
                      <a:pt x="58" y="26"/>
                    </a:lnTo>
                    <a:lnTo>
                      <a:pt x="59" y="19"/>
                    </a:lnTo>
                    <a:lnTo>
                      <a:pt x="59" y="13"/>
                    </a:lnTo>
                    <a:lnTo>
                      <a:pt x="58" y="6"/>
                    </a:lnTo>
                    <a:lnTo>
                      <a:pt x="54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3" name=""/>
              <p:cNvSpPr/>
              <p:nvPr/>
            </p:nvSpPr>
            <p:spPr>
              <a:xfrm>
                <a:off x="6158880" y="4416480"/>
                <a:ext cx="111240" cy="110160"/>
              </a:xfrm>
              <a:custGeom>
                <a:avLst/>
                <a:gdLst/>
                <a:ahLst/>
                <a:rect l="l" t="t" r="r" b="b"/>
                <a:pathLst>
                  <a:path w="406" h="583">
                    <a:moveTo>
                      <a:pt x="28" y="17"/>
                    </a:moveTo>
                    <a:lnTo>
                      <a:pt x="0" y="34"/>
                    </a:lnTo>
                    <a:lnTo>
                      <a:pt x="352" y="583"/>
                    </a:lnTo>
                    <a:lnTo>
                      <a:pt x="406" y="548"/>
                    </a:lnTo>
                    <a:lnTo>
                      <a:pt x="54" y="0"/>
                    </a:lnTo>
                    <a:lnTo>
                      <a:pt x="28" y="17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4" name=""/>
              <p:cNvSpPr/>
              <p:nvPr/>
            </p:nvSpPr>
            <p:spPr>
              <a:xfrm>
                <a:off x="6158880" y="4413600"/>
                <a:ext cx="14760" cy="9360"/>
              </a:xfrm>
              <a:custGeom>
                <a:avLst/>
                <a:gdLst/>
                <a:ahLst/>
                <a:rect l="l" t="t" r="r" b="b"/>
                <a:pathLst>
                  <a:path w="59" h="50">
                    <a:moveTo>
                      <a:pt x="59" y="16"/>
                    </a:moveTo>
                    <a:lnTo>
                      <a:pt x="55" y="9"/>
                    </a:lnTo>
                    <a:lnTo>
                      <a:pt x="50" y="5"/>
                    </a:lnTo>
                    <a:lnTo>
                      <a:pt x="43" y="3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6" y="5"/>
                    </a:lnTo>
                    <a:lnTo>
                      <a:pt x="10" y="9"/>
                    </a:lnTo>
                    <a:lnTo>
                      <a:pt x="6" y="13"/>
                    </a:lnTo>
                    <a:lnTo>
                      <a:pt x="2" y="18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7"/>
                    </a:lnTo>
                    <a:lnTo>
                      <a:pt x="2" y="43"/>
                    </a:lnTo>
                    <a:lnTo>
                      <a:pt x="5" y="50"/>
                    </a:lnTo>
                    <a:lnTo>
                      <a:pt x="59" y="16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5" name=""/>
              <p:cNvSpPr/>
              <p:nvPr/>
            </p:nvSpPr>
            <p:spPr>
              <a:xfrm>
                <a:off x="6342840" y="4616640"/>
                <a:ext cx="16200" cy="9360"/>
              </a:xfrm>
              <a:custGeom>
                <a:avLst/>
                <a:gdLst/>
                <a:ahLst/>
                <a:rect l="l" t="t" r="r" b="b"/>
                <a:pathLst>
                  <a:path w="60" h="49">
                    <a:moveTo>
                      <a:pt x="0" y="33"/>
                    </a:moveTo>
                    <a:lnTo>
                      <a:pt x="5" y="40"/>
                    </a:lnTo>
                    <a:lnTo>
                      <a:pt x="10" y="44"/>
                    </a:lnTo>
                    <a:lnTo>
                      <a:pt x="15" y="48"/>
                    </a:lnTo>
                    <a:lnTo>
                      <a:pt x="22" y="49"/>
                    </a:lnTo>
                    <a:lnTo>
                      <a:pt x="27" y="49"/>
                    </a:lnTo>
                    <a:lnTo>
                      <a:pt x="34" y="49"/>
                    </a:lnTo>
                    <a:lnTo>
                      <a:pt x="39" y="46"/>
                    </a:lnTo>
                    <a:lnTo>
                      <a:pt x="44" y="44"/>
                    </a:lnTo>
                    <a:lnTo>
                      <a:pt x="50" y="41"/>
                    </a:lnTo>
                    <a:lnTo>
                      <a:pt x="54" y="36"/>
                    </a:lnTo>
                    <a:lnTo>
                      <a:pt x="56" y="31"/>
                    </a:lnTo>
                    <a:lnTo>
                      <a:pt x="59" y="25"/>
                    </a:lnTo>
                    <a:lnTo>
                      <a:pt x="60" y="20"/>
                    </a:lnTo>
                    <a:lnTo>
                      <a:pt x="60" y="14"/>
                    </a:lnTo>
                    <a:lnTo>
                      <a:pt x="57" y="7"/>
                    </a:lnTo>
                    <a:lnTo>
                      <a:pt x="55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6" name=""/>
              <p:cNvSpPr/>
              <p:nvPr/>
            </p:nvSpPr>
            <p:spPr>
              <a:xfrm>
                <a:off x="6255720" y="4518720"/>
                <a:ext cx="101880" cy="104400"/>
              </a:xfrm>
              <a:custGeom>
                <a:avLst/>
                <a:gdLst/>
                <a:ahLst/>
                <a:rect l="l" t="t" r="r" b="b"/>
                <a:pathLst>
                  <a:path w="375" h="545">
                    <a:moveTo>
                      <a:pt x="28" y="17"/>
                    </a:moveTo>
                    <a:lnTo>
                      <a:pt x="0" y="33"/>
                    </a:lnTo>
                    <a:lnTo>
                      <a:pt x="320" y="545"/>
                    </a:lnTo>
                    <a:lnTo>
                      <a:pt x="375" y="512"/>
                    </a:lnTo>
                    <a:lnTo>
                      <a:pt x="54" y="0"/>
                    </a:lnTo>
                    <a:lnTo>
                      <a:pt x="28" y="17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7" name=""/>
              <p:cNvSpPr/>
              <p:nvPr/>
            </p:nvSpPr>
            <p:spPr>
              <a:xfrm>
                <a:off x="6253920" y="4516920"/>
                <a:ext cx="16200" cy="9360"/>
              </a:xfrm>
              <a:custGeom>
                <a:avLst/>
                <a:gdLst/>
                <a:ahLst/>
                <a:rect l="l" t="t" r="r" b="b"/>
                <a:pathLst>
                  <a:path w="59" h="49">
                    <a:moveTo>
                      <a:pt x="59" y="16"/>
                    </a:moveTo>
                    <a:lnTo>
                      <a:pt x="55" y="9"/>
                    </a:lnTo>
                    <a:lnTo>
                      <a:pt x="50" y="5"/>
                    </a:lnTo>
                    <a:lnTo>
                      <a:pt x="45" y="2"/>
                    </a:lnTo>
                    <a:lnTo>
                      <a:pt x="38" y="0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21" y="3"/>
                    </a:lnTo>
                    <a:lnTo>
                      <a:pt x="16" y="5"/>
                    </a:lnTo>
                    <a:lnTo>
                      <a:pt x="11" y="9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1" y="24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1" y="42"/>
                    </a:lnTo>
                    <a:lnTo>
                      <a:pt x="5" y="49"/>
                    </a:lnTo>
                    <a:lnTo>
                      <a:pt x="59" y="16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8" name=""/>
              <p:cNvSpPr/>
              <p:nvPr/>
            </p:nvSpPr>
            <p:spPr>
              <a:xfrm>
                <a:off x="6438240" y="4705200"/>
                <a:ext cx="15840" cy="9360"/>
              </a:xfrm>
              <a:custGeom>
                <a:avLst/>
                <a:gdLst/>
                <a:ahLst/>
                <a:rect l="l" t="t" r="r" b="b"/>
                <a:pathLst>
                  <a:path w="59" h="51">
                    <a:moveTo>
                      <a:pt x="0" y="38"/>
                    </a:moveTo>
                    <a:lnTo>
                      <a:pt x="5" y="43"/>
                    </a:lnTo>
                    <a:lnTo>
                      <a:pt x="12" y="47"/>
                    </a:lnTo>
                    <a:lnTo>
                      <a:pt x="17" y="50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4" y="50"/>
                    </a:lnTo>
                    <a:lnTo>
                      <a:pt x="41" y="47"/>
                    </a:lnTo>
                    <a:lnTo>
                      <a:pt x="46" y="44"/>
                    </a:lnTo>
                    <a:lnTo>
                      <a:pt x="50" y="40"/>
                    </a:lnTo>
                    <a:lnTo>
                      <a:pt x="54" y="36"/>
                    </a:lnTo>
                    <a:lnTo>
                      <a:pt x="57" y="31"/>
                    </a:lnTo>
                    <a:lnTo>
                      <a:pt x="58" y="25"/>
                    </a:lnTo>
                    <a:lnTo>
                      <a:pt x="59" y="19"/>
                    </a:lnTo>
                    <a:lnTo>
                      <a:pt x="58" y="13"/>
                    </a:lnTo>
                    <a:lnTo>
                      <a:pt x="55" y="6"/>
                    </a:lnTo>
                    <a:lnTo>
                      <a:pt x="5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9" name=""/>
              <p:cNvSpPr/>
              <p:nvPr/>
            </p:nvSpPr>
            <p:spPr>
              <a:xfrm>
                <a:off x="6343920" y="4616640"/>
                <a:ext cx="109080" cy="93960"/>
              </a:xfrm>
              <a:custGeom>
                <a:avLst/>
                <a:gdLst/>
                <a:ahLst/>
                <a:rect l="l" t="t" r="r" b="b"/>
                <a:pathLst>
                  <a:path w="402" h="510">
                    <a:moveTo>
                      <a:pt x="25" y="20"/>
                    </a:moveTo>
                    <a:lnTo>
                      <a:pt x="0" y="38"/>
                    </a:lnTo>
                    <a:lnTo>
                      <a:pt x="351" y="510"/>
                    </a:lnTo>
                    <a:lnTo>
                      <a:pt x="402" y="472"/>
                    </a:lnTo>
                    <a:lnTo>
                      <a:pt x="52" y="0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0" name=""/>
              <p:cNvSpPr/>
              <p:nvPr/>
            </p:nvSpPr>
            <p:spPr>
              <a:xfrm>
                <a:off x="6341400" y="4613760"/>
                <a:ext cx="15120" cy="9360"/>
              </a:xfrm>
              <a:custGeom>
                <a:avLst/>
                <a:gdLst/>
                <a:ahLst/>
                <a:rect l="l" t="t" r="r" b="b"/>
                <a:pathLst>
                  <a:path w="60" h="51">
                    <a:moveTo>
                      <a:pt x="60" y="13"/>
                    </a:moveTo>
                    <a:lnTo>
                      <a:pt x="54" y="8"/>
                    </a:lnTo>
                    <a:lnTo>
                      <a:pt x="49" y="4"/>
                    </a:lnTo>
                    <a:lnTo>
                      <a:pt x="42" y="1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19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3" y="21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2" y="38"/>
                    </a:lnTo>
                    <a:lnTo>
                      <a:pt x="4" y="44"/>
                    </a:lnTo>
                    <a:lnTo>
                      <a:pt x="8" y="51"/>
                    </a:lnTo>
                    <a:lnTo>
                      <a:pt x="60" y="13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1" name=""/>
              <p:cNvSpPr/>
              <p:nvPr/>
            </p:nvSpPr>
            <p:spPr>
              <a:xfrm>
                <a:off x="6438240" y="4705200"/>
                <a:ext cx="101880" cy="86760"/>
              </a:xfrm>
              <a:custGeom>
                <a:avLst/>
                <a:gdLst/>
                <a:ahLst/>
                <a:rect l="l" t="t" r="r" b="b"/>
                <a:pathLst>
                  <a:path w="372" h="466">
                    <a:moveTo>
                      <a:pt x="26" y="19"/>
                    </a:moveTo>
                    <a:lnTo>
                      <a:pt x="0" y="38"/>
                    </a:lnTo>
                    <a:lnTo>
                      <a:pt x="321" y="466"/>
                    </a:lnTo>
                    <a:lnTo>
                      <a:pt x="372" y="428"/>
                    </a:lnTo>
                    <a:lnTo>
                      <a:pt x="51" y="0"/>
                    </a:lnTo>
                    <a:lnTo>
                      <a:pt x="26" y="19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2" name=""/>
              <p:cNvSpPr/>
              <p:nvPr/>
            </p:nvSpPr>
            <p:spPr>
              <a:xfrm>
                <a:off x="6436800" y="4702320"/>
                <a:ext cx="16200" cy="8280"/>
              </a:xfrm>
              <a:custGeom>
                <a:avLst/>
                <a:gdLst/>
                <a:ahLst/>
                <a:rect l="l" t="t" r="r" b="b"/>
                <a:pathLst>
                  <a:path w="57" h="52">
                    <a:moveTo>
                      <a:pt x="57" y="14"/>
                    </a:moveTo>
                    <a:lnTo>
                      <a:pt x="53" y="8"/>
                    </a:lnTo>
                    <a:lnTo>
                      <a:pt x="47" y="4"/>
                    </a:lnTo>
                    <a:lnTo>
                      <a:pt x="42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8" y="4"/>
                    </a:lnTo>
                    <a:lnTo>
                      <a:pt x="13" y="7"/>
                    </a:lnTo>
                    <a:lnTo>
                      <a:pt x="9" y="11"/>
                    </a:lnTo>
                    <a:lnTo>
                      <a:pt x="5" y="16"/>
                    </a:lnTo>
                    <a:lnTo>
                      <a:pt x="2" y="21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4" y="45"/>
                    </a:lnTo>
                    <a:lnTo>
                      <a:pt x="6" y="52"/>
                    </a:lnTo>
                    <a:lnTo>
                      <a:pt x="57" y="14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3" name=""/>
              <p:cNvSpPr/>
              <p:nvPr/>
            </p:nvSpPr>
            <p:spPr>
              <a:xfrm>
                <a:off x="6991560" y="5061960"/>
                <a:ext cx="12240" cy="10800"/>
              </a:xfrm>
              <a:custGeom>
                <a:avLst/>
                <a:gdLst/>
                <a:ahLst/>
                <a:rect l="l" t="t" r="r" b="b"/>
                <a:pathLst>
                  <a:path w="48" h="59">
                    <a:moveTo>
                      <a:pt x="0" y="55"/>
                    </a:moveTo>
                    <a:lnTo>
                      <a:pt x="6" y="58"/>
                    </a:lnTo>
                    <a:lnTo>
                      <a:pt x="13" y="59"/>
                    </a:lnTo>
                    <a:lnTo>
                      <a:pt x="19" y="59"/>
                    </a:lnTo>
                    <a:lnTo>
                      <a:pt x="25" y="59"/>
                    </a:lnTo>
                    <a:lnTo>
                      <a:pt x="30" y="57"/>
                    </a:lnTo>
                    <a:lnTo>
                      <a:pt x="35" y="53"/>
                    </a:lnTo>
                    <a:lnTo>
                      <a:pt x="39" y="49"/>
                    </a:lnTo>
                    <a:lnTo>
                      <a:pt x="43" y="43"/>
                    </a:lnTo>
                    <a:lnTo>
                      <a:pt x="46" y="38"/>
                    </a:lnTo>
                    <a:lnTo>
                      <a:pt x="47" y="33"/>
                    </a:lnTo>
                    <a:lnTo>
                      <a:pt x="48" y="28"/>
                    </a:lnTo>
                    <a:lnTo>
                      <a:pt x="47" y="21"/>
                    </a:lnTo>
                    <a:lnTo>
                      <a:pt x="46" y="16"/>
                    </a:lnTo>
                    <a:lnTo>
                      <a:pt x="43" y="9"/>
                    </a:lnTo>
                    <a:lnTo>
                      <a:pt x="38" y="5"/>
                    </a:lnTo>
                    <a:lnTo>
                      <a:pt x="33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4" name=""/>
              <p:cNvSpPr/>
              <p:nvPr/>
            </p:nvSpPr>
            <p:spPr>
              <a:xfrm>
                <a:off x="6895080" y="5021280"/>
                <a:ext cx="104760" cy="50040"/>
              </a:xfrm>
              <a:custGeom>
                <a:avLst/>
                <a:gdLst/>
                <a:ahLst/>
                <a:rect l="l" t="t" r="r" b="b"/>
                <a:pathLst>
                  <a:path w="385" h="270">
                    <a:moveTo>
                      <a:pt x="15" y="27"/>
                    </a:moveTo>
                    <a:lnTo>
                      <a:pt x="0" y="53"/>
                    </a:lnTo>
                    <a:lnTo>
                      <a:pt x="352" y="270"/>
                    </a:lnTo>
                    <a:lnTo>
                      <a:pt x="385" y="215"/>
                    </a:lnTo>
                    <a:lnTo>
                      <a:pt x="32" y="0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5" name=""/>
              <p:cNvSpPr/>
              <p:nvPr/>
            </p:nvSpPr>
            <p:spPr>
              <a:xfrm>
                <a:off x="7079040" y="5095800"/>
                <a:ext cx="12240" cy="10800"/>
              </a:xfrm>
              <a:custGeom>
                <a:avLst/>
                <a:gdLst/>
                <a:ahLst/>
                <a:rect l="l" t="t" r="r" b="b"/>
                <a:pathLst>
                  <a:path w="48" h="60">
                    <a:moveTo>
                      <a:pt x="0" y="56"/>
                    </a:moveTo>
                    <a:lnTo>
                      <a:pt x="7" y="58"/>
                    </a:lnTo>
                    <a:lnTo>
                      <a:pt x="14" y="60"/>
                    </a:lnTo>
                    <a:lnTo>
                      <a:pt x="20" y="60"/>
                    </a:lnTo>
                    <a:lnTo>
                      <a:pt x="25" y="58"/>
                    </a:lnTo>
                    <a:lnTo>
                      <a:pt x="31" y="56"/>
                    </a:lnTo>
                    <a:lnTo>
                      <a:pt x="36" y="53"/>
                    </a:lnTo>
                    <a:lnTo>
                      <a:pt x="40" y="49"/>
                    </a:lnTo>
                    <a:lnTo>
                      <a:pt x="44" y="44"/>
                    </a:lnTo>
                    <a:lnTo>
                      <a:pt x="46" y="38"/>
                    </a:lnTo>
                    <a:lnTo>
                      <a:pt x="48" y="32"/>
                    </a:lnTo>
                    <a:lnTo>
                      <a:pt x="48" y="27"/>
                    </a:lnTo>
                    <a:lnTo>
                      <a:pt x="48" y="20"/>
                    </a:lnTo>
                    <a:lnTo>
                      <a:pt x="45" y="15"/>
                    </a:lnTo>
                    <a:lnTo>
                      <a:pt x="42" y="10"/>
                    </a:lnTo>
                    <a:lnTo>
                      <a:pt x="37" y="4"/>
                    </a:lnTo>
                    <a:lnTo>
                      <a:pt x="32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6" name=""/>
              <p:cNvSpPr/>
              <p:nvPr/>
            </p:nvSpPr>
            <p:spPr>
              <a:xfrm>
                <a:off x="6991560" y="5061960"/>
                <a:ext cx="95400" cy="43200"/>
              </a:xfrm>
              <a:custGeom>
                <a:avLst/>
                <a:gdLst/>
                <a:ahLst/>
                <a:rect l="l" t="t" r="r" b="b"/>
                <a:pathLst>
                  <a:path w="352" h="237">
                    <a:moveTo>
                      <a:pt x="16" y="28"/>
                    </a:moveTo>
                    <a:lnTo>
                      <a:pt x="0" y="55"/>
                    </a:lnTo>
                    <a:lnTo>
                      <a:pt x="320" y="237"/>
                    </a:lnTo>
                    <a:lnTo>
                      <a:pt x="352" y="181"/>
                    </a:lnTo>
                    <a:lnTo>
                      <a:pt x="31" y="0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" bIns="-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7" name=""/>
              <p:cNvSpPr/>
              <p:nvPr/>
            </p:nvSpPr>
            <p:spPr>
              <a:xfrm>
                <a:off x="6987600" y="5060520"/>
                <a:ext cx="11880" cy="10800"/>
              </a:xfrm>
              <a:custGeom>
                <a:avLst/>
                <a:gdLst/>
                <a:ahLst/>
                <a:rect l="l" t="t" r="r" b="b"/>
                <a:pathLst>
                  <a:path w="47" h="60">
                    <a:moveTo>
                      <a:pt x="47" y="5"/>
                    </a:moveTo>
                    <a:lnTo>
                      <a:pt x="41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1"/>
                    </a:lnTo>
                    <a:lnTo>
                      <a:pt x="16" y="4"/>
                    </a:lnTo>
                    <a:lnTo>
                      <a:pt x="12" y="8"/>
                    </a:lnTo>
                    <a:lnTo>
                      <a:pt x="8" y="12"/>
                    </a:lnTo>
                    <a:lnTo>
                      <a:pt x="4" y="17"/>
                    </a:lnTo>
                    <a:lnTo>
                      <a:pt x="1" y="22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3" y="46"/>
                    </a:lnTo>
                    <a:lnTo>
                      <a:pt x="5" y="51"/>
                    </a:lnTo>
                    <a:lnTo>
                      <a:pt x="10" y="56"/>
                    </a:lnTo>
                    <a:lnTo>
                      <a:pt x="16" y="60"/>
                    </a:lnTo>
                    <a:lnTo>
                      <a:pt x="47" y="5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8" name=""/>
              <p:cNvSpPr/>
              <p:nvPr/>
            </p:nvSpPr>
            <p:spPr>
              <a:xfrm>
                <a:off x="7175520" y="5124600"/>
                <a:ext cx="12240" cy="10800"/>
              </a:xfrm>
              <a:custGeom>
                <a:avLst/>
                <a:gdLst/>
                <a:ahLst/>
                <a:rect l="l" t="t" r="r" b="b"/>
                <a:pathLst>
                  <a:path w="45" h="62">
                    <a:moveTo>
                      <a:pt x="0" y="59"/>
                    </a:moveTo>
                    <a:lnTo>
                      <a:pt x="8" y="60"/>
                    </a:lnTo>
                    <a:lnTo>
                      <a:pt x="15" y="62"/>
                    </a:lnTo>
                    <a:lnTo>
                      <a:pt x="20" y="60"/>
                    </a:lnTo>
                    <a:lnTo>
                      <a:pt x="27" y="59"/>
                    </a:lnTo>
                    <a:lnTo>
                      <a:pt x="32" y="55"/>
                    </a:lnTo>
                    <a:lnTo>
                      <a:pt x="36" y="51"/>
                    </a:lnTo>
                    <a:lnTo>
                      <a:pt x="40" y="47"/>
                    </a:lnTo>
                    <a:lnTo>
                      <a:pt x="42" y="42"/>
                    </a:lnTo>
                    <a:lnTo>
                      <a:pt x="44" y="35"/>
                    </a:lnTo>
                    <a:lnTo>
                      <a:pt x="45" y="30"/>
                    </a:lnTo>
                    <a:lnTo>
                      <a:pt x="45" y="24"/>
                    </a:lnTo>
                    <a:lnTo>
                      <a:pt x="44" y="18"/>
                    </a:lnTo>
                    <a:lnTo>
                      <a:pt x="41" y="13"/>
                    </a:lnTo>
                    <a:lnTo>
                      <a:pt x="37" y="8"/>
                    </a:lnTo>
                    <a:lnTo>
                      <a:pt x="32" y="4"/>
                    </a:lnTo>
                    <a:lnTo>
                      <a:pt x="25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9" name=""/>
              <p:cNvSpPr/>
              <p:nvPr/>
            </p:nvSpPr>
            <p:spPr>
              <a:xfrm>
                <a:off x="7080480" y="5095800"/>
                <a:ext cx="101880" cy="39240"/>
              </a:xfrm>
              <a:custGeom>
                <a:avLst/>
                <a:gdLst/>
                <a:ahLst/>
                <a:rect l="l" t="t" r="r" b="b"/>
                <a:pathLst>
                  <a:path w="377" h="210">
                    <a:moveTo>
                      <a:pt x="13" y="30"/>
                    </a:moveTo>
                    <a:lnTo>
                      <a:pt x="0" y="59"/>
                    </a:lnTo>
                    <a:lnTo>
                      <a:pt x="352" y="210"/>
                    </a:lnTo>
                    <a:lnTo>
                      <a:pt x="377" y="151"/>
                    </a:lnTo>
                    <a:lnTo>
                      <a:pt x="25" y="0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0" name=""/>
              <p:cNvSpPr/>
              <p:nvPr/>
            </p:nvSpPr>
            <p:spPr>
              <a:xfrm>
                <a:off x="7074720" y="5094720"/>
                <a:ext cx="10800" cy="12240"/>
              </a:xfrm>
              <a:custGeom>
                <a:avLst/>
                <a:gdLst/>
                <a:ahLst/>
                <a:rect l="l" t="t" r="r" b="b"/>
                <a:pathLst>
                  <a:path w="45" h="62">
                    <a:moveTo>
                      <a:pt x="45" y="3"/>
                    </a:moveTo>
                    <a:lnTo>
                      <a:pt x="38" y="1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20" y="3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6" y="15"/>
                    </a:lnTo>
                    <a:lnTo>
                      <a:pt x="3" y="20"/>
                    </a:lnTo>
                    <a:lnTo>
                      <a:pt x="2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4" y="49"/>
                    </a:lnTo>
                    <a:lnTo>
                      <a:pt x="8" y="54"/>
                    </a:lnTo>
                    <a:lnTo>
                      <a:pt x="13" y="58"/>
                    </a:lnTo>
                    <a:lnTo>
                      <a:pt x="20" y="62"/>
                    </a:lnTo>
                    <a:lnTo>
                      <a:pt x="45" y="3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1" name=""/>
              <p:cNvSpPr/>
              <p:nvPr/>
            </p:nvSpPr>
            <p:spPr>
              <a:xfrm>
                <a:off x="7263000" y="5147640"/>
                <a:ext cx="12240" cy="10800"/>
              </a:xfrm>
              <a:custGeom>
                <a:avLst/>
                <a:gdLst/>
                <a:ahLst/>
                <a:rect l="l" t="t" r="r" b="b"/>
                <a:pathLst>
                  <a:path w="45" h="62">
                    <a:moveTo>
                      <a:pt x="0" y="60"/>
                    </a:moveTo>
                    <a:lnTo>
                      <a:pt x="8" y="61"/>
                    </a:lnTo>
                    <a:lnTo>
                      <a:pt x="14" y="62"/>
                    </a:lnTo>
                    <a:lnTo>
                      <a:pt x="21" y="61"/>
                    </a:lnTo>
                    <a:lnTo>
                      <a:pt x="26" y="58"/>
                    </a:lnTo>
                    <a:lnTo>
                      <a:pt x="31" y="56"/>
                    </a:lnTo>
                    <a:lnTo>
                      <a:pt x="35" y="52"/>
                    </a:lnTo>
                    <a:lnTo>
                      <a:pt x="39" y="46"/>
                    </a:lnTo>
                    <a:lnTo>
                      <a:pt x="42" y="41"/>
                    </a:lnTo>
                    <a:lnTo>
                      <a:pt x="43" y="36"/>
                    </a:lnTo>
                    <a:lnTo>
                      <a:pt x="45" y="29"/>
                    </a:lnTo>
                    <a:lnTo>
                      <a:pt x="43" y="24"/>
                    </a:lnTo>
                    <a:lnTo>
                      <a:pt x="42" y="17"/>
                    </a:lnTo>
                    <a:lnTo>
                      <a:pt x="39" y="12"/>
                    </a:lnTo>
                    <a:lnTo>
                      <a:pt x="35" y="7"/>
                    </a:lnTo>
                    <a:lnTo>
                      <a:pt x="30" y="3"/>
                    </a:lnTo>
                    <a:lnTo>
                      <a:pt x="24" y="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2" name=""/>
              <p:cNvSpPr/>
              <p:nvPr/>
            </p:nvSpPr>
            <p:spPr>
              <a:xfrm>
                <a:off x="7175520" y="5124600"/>
                <a:ext cx="93960" cy="33840"/>
              </a:xfrm>
              <a:custGeom>
                <a:avLst/>
                <a:gdLst/>
                <a:ahLst/>
                <a:rect l="l" t="t" r="r" b="b"/>
                <a:pathLst>
                  <a:path w="343" h="183">
                    <a:moveTo>
                      <a:pt x="11" y="29"/>
                    </a:moveTo>
                    <a:lnTo>
                      <a:pt x="0" y="59"/>
                    </a:lnTo>
                    <a:lnTo>
                      <a:pt x="319" y="183"/>
                    </a:lnTo>
                    <a:lnTo>
                      <a:pt x="343" y="123"/>
                    </a:lnTo>
                    <a:lnTo>
                      <a:pt x="22" y="0"/>
                    </a:lnTo>
                    <a:lnTo>
                      <a:pt x="11" y="29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3" name=""/>
              <p:cNvSpPr/>
              <p:nvPr/>
            </p:nvSpPr>
            <p:spPr>
              <a:xfrm>
                <a:off x="7170480" y="5123520"/>
                <a:ext cx="11880" cy="11880"/>
              </a:xfrm>
              <a:custGeom>
                <a:avLst/>
                <a:gdLst/>
                <a:ahLst/>
                <a:rect l="l" t="t" r="r" b="b"/>
                <a:pathLst>
                  <a:path w="43" h="62">
                    <a:moveTo>
                      <a:pt x="43" y="3"/>
                    </a:moveTo>
                    <a:lnTo>
                      <a:pt x="36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8" y="3"/>
                    </a:lnTo>
                    <a:lnTo>
                      <a:pt x="13" y="7"/>
                    </a:lnTo>
                    <a:lnTo>
                      <a:pt x="9" y="11"/>
                    </a:lnTo>
                    <a:lnTo>
                      <a:pt x="5" y="15"/>
                    </a:lnTo>
                    <a:lnTo>
                      <a:pt x="2" y="21"/>
                    </a:lnTo>
                    <a:lnTo>
                      <a:pt x="1" y="27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5" y="49"/>
                    </a:lnTo>
                    <a:lnTo>
                      <a:pt x="9" y="54"/>
                    </a:lnTo>
                    <a:lnTo>
                      <a:pt x="14" y="58"/>
                    </a:lnTo>
                    <a:lnTo>
                      <a:pt x="21" y="62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4" name=""/>
              <p:cNvSpPr/>
              <p:nvPr/>
            </p:nvSpPr>
            <p:spPr>
              <a:xfrm>
                <a:off x="7359840" y="5165280"/>
                <a:ext cx="10800" cy="12240"/>
              </a:xfrm>
              <a:custGeom>
                <a:avLst/>
                <a:gdLst/>
                <a:ahLst/>
                <a:rect l="l" t="t" r="r" b="b"/>
                <a:pathLst>
                  <a:path w="41" h="63">
                    <a:moveTo>
                      <a:pt x="0" y="62"/>
                    </a:moveTo>
                    <a:lnTo>
                      <a:pt x="8" y="63"/>
                    </a:lnTo>
                    <a:lnTo>
                      <a:pt x="14" y="63"/>
                    </a:lnTo>
                    <a:lnTo>
                      <a:pt x="21" y="62"/>
                    </a:lnTo>
                    <a:lnTo>
                      <a:pt x="26" y="58"/>
                    </a:lnTo>
                    <a:lnTo>
                      <a:pt x="31" y="55"/>
                    </a:lnTo>
                    <a:lnTo>
                      <a:pt x="35" y="50"/>
                    </a:lnTo>
                    <a:lnTo>
                      <a:pt x="38" y="45"/>
                    </a:lnTo>
                    <a:lnTo>
                      <a:pt x="39" y="39"/>
                    </a:lnTo>
                    <a:lnTo>
                      <a:pt x="41" y="34"/>
                    </a:lnTo>
                    <a:lnTo>
                      <a:pt x="41" y="28"/>
                    </a:lnTo>
                    <a:lnTo>
                      <a:pt x="41" y="22"/>
                    </a:lnTo>
                    <a:lnTo>
                      <a:pt x="38" y="16"/>
                    </a:lnTo>
                    <a:lnTo>
                      <a:pt x="35" y="10"/>
                    </a:lnTo>
                    <a:lnTo>
                      <a:pt x="30" y="7"/>
                    </a:lnTo>
                    <a:lnTo>
                      <a:pt x="25" y="3"/>
                    </a:lnTo>
                    <a:lnTo>
                      <a:pt x="18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5" name=""/>
              <p:cNvSpPr/>
              <p:nvPr/>
            </p:nvSpPr>
            <p:spPr>
              <a:xfrm>
                <a:off x="7264440" y="5146560"/>
                <a:ext cx="99360" cy="30960"/>
              </a:xfrm>
              <a:custGeom>
                <a:avLst/>
                <a:gdLst/>
                <a:ahLst/>
                <a:rect l="l" t="t" r="r" b="b"/>
                <a:pathLst>
                  <a:path w="370" h="162">
                    <a:moveTo>
                      <a:pt x="9" y="30"/>
                    </a:moveTo>
                    <a:lnTo>
                      <a:pt x="0" y="62"/>
                    </a:lnTo>
                    <a:lnTo>
                      <a:pt x="352" y="162"/>
                    </a:lnTo>
                    <a:lnTo>
                      <a:pt x="370" y="100"/>
                    </a:lnTo>
                    <a:lnTo>
                      <a:pt x="18" y="0"/>
                    </a:lnTo>
                    <a:lnTo>
                      <a:pt x="9" y="3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6" name=""/>
              <p:cNvSpPr/>
              <p:nvPr/>
            </p:nvSpPr>
            <p:spPr>
              <a:xfrm>
                <a:off x="7257600" y="5146560"/>
                <a:ext cx="10800" cy="11880"/>
              </a:xfrm>
              <a:custGeom>
                <a:avLst/>
                <a:gdLst/>
                <a:ahLst/>
                <a:rect l="l" t="t" r="r" b="b"/>
                <a:pathLst>
                  <a:path w="41" h="63">
                    <a:moveTo>
                      <a:pt x="41" y="1"/>
                    </a:moveTo>
                    <a:lnTo>
                      <a:pt x="33" y="0"/>
                    </a:lnTo>
                    <a:lnTo>
                      <a:pt x="27" y="0"/>
                    </a:lnTo>
                    <a:lnTo>
                      <a:pt x="20" y="1"/>
                    </a:lnTo>
                    <a:lnTo>
                      <a:pt x="15" y="4"/>
                    </a:lnTo>
                    <a:lnTo>
                      <a:pt x="11" y="8"/>
                    </a:lnTo>
                    <a:lnTo>
                      <a:pt x="7" y="12"/>
                    </a:lnTo>
                    <a:lnTo>
                      <a:pt x="3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3" y="46"/>
                    </a:lnTo>
                    <a:lnTo>
                      <a:pt x="5" y="51"/>
                    </a:lnTo>
                    <a:lnTo>
                      <a:pt x="11" y="56"/>
                    </a:lnTo>
                    <a:lnTo>
                      <a:pt x="16" y="60"/>
                    </a:lnTo>
                    <a:lnTo>
                      <a:pt x="23" y="63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7" name=""/>
              <p:cNvSpPr/>
              <p:nvPr/>
            </p:nvSpPr>
            <p:spPr>
              <a:xfrm>
                <a:off x="7446960" y="5180400"/>
                <a:ext cx="10800" cy="10800"/>
              </a:xfrm>
              <a:custGeom>
                <a:avLst/>
                <a:gdLst/>
                <a:ahLst/>
                <a:rect l="l" t="t" r="r" b="b"/>
                <a:pathLst>
                  <a:path w="39" h="63">
                    <a:moveTo>
                      <a:pt x="0" y="62"/>
                    </a:moveTo>
                    <a:lnTo>
                      <a:pt x="6" y="63"/>
                    </a:lnTo>
                    <a:lnTo>
                      <a:pt x="13" y="63"/>
                    </a:lnTo>
                    <a:lnTo>
                      <a:pt x="19" y="61"/>
                    </a:lnTo>
                    <a:lnTo>
                      <a:pt x="25" y="58"/>
                    </a:lnTo>
                    <a:lnTo>
                      <a:pt x="30" y="54"/>
                    </a:lnTo>
                    <a:lnTo>
                      <a:pt x="33" y="50"/>
                    </a:lnTo>
                    <a:lnTo>
                      <a:pt x="37" y="45"/>
                    </a:lnTo>
                    <a:lnTo>
                      <a:pt x="38" y="38"/>
                    </a:lnTo>
                    <a:lnTo>
                      <a:pt x="39" y="33"/>
                    </a:lnTo>
                    <a:lnTo>
                      <a:pt x="39" y="26"/>
                    </a:lnTo>
                    <a:lnTo>
                      <a:pt x="38" y="21"/>
                    </a:lnTo>
                    <a:lnTo>
                      <a:pt x="35" y="16"/>
                    </a:lnTo>
                    <a:lnTo>
                      <a:pt x="33" y="11"/>
                    </a:lnTo>
                    <a:lnTo>
                      <a:pt x="27" y="5"/>
                    </a:lnTo>
                    <a:lnTo>
                      <a:pt x="22" y="3"/>
                    </a:lnTo>
                    <a:lnTo>
                      <a:pt x="14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8" name=""/>
              <p:cNvSpPr/>
              <p:nvPr/>
            </p:nvSpPr>
            <p:spPr>
              <a:xfrm>
                <a:off x="7359840" y="5165280"/>
                <a:ext cx="91080" cy="25920"/>
              </a:xfrm>
              <a:custGeom>
                <a:avLst/>
                <a:gdLst/>
                <a:ahLst/>
                <a:rect l="l" t="t" r="r" b="b"/>
                <a:pathLst>
                  <a:path w="335" h="142">
                    <a:moveTo>
                      <a:pt x="8" y="30"/>
                    </a:moveTo>
                    <a:lnTo>
                      <a:pt x="0" y="62"/>
                    </a:lnTo>
                    <a:lnTo>
                      <a:pt x="321" y="142"/>
                    </a:lnTo>
                    <a:lnTo>
                      <a:pt x="335" y="80"/>
                    </a:lnTo>
                    <a:lnTo>
                      <a:pt x="16" y="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880" bIns="-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9" name=""/>
              <p:cNvSpPr/>
              <p:nvPr/>
            </p:nvSpPr>
            <p:spPr>
              <a:xfrm>
                <a:off x="7352640" y="5165280"/>
                <a:ext cx="10800" cy="12240"/>
              </a:xfrm>
              <a:custGeom>
                <a:avLst/>
                <a:gdLst/>
                <a:ahLst/>
                <a:rect l="l" t="t" r="r" b="b"/>
                <a:pathLst>
                  <a:path w="40" h="63">
                    <a:moveTo>
                      <a:pt x="40" y="1"/>
                    </a:move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4" y="5"/>
                    </a:lnTo>
                    <a:lnTo>
                      <a:pt x="10" y="9"/>
                    </a:lnTo>
                    <a:lnTo>
                      <a:pt x="6" y="13"/>
                    </a:lnTo>
                    <a:lnTo>
                      <a:pt x="3" y="18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3" y="47"/>
                    </a:lnTo>
                    <a:lnTo>
                      <a:pt x="7" y="52"/>
                    </a:lnTo>
                    <a:lnTo>
                      <a:pt x="11" y="56"/>
                    </a:lnTo>
                    <a:lnTo>
                      <a:pt x="18" y="60"/>
                    </a:lnTo>
                    <a:lnTo>
                      <a:pt x="24" y="63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20" name=""/>
              <p:cNvSpPr/>
              <p:nvPr/>
            </p:nvSpPr>
            <p:spPr>
              <a:xfrm>
                <a:off x="7543800" y="5191200"/>
                <a:ext cx="10800" cy="12240"/>
              </a:xfrm>
              <a:custGeom>
                <a:avLst/>
                <a:gdLst/>
                <a:ahLst/>
                <a:rect l="l" t="t" r="r" b="b"/>
                <a:pathLst>
                  <a:path w="38" h="63">
                    <a:moveTo>
                      <a:pt x="0" y="63"/>
                    </a:moveTo>
                    <a:lnTo>
                      <a:pt x="8" y="63"/>
                    </a:lnTo>
                    <a:lnTo>
                      <a:pt x="15" y="62"/>
                    </a:lnTo>
                    <a:lnTo>
                      <a:pt x="20" y="61"/>
                    </a:lnTo>
                    <a:lnTo>
                      <a:pt x="25" y="57"/>
                    </a:lnTo>
                    <a:lnTo>
                      <a:pt x="31" y="53"/>
                    </a:lnTo>
                    <a:lnTo>
                      <a:pt x="33" y="49"/>
                    </a:lnTo>
                    <a:lnTo>
                      <a:pt x="36" y="42"/>
                    </a:lnTo>
                    <a:lnTo>
                      <a:pt x="37" y="37"/>
                    </a:lnTo>
                    <a:lnTo>
                      <a:pt x="38" y="32"/>
                    </a:lnTo>
                    <a:lnTo>
                      <a:pt x="37" y="25"/>
                    </a:lnTo>
                    <a:lnTo>
                      <a:pt x="36" y="20"/>
                    </a:lnTo>
                    <a:lnTo>
                      <a:pt x="33" y="15"/>
                    </a:lnTo>
                    <a:lnTo>
                      <a:pt x="29" y="9"/>
                    </a:lnTo>
                    <a:lnTo>
                      <a:pt x="25" y="5"/>
                    </a:lnTo>
                    <a:lnTo>
                      <a:pt x="19" y="2"/>
                    </a:lnTo>
                    <a:lnTo>
                      <a:pt x="12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21" name=""/>
              <p:cNvSpPr/>
              <p:nvPr/>
            </p:nvSpPr>
            <p:spPr>
              <a:xfrm>
                <a:off x="7448400" y="5180400"/>
                <a:ext cx="99360" cy="23040"/>
              </a:xfrm>
              <a:custGeom>
                <a:avLst/>
                <a:gdLst/>
                <a:ahLst/>
                <a:rect l="l" t="t" r="r" b="b"/>
                <a:pathLst>
                  <a:path w="364" h="127">
                    <a:moveTo>
                      <a:pt x="7" y="31"/>
                    </a:moveTo>
                    <a:lnTo>
                      <a:pt x="0" y="63"/>
                    </a:lnTo>
                    <a:lnTo>
                      <a:pt x="352" y="127"/>
                    </a:lnTo>
                    <a:lnTo>
                      <a:pt x="364" y="64"/>
                    </a:lnTo>
                    <a:lnTo>
                      <a:pt x="12" y="0"/>
                    </a:lnTo>
                    <a:lnTo>
                      <a:pt x="7" y="31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760" bIns="-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22" name=""/>
              <p:cNvSpPr/>
              <p:nvPr/>
            </p:nvSpPr>
            <p:spPr>
              <a:xfrm>
                <a:off x="7440120" y="5180400"/>
                <a:ext cx="10800" cy="10800"/>
              </a:xfrm>
              <a:custGeom>
                <a:avLst/>
                <a:gdLst/>
                <a:ahLst/>
                <a:rect l="l" t="t" r="r" b="b"/>
                <a:pathLst>
                  <a:path w="38" h="63">
                    <a:moveTo>
                      <a:pt x="38" y="1"/>
                    </a:moveTo>
                    <a:lnTo>
                      <a:pt x="30" y="0"/>
                    </a:lnTo>
                    <a:lnTo>
                      <a:pt x="23" y="1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5" y="16"/>
                    </a:lnTo>
                    <a:lnTo>
                      <a:pt x="2" y="21"/>
                    </a:lnTo>
                    <a:lnTo>
                      <a:pt x="1" y="26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9" y="54"/>
                    </a:lnTo>
                    <a:lnTo>
                      <a:pt x="13" y="58"/>
                    </a:lnTo>
                    <a:lnTo>
                      <a:pt x="20" y="62"/>
                    </a:lnTo>
                    <a:lnTo>
                      <a:pt x="26" y="63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23" name=""/>
              <p:cNvSpPr/>
              <p:nvPr/>
            </p:nvSpPr>
            <p:spPr>
              <a:xfrm>
                <a:off x="7630920" y="5202000"/>
                <a:ext cx="10800" cy="10800"/>
              </a:xfrm>
              <a:custGeom>
                <a:avLst/>
                <a:gdLst/>
                <a:ahLst/>
                <a:rect l="l" t="t" r="r" b="b"/>
                <a:pathLst>
                  <a:path w="37" h="63">
                    <a:moveTo>
                      <a:pt x="0" y="63"/>
                    </a:moveTo>
                    <a:lnTo>
                      <a:pt x="8" y="63"/>
                    </a:lnTo>
                    <a:lnTo>
                      <a:pt x="14" y="62"/>
                    </a:lnTo>
                    <a:lnTo>
                      <a:pt x="21" y="59"/>
                    </a:lnTo>
                    <a:lnTo>
                      <a:pt x="25" y="57"/>
                    </a:lnTo>
                    <a:lnTo>
                      <a:pt x="30" y="53"/>
                    </a:lnTo>
                    <a:lnTo>
                      <a:pt x="33" y="47"/>
                    </a:lnTo>
                    <a:lnTo>
                      <a:pt x="35" y="42"/>
                    </a:lnTo>
                    <a:lnTo>
                      <a:pt x="37" y="36"/>
                    </a:lnTo>
                    <a:lnTo>
                      <a:pt x="37" y="30"/>
                    </a:lnTo>
                    <a:lnTo>
                      <a:pt x="37" y="24"/>
                    </a:lnTo>
                    <a:lnTo>
                      <a:pt x="35" y="19"/>
                    </a:lnTo>
                    <a:lnTo>
                      <a:pt x="32" y="13"/>
                    </a:lnTo>
                    <a:lnTo>
                      <a:pt x="29" y="8"/>
                    </a:lnTo>
                    <a:lnTo>
                      <a:pt x="24" y="4"/>
                    </a:lnTo>
                    <a:lnTo>
                      <a:pt x="17" y="1"/>
                    </a:lnTo>
                    <a:lnTo>
                      <a:pt x="10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24" name=""/>
              <p:cNvSpPr/>
              <p:nvPr/>
            </p:nvSpPr>
            <p:spPr>
              <a:xfrm>
                <a:off x="7543800" y="5191200"/>
                <a:ext cx="89640" cy="21600"/>
              </a:xfrm>
              <a:custGeom>
                <a:avLst/>
                <a:gdLst/>
                <a:ahLst/>
                <a:rect l="l" t="t" r="r" b="b"/>
                <a:pathLst>
                  <a:path w="329" h="113">
                    <a:moveTo>
                      <a:pt x="4" y="32"/>
                    </a:moveTo>
                    <a:lnTo>
                      <a:pt x="0" y="63"/>
                    </a:lnTo>
                    <a:lnTo>
                      <a:pt x="319" y="113"/>
                    </a:lnTo>
                    <a:lnTo>
                      <a:pt x="329" y="50"/>
                    </a:lnTo>
                    <a:lnTo>
                      <a:pt x="9" y="0"/>
                    </a:ln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25" name=""/>
              <p:cNvSpPr/>
              <p:nvPr/>
            </p:nvSpPr>
            <p:spPr>
              <a:xfrm>
                <a:off x="7536960" y="5191200"/>
                <a:ext cx="9360" cy="12240"/>
              </a:xfrm>
              <a:custGeom>
                <a:avLst/>
                <a:gdLst/>
                <a:ahLst/>
                <a:rect l="l" t="t" r="r" b="b"/>
                <a:pathLst>
                  <a:path w="37" h="64">
                    <a:moveTo>
                      <a:pt x="37" y="1"/>
                    </a:moveTo>
                    <a:lnTo>
                      <a:pt x="29" y="0"/>
                    </a:lnTo>
                    <a:lnTo>
                      <a:pt x="22" y="1"/>
                    </a:lnTo>
                    <a:lnTo>
                      <a:pt x="17" y="4"/>
                    </a:lnTo>
                    <a:lnTo>
                      <a:pt x="12" y="8"/>
                    </a:lnTo>
                    <a:lnTo>
                      <a:pt x="8" y="12"/>
                    </a:lnTo>
                    <a:lnTo>
                      <a:pt x="4" y="16"/>
                    </a:lnTo>
                    <a:lnTo>
                      <a:pt x="3" y="22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5"/>
                    </a:lnTo>
                    <a:lnTo>
                      <a:pt x="5" y="50"/>
                    </a:lnTo>
                    <a:lnTo>
                      <a:pt x="9" y="55"/>
                    </a:lnTo>
                    <a:lnTo>
                      <a:pt x="14" y="59"/>
                    </a:lnTo>
                    <a:lnTo>
                      <a:pt x="20" y="62"/>
                    </a:lnTo>
                    <a:lnTo>
                      <a:pt x="28" y="64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26" name=""/>
              <p:cNvSpPr/>
              <p:nvPr/>
            </p:nvSpPr>
            <p:spPr>
              <a:xfrm>
                <a:off x="7727760" y="5208840"/>
                <a:ext cx="9360" cy="12240"/>
              </a:xfrm>
              <a:custGeom>
                <a:avLst/>
                <a:gdLst/>
                <a:ahLst/>
                <a:rect l="l" t="t" r="r" b="b"/>
                <a:pathLst>
                  <a:path w="35" h="63">
                    <a:moveTo>
                      <a:pt x="0" y="63"/>
                    </a:moveTo>
                    <a:lnTo>
                      <a:pt x="7" y="63"/>
                    </a:lnTo>
                    <a:lnTo>
                      <a:pt x="14" y="62"/>
                    </a:lnTo>
                    <a:lnTo>
                      <a:pt x="19" y="59"/>
                    </a:lnTo>
                    <a:lnTo>
                      <a:pt x="24" y="57"/>
                    </a:lnTo>
                    <a:lnTo>
                      <a:pt x="28" y="51"/>
                    </a:lnTo>
                    <a:lnTo>
                      <a:pt x="32" y="46"/>
                    </a:lnTo>
                    <a:lnTo>
                      <a:pt x="34" y="41"/>
                    </a:lnTo>
                    <a:lnTo>
                      <a:pt x="35" y="36"/>
                    </a:lnTo>
                    <a:lnTo>
                      <a:pt x="35" y="29"/>
                    </a:lnTo>
                    <a:lnTo>
                      <a:pt x="34" y="24"/>
                    </a:lnTo>
                    <a:lnTo>
                      <a:pt x="32" y="17"/>
                    </a:lnTo>
                    <a:lnTo>
                      <a:pt x="30" y="12"/>
                    </a:lnTo>
                    <a:lnTo>
                      <a:pt x="26" y="8"/>
                    </a:lnTo>
                    <a:lnTo>
                      <a:pt x="21" y="4"/>
                    </a:lnTo>
                    <a:lnTo>
                      <a:pt x="14" y="2"/>
                    </a:lnTo>
                    <a:lnTo>
                      <a:pt x="6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27" name=""/>
              <p:cNvSpPr/>
              <p:nvPr/>
            </p:nvSpPr>
            <p:spPr>
              <a:xfrm>
                <a:off x="7630920" y="5202000"/>
                <a:ext cx="98280" cy="19080"/>
              </a:xfrm>
              <a:custGeom>
                <a:avLst/>
                <a:gdLst/>
                <a:ahLst/>
                <a:rect l="l" t="t" r="r" b="b"/>
                <a:pathLst>
                  <a:path w="359" h="102">
                    <a:moveTo>
                      <a:pt x="4" y="33"/>
                    </a:moveTo>
                    <a:lnTo>
                      <a:pt x="0" y="64"/>
                    </a:lnTo>
                    <a:lnTo>
                      <a:pt x="353" y="102"/>
                    </a:lnTo>
                    <a:lnTo>
                      <a:pt x="359" y="39"/>
                    </a:lnTo>
                    <a:lnTo>
                      <a:pt x="8" y="0"/>
                    </a:ln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28" name=""/>
              <p:cNvSpPr/>
              <p:nvPr/>
            </p:nvSpPr>
            <p:spPr>
              <a:xfrm>
                <a:off x="7624080" y="5202000"/>
                <a:ext cx="9360" cy="10800"/>
              </a:xfrm>
              <a:custGeom>
                <a:avLst/>
                <a:gdLst/>
                <a:ahLst/>
                <a:rect l="l" t="t" r="r" b="b"/>
                <a:pathLst>
                  <a:path w="35" h="64">
                    <a:moveTo>
                      <a:pt x="35" y="0"/>
                    </a:moveTo>
                    <a:lnTo>
                      <a:pt x="27" y="0"/>
                    </a:lnTo>
                    <a:lnTo>
                      <a:pt x="21" y="1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6" y="12"/>
                    </a:lnTo>
                    <a:lnTo>
                      <a:pt x="2" y="17"/>
                    </a:lnTo>
                    <a:lnTo>
                      <a:pt x="1" y="23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2" y="46"/>
                    </a:lnTo>
                    <a:lnTo>
                      <a:pt x="5" y="51"/>
                    </a:lnTo>
                    <a:lnTo>
                      <a:pt x="9" y="56"/>
                    </a:lnTo>
                    <a:lnTo>
                      <a:pt x="14" y="60"/>
                    </a:lnTo>
                    <a:lnTo>
                      <a:pt x="21" y="63"/>
                    </a:lnTo>
                    <a:lnTo>
                      <a:pt x="27" y="6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d81e04"/>
              </a:solidFill>
              <a:ln w="28440">
                <a:solidFill>
                  <a:srgbClr val="fc012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229" name=""/>
            <p:cNvSpPr/>
            <p:nvPr/>
          </p:nvSpPr>
          <p:spPr>
            <a:xfrm>
              <a:off x="4714920" y="5283360"/>
              <a:ext cx="65376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Return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0" name=""/>
            <p:cNvSpPr/>
            <p:nvPr/>
          </p:nvSpPr>
          <p:spPr>
            <a:xfrm>
              <a:off x="4933440" y="5019840"/>
              <a:ext cx="8532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1" name=""/>
            <p:cNvSpPr/>
            <p:nvPr/>
          </p:nvSpPr>
          <p:spPr>
            <a:xfrm>
              <a:off x="2989800" y="5046840"/>
              <a:ext cx="22104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5%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232" name="PlaceHolder 2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Value-at-Risk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3" name="BXSDW" descr=""/>
          <p:cNvPicPr/>
          <p:nvPr/>
        </p:nvPicPr>
        <p:blipFill>
          <a:blip r:embed="rId1"/>
          <a:stretch/>
        </p:blipFill>
        <p:spPr>
          <a:xfrm>
            <a:off x="5238720" y="992160"/>
            <a:ext cx="3905280" cy="228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34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Risk Controls Integration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1235" name="PlaceHolder 2"/>
          <p:cNvSpPr>
            <a:spLocks noGrp="1"/>
          </p:cNvSpPr>
          <p:nvPr>
            <p:ph/>
          </p:nvPr>
        </p:nvSpPr>
        <p:spPr>
          <a:xfrm>
            <a:off x="1023840" y="878040"/>
            <a:ext cx="7778880" cy="561024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marL="231840" indent="-231840">
              <a:lnSpc>
                <a:spcPct val="90000"/>
              </a:lnSpc>
              <a:spcBef>
                <a:spcPts val="374"/>
              </a:spcBef>
              <a:spcAft>
                <a:spcPts val="16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Checks and Balances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90000"/>
              </a:lnSpc>
              <a:spcBef>
                <a:spcPts val="374"/>
              </a:spcBef>
              <a:spcAft>
                <a:spcPts val="1624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Risk Control personnel on the</a:t>
            </a:r>
            <a:br>
              <a:rPr sz="20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trading floor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90000"/>
              </a:lnSpc>
              <a:spcBef>
                <a:spcPts val="374"/>
              </a:spcBef>
              <a:spcAft>
                <a:spcPts val="1624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Multi-disciplined assessment team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17680" indent="-171720">
              <a:lnSpc>
                <a:spcPct val="90000"/>
              </a:lnSpc>
              <a:spcBef>
                <a:spcPts val="249"/>
              </a:spcBef>
              <a:spcAft>
                <a:spcPts val="499"/>
              </a:spcAft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Risk Management Controls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17680" indent="-171720">
              <a:lnSpc>
                <a:spcPct val="90000"/>
              </a:lnSpc>
              <a:spcBef>
                <a:spcPts val="249"/>
              </a:spcBef>
              <a:spcAft>
                <a:spcPts val="499"/>
              </a:spcAft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Global Credit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17680" indent="-171720">
              <a:lnSpc>
                <a:spcPct val="90000"/>
              </a:lnSpc>
              <a:spcBef>
                <a:spcPts val="249"/>
              </a:spcBef>
              <a:spcAft>
                <a:spcPts val="499"/>
              </a:spcAft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Risk Management Administration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17680" indent="-171720">
              <a:lnSpc>
                <a:spcPct val="90000"/>
              </a:lnSpc>
              <a:spcBef>
                <a:spcPts val="249"/>
              </a:spcBef>
              <a:spcAft>
                <a:spcPts val="499"/>
              </a:spcAft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Legal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17680" indent="-171720">
              <a:lnSpc>
                <a:spcPct val="90000"/>
              </a:lnSpc>
              <a:spcBef>
                <a:spcPts val="249"/>
              </a:spcBef>
              <a:spcAft>
                <a:spcPts val="499"/>
              </a:spcAft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Internal Audit (Arthur Andersen)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17680" indent="-171720">
              <a:lnSpc>
                <a:spcPct val="90000"/>
              </a:lnSpc>
              <a:spcBef>
                <a:spcPts val="249"/>
              </a:spcBef>
              <a:spcAft>
                <a:spcPts val="499"/>
              </a:spcAft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Research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17680" indent="-171720">
              <a:lnSpc>
                <a:spcPct val="90000"/>
              </a:lnSpc>
              <a:spcBef>
                <a:spcPts val="249"/>
              </a:spcBef>
              <a:spcAft>
                <a:spcPts val="1624"/>
              </a:spcAft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Structuring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90000"/>
              </a:lnSpc>
              <a:spcBef>
                <a:spcPts val="374"/>
              </a:spcBef>
              <a:spcAft>
                <a:spcPts val="1624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Expertise of staff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90000"/>
              </a:lnSpc>
              <a:spcBef>
                <a:spcPts val="374"/>
              </a:spcBef>
              <a:spcAft>
                <a:spcPts val="1624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Risk Committee Review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236" name="Trading" descr=""/>
          <p:cNvPicPr/>
          <p:nvPr/>
        </p:nvPicPr>
        <p:blipFill>
          <a:blip r:embed="rId2"/>
          <a:stretch/>
        </p:blipFill>
        <p:spPr>
          <a:xfrm>
            <a:off x="5184720" y="895320"/>
            <a:ext cx="3659400" cy="213372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"/>
          <p:cNvSpPr/>
          <p:nvPr/>
        </p:nvSpPr>
        <p:spPr>
          <a:xfrm>
            <a:off x="1208160" y="2046240"/>
            <a:ext cx="1587600" cy="3225960"/>
          </a:xfrm>
          <a:custGeom>
            <a:avLst/>
            <a:gdLst>
              <a:gd name="textAreaLeft" fmla="*/ 0 w 1587600"/>
              <a:gd name="textAreaRight" fmla="*/ 1587960 w 1587600"/>
              <a:gd name="textAreaTop" fmla="*/ 0 h 3225960"/>
              <a:gd name="textAreaBottom" fmla="*/ 3226320 h 32259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4400" y="0"/>
                </a:lnTo>
                <a:lnTo>
                  <a:pt x="21600" y="10800"/>
                </a:lnTo>
                <a:lnTo>
                  <a:pt x="144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efefe"/>
              </a:gs>
              <a:gs pos="100000">
                <a:srgbClr val="ff0000"/>
              </a:gs>
            </a:gsLst>
            <a:lin ang="10800000"/>
          </a:gradFill>
          <a:ln w="0">
            <a:noFill/>
          </a:ln>
          <a:effectLst>
            <a:outerShdw dist="107932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8" name=""/>
          <p:cNvSpPr/>
          <p:nvPr/>
        </p:nvSpPr>
        <p:spPr>
          <a:xfrm>
            <a:off x="1193760" y="3147840"/>
            <a:ext cx="1454040" cy="91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Positions &amp; Risk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9" name=""/>
          <p:cNvSpPr/>
          <p:nvPr/>
        </p:nvSpPr>
        <p:spPr>
          <a:xfrm>
            <a:off x="3070080" y="1195560"/>
            <a:ext cx="21304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8080"/>
                </a:solidFill>
                <a:effectLst/>
                <a:uFillTx/>
                <a:latin typeface="Arial"/>
              </a:rPr>
              <a:t>P</a:t>
            </a:r>
            <a:r>
              <a:rPr b="1" lang="en-US" sz="2000" strike="noStrike" u="none">
                <a:solidFill>
                  <a:srgbClr val="008080"/>
                </a:solidFill>
                <a:effectLst/>
                <a:uFillTx/>
                <a:latin typeface="Arial"/>
              </a:rPr>
              <a:t>ORTFOLIOS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0" name=""/>
          <p:cNvSpPr/>
          <p:nvPr/>
        </p:nvSpPr>
        <p:spPr>
          <a:xfrm>
            <a:off x="3087720" y="1906560"/>
            <a:ext cx="2336760" cy="482760"/>
          </a:xfrm>
          <a:prstGeom prst="rightArrow">
            <a:avLst>
              <a:gd name="adj1" fmla="val 75000"/>
              <a:gd name="adj2" fmla="val 154916"/>
            </a:avLst>
          </a:prstGeom>
          <a:gradFill rotWithShape="0">
            <a:gsLst>
              <a:gs pos="0">
                <a:srgbClr val="008080"/>
              </a:gs>
              <a:gs pos="50000">
                <a:srgbClr val="e4f1f1"/>
              </a:gs>
              <a:gs pos="100000">
                <a:srgbClr val="008080"/>
              </a:gs>
            </a:gsLst>
            <a:lin ang="13500000"/>
          </a:gradFill>
          <a:ln w="12600">
            <a:solidFill>
              <a:srgbClr val="008080"/>
            </a:solidFill>
            <a:miter/>
          </a:ln>
          <a:effectLst>
            <a:outerShdw dist="77353" dir="4837521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1" name=""/>
          <p:cNvSpPr/>
          <p:nvPr/>
        </p:nvSpPr>
        <p:spPr>
          <a:xfrm>
            <a:off x="3179880" y="2009880"/>
            <a:ext cx="162216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2" name=""/>
          <p:cNvSpPr/>
          <p:nvPr/>
        </p:nvSpPr>
        <p:spPr>
          <a:xfrm>
            <a:off x="3087720" y="2509920"/>
            <a:ext cx="2336760" cy="482400"/>
          </a:xfrm>
          <a:prstGeom prst="rightArrow">
            <a:avLst>
              <a:gd name="adj1" fmla="val 75000"/>
              <a:gd name="adj2" fmla="val 155031"/>
            </a:avLst>
          </a:prstGeom>
          <a:gradFill rotWithShape="0">
            <a:gsLst>
              <a:gs pos="0">
                <a:srgbClr val="008080"/>
              </a:gs>
              <a:gs pos="50000">
                <a:srgbClr val="e4f1f1"/>
              </a:gs>
              <a:gs pos="100000">
                <a:srgbClr val="008080"/>
              </a:gs>
            </a:gsLst>
            <a:lin ang="13500000"/>
          </a:gradFill>
          <a:ln w="12600">
            <a:solidFill>
              <a:srgbClr val="008080"/>
            </a:solidFill>
            <a:miter/>
          </a:ln>
          <a:effectLst>
            <a:outerShdw dist="77353" dir="4837521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3" name=""/>
          <p:cNvSpPr/>
          <p:nvPr/>
        </p:nvSpPr>
        <p:spPr>
          <a:xfrm>
            <a:off x="3179880" y="2612880"/>
            <a:ext cx="162216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4" name=""/>
          <p:cNvSpPr/>
          <p:nvPr/>
        </p:nvSpPr>
        <p:spPr>
          <a:xfrm>
            <a:off x="3087720" y="3114720"/>
            <a:ext cx="2336760" cy="482400"/>
          </a:xfrm>
          <a:prstGeom prst="rightArrow">
            <a:avLst>
              <a:gd name="adj1" fmla="val 75000"/>
              <a:gd name="adj2" fmla="val 155031"/>
            </a:avLst>
          </a:prstGeom>
          <a:gradFill rotWithShape="0">
            <a:gsLst>
              <a:gs pos="0">
                <a:srgbClr val="008080"/>
              </a:gs>
              <a:gs pos="50000">
                <a:srgbClr val="e4f1f1"/>
              </a:gs>
              <a:gs pos="100000">
                <a:srgbClr val="008080"/>
              </a:gs>
            </a:gsLst>
            <a:lin ang="13500000"/>
          </a:gradFill>
          <a:ln w="12600">
            <a:solidFill>
              <a:srgbClr val="008080"/>
            </a:solidFill>
            <a:miter/>
          </a:ln>
          <a:effectLst>
            <a:outerShdw dist="77353" dir="4837521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5" name=""/>
          <p:cNvSpPr/>
          <p:nvPr/>
        </p:nvSpPr>
        <p:spPr>
          <a:xfrm>
            <a:off x="3033720" y="3181320"/>
            <a:ext cx="213372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Emerging Businesses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6" name=""/>
          <p:cNvSpPr/>
          <p:nvPr/>
        </p:nvSpPr>
        <p:spPr>
          <a:xfrm>
            <a:off x="3087720" y="3719520"/>
            <a:ext cx="2336760" cy="482760"/>
          </a:xfrm>
          <a:prstGeom prst="rightArrow">
            <a:avLst>
              <a:gd name="adj1" fmla="val 75000"/>
              <a:gd name="adj2" fmla="val 154916"/>
            </a:avLst>
          </a:prstGeom>
          <a:gradFill rotWithShape="0">
            <a:gsLst>
              <a:gs pos="0">
                <a:srgbClr val="008080"/>
              </a:gs>
              <a:gs pos="50000">
                <a:srgbClr val="e4f1f1"/>
              </a:gs>
              <a:gs pos="100000">
                <a:srgbClr val="008080"/>
              </a:gs>
            </a:gsLst>
            <a:lin ang="13500000"/>
          </a:gradFill>
          <a:ln w="12600">
            <a:solidFill>
              <a:srgbClr val="008080"/>
            </a:solidFill>
            <a:miter/>
          </a:ln>
          <a:effectLst>
            <a:outerShdw dist="77353" dir="4837521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7" name=""/>
          <p:cNvSpPr/>
          <p:nvPr/>
        </p:nvSpPr>
        <p:spPr>
          <a:xfrm>
            <a:off x="3179880" y="3809880"/>
            <a:ext cx="185076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Liquids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8" name=""/>
          <p:cNvSpPr/>
          <p:nvPr/>
        </p:nvSpPr>
        <p:spPr>
          <a:xfrm>
            <a:off x="3087720" y="4324320"/>
            <a:ext cx="2336760" cy="482760"/>
          </a:xfrm>
          <a:prstGeom prst="rightArrow">
            <a:avLst>
              <a:gd name="adj1" fmla="val 75000"/>
              <a:gd name="adj2" fmla="val 154916"/>
            </a:avLst>
          </a:prstGeom>
          <a:gradFill rotWithShape="0">
            <a:gsLst>
              <a:gs pos="0">
                <a:srgbClr val="008080"/>
              </a:gs>
              <a:gs pos="50000">
                <a:srgbClr val="e4f1f1"/>
              </a:gs>
              <a:gs pos="100000">
                <a:srgbClr val="008080"/>
              </a:gs>
            </a:gsLst>
            <a:lin ang="13500000"/>
          </a:gradFill>
          <a:ln w="12600">
            <a:solidFill>
              <a:srgbClr val="008080"/>
            </a:solidFill>
            <a:miter/>
          </a:ln>
          <a:effectLst>
            <a:outerShdw dist="77353" dir="4837521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9" name=""/>
          <p:cNvSpPr/>
          <p:nvPr/>
        </p:nvSpPr>
        <p:spPr>
          <a:xfrm>
            <a:off x="3179880" y="4414680"/>
            <a:ext cx="185076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European Trading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0" name=""/>
          <p:cNvSpPr/>
          <p:nvPr/>
        </p:nvSpPr>
        <p:spPr>
          <a:xfrm>
            <a:off x="3087720" y="4929120"/>
            <a:ext cx="2336760" cy="482760"/>
          </a:xfrm>
          <a:prstGeom prst="rightArrow">
            <a:avLst>
              <a:gd name="adj1" fmla="val 75000"/>
              <a:gd name="adj2" fmla="val 154916"/>
            </a:avLst>
          </a:prstGeom>
          <a:gradFill rotWithShape="0">
            <a:gsLst>
              <a:gs pos="0">
                <a:srgbClr val="008080"/>
              </a:gs>
              <a:gs pos="50000">
                <a:srgbClr val="e4f1f1"/>
              </a:gs>
              <a:gs pos="100000">
                <a:srgbClr val="008080"/>
              </a:gs>
            </a:gsLst>
            <a:lin ang="13500000"/>
          </a:gradFill>
          <a:ln w="12600">
            <a:solidFill>
              <a:srgbClr val="008080"/>
            </a:solidFill>
            <a:miter/>
          </a:ln>
          <a:effectLst>
            <a:outerShdw dist="77353" dir="4837521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1" name=""/>
          <p:cNvSpPr/>
          <p:nvPr/>
        </p:nvSpPr>
        <p:spPr>
          <a:xfrm>
            <a:off x="3179880" y="5019840"/>
            <a:ext cx="1850760" cy="30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Treasury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2" name=""/>
          <p:cNvSpPr/>
          <p:nvPr/>
        </p:nvSpPr>
        <p:spPr>
          <a:xfrm>
            <a:off x="5715000" y="2006640"/>
            <a:ext cx="2368440" cy="146520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50000">
                <a:srgbClr val="d5d5f3"/>
              </a:gs>
              <a:gs pos="100000">
                <a:srgbClr val="3333cc"/>
              </a:gs>
            </a:gsLst>
            <a:lin ang="13500000"/>
          </a:gradFill>
          <a:ln w="0">
            <a:noFill/>
          </a:ln>
          <a:effectLst>
            <a:outerShdw dist="107932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3" name=""/>
          <p:cNvSpPr/>
          <p:nvPr/>
        </p:nvSpPr>
        <p:spPr>
          <a:xfrm>
            <a:off x="5715000" y="3809880"/>
            <a:ext cx="2368440" cy="146556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50000">
                <a:srgbClr val="d5d5f3"/>
              </a:gs>
              <a:gs pos="100000">
                <a:srgbClr val="3333cc"/>
              </a:gs>
            </a:gsLst>
            <a:lin ang="13500000"/>
          </a:gradFill>
          <a:ln w="0">
            <a:noFill/>
          </a:ln>
          <a:effectLst>
            <a:outerShdw dist="107932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4" name=""/>
          <p:cNvSpPr/>
          <p:nvPr/>
        </p:nvSpPr>
        <p:spPr>
          <a:xfrm>
            <a:off x="6202440" y="2606760"/>
            <a:ext cx="145404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5" name=""/>
          <p:cNvSpPr/>
          <p:nvPr/>
        </p:nvSpPr>
        <p:spPr>
          <a:xfrm>
            <a:off x="5986440" y="4157640"/>
            <a:ext cx="1860480" cy="91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&amp; Performance Analysis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6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Risk Management Controls - Major Portfolios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7" name=""/>
          <p:cNvGraphicFramePr/>
          <p:nvPr/>
        </p:nvGraphicFramePr>
        <p:xfrm>
          <a:off x="990720" y="609480"/>
          <a:ext cx="7629480" cy="5683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5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90720" y="609480"/>
                    <a:ext cx="7629480" cy="5683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59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ECT North America - Natural Gas Risk Book Hierarchy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1260" name=""/>
          <p:cNvSpPr/>
          <p:nvPr/>
        </p:nvSpPr>
        <p:spPr>
          <a:xfrm>
            <a:off x="5340240" y="4395960"/>
            <a:ext cx="3337200" cy="1584000"/>
          </a:xfrm>
          <a:prstGeom prst="roundRect">
            <a:avLst>
              <a:gd name="adj" fmla="val 16667"/>
            </a:avLst>
          </a:prstGeom>
          <a:solidFill>
            <a:srgbClr val="ffe473"/>
          </a:solidFill>
          <a:ln w="0">
            <a:noFill/>
          </a:ln>
          <a:effectLst>
            <a:outerShdw dist="107932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1" name=""/>
          <p:cNvSpPr/>
          <p:nvPr/>
        </p:nvSpPr>
        <p:spPr>
          <a:xfrm>
            <a:off x="5319720" y="4498920"/>
            <a:ext cx="3429000" cy="14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defines the portfolio risk hierarchy to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 individual, portfolio, and enterprise risk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2" name="SPRSDW" descr=""/>
          <p:cNvPicPr/>
          <p:nvPr/>
        </p:nvPicPr>
        <p:blipFill>
          <a:blip r:embed="rId1"/>
          <a:stretch/>
        </p:blipFill>
        <p:spPr>
          <a:xfrm>
            <a:off x="3176640" y="5943600"/>
            <a:ext cx="2549520" cy="560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63" name="SPRSDW" descr=""/>
          <p:cNvPicPr/>
          <p:nvPr/>
        </p:nvPicPr>
        <p:blipFill>
          <a:blip r:embed="rId2"/>
          <a:stretch/>
        </p:blipFill>
        <p:spPr>
          <a:xfrm>
            <a:off x="4030560" y="5445000"/>
            <a:ext cx="2549520" cy="560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64" name="SPRSDW" descr=""/>
          <p:cNvPicPr/>
          <p:nvPr/>
        </p:nvPicPr>
        <p:blipFill>
          <a:blip r:embed="rId3"/>
          <a:stretch/>
        </p:blipFill>
        <p:spPr>
          <a:xfrm>
            <a:off x="2333520" y="5425920"/>
            <a:ext cx="2549520" cy="560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65" name=""/>
          <p:cNvSpPr/>
          <p:nvPr/>
        </p:nvSpPr>
        <p:spPr>
          <a:xfrm rot="10800000">
            <a:off x="2930040" y="3316320"/>
            <a:ext cx="2946600" cy="2765520"/>
          </a:xfrm>
          <a:prstGeom prst="ellipse">
            <a:avLst/>
          </a:prstGeom>
          <a:gradFill rotWithShape="0">
            <a:gsLst>
              <a:gs pos="0">
                <a:srgbClr val="fee4f4"/>
              </a:gs>
              <a:gs pos="100000">
                <a:srgbClr val="ff009f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6" name=""/>
          <p:cNvSpPr/>
          <p:nvPr/>
        </p:nvSpPr>
        <p:spPr>
          <a:xfrm rot="10800000">
            <a:off x="3683160" y="1796760"/>
            <a:ext cx="2946240" cy="2766960"/>
          </a:xfrm>
          <a:prstGeom prst="ellipse">
            <a:avLst/>
          </a:prstGeom>
          <a:gradFill rotWithShape="0">
            <a:gsLst>
              <a:gs pos="0">
                <a:srgbClr val="fef1f1"/>
              </a:gs>
              <a:gs pos="100000">
                <a:srgbClr val="ff7f7f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7" name=""/>
          <p:cNvSpPr/>
          <p:nvPr/>
        </p:nvSpPr>
        <p:spPr>
          <a:xfrm rot="10800000">
            <a:off x="2166480" y="1777680"/>
            <a:ext cx="2948040" cy="2766960"/>
          </a:xfrm>
          <a:prstGeom prst="ellipse">
            <a:avLst/>
          </a:prstGeom>
          <a:gradFill rotWithShape="0">
            <a:gsLst>
              <a:gs pos="0">
                <a:srgbClr val="e3c9f5"/>
              </a:gs>
              <a:gs pos="100000">
                <a:srgbClr val="9f3fdf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8" name=""/>
          <p:cNvSpPr/>
          <p:nvPr/>
        </p:nvSpPr>
        <p:spPr>
          <a:xfrm rot="10800000">
            <a:off x="3709800" y="3306600"/>
            <a:ext cx="1377720" cy="1060560"/>
          </a:xfrm>
          <a:custGeom>
            <a:avLst/>
            <a:gdLst/>
            <a:ahLst/>
            <a:rect l="l" t="t" r="r" b="b"/>
            <a:pathLst>
              <a:path w="808" h="668">
                <a:moveTo>
                  <a:pt x="410" y="0"/>
                </a:moveTo>
                <a:lnTo>
                  <a:pt x="387" y="14"/>
                </a:lnTo>
                <a:lnTo>
                  <a:pt x="361" y="32"/>
                </a:lnTo>
                <a:lnTo>
                  <a:pt x="333" y="53"/>
                </a:lnTo>
                <a:lnTo>
                  <a:pt x="308" y="71"/>
                </a:lnTo>
                <a:lnTo>
                  <a:pt x="284" y="93"/>
                </a:lnTo>
                <a:lnTo>
                  <a:pt x="264" y="111"/>
                </a:lnTo>
                <a:lnTo>
                  <a:pt x="240" y="134"/>
                </a:lnTo>
                <a:lnTo>
                  <a:pt x="218" y="155"/>
                </a:lnTo>
                <a:lnTo>
                  <a:pt x="192" y="185"/>
                </a:lnTo>
                <a:lnTo>
                  <a:pt x="169" y="213"/>
                </a:lnTo>
                <a:lnTo>
                  <a:pt x="148" y="238"/>
                </a:lnTo>
                <a:lnTo>
                  <a:pt x="123" y="271"/>
                </a:lnTo>
                <a:lnTo>
                  <a:pt x="104" y="300"/>
                </a:lnTo>
                <a:lnTo>
                  <a:pt x="87" y="329"/>
                </a:lnTo>
                <a:lnTo>
                  <a:pt x="69" y="362"/>
                </a:lnTo>
                <a:lnTo>
                  <a:pt x="54" y="393"/>
                </a:lnTo>
                <a:lnTo>
                  <a:pt x="37" y="433"/>
                </a:lnTo>
                <a:lnTo>
                  <a:pt x="24" y="471"/>
                </a:lnTo>
                <a:lnTo>
                  <a:pt x="12" y="509"/>
                </a:lnTo>
                <a:lnTo>
                  <a:pt x="6" y="538"/>
                </a:lnTo>
                <a:lnTo>
                  <a:pt x="0" y="564"/>
                </a:lnTo>
                <a:lnTo>
                  <a:pt x="28" y="582"/>
                </a:lnTo>
                <a:lnTo>
                  <a:pt x="63" y="597"/>
                </a:lnTo>
                <a:lnTo>
                  <a:pt x="103" y="612"/>
                </a:lnTo>
                <a:lnTo>
                  <a:pt x="147" y="626"/>
                </a:lnTo>
                <a:lnTo>
                  <a:pt x="197" y="642"/>
                </a:lnTo>
                <a:lnTo>
                  <a:pt x="246" y="652"/>
                </a:lnTo>
                <a:lnTo>
                  <a:pt x="285" y="658"/>
                </a:lnTo>
                <a:lnTo>
                  <a:pt x="326" y="664"/>
                </a:lnTo>
                <a:lnTo>
                  <a:pt x="367" y="666"/>
                </a:lnTo>
                <a:lnTo>
                  <a:pt x="404" y="668"/>
                </a:lnTo>
                <a:lnTo>
                  <a:pt x="450" y="666"/>
                </a:lnTo>
                <a:lnTo>
                  <a:pt x="498" y="660"/>
                </a:lnTo>
                <a:lnTo>
                  <a:pt x="551" y="653"/>
                </a:lnTo>
                <a:lnTo>
                  <a:pt x="596" y="644"/>
                </a:lnTo>
                <a:lnTo>
                  <a:pt x="633" y="635"/>
                </a:lnTo>
                <a:lnTo>
                  <a:pt x="673" y="622"/>
                </a:lnTo>
                <a:lnTo>
                  <a:pt x="702" y="611"/>
                </a:lnTo>
                <a:lnTo>
                  <a:pt x="733" y="599"/>
                </a:lnTo>
                <a:lnTo>
                  <a:pt x="761" y="587"/>
                </a:lnTo>
                <a:lnTo>
                  <a:pt x="792" y="572"/>
                </a:lnTo>
                <a:lnTo>
                  <a:pt x="808" y="563"/>
                </a:lnTo>
                <a:lnTo>
                  <a:pt x="802" y="531"/>
                </a:lnTo>
                <a:lnTo>
                  <a:pt x="793" y="498"/>
                </a:lnTo>
                <a:lnTo>
                  <a:pt x="783" y="465"/>
                </a:lnTo>
                <a:lnTo>
                  <a:pt x="766" y="421"/>
                </a:lnTo>
                <a:lnTo>
                  <a:pt x="744" y="376"/>
                </a:lnTo>
                <a:lnTo>
                  <a:pt x="719" y="327"/>
                </a:lnTo>
                <a:lnTo>
                  <a:pt x="697" y="292"/>
                </a:lnTo>
                <a:lnTo>
                  <a:pt x="673" y="254"/>
                </a:lnTo>
                <a:lnTo>
                  <a:pt x="654" y="226"/>
                </a:lnTo>
                <a:lnTo>
                  <a:pt x="624" y="189"/>
                </a:lnTo>
                <a:lnTo>
                  <a:pt x="601" y="160"/>
                </a:lnTo>
                <a:lnTo>
                  <a:pt x="575" y="134"/>
                </a:lnTo>
                <a:lnTo>
                  <a:pt x="540" y="101"/>
                </a:lnTo>
                <a:lnTo>
                  <a:pt x="516" y="79"/>
                </a:lnTo>
                <a:lnTo>
                  <a:pt x="486" y="54"/>
                </a:lnTo>
                <a:lnTo>
                  <a:pt x="449" y="26"/>
                </a:lnTo>
                <a:lnTo>
                  <a:pt x="410" y="0"/>
                </a:lnTo>
                <a:close/>
              </a:path>
            </a:pathLst>
          </a:custGeom>
          <a:gradFill rotWithShape="0">
            <a:gsLst>
              <a:gs pos="0">
                <a:srgbClr val="fef7dc"/>
              </a:gs>
              <a:gs pos="100000">
                <a:srgbClr val="ffcc00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9" name=""/>
          <p:cNvSpPr/>
          <p:nvPr/>
        </p:nvSpPr>
        <p:spPr>
          <a:xfrm rot="10800000">
            <a:off x="4381200" y="3466800"/>
            <a:ext cx="1460520" cy="1096920"/>
          </a:xfrm>
          <a:custGeom>
            <a:avLst/>
            <a:gdLst/>
            <a:ahLst/>
            <a:rect l="l" t="t" r="r" b="b"/>
            <a:pathLst>
              <a:path w="857" h="691">
                <a:moveTo>
                  <a:pt x="2" y="99"/>
                </a:moveTo>
                <a:lnTo>
                  <a:pt x="19" y="90"/>
                </a:lnTo>
                <a:lnTo>
                  <a:pt x="54" y="72"/>
                </a:lnTo>
                <a:lnTo>
                  <a:pt x="90" y="59"/>
                </a:lnTo>
                <a:lnTo>
                  <a:pt x="116" y="48"/>
                </a:lnTo>
                <a:lnTo>
                  <a:pt x="151" y="36"/>
                </a:lnTo>
                <a:lnTo>
                  <a:pt x="191" y="26"/>
                </a:lnTo>
                <a:lnTo>
                  <a:pt x="227" y="18"/>
                </a:lnTo>
                <a:lnTo>
                  <a:pt x="263" y="11"/>
                </a:lnTo>
                <a:lnTo>
                  <a:pt x="297" y="6"/>
                </a:lnTo>
                <a:lnTo>
                  <a:pt x="330" y="4"/>
                </a:lnTo>
                <a:lnTo>
                  <a:pt x="365" y="0"/>
                </a:lnTo>
                <a:lnTo>
                  <a:pt x="402" y="0"/>
                </a:lnTo>
                <a:lnTo>
                  <a:pt x="439" y="0"/>
                </a:lnTo>
                <a:lnTo>
                  <a:pt x="479" y="4"/>
                </a:lnTo>
                <a:lnTo>
                  <a:pt x="521" y="8"/>
                </a:lnTo>
                <a:lnTo>
                  <a:pt x="554" y="13"/>
                </a:lnTo>
                <a:lnTo>
                  <a:pt x="587" y="19"/>
                </a:lnTo>
                <a:lnTo>
                  <a:pt x="623" y="28"/>
                </a:lnTo>
                <a:lnTo>
                  <a:pt x="658" y="37"/>
                </a:lnTo>
                <a:lnTo>
                  <a:pt x="690" y="49"/>
                </a:lnTo>
                <a:lnTo>
                  <a:pt x="727" y="64"/>
                </a:lnTo>
                <a:lnTo>
                  <a:pt x="761" y="77"/>
                </a:lnTo>
                <a:lnTo>
                  <a:pt x="798" y="94"/>
                </a:lnTo>
                <a:lnTo>
                  <a:pt x="826" y="107"/>
                </a:lnTo>
                <a:lnTo>
                  <a:pt x="857" y="125"/>
                </a:lnTo>
                <a:lnTo>
                  <a:pt x="835" y="137"/>
                </a:lnTo>
                <a:lnTo>
                  <a:pt x="810" y="153"/>
                </a:lnTo>
                <a:lnTo>
                  <a:pt x="790" y="172"/>
                </a:lnTo>
                <a:lnTo>
                  <a:pt x="767" y="186"/>
                </a:lnTo>
                <a:lnTo>
                  <a:pt x="751" y="197"/>
                </a:lnTo>
                <a:lnTo>
                  <a:pt x="728" y="219"/>
                </a:lnTo>
                <a:lnTo>
                  <a:pt x="707" y="239"/>
                </a:lnTo>
                <a:lnTo>
                  <a:pt x="688" y="257"/>
                </a:lnTo>
                <a:lnTo>
                  <a:pt x="666" y="279"/>
                </a:lnTo>
                <a:lnTo>
                  <a:pt x="641" y="303"/>
                </a:lnTo>
                <a:lnTo>
                  <a:pt x="625" y="323"/>
                </a:lnTo>
                <a:lnTo>
                  <a:pt x="609" y="341"/>
                </a:lnTo>
                <a:lnTo>
                  <a:pt x="591" y="364"/>
                </a:lnTo>
                <a:lnTo>
                  <a:pt x="572" y="391"/>
                </a:lnTo>
                <a:lnTo>
                  <a:pt x="551" y="421"/>
                </a:lnTo>
                <a:lnTo>
                  <a:pt x="530" y="457"/>
                </a:lnTo>
                <a:lnTo>
                  <a:pt x="515" y="484"/>
                </a:lnTo>
                <a:lnTo>
                  <a:pt x="499" y="514"/>
                </a:lnTo>
                <a:lnTo>
                  <a:pt x="485" y="549"/>
                </a:lnTo>
                <a:lnTo>
                  <a:pt x="470" y="591"/>
                </a:lnTo>
                <a:lnTo>
                  <a:pt x="461" y="621"/>
                </a:lnTo>
                <a:lnTo>
                  <a:pt x="453" y="643"/>
                </a:lnTo>
                <a:lnTo>
                  <a:pt x="446" y="670"/>
                </a:lnTo>
                <a:lnTo>
                  <a:pt x="444" y="691"/>
                </a:lnTo>
                <a:lnTo>
                  <a:pt x="421" y="679"/>
                </a:lnTo>
                <a:lnTo>
                  <a:pt x="391" y="661"/>
                </a:lnTo>
                <a:lnTo>
                  <a:pt x="368" y="647"/>
                </a:lnTo>
                <a:lnTo>
                  <a:pt x="342" y="627"/>
                </a:lnTo>
                <a:lnTo>
                  <a:pt x="317" y="612"/>
                </a:lnTo>
                <a:lnTo>
                  <a:pt x="281" y="583"/>
                </a:lnTo>
                <a:lnTo>
                  <a:pt x="245" y="550"/>
                </a:lnTo>
                <a:lnTo>
                  <a:pt x="217" y="524"/>
                </a:lnTo>
                <a:lnTo>
                  <a:pt x="195" y="501"/>
                </a:lnTo>
                <a:lnTo>
                  <a:pt x="171" y="471"/>
                </a:lnTo>
                <a:lnTo>
                  <a:pt x="148" y="441"/>
                </a:lnTo>
                <a:lnTo>
                  <a:pt x="128" y="412"/>
                </a:lnTo>
                <a:lnTo>
                  <a:pt x="108" y="381"/>
                </a:lnTo>
                <a:lnTo>
                  <a:pt x="88" y="346"/>
                </a:lnTo>
                <a:lnTo>
                  <a:pt x="69" y="311"/>
                </a:lnTo>
                <a:lnTo>
                  <a:pt x="51" y="274"/>
                </a:lnTo>
                <a:lnTo>
                  <a:pt x="37" y="241"/>
                </a:lnTo>
                <a:lnTo>
                  <a:pt x="26" y="206"/>
                </a:lnTo>
                <a:lnTo>
                  <a:pt x="15" y="174"/>
                </a:lnTo>
                <a:lnTo>
                  <a:pt x="7" y="147"/>
                </a:lnTo>
                <a:lnTo>
                  <a:pt x="2" y="125"/>
                </a:lnTo>
                <a:lnTo>
                  <a:pt x="0" y="97"/>
                </a:lnTo>
                <a:lnTo>
                  <a:pt x="2" y="99"/>
                </a:lnTo>
                <a:close/>
              </a:path>
            </a:pathLst>
          </a:custGeom>
          <a:gradFill rotWithShape="0">
            <a:gsLst>
              <a:gs pos="0">
                <a:srgbClr val="661d2b"/>
              </a:gs>
              <a:gs pos="100000">
                <a:srgbClr val="df3f5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0" name=""/>
          <p:cNvSpPr/>
          <p:nvPr/>
        </p:nvSpPr>
        <p:spPr>
          <a:xfrm rot="10800000">
            <a:off x="2958840" y="3465360"/>
            <a:ext cx="1430280" cy="1098720"/>
          </a:xfrm>
          <a:custGeom>
            <a:avLst/>
            <a:gdLst/>
            <a:ahLst/>
            <a:rect l="l" t="t" r="r" b="b"/>
            <a:pathLst>
              <a:path w="839" h="692">
                <a:moveTo>
                  <a:pt x="839" y="120"/>
                </a:moveTo>
                <a:lnTo>
                  <a:pt x="839" y="107"/>
                </a:lnTo>
                <a:lnTo>
                  <a:pt x="812" y="89"/>
                </a:lnTo>
                <a:lnTo>
                  <a:pt x="783" y="72"/>
                </a:lnTo>
                <a:lnTo>
                  <a:pt x="751" y="58"/>
                </a:lnTo>
                <a:lnTo>
                  <a:pt x="716" y="47"/>
                </a:lnTo>
                <a:lnTo>
                  <a:pt x="681" y="35"/>
                </a:lnTo>
                <a:lnTo>
                  <a:pt x="646" y="25"/>
                </a:lnTo>
                <a:lnTo>
                  <a:pt x="609" y="17"/>
                </a:lnTo>
                <a:lnTo>
                  <a:pt x="575" y="12"/>
                </a:lnTo>
                <a:lnTo>
                  <a:pt x="543" y="7"/>
                </a:lnTo>
                <a:lnTo>
                  <a:pt x="512" y="4"/>
                </a:lnTo>
                <a:lnTo>
                  <a:pt x="479" y="3"/>
                </a:lnTo>
                <a:lnTo>
                  <a:pt x="439" y="0"/>
                </a:lnTo>
                <a:lnTo>
                  <a:pt x="401" y="3"/>
                </a:lnTo>
                <a:lnTo>
                  <a:pt x="362" y="4"/>
                </a:lnTo>
                <a:lnTo>
                  <a:pt x="328" y="7"/>
                </a:lnTo>
                <a:lnTo>
                  <a:pt x="285" y="13"/>
                </a:lnTo>
                <a:lnTo>
                  <a:pt x="251" y="21"/>
                </a:lnTo>
                <a:lnTo>
                  <a:pt x="217" y="29"/>
                </a:lnTo>
                <a:lnTo>
                  <a:pt x="182" y="39"/>
                </a:lnTo>
                <a:lnTo>
                  <a:pt x="146" y="52"/>
                </a:lnTo>
                <a:lnTo>
                  <a:pt x="107" y="66"/>
                </a:lnTo>
                <a:lnTo>
                  <a:pt x="69" y="83"/>
                </a:lnTo>
                <a:lnTo>
                  <a:pt x="42" y="96"/>
                </a:lnTo>
                <a:lnTo>
                  <a:pt x="13" y="112"/>
                </a:lnTo>
                <a:lnTo>
                  <a:pt x="0" y="125"/>
                </a:lnTo>
                <a:lnTo>
                  <a:pt x="18" y="137"/>
                </a:lnTo>
                <a:lnTo>
                  <a:pt x="36" y="150"/>
                </a:lnTo>
                <a:lnTo>
                  <a:pt x="53" y="162"/>
                </a:lnTo>
                <a:lnTo>
                  <a:pt x="69" y="174"/>
                </a:lnTo>
                <a:lnTo>
                  <a:pt x="85" y="187"/>
                </a:lnTo>
                <a:lnTo>
                  <a:pt x="113" y="211"/>
                </a:lnTo>
                <a:lnTo>
                  <a:pt x="131" y="229"/>
                </a:lnTo>
                <a:lnTo>
                  <a:pt x="155" y="248"/>
                </a:lnTo>
                <a:lnTo>
                  <a:pt x="179" y="273"/>
                </a:lnTo>
                <a:lnTo>
                  <a:pt x="199" y="292"/>
                </a:lnTo>
                <a:lnTo>
                  <a:pt x="217" y="315"/>
                </a:lnTo>
                <a:lnTo>
                  <a:pt x="236" y="338"/>
                </a:lnTo>
                <a:lnTo>
                  <a:pt x="251" y="360"/>
                </a:lnTo>
                <a:lnTo>
                  <a:pt x="270" y="387"/>
                </a:lnTo>
                <a:lnTo>
                  <a:pt x="290" y="420"/>
                </a:lnTo>
                <a:lnTo>
                  <a:pt x="311" y="456"/>
                </a:lnTo>
                <a:lnTo>
                  <a:pt x="326" y="483"/>
                </a:lnTo>
                <a:lnTo>
                  <a:pt x="341" y="513"/>
                </a:lnTo>
                <a:lnTo>
                  <a:pt x="357" y="548"/>
                </a:lnTo>
                <a:lnTo>
                  <a:pt x="370" y="584"/>
                </a:lnTo>
                <a:lnTo>
                  <a:pt x="382" y="616"/>
                </a:lnTo>
                <a:lnTo>
                  <a:pt x="392" y="648"/>
                </a:lnTo>
                <a:lnTo>
                  <a:pt x="395" y="675"/>
                </a:lnTo>
                <a:lnTo>
                  <a:pt x="396" y="692"/>
                </a:lnTo>
                <a:lnTo>
                  <a:pt x="423" y="678"/>
                </a:lnTo>
                <a:lnTo>
                  <a:pt x="453" y="660"/>
                </a:lnTo>
                <a:lnTo>
                  <a:pt x="476" y="646"/>
                </a:lnTo>
                <a:lnTo>
                  <a:pt x="502" y="626"/>
                </a:lnTo>
                <a:lnTo>
                  <a:pt x="526" y="611"/>
                </a:lnTo>
                <a:lnTo>
                  <a:pt x="563" y="582"/>
                </a:lnTo>
                <a:lnTo>
                  <a:pt x="599" y="549"/>
                </a:lnTo>
                <a:lnTo>
                  <a:pt x="627" y="523"/>
                </a:lnTo>
                <a:lnTo>
                  <a:pt x="648" y="498"/>
                </a:lnTo>
                <a:lnTo>
                  <a:pt x="671" y="470"/>
                </a:lnTo>
                <a:lnTo>
                  <a:pt x="693" y="440"/>
                </a:lnTo>
                <a:lnTo>
                  <a:pt x="715" y="411"/>
                </a:lnTo>
                <a:lnTo>
                  <a:pt x="734" y="380"/>
                </a:lnTo>
                <a:lnTo>
                  <a:pt x="755" y="345"/>
                </a:lnTo>
                <a:lnTo>
                  <a:pt x="773" y="310"/>
                </a:lnTo>
                <a:lnTo>
                  <a:pt x="791" y="274"/>
                </a:lnTo>
                <a:lnTo>
                  <a:pt x="805" y="243"/>
                </a:lnTo>
                <a:lnTo>
                  <a:pt x="817" y="205"/>
                </a:lnTo>
                <a:lnTo>
                  <a:pt x="827" y="167"/>
                </a:lnTo>
                <a:lnTo>
                  <a:pt x="839" y="119"/>
                </a:lnTo>
                <a:lnTo>
                  <a:pt x="839" y="120"/>
                </a:lnTo>
                <a:close/>
              </a:path>
            </a:pathLst>
          </a:custGeom>
          <a:gradFill rotWithShape="0">
            <a:gsLst>
              <a:gs pos="0">
                <a:srgbClr val="df3f9f"/>
              </a:gs>
              <a:gs pos="100000">
                <a:srgbClr val="661d49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1" name=""/>
          <p:cNvSpPr/>
          <p:nvPr/>
        </p:nvSpPr>
        <p:spPr>
          <a:xfrm rot="10800000">
            <a:off x="3678120" y="1979280"/>
            <a:ext cx="1440000" cy="1492200"/>
          </a:xfrm>
          <a:custGeom>
            <a:avLst/>
            <a:gdLst/>
            <a:ahLst/>
            <a:rect l="l" t="t" r="r" b="b"/>
            <a:pathLst>
              <a:path w="845" h="940">
                <a:moveTo>
                  <a:pt x="20" y="2"/>
                </a:moveTo>
                <a:lnTo>
                  <a:pt x="43" y="17"/>
                </a:lnTo>
                <a:lnTo>
                  <a:pt x="69" y="29"/>
                </a:lnTo>
                <a:lnTo>
                  <a:pt x="92" y="38"/>
                </a:lnTo>
                <a:lnTo>
                  <a:pt x="128" y="52"/>
                </a:lnTo>
                <a:lnTo>
                  <a:pt x="159" y="61"/>
                </a:lnTo>
                <a:lnTo>
                  <a:pt x="193" y="71"/>
                </a:lnTo>
                <a:lnTo>
                  <a:pt x="229" y="79"/>
                </a:lnTo>
                <a:lnTo>
                  <a:pt x="265" y="88"/>
                </a:lnTo>
                <a:lnTo>
                  <a:pt x="304" y="94"/>
                </a:lnTo>
                <a:lnTo>
                  <a:pt x="349" y="100"/>
                </a:lnTo>
                <a:lnTo>
                  <a:pt x="393" y="104"/>
                </a:lnTo>
                <a:lnTo>
                  <a:pt x="433" y="104"/>
                </a:lnTo>
                <a:lnTo>
                  <a:pt x="482" y="104"/>
                </a:lnTo>
                <a:lnTo>
                  <a:pt x="536" y="94"/>
                </a:lnTo>
                <a:lnTo>
                  <a:pt x="577" y="89"/>
                </a:lnTo>
                <a:lnTo>
                  <a:pt x="607" y="83"/>
                </a:lnTo>
                <a:lnTo>
                  <a:pt x="645" y="74"/>
                </a:lnTo>
                <a:lnTo>
                  <a:pt x="674" y="65"/>
                </a:lnTo>
                <a:lnTo>
                  <a:pt x="703" y="54"/>
                </a:lnTo>
                <a:lnTo>
                  <a:pt x="738" y="40"/>
                </a:lnTo>
                <a:lnTo>
                  <a:pt x="763" y="30"/>
                </a:lnTo>
                <a:lnTo>
                  <a:pt x="788" y="18"/>
                </a:lnTo>
                <a:lnTo>
                  <a:pt x="809" y="11"/>
                </a:lnTo>
                <a:lnTo>
                  <a:pt x="824" y="0"/>
                </a:lnTo>
                <a:lnTo>
                  <a:pt x="830" y="26"/>
                </a:lnTo>
                <a:lnTo>
                  <a:pt x="834" y="52"/>
                </a:lnTo>
                <a:lnTo>
                  <a:pt x="836" y="74"/>
                </a:lnTo>
                <a:lnTo>
                  <a:pt x="841" y="115"/>
                </a:lnTo>
                <a:lnTo>
                  <a:pt x="842" y="145"/>
                </a:lnTo>
                <a:lnTo>
                  <a:pt x="845" y="173"/>
                </a:lnTo>
                <a:lnTo>
                  <a:pt x="845" y="198"/>
                </a:lnTo>
                <a:lnTo>
                  <a:pt x="841" y="238"/>
                </a:lnTo>
                <a:lnTo>
                  <a:pt x="840" y="267"/>
                </a:lnTo>
                <a:lnTo>
                  <a:pt x="836" y="302"/>
                </a:lnTo>
                <a:lnTo>
                  <a:pt x="829" y="342"/>
                </a:lnTo>
                <a:lnTo>
                  <a:pt x="824" y="376"/>
                </a:lnTo>
                <a:lnTo>
                  <a:pt x="811" y="425"/>
                </a:lnTo>
                <a:lnTo>
                  <a:pt x="800" y="464"/>
                </a:lnTo>
                <a:lnTo>
                  <a:pt x="785" y="500"/>
                </a:lnTo>
                <a:lnTo>
                  <a:pt x="772" y="532"/>
                </a:lnTo>
                <a:lnTo>
                  <a:pt x="754" y="571"/>
                </a:lnTo>
                <a:lnTo>
                  <a:pt x="736" y="607"/>
                </a:lnTo>
                <a:lnTo>
                  <a:pt x="718" y="637"/>
                </a:lnTo>
                <a:lnTo>
                  <a:pt x="698" y="668"/>
                </a:lnTo>
                <a:lnTo>
                  <a:pt x="673" y="705"/>
                </a:lnTo>
                <a:lnTo>
                  <a:pt x="645" y="744"/>
                </a:lnTo>
                <a:lnTo>
                  <a:pt x="617" y="774"/>
                </a:lnTo>
                <a:lnTo>
                  <a:pt x="588" y="806"/>
                </a:lnTo>
                <a:lnTo>
                  <a:pt x="554" y="835"/>
                </a:lnTo>
                <a:lnTo>
                  <a:pt x="519" y="864"/>
                </a:lnTo>
                <a:lnTo>
                  <a:pt x="494" y="886"/>
                </a:lnTo>
                <a:lnTo>
                  <a:pt x="469" y="905"/>
                </a:lnTo>
                <a:lnTo>
                  <a:pt x="439" y="923"/>
                </a:lnTo>
                <a:lnTo>
                  <a:pt x="416" y="940"/>
                </a:lnTo>
                <a:lnTo>
                  <a:pt x="392" y="925"/>
                </a:lnTo>
                <a:lnTo>
                  <a:pt x="370" y="910"/>
                </a:lnTo>
                <a:lnTo>
                  <a:pt x="339" y="887"/>
                </a:lnTo>
                <a:lnTo>
                  <a:pt x="314" y="868"/>
                </a:lnTo>
                <a:lnTo>
                  <a:pt x="288" y="846"/>
                </a:lnTo>
                <a:lnTo>
                  <a:pt x="265" y="824"/>
                </a:lnTo>
                <a:lnTo>
                  <a:pt x="237" y="797"/>
                </a:lnTo>
                <a:lnTo>
                  <a:pt x="211" y="764"/>
                </a:lnTo>
                <a:lnTo>
                  <a:pt x="176" y="721"/>
                </a:lnTo>
                <a:lnTo>
                  <a:pt x="151" y="687"/>
                </a:lnTo>
                <a:lnTo>
                  <a:pt x="131" y="657"/>
                </a:lnTo>
                <a:lnTo>
                  <a:pt x="109" y="619"/>
                </a:lnTo>
                <a:lnTo>
                  <a:pt x="92" y="588"/>
                </a:lnTo>
                <a:lnTo>
                  <a:pt x="74" y="548"/>
                </a:lnTo>
                <a:lnTo>
                  <a:pt x="59" y="511"/>
                </a:lnTo>
                <a:lnTo>
                  <a:pt x="47" y="480"/>
                </a:lnTo>
                <a:lnTo>
                  <a:pt x="33" y="433"/>
                </a:lnTo>
                <a:lnTo>
                  <a:pt x="22" y="399"/>
                </a:lnTo>
                <a:lnTo>
                  <a:pt x="13" y="354"/>
                </a:lnTo>
                <a:lnTo>
                  <a:pt x="8" y="320"/>
                </a:lnTo>
                <a:lnTo>
                  <a:pt x="2" y="267"/>
                </a:lnTo>
                <a:lnTo>
                  <a:pt x="0" y="227"/>
                </a:lnTo>
                <a:lnTo>
                  <a:pt x="0" y="181"/>
                </a:lnTo>
                <a:lnTo>
                  <a:pt x="2" y="133"/>
                </a:lnTo>
                <a:lnTo>
                  <a:pt x="4" y="96"/>
                </a:lnTo>
                <a:lnTo>
                  <a:pt x="9" y="56"/>
                </a:lnTo>
                <a:lnTo>
                  <a:pt x="15" y="25"/>
                </a:lnTo>
                <a:lnTo>
                  <a:pt x="20" y="2"/>
                </a:lnTo>
                <a:close/>
              </a:path>
            </a:pathLst>
          </a:custGeom>
          <a:gradFill rotWithShape="0">
            <a:gsLst>
              <a:gs pos="0">
                <a:srgbClr val="931429"/>
              </a:gs>
              <a:gs pos="100000">
                <a:srgbClr val="df1f3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2" name=""/>
          <p:cNvSpPr/>
          <p:nvPr/>
        </p:nvSpPr>
        <p:spPr>
          <a:xfrm>
            <a:off x="3484440" y="4905360"/>
            <a:ext cx="194328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RISK ADMINISTRATION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3" name=""/>
          <p:cNvSpPr/>
          <p:nvPr/>
        </p:nvSpPr>
        <p:spPr>
          <a:xfrm>
            <a:off x="2170080" y="2752560"/>
            <a:ext cx="1587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TRADERS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4" name=""/>
          <p:cNvSpPr/>
          <p:nvPr/>
        </p:nvSpPr>
        <p:spPr>
          <a:xfrm>
            <a:off x="5008680" y="2467080"/>
            <a:ext cx="165096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RISK MANAGEMENT  CONTROLS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5" name=""/>
          <p:cNvSpPr/>
          <p:nvPr/>
        </p:nvSpPr>
        <p:spPr>
          <a:xfrm>
            <a:off x="3889440" y="3533760"/>
            <a:ext cx="9525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GRMS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6" name=""/>
          <p:cNvSpPr/>
          <p:nvPr/>
        </p:nvSpPr>
        <p:spPr>
          <a:xfrm>
            <a:off x="3052800" y="3852720"/>
            <a:ext cx="9525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Deal Capture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7" name=""/>
          <p:cNvSpPr/>
          <p:nvPr/>
        </p:nvSpPr>
        <p:spPr>
          <a:xfrm>
            <a:off x="4676760" y="3838680"/>
            <a:ext cx="9525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Data Integrity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8" name=""/>
          <p:cNvSpPr/>
          <p:nvPr/>
        </p:nvSpPr>
        <p:spPr>
          <a:xfrm>
            <a:off x="3900600" y="2554200"/>
            <a:ext cx="9525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Risk Analysis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9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Global System Integration - Risk Management Controls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1280" name=""/>
          <p:cNvSpPr/>
          <p:nvPr/>
        </p:nvSpPr>
        <p:spPr>
          <a:xfrm>
            <a:off x="1041480" y="812880"/>
            <a:ext cx="7527960" cy="74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2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Global Risk Monitoring System (GRMS) is a tool for evaluating and analyzing the risks associated with Enron’s trading positions globally.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"/>
          <p:cNvSpPr/>
          <p:nvPr/>
        </p:nvSpPr>
        <p:spPr>
          <a:xfrm>
            <a:off x="4449600" y="1932120"/>
            <a:ext cx="4653000" cy="4422600"/>
          </a:xfrm>
          <a:custGeom>
            <a:avLst/>
            <a:gdLst/>
            <a:ahLst/>
            <a:rect l="l" t="t" r="r" b="b"/>
            <a:pathLst>
              <a:path w="2931" h="2786">
                <a:moveTo>
                  <a:pt x="1594" y="0"/>
                </a:moveTo>
                <a:lnTo>
                  <a:pt x="0" y="2786"/>
                </a:lnTo>
                <a:lnTo>
                  <a:pt x="2931" y="2769"/>
                </a:lnTo>
                <a:lnTo>
                  <a:pt x="1594" y="0"/>
                </a:lnTo>
                <a:close/>
              </a:path>
            </a:pathLst>
          </a:custGeom>
          <a:gradFill rotWithShape="0">
            <a:gsLst>
              <a:gs pos="0">
                <a:srgbClr val="919191"/>
              </a:gs>
              <a:gs pos="100000">
                <a:srgbClr val="f0f0f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2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Independence of Risk Management Controls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1283" name="PlaceHolder 2"/>
          <p:cNvSpPr>
            <a:spLocks noGrp="1"/>
          </p:cNvSpPr>
          <p:nvPr>
            <p:ph/>
          </p:nvPr>
        </p:nvSpPr>
        <p:spPr>
          <a:xfrm>
            <a:off x="1066680" y="990720"/>
            <a:ext cx="4267440" cy="28666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 lnSpcReduction="9999"/>
          </a:bodyPr>
          <a:p>
            <a:pPr marL="285840" indent="-285840">
              <a:lnSpc>
                <a:spcPct val="100000"/>
              </a:lnSpc>
              <a:spcBef>
                <a:spcPts val="374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overall Risk Assessment and Control (RAC) function is structured to ensure independence from Enron’s business units</a:t>
            </a:r>
            <a:br>
              <a:rPr sz="2000"/>
            </a:b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100000"/>
              </a:lnSpc>
              <a:spcBef>
                <a:spcPts val="224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Market and Credit Risk</a:t>
            </a:r>
            <a:br>
              <a:rPr sz="1800"/>
            </a:b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100000"/>
              </a:lnSpc>
              <a:spcBef>
                <a:spcPts val="224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Reports Independently to the Enron Board of Directors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284" name=""/>
          <p:cNvGrpSpPr/>
          <p:nvPr/>
        </p:nvGrpSpPr>
        <p:grpSpPr>
          <a:xfrm>
            <a:off x="5877000" y="706320"/>
            <a:ext cx="2079720" cy="735120"/>
            <a:chOff x="5877000" y="706320"/>
            <a:chExt cx="2079720" cy="735120"/>
          </a:xfrm>
        </p:grpSpPr>
        <p:sp>
          <p:nvSpPr>
            <p:cNvPr id="1285" name=""/>
            <p:cNvSpPr/>
            <p:nvPr/>
          </p:nvSpPr>
          <p:spPr>
            <a:xfrm>
              <a:off x="5877000" y="706320"/>
              <a:ext cx="2079720" cy="735120"/>
            </a:xfrm>
            <a:prstGeom prst="roundRect">
              <a:avLst>
                <a:gd name="adj" fmla="val 16667"/>
              </a:avLst>
            </a:prstGeom>
            <a:solidFill>
              <a:srgbClr val="3333cc"/>
            </a:solidFill>
            <a:ln w="0">
              <a:noFill/>
            </a:ln>
            <a:effectLst>
              <a:outerShdw dist="107932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6" name=""/>
            <p:cNvSpPr/>
            <p:nvPr/>
          </p:nvSpPr>
          <p:spPr>
            <a:xfrm>
              <a:off x="5954040" y="763560"/>
              <a:ext cx="1960200" cy="581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Enron</a:t>
              </a:r>
              <a:br>
                <a:rPr sz="1600"/>
              </a:b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Board of Directors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1287" name="EnronBldg" descr=""/>
          <p:cNvPicPr/>
          <p:nvPr/>
        </p:nvPicPr>
        <p:blipFill>
          <a:blip r:embed="rId1"/>
          <a:stretch/>
        </p:blipFill>
        <p:spPr>
          <a:xfrm>
            <a:off x="6073920" y="2606760"/>
            <a:ext cx="1782720" cy="3655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88" name=""/>
          <p:cNvSpPr/>
          <p:nvPr/>
        </p:nvSpPr>
        <p:spPr>
          <a:xfrm>
            <a:off x="5729400" y="1600200"/>
            <a:ext cx="2460600" cy="735120"/>
          </a:xfrm>
          <a:prstGeom prst="roundRect">
            <a:avLst>
              <a:gd name="adj" fmla="val 16667"/>
            </a:avLst>
          </a:prstGeom>
          <a:solidFill>
            <a:srgbClr val="3333cc"/>
          </a:solidFill>
          <a:ln w="0">
            <a:noFill/>
          </a:ln>
          <a:effectLst>
            <a:outerShdw dist="107932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9" name=""/>
          <p:cNvSpPr/>
          <p:nvPr/>
        </p:nvSpPr>
        <p:spPr>
          <a:xfrm>
            <a:off x="5799960" y="1657440"/>
            <a:ext cx="23544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Risk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Assessment &amp; Control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"/>
          <p:cNvSpPr/>
          <p:nvPr/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Evaluating Risk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7034040" y="2324160"/>
            <a:ext cx="1995840" cy="2112840"/>
          </a:xfrm>
          <a:prstGeom prst="ellipse">
            <a:avLst/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5784840" y="2652840"/>
            <a:ext cx="1679760" cy="1536480"/>
          </a:xfrm>
          <a:prstGeom prst="rightArrow">
            <a:avLst>
              <a:gd name="adj1" fmla="val 75000"/>
              <a:gd name="adj2" fmla="val 34989"/>
            </a:avLst>
          </a:prstGeom>
          <a:solidFill>
            <a:srgbClr val="a1d79b"/>
          </a:solidFill>
          <a:ln w="12600">
            <a:solidFill>
              <a:srgbClr val="00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4632480" y="2652840"/>
            <a:ext cx="1680840" cy="1536480"/>
          </a:xfrm>
          <a:prstGeom prst="rightArrow">
            <a:avLst>
              <a:gd name="adj1" fmla="val 75000"/>
              <a:gd name="adj2" fmla="val 35011"/>
            </a:avLst>
          </a:prstGeom>
          <a:solidFill>
            <a:srgbClr val="a1d79b"/>
          </a:solidFill>
          <a:ln w="12600">
            <a:solidFill>
              <a:srgbClr val="00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3481560" y="2652840"/>
            <a:ext cx="1680840" cy="1536480"/>
          </a:xfrm>
          <a:prstGeom prst="rightArrow">
            <a:avLst>
              <a:gd name="adj1" fmla="val 75000"/>
              <a:gd name="adj2" fmla="val 35011"/>
            </a:avLst>
          </a:prstGeom>
          <a:solidFill>
            <a:srgbClr val="a1d79b"/>
          </a:solidFill>
          <a:ln w="12600">
            <a:solidFill>
              <a:srgbClr val="00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2158920" y="2652840"/>
            <a:ext cx="1851120" cy="1536480"/>
          </a:xfrm>
          <a:prstGeom prst="rightArrow">
            <a:avLst>
              <a:gd name="adj1" fmla="val 75000"/>
              <a:gd name="adj2" fmla="val 38558"/>
            </a:avLst>
          </a:prstGeom>
          <a:solidFill>
            <a:srgbClr val="a1d79b"/>
          </a:solidFill>
          <a:ln w="12600">
            <a:solidFill>
              <a:srgbClr val="00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7445520" y="2982960"/>
            <a:ext cx="1303200" cy="82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Protect Shareholder Value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6148440" y="3011400"/>
            <a:ext cx="106524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Optimal Capital Allocations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5086440" y="3124080"/>
            <a:ext cx="112392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Performance Measurement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3841920" y="3011400"/>
            <a:ext cx="117288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Identify, Monitor, Analyze Risks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2459160" y="3054240"/>
            <a:ext cx="1065240" cy="115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Capture and Understand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Risks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5" name=""/>
          <p:cNvGrpSpPr/>
          <p:nvPr/>
        </p:nvGrpSpPr>
        <p:grpSpPr>
          <a:xfrm>
            <a:off x="190440" y="2316240"/>
            <a:ext cx="2269800" cy="2236320"/>
            <a:chOff x="190440" y="2316240"/>
            <a:chExt cx="2269800" cy="2236320"/>
          </a:xfrm>
        </p:grpSpPr>
        <p:sp>
          <p:nvSpPr>
            <p:cNvPr id="76" name=""/>
            <p:cNvSpPr/>
            <p:nvPr/>
          </p:nvSpPr>
          <p:spPr>
            <a:xfrm>
              <a:off x="190440" y="2316240"/>
              <a:ext cx="2269800" cy="2236320"/>
            </a:xfrm>
            <a:prstGeom prst="ellipse">
              <a:avLst/>
            </a:prstGeom>
            <a:solidFill>
              <a:srgbClr val="c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437400" y="2713320"/>
              <a:ext cx="844560" cy="718560"/>
            </a:xfrm>
            <a:prstGeom prst="line">
              <a:avLst/>
            </a:prstGeom>
            <a:ln w="190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 flipV="1">
              <a:off x="1275840" y="2706120"/>
              <a:ext cx="937080" cy="735840"/>
            </a:xfrm>
            <a:prstGeom prst="line">
              <a:avLst/>
            </a:prstGeom>
            <a:ln w="190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1282320" y="3445560"/>
              <a:ext cx="0" cy="1091880"/>
            </a:xfrm>
            <a:prstGeom prst="line">
              <a:avLst/>
            </a:prstGeom>
            <a:ln w="190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0" name=""/>
          <p:cNvSpPr/>
          <p:nvPr/>
        </p:nvSpPr>
        <p:spPr>
          <a:xfrm>
            <a:off x="1228680" y="3171960"/>
            <a:ext cx="1298520" cy="63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Risk</a:t>
            </a:r>
            <a:br>
              <a:rPr sz="1200"/>
            </a:b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Controls Infrastructure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824040" y="2560680"/>
            <a:ext cx="97308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Board of Directors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66600" y="3352680"/>
            <a:ext cx="130500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Senior Management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Role of the Board of Directors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1291" name="PlaceHolder 2"/>
          <p:cNvSpPr>
            <a:spLocks noGrp="1"/>
          </p:cNvSpPr>
          <p:nvPr>
            <p:ph/>
          </p:nvPr>
        </p:nvSpPr>
        <p:spPr>
          <a:xfrm>
            <a:off x="1082520" y="990360"/>
            <a:ext cx="7778880" cy="526680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 lnSpcReduction="9999"/>
          </a:bodyPr>
          <a:p>
            <a:pPr marL="285840" indent="-285840">
              <a:lnSpc>
                <a:spcPct val="95000"/>
              </a:lnSpc>
              <a:spcBef>
                <a:spcPts val="1001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Board communicates Enron’s overall risk appetite through the Risk Management Policy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5000"/>
              </a:lnSpc>
              <a:spcBef>
                <a:spcPts val="901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Establishing risk limits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5000"/>
              </a:lnSpc>
              <a:spcBef>
                <a:spcPts val="901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Approve risk management policies and procedures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5000"/>
              </a:lnSpc>
              <a:spcBef>
                <a:spcPts val="901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Ensuring that the operating management team possess the requisite technical capabilities (and is actively communicating with the people implementing the risk management program)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5000"/>
              </a:lnSpc>
              <a:spcBef>
                <a:spcPts val="901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Evaluating the performance of the risk management activity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5000"/>
              </a:lnSpc>
              <a:spcBef>
                <a:spcPts val="901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Maintaining oversight of the risk management activity</a:t>
            </a:r>
            <a:br>
              <a:rPr sz="1800"/>
            </a:b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5000"/>
              </a:lnSpc>
              <a:spcBef>
                <a:spcPts val="1001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Risk committee, across section of senior management, is responsible for pushing risk management philosophy into the organization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5000"/>
              </a:lnSpc>
              <a:spcBef>
                <a:spcPts val="901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Managing issues / risks which encompass various business units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5000"/>
              </a:lnSpc>
              <a:spcBef>
                <a:spcPts val="901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Formalizing risk / policy review process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Book Antiqua"/>
              </a:rPr>
              <a:t>Backtesting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293" name=""/>
          <p:cNvGraphicFramePr/>
          <p:nvPr/>
        </p:nvGraphicFramePr>
        <p:xfrm>
          <a:off x="733320" y="1754280"/>
          <a:ext cx="7796160" cy="4259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9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33320" y="1754280"/>
                    <a:ext cx="7796160" cy="4259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95" name=""/>
          <p:cNvSpPr/>
          <p:nvPr/>
        </p:nvSpPr>
        <p:spPr>
          <a:xfrm>
            <a:off x="365040" y="401760"/>
            <a:ext cx="80773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Autofit/>
          </a:bodyPr>
          <a:p>
            <a:pPr marL="343080" indent="-343080">
              <a:spcBef>
                <a:spcPts val="3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6" name=""/>
          <p:cNvSpPr/>
          <p:nvPr/>
        </p:nvSpPr>
        <p:spPr>
          <a:xfrm>
            <a:off x="1025640" y="720720"/>
            <a:ext cx="4508280" cy="47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ENRON’s Total V@R (5/9/97 - 12/31/98)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($000s)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297" name=""/>
          <p:cNvGrpSpPr/>
          <p:nvPr/>
        </p:nvGrpSpPr>
        <p:grpSpPr>
          <a:xfrm>
            <a:off x="1084320" y="1298520"/>
            <a:ext cx="3495600" cy="270000"/>
            <a:chOff x="1084320" y="1298520"/>
            <a:chExt cx="3495600" cy="270000"/>
          </a:xfrm>
        </p:grpSpPr>
        <p:sp>
          <p:nvSpPr>
            <p:cNvPr id="1298" name=""/>
            <p:cNvSpPr/>
            <p:nvPr/>
          </p:nvSpPr>
          <p:spPr>
            <a:xfrm>
              <a:off x="1084320" y="1298520"/>
              <a:ext cx="3495600" cy="27000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9" name=""/>
            <p:cNvSpPr/>
            <p:nvPr/>
          </p:nvSpPr>
          <p:spPr>
            <a:xfrm>
              <a:off x="1208160" y="1403640"/>
              <a:ext cx="236520" cy="59040"/>
            </a:xfrm>
            <a:prstGeom prst="rect">
              <a:avLst/>
            </a:prstGeom>
            <a:solidFill>
              <a:srgbClr val="0000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0" name=""/>
            <p:cNvSpPr/>
            <p:nvPr/>
          </p:nvSpPr>
          <p:spPr>
            <a:xfrm>
              <a:off x="1480680" y="1384200"/>
              <a:ext cx="296640" cy="168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P&amp;L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1" name=""/>
            <p:cNvSpPr/>
            <p:nvPr/>
          </p:nvSpPr>
          <p:spPr>
            <a:xfrm>
              <a:off x="2281320" y="1441800"/>
              <a:ext cx="237960" cy="1440"/>
            </a:xfrm>
            <a:prstGeom prst="line">
              <a:avLst/>
            </a:prstGeom>
            <a:ln w="11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2" name=""/>
            <p:cNvSpPr/>
            <p:nvPr/>
          </p:nvSpPr>
          <p:spPr>
            <a:xfrm>
              <a:off x="2542680" y="1384200"/>
              <a:ext cx="810720" cy="168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Value at Risk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3" name=""/>
            <p:cNvSpPr/>
            <p:nvPr/>
          </p:nvSpPr>
          <p:spPr>
            <a:xfrm>
              <a:off x="3505320" y="1441800"/>
              <a:ext cx="237960" cy="1440"/>
            </a:xfrm>
            <a:prstGeom prst="line">
              <a:avLst/>
            </a:prstGeom>
            <a:ln w="20520">
              <a:solidFill>
                <a:srgbClr val="48843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4" name=""/>
            <p:cNvSpPr/>
            <p:nvPr/>
          </p:nvSpPr>
          <p:spPr>
            <a:xfrm>
              <a:off x="3767400" y="1384200"/>
              <a:ext cx="703440" cy="168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V@R Limit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305" name=""/>
          <p:cNvSpPr/>
          <p:nvPr/>
        </p:nvSpPr>
        <p:spPr>
          <a:xfrm>
            <a:off x="5219640" y="1812960"/>
            <a:ext cx="1592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Summer 1998 Power Price Spike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6" name=""/>
          <p:cNvSpPr/>
          <p:nvPr/>
        </p:nvSpPr>
        <p:spPr>
          <a:xfrm>
            <a:off x="6885000" y="2438280"/>
            <a:ext cx="1592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Hurricane Mitch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7" name=""/>
          <p:cNvCxnSpPr/>
          <p:nvPr/>
        </p:nvCxnSpPr>
        <p:spPr>
          <a:xfrm>
            <a:off x="4362120" y="3685680"/>
            <a:ext cx="1080" cy="108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pic>
        <p:nvPicPr>
          <p:cNvPr id="1308" name="" descr=""/>
          <p:cNvPicPr/>
          <p:nvPr/>
        </p:nvPicPr>
        <p:blipFill>
          <a:blip r:embed="rId1"/>
          <a:stretch/>
        </p:blipFill>
        <p:spPr>
          <a:xfrm>
            <a:off x="109440" y="262080"/>
            <a:ext cx="1024200" cy="1023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09" name=""/>
          <p:cNvSpPr/>
          <p:nvPr/>
        </p:nvSpPr>
        <p:spPr>
          <a:xfrm>
            <a:off x="1595520" y="1690560"/>
            <a:ext cx="7280280" cy="374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2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0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Research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Presented by:</a:t>
            </a:r>
            <a:br>
              <a:rPr sz="3200"/>
            </a:b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0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Vince Kaminski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Vice President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0" name=""/>
          <p:cNvSpPr/>
          <p:nvPr/>
        </p:nvSpPr>
        <p:spPr>
          <a:xfrm flipH="1">
            <a:off x="1434960" y="90360"/>
            <a:ext cx="14400" cy="579600"/>
          </a:xfrm>
          <a:prstGeom prst="line">
            <a:avLst/>
          </a:prstGeom>
          <a:ln w="5724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1" name=""/>
          <p:cNvSpPr/>
          <p:nvPr/>
        </p:nvSpPr>
        <p:spPr>
          <a:xfrm>
            <a:off x="1219320" y="826920"/>
            <a:ext cx="7562880" cy="0"/>
          </a:xfrm>
          <a:prstGeom prst="line">
            <a:avLst/>
          </a:prstGeom>
          <a:ln w="5724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2" name=""/>
          <p:cNvSpPr/>
          <p:nvPr/>
        </p:nvSpPr>
        <p:spPr>
          <a:xfrm>
            <a:off x="1427040" y="1030320"/>
            <a:ext cx="0" cy="5551560"/>
          </a:xfrm>
          <a:prstGeom prst="line">
            <a:avLst/>
          </a:prstGeom>
          <a:ln w="5724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3" name=""/>
          <p:cNvSpPr/>
          <p:nvPr/>
        </p:nvSpPr>
        <p:spPr>
          <a:xfrm>
            <a:off x="1625760" y="258120"/>
            <a:ext cx="7327800" cy="484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Enron Corp. - Risk Assessment &amp; Control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"/>
          <p:cNvSpPr/>
          <p:nvPr/>
        </p:nvSpPr>
        <p:spPr>
          <a:xfrm>
            <a:off x="4419720" y="6586560"/>
            <a:ext cx="472428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lvl="4" marL="1828800" algn="ctr">
              <a:lnSpc>
                <a:spcPct val="100000"/>
              </a:lnSpc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ff0000"/>
                </a:solidFill>
                <a:effectLst/>
                <a:uFillTx/>
                <a:latin typeface="Times New Roman"/>
              </a:rPr>
              <a:t>Research Group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5" name=""/>
          <p:cNvSpPr/>
          <p:nvPr/>
        </p:nvSpPr>
        <p:spPr>
          <a:xfrm>
            <a:off x="7675560" y="2529000"/>
            <a:ext cx="0" cy="26035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6" name=""/>
          <p:cNvSpPr/>
          <p:nvPr/>
        </p:nvSpPr>
        <p:spPr>
          <a:xfrm>
            <a:off x="6122880" y="2529000"/>
            <a:ext cx="0" cy="2154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7" name=""/>
          <p:cNvSpPr/>
          <p:nvPr/>
        </p:nvSpPr>
        <p:spPr>
          <a:xfrm flipH="1">
            <a:off x="4533480" y="1406520"/>
            <a:ext cx="12600" cy="3132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8" name=""/>
          <p:cNvSpPr/>
          <p:nvPr/>
        </p:nvSpPr>
        <p:spPr>
          <a:xfrm>
            <a:off x="2913120" y="2529000"/>
            <a:ext cx="0" cy="3047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9" name=""/>
          <p:cNvSpPr/>
          <p:nvPr/>
        </p:nvSpPr>
        <p:spPr>
          <a:xfrm>
            <a:off x="1406520" y="2529000"/>
            <a:ext cx="0" cy="3243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0" name=""/>
          <p:cNvSpPr/>
          <p:nvPr/>
        </p:nvSpPr>
        <p:spPr>
          <a:xfrm>
            <a:off x="7203960" y="2658960"/>
            <a:ext cx="973080" cy="584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1" name=""/>
          <p:cNvSpPr/>
          <p:nvPr/>
        </p:nvSpPr>
        <p:spPr>
          <a:xfrm>
            <a:off x="7048440" y="2708280"/>
            <a:ext cx="1236600" cy="40284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Stinson Gibner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Vice President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2" name=""/>
          <p:cNvSpPr/>
          <p:nvPr/>
        </p:nvSpPr>
        <p:spPr>
          <a:xfrm>
            <a:off x="1397160" y="2529000"/>
            <a:ext cx="628776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3" name=""/>
          <p:cNvSpPr/>
          <p:nvPr/>
        </p:nvSpPr>
        <p:spPr>
          <a:xfrm>
            <a:off x="5672160" y="2658960"/>
            <a:ext cx="973080" cy="582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4" name=""/>
          <p:cNvSpPr/>
          <p:nvPr/>
        </p:nvSpPr>
        <p:spPr>
          <a:xfrm>
            <a:off x="5649840" y="2759040"/>
            <a:ext cx="1112760" cy="55548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Mike Roberts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Director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5" name=""/>
          <p:cNvSpPr/>
          <p:nvPr/>
        </p:nvSpPr>
        <p:spPr>
          <a:xfrm>
            <a:off x="2459160" y="2658960"/>
            <a:ext cx="974520" cy="584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6" name=""/>
          <p:cNvSpPr/>
          <p:nvPr/>
        </p:nvSpPr>
        <p:spPr>
          <a:xfrm>
            <a:off x="2436840" y="2701800"/>
            <a:ext cx="1060560" cy="55548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Vasant Shanbhogue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Director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7" name=""/>
          <p:cNvSpPr/>
          <p:nvPr/>
        </p:nvSpPr>
        <p:spPr>
          <a:xfrm>
            <a:off x="4473720" y="1317600"/>
            <a:ext cx="919080" cy="2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8" name=""/>
          <p:cNvSpPr/>
          <p:nvPr/>
        </p:nvSpPr>
        <p:spPr>
          <a:xfrm>
            <a:off x="903240" y="2658960"/>
            <a:ext cx="973080" cy="584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9" name=""/>
          <p:cNvSpPr/>
          <p:nvPr/>
        </p:nvSpPr>
        <p:spPr>
          <a:xfrm>
            <a:off x="887400" y="2708280"/>
            <a:ext cx="1046160" cy="40284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Grant Masson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Vice President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0" name=""/>
          <p:cNvSpPr/>
          <p:nvPr/>
        </p:nvSpPr>
        <p:spPr>
          <a:xfrm>
            <a:off x="4016520" y="2658960"/>
            <a:ext cx="971280" cy="584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1" name=""/>
          <p:cNvSpPr/>
          <p:nvPr/>
        </p:nvSpPr>
        <p:spPr>
          <a:xfrm>
            <a:off x="4079880" y="2689200"/>
            <a:ext cx="843120" cy="49860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Krishnarao</a:t>
            </a:r>
            <a:br>
              <a:rPr sz="900"/>
            </a:b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Pinnamaneni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Manager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2" name=""/>
          <p:cNvSpPr/>
          <p:nvPr/>
        </p:nvSpPr>
        <p:spPr>
          <a:xfrm>
            <a:off x="903240" y="4957920"/>
            <a:ext cx="971640" cy="452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3" name=""/>
          <p:cNvSpPr/>
          <p:nvPr/>
        </p:nvSpPr>
        <p:spPr>
          <a:xfrm>
            <a:off x="846000" y="4995720"/>
            <a:ext cx="1041480" cy="40284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Martin Lin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Associate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4" name=""/>
          <p:cNvSpPr/>
          <p:nvPr/>
        </p:nvSpPr>
        <p:spPr>
          <a:xfrm>
            <a:off x="903240" y="4438800"/>
            <a:ext cx="973080" cy="452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5" name=""/>
          <p:cNvSpPr/>
          <p:nvPr/>
        </p:nvSpPr>
        <p:spPr>
          <a:xfrm>
            <a:off x="822240" y="4460760"/>
            <a:ext cx="1136880" cy="55548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Gary Zhu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 Manager Houston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6" name=""/>
          <p:cNvSpPr/>
          <p:nvPr/>
        </p:nvSpPr>
        <p:spPr>
          <a:xfrm>
            <a:off x="903240" y="5475240"/>
            <a:ext cx="971640" cy="453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7" name=""/>
          <p:cNvSpPr/>
          <p:nvPr/>
        </p:nvSpPr>
        <p:spPr>
          <a:xfrm>
            <a:off x="846000" y="5513400"/>
            <a:ext cx="1041480" cy="40284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Yvan Chaxel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Associate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8" name=""/>
          <p:cNvSpPr/>
          <p:nvPr/>
        </p:nvSpPr>
        <p:spPr>
          <a:xfrm>
            <a:off x="903240" y="3919680"/>
            <a:ext cx="973080" cy="453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9" name=""/>
          <p:cNvSpPr/>
          <p:nvPr/>
        </p:nvSpPr>
        <p:spPr>
          <a:xfrm>
            <a:off x="816120" y="3859200"/>
            <a:ext cx="1149120" cy="70740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Michael Schillmoeller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Manager Portland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0" name=""/>
          <p:cNvSpPr/>
          <p:nvPr/>
        </p:nvSpPr>
        <p:spPr>
          <a:xfrm>
            <a:off x="903240" y="3360600"/>
            <a:ext cx="971640" cy="454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1" name=""/>
          <p:cNvSpPr/>
          <p:nvPr/>
        </p:nvSpPr>
        <p:spPr>
          <a:xfrm>
            <a:off x="873000" y="3379680"/>
            <a:ext cx="1046160" cy="55548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Anjam Ahmad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Manager London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2" name=""/>
          <p:cNvSpPr/>
          <p:nvPr/>
        </p:nvSpPr>
        <p:spPr>
          <a:xfrm>
            <a:off x="7211880" y="3371760"/>
            <a:ext cx="973440" cy="453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3" name=""/>
          <p:cNvSpPr/>
          <p:nvPr/>
        </p:nvSpPr>
        <p:spPr>
          <a:xfrm>
            <a:off x="7110360" y="3394080"/>
            <a:ext cx="1160640" cy="55548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Maureen Castañeda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Director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4" name=""/>
          <p:cNvSpPr/>
          <p:nvPr/>
        </p:nvSpPr>
        <p:spPr>
          <a:xfrm>
            <a:off x="7202520" y="3919680"/>
            <a:ext cx="974520" cy="453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5" name=""/>
          <p:cNvSpPr/>
          <p:nvPr/>
        </p:nvSpPr>
        <p:spPr>
          <a:xfrm>
            <a:off x="7143840" y="3957480"/>
            <a:ext cx="1049400" cy="40284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Zumin Lu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Manager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6" name=""/>
          <p:cNvSpPr/>
          <p:nvPr/>
        </p:nvSpPr>
        <p:spPr>
          <a:xfrm>
            <a:off x="7207200" y="4438800"/>
            <a:ext cx="974880" cy="452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7" name=""/>
          <p:cNvSpPr/>
          <p:nvPr/>
        </p:nvSpPr>
        <p:spPr>
          <a:xfrm>
            <a:off x="7148520" y="4435560"/>
            <a:ext cx="1049400" cy="55548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Joseph Hrgovcic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Manager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8" name=""/>
          <p:cNvSpPr/>
          <p:nvPr/>
        </p:nvSpPr>
        <p:spPr>
          <a:xfrm>
            <a:off x="2459160" y="4962600"/>
            <a:ext cx="973080" cy="453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9" name=""/>
          <p:cNvSpPr/>
          <p:nvPr/>
        </p:nvSpPr>
        <p:spPr>
          <a:xfrm>
            <a:off x="2401920" y="4959360"/>
            <a:ext cx="1046160" cy="55548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Ben Parsons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Manager London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0" name=""/>
          <p:cNvSpPr/>
          <p:nvPr/>
        </p:nvSpPr>
        <p:spPr>
          <a:xfrm>
            <a:off x="2459160" y="4438800"/>
            <a:ext cx="973080" cy="453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1" name=""/>
          <p:cNvSpPr/>
          <p:nvPr/>
        </p:nvSpPr>
        <p:spPr>
          <a:xfrm>
            <a:off x="2349360" y="4483080"/>
            <a:ext cx="1135080" cy="55548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Ravi Thuraisingham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Manager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2" name=""/>
          <p:cNvSpPr/>
          <p:nvPr/>
        </p:nvSpPr>
        <p:spPr>
          <a:xfrm>
            <a:off x="2459160" y="5475240"/>
            <a:ext cx="973080" cy="453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3" name=""/>
          <p:cNvSpPr/>
          <p:nvPr/>
        </p:nvSpPr>
        <p:spPr>
          <a:xfrm>
            <a:off x="2401920" y="5513400"/>
            <a:ext cx="1046160" cy="40284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Vincent Tang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Manager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4" name=""/>
          <p:cNvSpPr/>
          <p:nvPr/>
        </p:nvSpPr>
        <p:spPr>
          <a:xfrm>
            <a:off x="2459160" y="3913200"/>
            <a:ext cx="973080" cy="453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5" name=""/>
          <p:cNvSpPr/>
          <p:nvPr/>
        </p:nvSpPr>
        <p:spPr>
          <a:xfrm>
            <a:off x="2378160" y="3956040"/>
            <a:ext cx="1135080" cy="40284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Amitava Dhar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Manager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6" name=""/>
          <p:cNvSpPr/>
          <p:nvPr/>
        </p:nvSpPr>
        <p:spPr>
          <a:xfrm>
            <a:off x="2459160" y="3373560"/>
            <a:ext cx="974520" cy="452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7" name=""/>
          <p:cNvSpPr/>
          <p:nvPr/>
        </p:nvSpPr>
        <p:spPr>
          <a:xfrm>
            <a:off x="2436840" y="3338640"/>
            <a:ext cx="1060560" cy="55548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Tanya Tamarchenko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Manager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8" name=""/>
          <p:cNvSpPr/>
          <p:nvPr/>
        </p:nvSpPr>
        <p:spPr>
          <a:xfrm>
            <a:off x="5659560" y="3371760"/>
            <a:ext cx="974520" cy="453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9" name=""/>
          <p:cNvSpPr/>
          <p:nvPr/>
        </p:nvSpPr>
        <p:spPr>
          <a:xfrm>
            <a:off x="5643720" y="3397320"/>
            <a:ext cx="1047600" cy="40284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Jim Gooding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Manager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0" name=""/>
          <p:cNvSpPr/>
          <p:nvPr/>
        </p:nvSpPr>
        <p:spPr>
          <a:xfrm>
            <a:off x="5659560" y="3919680"/>
            <a:ext cx="973080" cy="453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1" name=""/>
          <p:cNvSpPr/>
          <p:nvPr/>
        </p:nvSpPr>
        <p:spPr>
          <a:xfrm>
            <a:off x="5621400" y="3957480"/>
            <a:ext cx="1046160" cy="55548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Charles Varnell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Analyst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2" name=""/>
          <p:cNvSpPr/>
          <p:nvPr/>
        </p:nvSpPr>
        <p:spPr>
          <a:xfrm>
            <a:off x="5659560" y="4438800"/>
            <a:ext cx="974520" cy="452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3" name=""/>
          <p:cNvSpPr/>
          <p:nvPr/>
        </p:nvSpPr>
        <p:spPr>
          <a:xfrm>
            <a:off x="5643720" y="4476600"/>
            <a:ext cx="1047600" cy="40284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Jason Sokolov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Analyst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4" name=""/>
          <p:cNvSpPr/>
          <p:nvPr/>
        </p:nvSpPr>
        <p:spPr>
          <a:xfrm>
            <a:off x="4040280" y="3371760"/>
            <a:ext cx="971280" cy="453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5" name=""/>
          <p:cNvSpPr/>
          <p:nvPr/>
        </p:nvSpPr>
        <p:spPr>
          <a:xfrm>
            <a:off x="4038480" y="3413160"/>
            <a:ext cx="1014480" cy="36360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Ronnie Chahal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Manager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6" name=""/>
          <p:cNvSpPr/>
          <p:nvPr/>
        </p:nvSpPr>
        <p:spPr>
          <a:xfrm>
            <a:off x="4038480" y="3919680"/>
            <a:ext cx="973080" cy="452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7" name=""/>
          <p:cNvSpPr/>
          <p:nvPr/>
        </p:nvSpPr>
        <p:spPr>
          <a:xfrm>
            <a:off x="4016520" y="3973680"/>
            <a:ext cx="1012680" cy="36036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Osman Sezgen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Manager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8" name=""/>
          <p:cNvSpPr/>
          <p:nvPr/>
        </p:nvSpPr>
        <p:spPr>
          <a:xfrm>
            <a:off x="4038480" y="4437000"/>
            <a:ext cx="973080" cy="453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9" name=""/>
          <p:cNvSpPr/>
          <p:nvPr/>
        </p:nvSpPr>
        <p:spPr>
          <a:xfrm>
            <a:off x="4038480" y="4486320"/>
            <a:ext cx="1014480" cy="36180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Alex Kollaros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Analyst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0" name=""/>
          <p:cNvSpPr/>
          <p:nvPr/>
        </p:nvSpPr>
        <p:spPr>
          <a:xfrm>
            <a:off x="7202520" y="4959360"/>
            <a:ext cx="973080" cy="452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1720" rIns="81720" tIns="40680" bIns="40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1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Research Group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1372" name=""/>
          <p:cNvSpPr/>
          <p:nvPr/>
        </p:nvSpPr>
        <p:spPr>
          <a:xfrm>
            <a:off x="7167600" y="5005440"/>
            <a:ext cx="1046160" cy="55548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Pavel Zadorozhny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Manager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373" name=""/>
          <p:cNvGrpSpPr/>
          <p:nvPr/>
        </p:nvGrpSpPr>
        <p:grpSpPr>
          <a:xfrm>
            <a:off x="7207200" y="4680"/>
            <a:ext cx="1758960" cy="1103400"/>
            <a:chOff x="7207200" y="4680"/>
            <a:chExt cx="1758960" cy="1103400"/>
          </a:xfrm>
        </p:grpSpPr>
        <p:sp>
          <p:nvSpPr>
            <p:cNvPr id="1374" name=""/>
            <p:cNvSpPr/>
            <p:nvPr/>
          </p:nvSpPr>
          <p:spPr>
            <a:xfrm>
              <a:off x="7207200" y="4680"/>
              <a:ext cx="1752480" cy="110340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50000">
                  <a:srgbClr val="fefefe"/>
                </a:gs>
                <a:gs pos="100000">
                  <a:srgbClr val="cc0000"/>
                </a:gs>
              </a:gsLst>
              <a:lin ang="5400000"/>
            </a:gradFill>
            <a:ln w="0">
              <a:noFill/>
            </a:ln>
            <a:effectLst>
              <a:outerShdw dist="107932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5" name=""/>
            <p:cNvSpPr/>
            <p:nvPr/>
          </p:nvSpPr>
          <p:spPr>
            <a:xfrm>
              <a:off x="7213680" y="264960"/>
              <a:ext cx="1752480" cy="533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26</a:t>
              </a:r>
              <a:br>
                <a:rPr sz="1600"/>
              </a:b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Professionals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376" name=""/>
          <p:cNvSpPr/>
          <p:nvPr/>
        </p:nvSpPr>
        <p:spPr>
          <a:xfrm>
            <a:off x="1893960" y="1944720"/>
            <a:ext cx="97308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7" name=""/>
          <p:cNvSpPr/>
          <p:nvPr/>
        </p:nvSpPr>
        <p:spPr>
          <a:xfrm>
            <a:off x="1893960" y="1085760"/>
            <a:ext cx="973080" cy="22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8" name=""/>
          <p:cNvSpPr/>
          <p:nvPr/>
        </p:nvSpPr>
        <p:spPr>
          <a:xfrm>
            <a:off x="3797280" y="844560"/>
            <a:ext cx="1461960" cy="6350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919191"/>
            </a:solidFill>
            <a:miter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Richard B. Buy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Chief Risk Officer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9" name=""/>
          <p:cNvSpPr/>
          <p:nvPr/>
        </p:nvSpPr>
        <p:spPr>
          <a:xfrm>
            <a:off x="3672000" y="1682640"/>
            <a:ext cx="1703160" cy="596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ff"/>
              </a:gs>
              <a:gs pos="50000">
                <a:srgbClr val="e7e7fe"/>
              </a:gs>
              <a:gs pos="100000">
                <a:srgbClr val="0000ff"/>
              </a:gs>
            </a:gsLst>
            <a:lin ang="13500000"/>
          </a:gradFill>
          <a:ln w="0">
            <a:noFill/>
          </a:ln>
          <a:effectLst>
            <a:outerShdw dist="107932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95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Vince Kaminski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Vice President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Research Group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Research Group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1381" name="PlaceHolder 2"/>
          <p:cNvSpPr>
            <a:spLocks noGrp="1"/>
          </p:cNvSpPr>
          <p:nvPr>
            <p:ph/>
          </p:nvPr>
        </p:nvSpPr>
        <p:spPr>
          <a:xfrm>
            <a:off x="795240" y="958320"/>
            <a:ext cx="4006800" cy="251964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marL="285840" indent="-28584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25 highly trained professionals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224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Physicists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224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Mathematicians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224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Earth Scientists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224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Operations Research professionals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224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Economists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224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Engineers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Stability: low turnover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PlaceHolder 1"/>
          <p:cNvSpPr>
            <a:spLocks noGrp="1"/>
          </p:cNvSpPr>
          <p:nvPr>
            <p:ph/>
          </p:nvPr>
        </p:nvSpPr>
        <p:spPr>
          <a:xfrm>
            <a:off x="1090440" y="857160"/>
            <a:ext cx="7772400" cy="564984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marL="285840" indent="-285840">
              <a:lnSpc>
                <a:spcPct val="90000"/>
              </a:lnSpc>
              <a:spcBef>
                <a:spcPts val="238"/>
              </a:spcBef>
              <a:spcAft>
                <a:spcPts val="1137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7  Ph.D.s In Physics  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238"/>
              </a:spcBef>
              <a:spcAft>
                <a:spcPts val="1137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 Ph.D in Computer Science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238"/>
              </a:spcBef>
              <a:spcAft>
                <a:spcPts val="1137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 Ph. D. In Economics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238"/>
              </a:spcBef>
              <a:spcAft>
                <a:spcPts val="1137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 Ph.D. In Operations/Research 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238"/>
              </a:spcBef>
              <a:spcAft>
                <a:spcPts val="1137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 Ph.D. Earth Sciences/ J.D. 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238"/>
              </a:spcBef>
              <a:spcAft>
                <a:spcPts val="1137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 Ph.D. Mathematics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238"/>
              </a:spcBef>
              <a:spcAft>
                <a:spcPts val="1137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 Ph.D. In Material Science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238"/>
              </a:spcBef>
              <a:spcAft>
                <a:spcPts val="1137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 Ph.D.s In Engineering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238"/>
              </a:spcBef>
              <a:spcAft>
                <a:spcPts val="1137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 Ph.D. Electrical Engineering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238"/>
              </a:spcBef>
              <a:spcAft>
                <a:spcPts val="1137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 MBA/ M.S. Physics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238"/>
              </a:spcBef>
              <a:spcAft>
                <a:spcPts val="1137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 M.S. Mathematics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238"/>
              </a:spcBef>
              <a:spcAft>
                <a:spcPts val="1137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 M.S. Economics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238"/>
              </a:spcBef>
              <a:spcAft>
                <a:spcPts val="1137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 MBAs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238"/>
              </a:spcBef>
              <a:spcAft>
                <a:spcPts val="1137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 M.S. Business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238"/>
              </a:spcBef>
              <a:spcAft>
                <a:spcPts val="1137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 Ph.D. Earth Science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238"/>
              </a:spcBef>
              <a:spcAft>
                <a:spcPts val="1137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 Student Candidates for MBA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3" name=""/>
          <p:cNvSpPr/>
          <p:nvPr/>
        </p:nvSpPr>
        <p:spPr>
          <a:xfrm>
            <a:off x="4419720" y="6586560"/>
            <a:ext cx="472428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lvl="4" marL="1828800" algn="ctr">
              <a:lnSpc>
                <a:spcPct val="100000"/>
              </a:lnSpc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ff0000"/>
                </a:solidFill>
                <a:effectLst/>
                <a:uFillTx/>
                <a:latin typeface="Times New Roman"/>
              </a:rPr>
              <a:t>Research Group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4" name="PlaceHolder 2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Strong Educational Background</a:t>
            </a:r>
            <a:endParaRPr b="1" i="1" lang="en-US" sz="20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385" name=""/>
          <p:cNvGrpSpPr/>
          <p:nvPr/>
        </p:nvGrpSpPr>
        <p:grpSpPr>
          <a:xfrm>
            <a:off x="4633920" y="1317600"/>
            <a:ext cx="3963960" cy="2589120"/>
            <a:chOff x="4633920" y="1317600"/>
            <a:chExt cx="3963960" cy="2589120"/>
          </a:xfrm>
        </p:grpSpPr>
        <p:pic>
          <p:nvPicPr>
            <p:cNvPr id="1386" name="BXSDW" descr=""/>
            <p:cNvPicPr/>
            <p:nvPr/>
          </p:nvPicPr>
          <p:blipFill>
            <a:blip r:embed="rId1"/>
            <a:stretch/>
          </p:blipFill>
          <p:spPr>
            <a:xfrm>
              <a:off x="4662360" y="1388880"/>
              <a:ext cx="3935520" cy="25178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387" name="Caps" descr=""/>
            <p:cNvPicPr/>
            <p:nvPr/>
          </p:nvPicPr>
          <p:blipFill>
            <a:blip r:embed="rId2"/>
            <a:stretch/>
          </p:blipFill>
          <p:spPr>
            <a:xfrm>
              <a:off x="4633920" y="1317600"/>
              <a:ext cx="3659040" cy="2324160"/>
            </a:xfrm>
            <a:prstGeom prst="rect">
              <a:avLst/>
            </a:prstGeom>
            <a:noFill/>
            <a:ln w="28440">
              <a:solidFill>
                <a:srgbClr val="000000"/>
              </a:solidFill>
              <a:miter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8" name="BXSDW" descr=""/>
          <p:cNvPicPr/>
          <p:nvPr/>
        </p:nvPicPr>
        <p:blipFill>
          <a:blip r:embed="rId1"/>
          <a:stretch/>
        </p:blipFill>
        <p:spPr>
          <a:xfrm>
            <a:off x="2238480" y="2376360"/>
            <a:ext cx="4198680" cy="3286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89" name=""/>
          <p:cNvSpPr/>
          <p:nvPr/>
        </p:nvSpPr>
        <p:spPr>
          <a:xfrm>
            <a:off x="4419720" y="6586560"/>
            <a:ext cx="472428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lvl="4" marL="1828800" algn="ctr">
              <a:lnSpc>
                <a:spcPct val="100000"/>
              </a:lnSpc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ff0000"/>
                </a:solidFill>
                <a:effectLst/>
                <a:uFillTx/>
                <a:latin typeface="Times New Roman"/>
              </a:rPr>
              <a:t>Research Group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0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A Quant’s Impact On Enron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1391" name="PlaceHolder 2"/>
          <p:cNvSpPr>
            <a:spLocks noGrp="1"/>
          </p:cNvSpPr>
          <p:nvPr>
            <p:ph/>
          </p:nvPr>
        </p:nvSpPr>
        <p:spPr>
          <a:xfrm>
            <a:off x="1025280" y="875880"/>
            <a:ext cx="7778520" cy="947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marL="285840" indent="-285840">
              <a:lnSpc>
                <a:spcPct val="90000"/>
              </a:lnSpc>
              <a:spcBef>
                <a:spcPts val="1001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Model Development and Control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Forward Curve Validation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392" name="Computer" descr=""/>
          <p:cNvPicPr/>
          <p:nvPr/>
        </p:nvPicPr>
        <p:blipFill>
          <a:blip r:embed="rId2"/>
          <a:stretch/>
        </p:blipFill>
        <p:spPr>
          <a:xfrm>
            <a:off x="2133720" y="2244600"/>
            <a:ext cx="4022640" cy="311472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3" name=""/>
          <p:cNvGrpSpPr/>
          <p:nvPr/>
        </p:nvGrpSpPr>
        <p:grpSpPr>
          <a:xfrm>
            <a:off x="4813200" y="3597120"/>
            <a:ext cx="1806480" cy="1581120"/>
            <a:chOff x="4813200" y="3597120"/>
            <a:chExt cx="1806480" cy="1581120"/>
          </a:xfrm>
        </p:grpSpPr>
        <p:sp>
          <p:nvSpPr>
            <p:cNvPr id="1394" name=""/>
            <p:cNvSpPr/>
            <p:nvPr/>
          </p:nvSpPr>
          <p:spPr>
            <a:xfrm>
              <a:off x="4813200" y="3772440"/>
              <a:ext cx="1402920" cy="1404000"/>
            </a:xfrm>
            <a:prstGeom prst="rect">
              <a:avLst/>
            </a:prstGeom>
            <a:gradFill rotWithShape="0">
              <a:gsLst>
                <a:gs pos="0">
                  <a:srgbClr val="009900"/>
                </a:gs>
                <a:gs pos="50000">
                  <a:srgbClr val="b1dfb1"/>
                </a:gs>
                <a:gs pos="100000">
                  <a:srgbClr val="009900"/>
                </a:gs>
              </a:gsLst>
              <a:lin ang="81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5" name=""/>
            <p:cNvSpPr/>
            <p:nvPr/>
          </p:nvSpPr>
          <p:spPr>
            <a:xfrm>
              <a:off x="6216120" y="3597120"/>
              <a:ext cx="397800" cy="1581120"/>
            </a:xfrm>
            <a:custGeom>
              <a:avLst/>
              <a:gdLst/>
              <a:ahLst/>
              <a:rect l="l" t="t" r="r" b="b"/>
              <a:pathLst>
                <a:path w="254" h="1011">
                  <a:moveTo>
                    <a:pt x="0" y="113"/>
                  </a:moveTo>
                  <a:lnTo>
                    <a:pt x="0" y="1011"/>
                  </a:lnTo>
                  <a:lnTo>
                    <a:pt x="254" y="861"/>
                  </a:lnTo>
                  <a:lnTo>
                    <a:pt x="254" y="0"/>
                  </a:lnTo>
                  <a:lnTo>
                    <a:pt x="0" y="113"/>
                  </a:lnTo>
                  <a:close/>
                </a:path>
              </a:pathLst>
            </a:custGeom>
            <a:gradFill rotWithShape="0">
              <a:gsLst>
                <a:gs pos="0">
                  <a:srgbClr val="009900"/>
                </a:gs>
                <a:gs pos="50000">
                  <a:srgbClr val="b1dfb1"/>
                </a:gs>
                <a:gs pos="100000">
                  <a:srgbClr val="009900"/>
                </a:gs>
              </a:gsLst>
              <a:lin ang="81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6" name=""/>
            <p:cNvSpPr/>
            <p:nvPr/>
          </p:nvSpPr>
          <p:spPr>
            <a:xfrm>
              <a:off x="4814640" y="3597120"/>
              <a:ext cx="1805040" cy="177480"/>
            </a:xfrm>
            <a:custGeom>
              <a:avLst/>
              <a:gdLst/>
              <a:ahLst/>
              <a:rect l="l" t="t" r="r" b="b"/>
              <a:pathLst>
                <a:path w="1156" h="113">
                  <a:moveTo>
                    <a:pt x="0" y="113"/>
                  </a:moveTo>
                  <a:lnTo>
                    <a:pt x="898" y="113"/>
                  </a:lnTo>
                  <a:lnTo>
                    <a:pt x="1156" y="0"/>
                  </a:lnTo>
                  <a:lnTo>
                    <a:pt x="290" y="0"/>
                  </a:lnTo>
                  <a:lnTo>
                    <a:pt x="0" y="113"/>
                  </a:lnTo>
                  <a:close/>
                </a:path>
              </a:pathLst>
            </a:custGeom>
            <a:gradFill rotWithShape="0">
              <a:gsLst>
                <a:gs pos="0">
                  <a:srgbClr val="009900"/>
                </a:gs>
                <a:gs pos="50000">
                  <a:srgbClr val="b1dfb1"/>
                </a:gs>
                <a:gs pos="100000">
                  <a:srgbClr val="009900"/>
                </a:gs>
              </a:gsLst>
              <a:lin ang="81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397" name=""/>
          <p:cNvGrpSpPr/>
          <p:nvPr/>
        </p:nvGrpSpPr>
        <p:grpSpPr>
          <a:xfrm>
            <a:off x="6581880" y="4044960"/>
            <a:ext cx="1806120" cy="1628280"/>
            <a:chOff x="6581880" y="4044960"/>
            <a:chExt cx="1806120" cy="1628280"/>
          </a:xfrm>
        </p:grpSpPr>
        <p:sp>
          <p:nvSpPr>
            <p:cNvPr id="1398" name=""/>
            <p:cNvSpPr/>
            <p:nvPr/>
          </p:nvSpPr>
          <p:spPr>
            <a:xfrm>
              <a:off x="6581880" y="4268160"/>
              <a:ext cx="1402920" cy="1405080"/>
            </a:xfrm>
            <a:prstGeom prst="rect">
              <a:avLst/>
            </a:prstGeom>
            <a:gradFill rotWithShape="0">
              <a:gsLst>
                <a:gs pos="0">
                  <a:srgbClr val="3333cc"/>
                </a:gs>
                <a:gs pos="50000">
                  <a:srgbClr val="acace9"/>
                </a:gs>
                <a:gs pos="100000">
                  <a:srgbClr val="3333cc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9" name=""/>
            <p:cNvSpPr/>
            <p:nvPr/>
          </p:nvSpPr>
          <p:spPr>
            <a:xfrm>
              <a:off x="7984800" y="4050000"/>
              <a:ext cx="397800" cy="1622880"/>
            </a:xfrm>
            <a:custGeom>
              <a:avLst/>
              <a:gdLst/>
              <a:ahLst/>
              <a:rect l="l" t="t" r="r" b="b"/>
              <a:pathLst>
                <a:path w="254" h="1037">
                  <a:moveTo>
                    <a:pt x="0" y="140"/>
                  </a:moveTo>
                  <a:lnTo>
                    <a:pt x="0" y="1037"/>
                  </a:lnTo>
                  <a:lnTo>
                    <a:pt x="254" y="861"/>
                  </a:lnTo>
                  <a:lnTo>
                    <a:pt x="254" y="0"/>
                  </a:lnTo>
                  <a:lnTo>
                    <a:pt x="0" y="140"/>
                  </a:ln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50000">
                  <a:srgbClr val="acace9"/>
                </a:gs>
                <a:gs pos="100000">
                  <a:srgbClr val="3333cc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0" name=""/>
            <p:cNvSpPr/>
            <p:nvPr/>
          </p:nvSpPr>
          <p:spPr>
            <a:xfrm>
              <a:off x="6585480" y="4044960"/>
              <a:ext cx="1802520" cy="224640"/>
            </a:xfrm>
            <a:custGeom>
              <a:avLst/>
              <a:gdLst/>
              <a:ahLst/>
              <a:rect l="l" t="t" r="r" b="b"/>
              <a:pathLst>
                <a:path w="1155" h="144">
                  <a:moveTo>
                    <a:pt x="0" y="144"/>
                  </a:moveTo>
                  <a:lnTo>
                    <a:pt x="897" y="144"/>
                  </a:lnTo>
                  <a:lnTo>
                    <a:pt x="1155" y="0"/>
                  </a:lnTo>
                  <a:lnTo>
                    <a:pt x="290" y="0"/>
                  </a:lnTo>
                  <a:lnTo>
                    <a:pt x="0" y="144"/>
                  </a:ln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50000">
                  <a:srgbClr val="acace9"/>
                </a:gs>
                <a:gs pos="100000">
                  <a:srgbClr val="3333cc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01" name=""/>
          <p:cNvGrpSpPr/>
          <p:nvPr/>
        </p:nvGrpSpPr>
        <p:grpSpPr>
          <a:xfrm>
            <a:off x="2986200" y="3013200"/>
            <a:ext cx="1806120" cy="1578960"/>
            <a:chOff x="2986200" y="3013200"/>
            <a:chExt cx="1806120" cy="1578960"/>
          </a:xfrm>
        </p:grpSpPr>
        <p:sp>
          <p:nvSpPr>
            <p:cNvPr id="1402" name=""/>
            <p:cNvSpPr/>
            <p:nvPr/>
          </p:nvSpPr>
          <p:spPr>
            <a:xfrm>
              <a:off x="2986200" y="3188880"/>
              <a:ext cx="1402920" cy="140184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b585b5"/>
                </a:gs>
                <a:gs pos="100000">
                  <a:srgbClr val="660066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3" name=""/>
            <p:cNvSpPr/>
            <p:nvPr/>
          </p:nvSpPr>
          <p:spPr>
            <a:xfrm>
              <a:off x="4389120" y="3013200"/>
              <a:ext cx="397800" cy="1578960"/>
            </a:xfrm>
            <a:custGeom>
              <a:avLst/>
              <a:gdLst/>
              <a:ahLst/>
              <a:rect l="l" t="t" r="r" b="b"/>
              <a:pathLst>
                <a:path w="254" h="1011">
                  <a:moveTo>
                    <a:pt x="0" y="114"/>
                  </a:moveTo>
                  <a:lnTo>
                    <a:pt x="0" y="1011"/>
                  </a:lnTo>
                  <a:lnTo>
                    <a:pt x="254" y="861"/>
                  </a:lnTo>
                  <a:lnTo>
                    <a:pt x="254" y="0"/>
                  </a:lnTo>
                  <a:lnTo>
                    <a:pt x="0" y="114"/>
                  </a:lnTo>
                  <a:close/>
                </a:path>
              </a:pathLst>
            </a:custGeom>
            <a:gradFill rotWithShape="0">
              <a:gsLst>
                <a:gs pos="0">
                  <a:srgbClr val="660066"/>
                </a:gs>
                <a:gs pos="50000">
                  <a:srgbClr val="b585b5"/>
                </a:gs>
                <a:gs pos="100000">
                  <a:srgbClr val="660066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4" name=""/>
            <p:cNvSpPr/>
            <p:nvPr/>
          </p:nvSpPr>
          <p:spPr>
            <a:xfrm>
              <a:off x="2988000" y="3013200"/>
              <a:ext cx="1804320" cy="177120"/>
            </a:xfrm>
            <a:custGeom>
              <a:avLst/>
              <a:gdLst/>
              <a:ahLst/>
              <a:rect l="l" t="t" r="r" b="b"/>
              <a:pathLst>
                <a:path w="1156" h="114">
                  <a:moveTo>
                    <a:pt x="0" y="114"/>
                  </a:moveTo>
                  <a:lnTo>
                    <a:pt x="898" y="114"/>
                  </a:lnTo>
                  <a:lnTo>
                    <a:pt x="1156" y="0"/>
                  </a:lnTo>
                  <a:lnTo>
                    <a:pt x="290" y="0"/>
                  </a:lnTo>
                  <a:lnTo>
                    <a:pt x="0" y="114"/>
                  </a:lnTo>
                  <a:close/>
                </a:path>
              </a:pathLst>
            </a:custGeom>
            <a:gradFill rotWithShape="0">
              <a:gsLst>
                <a:gs pos="0">
                  <a:srgbClr val="660066"/>
                </a:gs>
                <a:gs pos="50000">
                  <a:srgbClr val="b585b5"/>
                </a:gs>
                <a:gs pos="100000">
                  <a:srgbClr val="660066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05" name=""/>
          <p:cNvGrpSpPr/>
          <p:nvPr/>
        </p:nvGrpSpPr>
        <p:grpSpPr>
          <a:xfrm>
            <a:off x="1184400" y="2438280"/>
            <a:ext cx="1806120" cy="1514520"/>
            <a:chOff x="1184400" y="2438280"/>
            <a:chExt cx="1806120" cy="1514520"/>
          </a:xfrm>
        </p:grpSpPr>
        <p:sp>
          <p:nvSpPr>
            <p:cNvPr id="1406" name=""/>
            <p:cNvSpPr/>
            <p:nvPr/>
          </p:nvSpPr>
          <p:spPr>
            <a:xfrm>
              <a:off x="1184400" y="2547720"/>
              <a:ext cx="1404720" cy="140328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50000">
                  <a:srgbClr val="fee998"/>
                </a:gs>
                <a:gs pos="100000">
                  <a:srgbClr val="ffcc00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7" name=""/>
            <p:cNvSpPr/>
            <p:nvPr/>
          </p:nvSpPr>
          <p:spPr>
            <a:xfrm>
              <a:off x="2590560" y="2438280"/>
              <a:ext cx="398520" cy="1514520"/>
            </a:xfrm>
            <a:custGeom>
              <a:avLst/>
              <a:gdLst/>
              <a:ahLst/>
              <a:rect l="l" t="t" r="r" b="b"/>
              <a:pathLst>
                <a:path w="255" h="969">
                  <a:moveTo>
                    <a:pt x="0" y="72"/>
                  </a:moveTo>
                  <a:lnTo>
                    <a:pt x="0" y="969"/>
                  </a:lnTo>
                  <a:lnTo>
                    <a:pt x="255" y="852"/>
                  </a:lnTo>
                  <a:lnTo>
                    <a:pt x="255" y="0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rgbClr val="ffcc00"/>
                </a:gs>
                <a:gs pos="50000">
                  <a:srgbClr val="fee998"/>
                </a:gs>
                <a:gs pos="100000">
                  <a:srgbClr val="ffcc00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8" name=""/>
            <p:cNvSpPr/>
            <p:nvPr/>
          </p:nvSpPr>
          <p:spPr>
            <a:xfrm>
              <a:off x="1187280" y="2438280"/>
              <a:ext cx="1803240" cy="112680"/>
            </a:xfrm>
            <a:custGeom>
              <a:avLst/>
              <a:gdLst/>
              <a:ahLst/>
              <a:rect l="l" t="t" r="r" b="b"/>
              <a:pathLst>
                <a:path w="1154" h="72">
                  <a:moveTo>
                    <a:pt x="0" y="72"/>
                  </a:moveTo>
                  <a:lnTo>
                    <a:pt x="898" y="72"/>
                  </a:lnTo>
                  <a:lnTo>
                    <a:pt x="1154" y="0"/>
                  </a:lnTo>
                  <a:lnTo>
                    <a:pt x="283" y="0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rgbClr val="ffcc00"/>
                </a:gs>
                <a:gs pos="50000">
                  <a:srgbClr val="fee998"/>
                </a:gs>
                <a:gs pos="100000">
                  <a:srgbClr val="ffcc00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409" name=""/>
          <p:cNvSpPr/>
          <p:nvPr/>
        </p:nvSpPr>
        <p:spPr>
          <a:xfrm>
            <a:off x="1066680" y="2744640"/>
            <a:ext cx="1406520" cy="88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1" marL="114480" algn="ctr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Pricing and Valuation Models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0" name=""/>
          <p:cNvSpPr/>
          <p:nvPr/>
        </p:nvSpPr>
        <p:spPr>
          <a:xfrm>
            <a:off x="2874960" y="3451320"/>
            <a:ext cx="1555920" cy="88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1" marL="114480" algn="ctr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114480" algn="ctr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Assessment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114480" algn="ctr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Tools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1" name=""/>
          <p:cNvSpPr/>
          <p:nvPr/>
        </p:nvSpPr>
        <p:spPr>
          <a:xfrm>
            <a:off x="4681440" y="3838680"/>
            <a:ext cx="1555920" cy="11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1" marL="114480" algn="ctr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Data 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114480" algn="ctr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Acquisition and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114480" algn="ctr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Analysis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2" name=""/>
          <p:cNvSpPr/>
          <p:nvPr/>
        </p:nvSpPr>
        <p:spPr>
          <a:xfrm>
            <a:off x="6459480" y="4302000"/>
            <a:ext cx="1555920" cy="129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1" marL="114480" algn="ctr"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114480" algn="ctr"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Information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114480" algn="ctr"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Acquisition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114480" algn="ctr"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114480" algn="ctr"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Assessment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3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Research Group Main Functions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1414" name="PlaceHolder 2"/>
          <p:cNvSpPr>
            <a:spLocks noGrp="1"/>
          </p:cNvSpPr>
          <p:nvPr>
            <p:ph/>
          </p:nvPr>
        </p:nvSpPr>
        <p:spPr>
          <a:xfrm>
            <a:off x="1082520" y="990360"/>
            <a:ext cx="7778880" cy="73332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marL="285840" indent="-28584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Centralized development of accurate and consistent quantitative models across Enron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PlaceHolder 1"/>
          <p:cNvSpPr>
            <a:spLocks noGrp="1"/>
          </p:cNvSpPr>
          <p:nvPr>
            <p:ph type="title"/>
          </p:nvPr>
        </p:nvSpPr>
        <p:spPr>
          <a:xfrm>
            <a:off x="1012320" y="192240"/>
            <a:ext cx="768996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Research Group Main Functions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1416" name="PlaceHolder 2"/>
          <p:cNvSpPr>
            <a:spLocks noGrp="1"/>
          </p:cNvSpPr>
          <p:nvPr>
            <p:ph/>
          </p:nvPr>
        </p:nvSpPr>
        <p:spPr>
          <a:xfrm>
            <a:off x="701640" y="1269720"/>
            <a:ext cx="7778880" cy="169524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marL="285840" indent="-28584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Support Information Technology through development of: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224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Proprietary trading support systems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224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Risk management tools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224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Other decision support systems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417" name="Disc" descr=""/>
          <p:cNvPicPr/>
          <p:nvPr/>
        </p:nvPicPr>
        <p:blipFill>
          <a:blip r:embed="rId1"/>
          <a:stretch/>
        </p:blipFill>
        <p:spPr>
          <a:xfrm>
            <a:off x="5025960" y="2662200"/>
            <a:ext cx="3629160" cy="3471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Research Group Main Functions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1419" name="PlaceHolder 2"/>
          <p:cNvSpPr>
            <a:spLocks noGrp="1"/>
          </p:cNvSpPr>
          <p:nvPr>
            <p:ph/>
          </p:nvPr>
        </p:nvSpPr>
        <p:spPr>
          <a:xfrm>
            <a:off x="709560" y="1020600"/>
            <a:ext cx="5278320" cy="17056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marL="285840" indent="-28584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Staying on the cutting edge of technology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Monitoring important developments: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224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Financial economics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224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Applied mathematics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228600">
              <a:lnSpc>
                <a:spcPct val="90000"/>
              </a:lnSpc>
              <a:spcBef>
                <a:spcPts val="224"/>
              </a:spcBef>
              <a:buClr>
                <a:srgbClr val="ff0000"/>
              </a:buClr>
              <a:buSzPct val="110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Other fields of interest to Enron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420" name="Head" descr=""/>
          <p:cNvPicPr/>
          <p:nvPr/>
        </p:nvPicPr>
        <p:blipFill>
          <a:blip r:embed="rId1"/>
          <a:stretch/>
        </p:blipFill>
        <p:spPr>
          <a:xfrm>
            <a:off x="5595840" y="2155680"/>
            <a:ext cx="3327480" cy="3943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"/>
          <p:cNvCxnSpPr/>
          <p:nvPr/>
        </p:nvCxnSpPr>
        <p:spPr>
          <a:xfrm>
            <a:off x="4362120" y="3685680"/>
            <a:ext cx="1080" cy="108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109440" y="262080"/>
            <a:ext cx="1024200" cy="1023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5" name=""/>
          <p:cNvSpPr/>
          <p:nvPr/>
        </p:nvSpPr>
        <p:spPr>
          <a:xfrm>
            <a:off x="1601640" y="1780200"/>
            <a:ext cx="7075800" cy="3410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Presented by:</a:t>
            </a:r>
            <a:br>
              <a:rPr sz="3200"/>
            </a:b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0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John S. Hopley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Chief Underwriter</a:t>
            </a:r>
            <a:br>
              <a:rPr sz="3200"/>
            </a:b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January 1999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 flipH="1">
            <a:off x="1434960" y="90360"/>
            <a:ext cx="14400" cy="579600"/>
          </a:xfrm>
          <a:prstGeom prst="line">
            <a:avLst/>
          </a:prstGeom>
          <a:ln w="5724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1219320" y="826920"/>
            <a:ext cx="7562880" cy="0"/>
          </a:xfrm>
          <a:prstGeom prst="line">
            <a:avLst/>
          </a:prstGeom>
          <a:ln w="5724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1427040" y="1030320"/>
            <a:ext cx="0" cy="5551560"/>
          </a:xfrm>
          <a:prstGeom prst="line">
            <a:avLst/>
          </a:prstGeom>
          <a:ln w="5724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1596960" y="229320"/>
            <a:ext cx="7397640" cy="484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Enron Corp. - Risk Assessment &amp; Control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Research Group Main Functions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1422" name="PlaceHolder 2"/>
          <p:cNvSpPr>
            <a:spLocks noGrp="1"/>
          </p:cNvSpPr>
          <p:nvPr>
            <p:ph/>
          </p:nvPr>
        </p:nvSpPr>
        <p:spPr>
          <a:xfrm>
            <a:off x="900000" y="993240"/>
            <a:ext cx="7338960" cy="155916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marL="285840" indent="-28584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Dissemination of new pricing and valuation technologies across Enron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Training and skill transfer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Internal consulting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Research Group Main Functions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1424" name="PlaceHolder 2"/>
          <p:cNvSpPr>
            <a:spLocks noGrp="1"/>
          </p:cNvSpPr>
          <p:nvPr>
            <p:ph/>
          </p:nvPr>
        </p:nvSpPr>
        <p:spPr>
          <a:xfrm>
            <a:off x="713880" y="993240"/>
            <a:ext cx="5915160" cy="45900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marL="285840" indent="-285840">
              <a:lnSpc>
                <a:spcPct val="90000"/>
              </a:lnSpc>
              <a:spcBef>
                <a:spcPts val="374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Internal and external publications and presentations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25" name=""/>
          <p:cNvGrpSpPr/>
          <p:nvPr/>
        </p:nvGrpSpPr>
        <p:grpSpPr>
          <a:xfrm>
            <a:off x="7165800" y="-7920"/>
            <a:ext cx="1855800" cy="2504880"/>
            <a:chOff x="7165800" y="-7920"/>
            <a:chExt cx="1855800" cy="2504880"/>
          </a:xfrm>
        </p:grpSpPr>
        <p:pic>
          <p:nvPicPr>
            <p:cNvPr id="1426" name="SPRSDW" descr=""/>
            <p:cNvPicPr/>
            <p:nvPr/>
          </p:nvPicPr>
          <p:blipFill>
            <a:blip r:embed="rId1"/>
            <a:stretch/>
          </p:blipFill>
          <p:spPr>
            <a:xfrm>
              <a:off x="7315560" y="2204280"/>
              <a:ext cx="1569240" cy="2926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427" name="Books" descr=""/>
            <p:cNvPicPr/>
            <p:nvPr/>
          </p:nvPicPr>
          <p:blipFill>
            <a:blip r:embed="rId2"/>
            <a:stretch/>
          </p:blipFill>
          <p:spPr>
            <a:xfrm>
              <a:off x="7165800" y="-7920"/>
              <a:ext cx="1855800" cy="225360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1428" name="" descr=""/>
          <p:cNvPicPr/>
          <p:nvPr/>
        </p:nvPicPr>
        <p:blipFill>
          <a:blip r:embed="rId3"/>
          <a:stretch/>
        </p:blipFill>
        <p:spPr>
          <a:xfrm>
            <a:off x="689040" y="2724120"/>
            <a:ext cx="8262720" cy="3402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"/>
          <p:cNvSpPr/>
          <p:nvPr/>
        </p:nvSpPr>
        <p:spPr>
          <a:xfrm flipV="1">
            <a:off x="3349800" y="2358720"/>
            <a:ext cx="2830320" cy="2584440"/>
          </a:xfrm>
          <a:prstGeom prst="line">
            <a:avLst/>
          </a:prstGeom>
          <a:ln w="28440">
            <a:solidFill>
              <a:srgbClr val="105a2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0" name=""/>
          <p:cNvSpPr/>
          <p:nvPr/>
        </p:nvSpPr>
        <p:spPr>
          <a:xfrm>
            <a:off x="4681440" y="1946160"/>
            <a:ext cx="0" cy="4027680"/>
          </a:xfrm>
          <a:prstGeom prst="line">
            <a:avLst/>
          </a:prstGeom>
          <a:ln w="28440">
            <a:solidFill>
              <a:srgbClr val="105a2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1" name=""/>
          <p:cNvSpPr/>
          <p:nvPr/>
        </p:nvSpPr>
        <p:spPr>
          <a:xfrm flipV="1">
            <a:off x="3051000" y="3596760"/>
            <a:ext cx="3522960" cy="25560"/>
          </a:xfrm>
          <a:prstGeom prst="line">
            <a:avLst/>
          </a:prstGeom>
          <a:ln w="28440">
            <a:solidFill>
              <a:srgbClr val="105a2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2" name=""/>
          <p:cNvSpPr/>
          <p:nvPr/>
        </p:nvSpPr>
        <p:spPr>
          <a:xfrm>
            <a:off x="3333600" y="2476440"/>
            <a:ext cx="2994120" cy="2708280"/>
          </a:xfrm>
          <a:prstGeom prst="line">
            <a:avLst/>
          </a:prstGeom>
          <a:ln w="28440">
            <a:solidFill>
              <a:srgbClr val="105a2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3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Primary Users of Research Group Output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1434" name=""/>
          <p:cNvSpPr/>
          <p:nvPr/>
        </p:nvSpPr>
        <p:spPr>
          <a:xfrm>
            <a:off x="3681360" y="2631960"/>
            <a:ext cx="2028960" cy="197352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efefef"/>
              </a:gs>
              <a:gs pos="100000">
                <a:srgbClr val="c2c2c2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5" name=""/>
          <p:cNvSpPr/>
          <p:nvPr/>
        </p:nvSpPr>
        <p:spPr>
          <a:xfrm>
            <a:off x="3728520" y="3108240"/>
            <a:ext cx="189648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105a22"/>
                </a:solidFill>
                <a:effectLst/>
                <a:uFillTx/>
                <a:latin typeface="Arial Narrow"/>
              </a:rPr>
              <a:t>Research</a:t>
            </a:r>
            <a:br>
              <a:rPr sz="3000"/>
            </a:br>
            <a:r>
              <a:rPr b="1" lang="en-US" sz="3000" strike="noStrike" u="none">
                <a:solidFill>
                  <a:srgbClr val="105a22"/>
                </a:solidFill>
                <a:effectLst/>
                <a:uFillTx/>
                <a:latin typeface="Arial Narrow"/>
              </a:rPr>
              <a:t>Group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6" name=""/>
          <p:cNvSpPr/>
          <p:nvPr/>
        </p:nvSpPr>
        <p:spPr>
          <a:xfrm>
            <a:off x="3968640" y="1066680"/>
            <a:ext cx="1443240" cy="112896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efefef"/>
              </a:gs>
              <a:gs pos="100000">
                <a:srgbClr val="c2c2c2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7" name=""/>
          <p:cNvSpPr/>
          <p:nvPr/>
        </p:nvSpPr>
        <p:spPr>
          <a:xfrm>
            <a:off x="3959280" y="5240160"/>
            <a:ext cx="1442880" cy="112896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efefef"/>
              </a:gs>
              <a:gs pos="100000">
                <a:srgbClr val="c2c2c2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8" name=""/>
          <p:cNvSpPr/>
          <p:nvPr/>
        </p:nvSpPr>
        <p:spPr>
          <a:xfrm>
            <a:off x="2216160" y="1616040"/>
            <a:ext cx="1442880" cy="112860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efefef"/>
              </a:gs>
              <a:gs pos="100000">
                <a:srgbClr val="c2c2c2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9" name=""/>
          <p:cNvSpPr/>
          <p:nvPr/>
        </p:nvSpPr>
        <p:spPr>
          <a:xfrm>
            <a:off x="1752480" y="3092400"/>
            <a:ext cx="1443240" cy="112860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efefef"/>
              </a:gs>
              <a:gs pos="100000">
                <a:srgbClr val="c2c2c2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0" name=""/>
          <p:cNvSpPr/>
          <p:nvPr/>
        </p:nvSpPr>
        <p:spPr>
          <a:xfrm>
            <a:off x="2274840" y="4584600"/>
            <a:ext cx="1443240" cy="112896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efefef"/>
              </a:gs>
              <a:gs pos="100000">
                <a:srgbClr val="c2c2c2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1" name=""/>
          <p:cNvSpPr/>
          <p:nvPr/>
        </p:nvSpPr>
        <p:spPr>
          <a:xfrm>
            <a:off x="5742000" y="1616040"/>
            <a:ext cx="1442880" cy="112860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efefef"/>
              </a:gs>
              <a:gs pos="100000">
                <a:srgbClr val="c2c2c2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2" name=""/>
          <p:cNvSpPr/>
          <p:nvPr/>
        </p:nvSpPr>
        <p:spPr>
          <a:xfrm>
            <a:off x="6159600" y="3105000"/>
            <a:ext cx="1442880" cy="112896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efefef"/>
              </a:gs>
              <a:gs pos="100000">
                <a:srgbClr val="c2c2c2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3" name=""/>
          <p:cNvSpPr/>
          <p:nvPr/>
        </p:nvSpPr>
        <p:spPr>
          <a:xfrm>
            <a:off x="5692680" y="4575240"/>
            <a:ext cx="1443240" cy="112860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efefef"/>
              </a:gs>
              <a:gs pos="100000">
                <a:srgbClr val="c2c2c2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4" name=""/>
          <p:cNvSpPr/>
          <p:nvPr/>
        </p:nvSpPr>
        <p:spPr>
          <a:xfrm>
            <a:off x="4075200" y="1204920"/>
            <a:ext cx="123336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cc0000"/>
                </a:solidFill>
                <a:effectLst/>
                <a:uFillTx/>
                <a:latin typeface="Arial Narrow"/>
              </a:rPr>
              <a:t>Commodity Trading Desks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5" name=""/>
          <p:cNvSpPr/>
          <p:nvPr/>
        </p:nvSpPr>
        <p:spPr>
          <a:xfrm>
            <a:off x="2297160" y="1895400"/>
            <a:ext cx="1233360" cy="56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cc0000"/>
                </a:solidFill>
                <a:effectLst/>
                <a:uFillTx/>
                <a:latin typeface="Arial Narrow"/>
              </a:rPr>
              <a:t>Equity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cc0000"/>
                </a:solidFill>
                <a:effectLst/>
                <a:uFillTx/>
                <a:latin typeface="Arial Narrow"/>
              </a:rPr>
              <a:t>Desk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6" name=""/>
          <p:cNvSpPr/>
          <p:nvPr/>
        </p:nvSpPr>
        <p:spPr>
          <a:xfrm>
            <a:off x="1847880" y="3263760"/>
            <a:ext cx="1233360" cy="79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cc0000"/>
                </a:solidFill>
                <a:effectLst/>
                <a:uFillTx/>
                <a:latin typeface="Arial Narrow"/>
              </a:rPr>
              <a:t>Interest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cc0000"/>
                </a:solidFill>
                <a:effectLst/>
                <a:uFillTx/>
                <a:latin typeface="Arial Narrow"/>
              </a:rPr>
              <a:t>Rate/FX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cc0000"/>
                </a:solidFill>
                <a:effectLst/>
                <a:uFillTx/>
                <a:latin typeface="Arial Narrow"/>
              </a:rPr>
              <a:t>Desk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7" name=""/>
          <p:cNvSpPr/>
          <p:nvPr/>
        </p:nvSpPr>
        <p:spPr>
          <a:xfrm>
            <a:off x="2293920" y="4689360"/>
            <a:ext cx="137016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cc0000"/>
                </a:solidFill>
                <a:effectLst/>
                <a:uFillTx/>
                <a:latin typeface="Arial Narrow"/>
              </a:rPr>
              <a:t>Enron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cc0000"/>
                </a:solidFill>
                <a:effectLst/>
                <a:uFillTx/>
                <a:latin typeface="Arial Narrow"/>
              </a:rPr>
              <a:t>Capital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cc0000"/>
                </a:solidFill>
                <a:effectLst/>
                <a:uFillTx/>
                <a:latin typeface="Arial Narrow"/>
              </a:rPr>
              <a:t>Management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8" name=""/>
          <p:cNvSpPr/>
          <p:nvPr/>
        </p:nvSpPr>
        <p:spPr>
          <a:xfrm>
            <a:off x="5823000" y="1744560"/>
            <a:ext cx="1233360" cy="126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cc0000"/>
                </a:solidFill>
                <a:effectLst/>
                <a:uFillTx/>
                <a:latin typeface="Arial Narrow"/>
              </a:rPr>
              <a:t>Structuring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cc0000"/>
                </a:solidFill>
                <a:effectLst/>
                <a:uFillTx/>
                <a:latin typeface="Arial Narrow"/>
              </a:rPr>
              <a:t>&amp; Origination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9" name=""/>
          <p:cNvSpPr/>
          <p:nvPr/>
        </p:nvSpPr>
        <p:spPr>
          <a:xfrm>
            <a:off x="6207120" y="3249720"/>
            <a:ext cx="138276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cc0000"/>
                </a:solidFill>
                <a:effectLst/>
                <a:uFillTx/>
                <a:latin typeface="Arial Narrow"/>
              </a:rPr>
              <a:t>Risk Management Controls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0" name=""/>
          <p:cNvSpPr/>
          <p:nvPr/>
        </p:nvSpPr>
        <p:spPr>
          <a:xfrm>
            <a:off x="5699160" y="4665600"/>
            <a:ext cx="1382760" cy="102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cc0000"/>
                </a:solidFill>
                <a:effectLst/>
                <a:uFillTx/>
                <a:latin typeface="Arial Narrow"/>
              </a:rPr>
              <a:t>Credit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cc0000"/>
                </a:solidFill>
                <a:effectLst/>
                <a:uFillTx/>
                <a:latin typeface="Arial Narrow"/>
              </a:rPr>
              <a:t>Risk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cc0000"/>
                </a:solidFill>
                <a:effectLst/>
                <a:uFillTx/>
                <a:latin typeface="Arial Narrow"/>
              </a:rPr>
              <a:t>Management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1" name=""/>
          <p:cNvSpPr/>
          <p:nvPr/>
        </p:nvSpPr>
        <p:spPr>
          <a:xfrm>
            <a:off x="4057560" y="5365800"/>
            <a:ext cx="1233720" cy="79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cc0000"/>
                </a:solidFill>
                <a:effectLst/>
                <a:uFillTx/>
                <a:latin typeface="Arial Narrow"/>
              </a:rPr>
              <a:t>Risk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cc0000"/>
                </a:solidFill>
                <a:effectLst/>
                <a:uFillTx/>
                <a:latin typeface="Arial Narrow"/>
              </a:rPr>
              <a:t>Analytics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cc0000"/>
                </a:solidFill>
                <a:effectLst/>
                <a:uFillTx/>
                <a:latin typeface="Arial Narrow"/>
              </a:rPr>
              <a:t>(RAROC)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Conclusion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1453" name="PlaceHolder 2"/>
          <p:cNvSpPr>
            <a:spLocks noGrp="1"/>
          </p:cNvSpPr>
          <p:nvPr>
            <p:ph/>
          </p:nvPr>
        </p:nvSpPr>
        <p:spPr>
          <a:xfrm>
            <a:off x="1082520" y="990360"/>
            <a:ext cx="7778880" cy="44542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t">
            <a:normAutofit/>
          </a:bodyPr>
          <a:p>
            <a:pPr marL="285840" indent="-285840">
              <a:lnSpc>
                <a:spcPct val="90000"/>
              </a:lnSpc>
              <a:spcBef>
                <a:spcPts val="2375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has invested in the people, tools, and systems necessary for effective risk management.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2375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highly values an independent group focused on controls.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2375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Integration of multiple disciplines in Risk Management Controls Group enhances overall effort.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2375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Board of Directors’ involvement indicative of Enron’s focus and commitment to monitor risk.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90000"/>
              </a:lnSpc>
              <a:spcBef>
                <a:spcPts val="2375"/>
              </a:spcBef>
              <a:spcAft>
                <a:spcPts val="751"/>
              </a:spcAft>
              <a:buClr>
                <a:srgbClr val="000099"/>
              </a:buClr>
              <a:buSzPct val="9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Commitment includes applying sophisticated concepts (relative to financial securities industry) that are appropriate for Enron’s unique markets and risks.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"/>
          <p:cNvSpPr/>
          <p:nvPr/>
        </p:nvSpPr>
        <p:spPr>
          <a:xfrm>
            <a:off x="4443480" y="1332000"/>
            <a:ext cx="0" cy="312876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5238720" y="1292400"/>
            <a:ext cx="857160" cy="2354040"/>
          </a:xfrm>
          <a:custGeom>
            <a:avLst/>
            <a:gdLst/>
            <a:ahLst/>
            <a:rect l="l" t="t" r="r" b="b"/>
            <a:pathLst>
              <a:path w="986" h="1483">
                <a:moveTo>
                  <a:pt x="240" y="1483"/>
                </a:moveTo>
                <a:lnTo>
                  <a:pt x="986" y="1483"/>
                </a:lnTo>
                <a:lnTo>
                  <a:pt x="986" y="0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cc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6727680" y="4435560"/>
            <a:ext cx="0" cy="406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3722760" y="4448160"/>
            <a:ext cx="0" cy="406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2244600" y="4444920"/>
            <a:ext cx="0" cy="406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5219640" y="4459320"/>
            <a:ext cx="0" cy="406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3429000" y="1843200"/>
            <a:ext cx="2038320" cy="90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919191"/>
            </a:solidFill>
            <a:miter/>
          </a:ln>
          <a:effectLst>
            <a:outerShdw dist="107932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President &amp; COO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Enron</a:t>
            </a:r>
            <a:br>
              <a:rPr sz="2000"/>
            </a:b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Jeffrey K. Skilling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7" name=""/>
          <p:cNvGrpSpPr/>
          <p:nvPr/>
        </p:nvGrpSpPr>
        <p:grpSpPr>
          <a:xfrm>
            <a:off x="857160" y="4435560"/>
            <a:ext cx="7407000" cy="433080"/>
            <a:chOff x="857160" y="4435560"/>
            <a:chExt cx="7407000" cy="433080"/>
          </a:xfrm>
        </p:grpSpPr>
        <p:sp>
          <p:nvSpPr>
            <p:cNvPr id="98" name=""/>
            <p:cNvSpPr/>
            <p:nvPr/>
          </p:nvSpPr>
          <p:spPr>
            <a:xfrm>
              <a:off x="8247240" y="4435560"/>
              <a:ext cx="0" cy="43308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857160" y="4443480"/>
              <a:ext cx="7407000" cy="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874080" y="4437000"/>
              <a:ext cx="0" cy="40644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1" name=""/>
          <p:cNvSpPr/>
          <p:nvPr/>
        </p:nvSpPr>
        <p:spPr>
          <a:xfrm>
            <a:off x="3432240" y="3143160"/>
            <a:ext cx="2044800" cy="887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919191"/>
            </a:solidFill>
            <a:miter/>
          </a:ln>
          <a:effectLst>
            <a:outerShdw dist="107932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Chief Risk Officer</a:t>
            </a:r>
            <a:br>
              <a:rPr sz="2200"/>
            </a:b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Richard B. Buy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Risk Assessment &amp; Control Group (“RAC”)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247680" y="4630680"/>
            <a:ext cx="1219320" cy="1357200"/>
          </a:xfrm>
          <a:custGeom>
            <a:avLst/>
            <a:gdLst>
              <a:gd name="textAreaLeft" fmla="*/ 59400 w 1219320"/>
              <a:gd name="textAreaRight" fmla="*/ 1159920 w 1219320"/>
              <a:gd name="textAreaTop" fmla="*/ 59400 h 1357200"/>
              <a:gd name="textAreaBottom" fmla="*/ 1297800 h 1357200"/>
            </a:gdLst>
            <a:ahLst/>
            <a:cxnLst/>
            <a:rect l="textAreaLeft" t="textAreaTop" r="textAreaRight" b="textAreaBottom"/>
            <a:pathLst>
              <a:path w="21600" h="24042">
                <a:moveTo>
                  <a:pt x="3600" y="0"/>
                </a:moveTo>
                <a:arcTo wR="3600" hR="3600" stAng="16200000" swAng="-5400000"/>
                <a:lnTo>
                  <a:pt x="0" y="20442"/>
                </a:lnTo>
                <a:arcTo wR="3600" hR="3600" stAng="10800000" swAng="-5400000"/>
                <a:lnTo>
                  <a:pt x="18000" y="24042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gradFill rotWithShape="0">
            <a:gsLst>
              <a:gs pos="0">
                <a:srgbClr val="ffcc00"/>
              </a:gs>
              <a:gs pos="50000">
                <a:srgbClr val="fef3cb"/>
              </a:gs>
              <a:gs pos="100000">
                <a:srgbClr val="ffcc00"/>
              </a:gs>
            </a:gsLst>
            <a:lin ang="13500000"/>
          </a:gradFill>
          <a:ln w="0">
            <a:noFill/>
          </a:ln>
          <a:effectLst>
            <a:outerShdw dist="71785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Market Risk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Management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Controls</a:t>
            </a:r>
            <a:br>
              <a:rPr sz="1600"/>
            </a:b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1646280" y="4651200"/>
            <a:ext cx="1219320" cy="1357560"/>
          </a:xfrm>
          <a:custGeom>
            <a:avLst/>
            <a:gdLst>
              <a:gd name="textAreaLeft" fmla="*/ 59400 w 1219320"/>
              <a:gd name="textAreaRight" fmla="*/ 1159920 w 1219320"/>
              <a:gd name="textAreaTop" fmla="*/ 59400 h 1357560"/>
              <a:gd name="textAreaBottom" fmla="*/ 1298160 h 1357560"/>
            </a:gdLst>
            <a:ahLst/>
            <a:cxnLst/>
            <a:rect l="textAreaLeft" t="textAreaTop" r="textAreaRight" b="textAreaBottom"/>
            <a:pathLst>
              <a:path w="21600" h="24048">
                <a:moveTo>
                  <a:pt x="3600" y="0"/>
                </a:moveTo>
                <a:arcTo wR="3600" hR="3600" stAng="16200000" swAng="-5400000"/>
                <a:lnTo>
                  <a:pt x="0" y="20448"/>
                </a:lnTo>
                <a:arcTo wR="3600" hR="3600" stAng="10800000" swAng="-5400000"/>
                <a:lnTo>
                  <a:pt x="18000" y="2404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3333cc"/>
          </a:solidFill>
          <a:ln w="0">
            <a:noFill/>
          </a:ln>
          <a:effectLst>
            <a:outerShdw dist="71785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Underwriting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3098880" y="4662360"/>
            <a:ext cx="1266840" cy="1357560"/>
          </a:xfrm>
          <a:custGeom>
            <a:avLst/>
            <a:gdLst>
              <a:gd name="textAreaLeft" fmla="*/ 61560 w 1266840"/>
              <a:gd name="textAreaRight" fmla="*/ 1205280 w 1266840"/>
              <a:gd name="textAreaTop" fmla="*/ 61560 h 1357560"/>
              <a:gd name="textAreaBottom" fmla="*/ 1296000 h 1357560"/>
            </a:gdLst>
            <a:ahLst/>
            <a:cxnLst/>
            <a:rect l="textAreaLeft" t="textAreaTop" r="textAreaRight" b="textAreaBottom"/>
            <a:pathLst>
              <a:path w="21600" h="23146">
                <a:moveTo>
                  <a:pt x="3600" y="0"/>
                </a:moveTo>
                <a:arcTo wR="3600" hR="3600" stAng="16200000" swAng="-5400000"/>
                <a:lnTo>
                  <a:pt x="0" y="19546"/>
                </a:lnTo>
                <a:arcTo wR="3600" hR="3600" stAng="10800000" swAng="-5400000"/>
                <a:lnTo>
                  <a:pt x="18000" y="2314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gradFill rotWithShape="0">
            <a:gsLst>
              <a:gs pos="0">
                <a:srgbClr val="ffcc00"/>
              </a:gs>
              <a:gs pos="50000">
                <a:srgbClr val="fef3cb"/>
              </a:gs>
              <a:gs pos="100000">
                <a:srgbClr val="ffcc00"/>
              </a:gs>
            </a:gsLst>
            <a:lin ang="13500000"/>
          </a:gradFill>
          <a:ln w="0">
            <a:noFill/>
          </a:ln>
          <a:effectLst>
            <a:outerShdw dist="71785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Risk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Analytics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(RAROC)</a:t>
            </a:r>
            <a:br>
              <a:rPr sz="1600"/>
            </a:b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4519440" y="4659480"/>
            <a:ext cx="1310040" cy="1358640"/>
          </a:xfrm>
          <a:custGeom>
            <a:avLst/>
            <a:gdLst>
              <a:gd name="textAreaLeft" fmla="*/ 63720 w 1310040"/>
              <a:gd name="textAreaRight" fmla="*/ 1246320 w 1310040"/>
              <a:gd name="textAreaTop" fmla="*/ 63720 h 1358640"/>
              <a:gd name="textAreaBottom" fmla="*/ 1294920 h 1358640"/>
            </a:gdLst>
            <a:ahLst/>
            <a:cxnLst/>
            <a:rect l="textAreaLeft" t="textAreaTop" r="textAreaRight" b="textAreaBottom"/>
            <a:pathLst>
              <a:path w="21600" h="22401">
                <a:moveTo>
                  <a:pt x="3600" y="0"/>
                </a:moveTo>
                <a:arcTo wR="3600" hR="3600" stAng="16200000" swAng="-5400000"/>
                <a:lnTo>
                  <a:pt x="0" y="18801"/>
                </a:lnTo>
                <a:arcTo wR="3600" hR="3600" stAng="10800000" swAng="-5400000"/>
                <a:lnTo>
                  <a:pt x="18000" y="2240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gradFill rotWithShape="0">
            <a:gsLst>
              <a:gs pos="0">
                <a:srgbClr val="ffcc00"/>
              </a:gs>
              <a:gs pos="50000">
                <a:srgbClr val="fef3cb"/>
              </a:gs>
              <a:gs pos="100000">
                <a:srgbClr val="ffcc00"/>
              </a:gs>
            </a:gsLst>
            <a:lin ang="13500000"/>
          </a:gradFill>
          <a:ln w="0">
            <a:noFill/>
          </a:ln>
          <a:effectLst>
            <a:outerShdw dist="71785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Resource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Evaluation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6010200" y="4659480"/>
            <a:ext cx="1447920" cy="1358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3cb"/>
              </a:gs>
              <a:gs pos="100000">
                <a:srgbClr val="ffcc00"/>
              </a:gs>
            </a:gsLst>
            <a:lin ang="13500000"/>
          </a:gradFill>
          <a:ln w="0">
            <a:noFill/>
          </a:ln>
          <a:effectLst>
            <a:outerShdw dist="71785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Credit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Risk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Management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7697880" y="4651200"/>
            <a:ext cx="1218960" cy="1357560"/>
          </a:xfrm>
          <a:custGeom>
            <a:avLst/>
            <a:gdLst>
              <a:gd name="textAreaLeft" fmla="*/ 59400 w 1218960"/>
              <a:gd name="textAreaRight" fmla="*/ 1159560 w 1218960"/>
              <a:gd name="textAreaTop" fmla="*/ 59400 h 1357560"/>
              <a:gd name="textAreaBottom" fmla="*/ 1298160 h 1357560"/>
            </a:gdLst>
            <a:ahLst/>
            <a:cxnLst/>
            <a:rect l="textAreaLeft" t="textAreaTop" r="textAreaRight" b="textAreaBottom"/>
            <a:pathLst>
              <a:path w="21600" h="24055">
                <a:moveTo>
                  <a:pt x="3600" y="0"/>
                </a:moveTo>
                <a:arcTo wR="3600" hR="3600" stAng="16200000" swAng="-5400000"/>
                <a:lnTo>
                  <a:pt x="0" y="20455"/>
                </a:lnTo>
                <a:arcTo wR="3600" hR="3600" stAng="10800000" swAng="-5400000"/>
                <a:lnTo>
                  <a:pt x="18000" y="2405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gradFill rotWithShape="0">
            <a:gsLst>
              <a:gs pos="0">
                <a:srgbClr val="ffcc00"/>
              </a:gs>
              <a:gs pos="50000">
                <a:srgbClr val="fef3cb"/>
              </a:gs>
              <a:gs pos="100000">
                <a:srgbClr val="ffcc00"/>
              </a:gs>
            </a:gsLst>
            <a:lin ang="13500000"/>
          </a:gradFill>
          <a:ln w="0">
            <a:noFill/>
          </a:ln>
          <a:effectLst>
            <a:outerShdw dist="71785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Research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9" name=""/>
          <p:cNvGrpSpPr/>
          <p:nvPr/>
        </p:nvGrpSpPr>
        <p:grpSpPr>
          <a:xfrm>
            <a:off x="7272360" y="39600"/>
            <a:ext cx="1758960" cy="1103400"/>
            <a:chOff x="7272360" y="39600"/>
            <a:chExt cx="1758960" cy="1103400"/>
          </a:xfrm>
        </p:grpSpPr>
        <p:sp>
          <p:nvSpPr>
            <p:cNvPr id="110" name=""/>
            <p:cNvSpPr/>
            <p:nvPr/>
          </p:nvSpPr>
          <p:spPr>
            <a:xfrm>
              <a:off x="7272360" y="39600"/>
              <a:ext cx="1752480" cy="110340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50000">
                  <a:srgbClr val="fefefe"/>
                </a:gs>
                <a:gs pos="100000">
                  <a:srgbClr val="cc0000"/>
                </a:gs>
              </a:gsLst>
              <a:lin ang="5400000"/>
            </a:gradFill>
            <a:ln w="0">
              <a:noFill/>
            </a:ln>
            <a:effectLst>
              <a:outerShdw dist="107932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" name=""/>
            <p:cNvSpPr/>
            <p:nvPr/>
          </p:nvSpPr>
          <p:spPr>
            <a:xfrm>
              <a:off x="7278840" y="299880"/>
              <a:ext cx="1752480" cy="533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123</a:t>
              </a:r>
              <a:br>
                <a:rPr sz="1600"/>
              </a:b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Professionals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12" name=""/>
          <p:cNvSpPr/>
          <p:nvPr/>
        </p:nvSpPr>
        <p:spPr>
          <a:xfrm>
            <a:off x="1523160" y="5675760"/>
            <a:ext cx="1468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John S. Hopley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251280" y="5675760"/>
            <a:ext cx="1191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Ted Murphy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2976120" y="5666040"/>
            <a:ext cx="1419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Mark A. Ruane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4333320" y="5666040"/>
            <a:ext cx="1666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Monte L. Gleason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5824080" y="5656680"/>
            <a:ext cx="18252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William S. Bradford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7550280" y="5652000"/>
            <a:ext cx="14986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Vince Kaminski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3124080" y="917640"/>
            <a:ext cx="2667240" cy="6541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07932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Enron Board of</a:t>
            </a: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Directors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"/>
          <p:cNvSpPr/>
          <p:nvPr/>
        </p:nvSpPr>
        <p:spPr>
          <a:xfrm>
            <a:off x="4403880" y="1530360"/>
            <a:ext cx="25200" cy="19112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949320" y="2944800"/>
            <a:ext cx="667080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7597800" y="2946240"/>
            <a:ext cx="1440" cy="3686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>
            <a:off x="949320" y="2933640"/>
            <a:ext cx="1440" cy="3668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4952880" y="2205000"/>
            <a:ext cx="2149560" cy="0"/>
          </a:xfrm>
          <a:prstGeom prst="line">
            <a:avLst/>
          </a:prstGeom>
          <a:ln w="12600">
            <a:solidFill>
              <a:srgbClr val="fc0128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>
            <a:off x="5975280" y="2951280"/>
            <a:ext cx="1800" cy="14968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>
            <a:off x="2735280" y="2933640"/>
            <a:ext cx="1440" cy="15382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82080" rIns="82080" tIns="41040" bIns="4104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Underwriting Group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309600" y="3083040"/>
            <a:ext cx="1374840" cy="8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Steve Young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Vice President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Gas &amp; Power; Oilfield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Services; Telecom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6912000" y="3095640"/>
            <a:ext cx="1378080" cy="8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Randy Petersen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Vice President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Industrial Services;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EREC; EES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2031840" y="3865680"/>
            <a:ext cx="1374840" cy="8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Brad Larson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Director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Domestic Oil &amp;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Gas Financing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3689280" y="3083040"/>
            <a:ext cx="1374840" cy="8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Patrick Hickey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Vice President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International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>
            <a:off x="3666960" y="1849320"/>
            <a:ext cx="1449720" cy="627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ff"/>
              </a:gs>
              <a:gs pos="50000">
                <a:srgbClr val="e7e7fe"/>
              </a:gs>
              <a:gs pos="100000">
                <a:srgbClr val="0000ff"/>
              </a:gs>
            </a:gsLst>
            <a:lin ang="13500000"/>
          </a:gradFill>
          <a:ln w="0">
            <a:noFill/>
          </a:ln>
          <a:effectLst>
            <a:outerShdw dist="107932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95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John S. Hopley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Chief Underwriter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3679920" y="865080"/>
            <a:ext cx="1450800" cy="6256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919191"/>
            </a:solidFill>
            <a:miter/>
          </a:ln>
          <a:effectLst>
            <a:outerShdw dist="107932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95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Richard B. Buy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Chief Risk Officer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1833480" y="5477040"/>
            <a:ext cx="5504040" cy="6937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ff"/>
            </a:solidFill>
            <a:miter/>
          </a:ln>
          <a:effectLst>
            <a:outerShdw dist="107932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105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Experienced group of financial professionals responsible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5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for transaction analysis, evaluation and structuring.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5278320" y="3876840"/>
            <a:ext cx="1378080" cy="8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Cynthia Schneider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Director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Coal/ International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6932520" y="1871640"/>
            <a:ext cx="1449360" cy="817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David Crews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Director, London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079640" y="76320"/>
            <a:ext cx="7797600" cy="380880"/>
          </a:xfrm>
          <a:prstGeom prst="rect">
            <a:avLst/>
          </a:prstGeom>
          <a:noFill/>
          <a:ln w="0">
            <a:noFill/>
          </a:ln>
        </p:spPr>
        <p:txBody>
          <a:bodyPr lIns="46080" rIns="46080" tIns="46080" bIns="46080" anchor="b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99"/>
                </a:solidFill>
                <a:effectLst/>
                <a:uFillTx/>
                <a:latin typeface="Times New Roman"/>
              </a:rPr>
              <a:t>Investment Analysis Group</a:t>
            </a:r>
            <a:endParaRPr b="1" i="1" lang="en-US" sz="2400" strike="noStrike" u="none">
              <a:solidFill>
                <a:srgbClr val="000099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 flipV="1">
            <a:off x="2044800" y="1846080"/>
            <a:ext cx="0" cy="40654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676440" y="2297160"/>
            <a:ext cx="2790720" cy="3522600"/>
          </a:xfrm>
          <a:custGeom>
            <a:avLst/>
            <a:gdLst/>
            <a:ahLst/>
            <a:rect l="l" t="t" r="r" b="b"/>
            <a:pathLst>
              <a:path w="1682" h="2034">
                <a:moveTo>
                  <a:pt x="0" y="2034"/>
                </a:moveTo>
                <a:lnTo>
                  <a:pt x="0" y="0"/>
                </a:lnTo>
                <a:lnTo>
                  <a:pt x="1680" y="0"/>
                </a:lnTo>
                <a:lnTo>
                  <a:pt x="1682" y="643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1760400" y="1920960"/>
            <a:ext cx="51166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 flipV="1">
            <a:off x="4492800" y="1226880"/>
            <a:ext cx="0" cy="69516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>
            <a:off x="1407960" y="1444680"/>
            <a:ext cx="1317600" cy="5587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ff"/>
              </a:gs>
              <a:gs pos="50000">
                <a:srgbClr val="e7e7fe"/>
              </a:gs>
              <a:gs pos="100000">
                <a:srgbClr val="0000ff"/>
              </a:gs>
            </a:gsLst>
            <a:lin ang="13500000"/>
          </a:gradFill>
          <a:ln w="0">
            <a:noFill/>
          </a:ln>
          <a:effectLst>
            <a:outerShdw dist="107932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95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John S. Hopley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Chief Underwriter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2" name=""/>
          <p:cNvGrpSpPr/>
          <p:nvPr/>
        </p:nvGrpSpPr>
        <p:grpSpPr>
          <a:xfrm>
            <a:off x="119160" y="2527200"/>
            <a:ext cx="1076040" cy="3652560"/>
            <a:chOff x="119160" y="2527200"/>
            <a:chExt cx="1076040" cy="3652560"/>
          </a:xfrm>
        </p:grpSpPr>
        <p:sp>
          <p:nvSpPr>
            <p:cNvPr id="143" name=""/>
            <p:cNvSpPr/>
            <p:nvPr/>
          </p:nvSpPr>
          <p:spPr>
            <a:xfrm>
              <a:off x="129240" y="2527200"/>
              <a:ext cx="1065960" cy="5569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ef8e4"/>
                </a:gs>
                <a:gs pos="100000">
                  <a:srgbClr val="ffcc00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82080" rIns="82080" tIns="41040" bIns="41040" anchor="ctr">
              <a:no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Randy Petersen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Vice President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Industrial Services;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EREC; EES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" name=""/>
            <p:cNvSpPr/>
            <p:nvPr/>
          </p:nvSpPr>
          <p:spPr>
            <a:xfrm>
              <a:off x="129240" y="3150720"/>
              <a:ext cx="1065960" cy="5569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ef8e4"/>
                </a:gs>
                <a:gs pos="100000">
                  <a:srgbClr val="ffcc00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82080" rIns="82080" tIns="41040" bIns="41040" anchor="ctr">
              <a:no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Patrick Hickey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Vice President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International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119160" y="3774600"/>
              <a:ext cx="1066320" cy="5569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ef8e4"/>
                </a:gs>
                <a:gs pos="100000">
                  <a:srgbClr val="ffcc00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82080" rIns="82080" tIns="41040" bIns="41040" anchor="ctr">
              <a:noAutofit/>
            </a:bodyPr>
            <a:p>
              <a:pPr algn="ctr">
                <a:lnSpc>
                  <a:spcPct val="9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Steve Young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9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Director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9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Gas &amp; Power; Oilfield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9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Services; Telecom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" name=""/>
            <p:cNvSpPr/>
            <p:nvPr/>
          </p:nvSpPr>
          <p:spPr>
            <a:xfrm>
              <a:off x="129240" y="4401720"/>
              <a:ext cx="1065960" cy="5569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ef8e4"/>
                </a:gs>
                <a:gs pos="100000">
                  <a:srgbClr val="ffcc00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82080" rIns="82080" tIns="41040" bIns="41040" anchor="ctr">
              <a:no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Brad Larson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Director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Domestic Oil &amp;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Gas Financing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" name=""/>
            <p:cNvSpPr/>
            <p:nvPr/>
          </p:nvSpPr>
          <p:spPr>
            <a:xfrm>
              <a:off x="129240" y="5018760"/>
              <a:ext cx="1065960" cy="5572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ef8e4"/>
                </a:gs>
                <a:gs pos="100000">
                  <a:srgbClr val="ffcc00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82080" rIns="82080" tIns="41040" bIns="41040" anchor="ctr">
              <a:no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Cynthia Schneider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Director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129240" y="5622480"/>
              <a:ext cx="1065960" cy="5572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ef8e4"/>
                </a:gs>
                <a:gs pos="100000">
                  <a:srgbClr val="ffcc00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82080" rIns="82080" tIns="41040" bIns="41040" anchor="ctr">
              <a:no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Bruce Harris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Manager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49" name=""/>
          <p:cNvSpPr/>
          <p:nvPr/>
        </p:nvSpPr>
        <p:spPr>
          <a:xfrm>
            <a:off x="1511280" y="2982960"/>
            <a:ext cx="1068480" cy="398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Joseph Escobar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Associate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1514520" y="3510000"/>
            <a:ext cx="1068480" cy="398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Omar Muftuler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Associate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1511280" y="4078440"/>
            <a:ext cx="1068480" cy="398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Hala Tayyarah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Associate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1514520" y="4633920"/>
            <a:ext cx="1068480" cy="398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John Weinzierl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Associate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/>
          <p:nvPr/>
        </p:nvSpPr>
        <p:spPr>
          <a:xfrm>
            <a:off x="1511280" y="5180040"/>
            <a:ext cx="1068480" cy="398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Mark Hobbs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Associate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"/>
          <p:cNvSpPr/>
          <p:nvPr/>
        </p:nvSpPr>
        <p:spPr>
          <a:xfrm>
            <a:off x="1501920" y="5718240"/>
            <a:ext cx="1068120" cy="398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Emilio Ayanz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Analyst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 flipV="1">
            <a:off x="6996240" y="1958760"/>
            <a:ext cx="0" cy="361476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"/>
          <p:cNvSpPr/>
          <p:nvPr/>
        </p:nvSpPr>
        <p:spPr>
          <a:xfrm>
            <a:off x="5605560" y="2301840"/>
            <a:ext cx="2867040" cy="3529080"/>
          </a:xfrm>
          <a:custGeom>
            <a:avLst/>
            <a:gdLst/>
            <a:ahLst/>
            <a:rect l="l" t="t" r="r" b="b"/>
            <a:pathLst>
              <a:path w="1774" h="2034">
                <a:moveTo>
                  <a:pt x="0" y="2034"/>
                </a:moveTo>
                <a:lnTo>
                  <a:pt x="0" y="0"/>
                </a:lnTo>
                <a:lnTo>
                  <a:pt x="1772" y="0"/>
                </a:lnTo>
                <a:lnTo>
                  <a:pt x="1774" y="1706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"/>
          <p:cNvSpPr/>
          <p:nvPr/>
        </p:nvSpPr>
        <p:spPr>
          <a:xfrm>
            <a:off x="6303960" y="1523880"/>
            <a:ext cx="1317600" cy="5590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Mark A. Ruane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Vice President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58" name=""/>
          <p:cNvGrpSpPr/>
          <p:nvPr/>
        </p:nvGrpSpPr>
        <p:grpSpPr>
          <a:xfrm>
            <a:off x="5070600" y="2508120"/>
            <a:ext cx="1075680" cy="3652560"/>
            <a:chOff x="5070600" y="2508120"/>
            <a:chExt cx="1075680" cy="3652560"/>
          </a:xfrm>
        </p:grpSpPr>
        <p:sp>
          <p:nvSpPr>
            <p:cNvPr id="159" name=""/>
            <p:cNvSpPr/>
            <p:nvPr/>
          </p:nvSpPr>
          <p:spPr>
            <a:xfrm>
              <a:off x="5080680" y="2508120"/>
              <a:ext cx="1065600" cy="5569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ef8e4"/>
                </a:gs>
                <a:gs pos="100000">
                  <a:srgbClr val="ffcc00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82080" rIns="82080" tIns="41040" bIns="41040" anchor="ctr">
              <a:no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Karen Barbour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Director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5080680" y="3131640"/>
              <a:ext cx="1065600" cy="5569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ef8e4"/>
                </a:gs>
                <a:gs pos="100000">
                  <a:srgbClr val="ffcc00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82080" rIns="82080" tIns="41040" bIns="41040" anchor="ctr">
              <a:no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Alex Engles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Manager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" name=""/>
            <p:cNvSpPr/>
            <p:nvPr/>
          </p:nvSpPr>
          <p:spPr>
            <a:xfrm>
              <a:off x="5070600" y="3755520"/>
              <a:ext cx="1065960" cy="5569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ef8e4"/>
                </a:gs>
                <a:gs pos="100000">
                  <a:srgbClr val="ffcc00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82080" rIns="82080" tIns="41040" bIns="41040" anchor="ctr">
              <a:noAutofit/>
            </a:bodyPr>
            <a:p>
              <a:pPr algn="ctr">
                <a:lnSpc>
                  <a:spcPct val="9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Mark Meier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9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Sr Financial Analyst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" name=""/>
            <p:cNvSpPr/>
            <p:nvPr/>
          </p:nvSpPr>
          <p:spPr>
            <a:xfrm>
              <a:off x="5080680" y="4382640"/>
              <a:ext cx="1065600" cy="5569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ef8e4"/>
                </a:gs>
                <a:gs pos="100000">
                  <a:srgbClr val="ffcc00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82080" rIns="82080" tIns="41040" bIns="41040" anchor="ctr">
              <a:no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Jon Allen Page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Sr Financial Analyst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5080680" y="4999680"/>
              <a:ext cx="1065600" cy="5572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ef8e4"/>
                </a:gs>
                <a:gs pos="100000">
                  <a:srgbClr val="ffcc00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82080" rIns="82080" tIns="41040" bIns="41040" anchor="ctr">
              <a:no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Christopher Robinson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Sr Financial Analyst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" name=""/>
            <p:cNvSpPr/>
            <p:nvPr/>
          </p:nvSpPr>
          <p:spPr>
            <a:xfrm>
              <a:off x="5080680" y="5603400"/>
              <a:ext cx="1065600" cy="5572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ef8e4"/>
                </a:gs>
                <a:gs pos="100000">
                  <a:srgbClr val="ffcc00"/>
                </a:gs>
              </a:gsLst>
              <a:lin ang="5400000"/>
            </a:gradFill>
            <a:ln w="0">
              <a:noFill/>
            </a:ln>
            <a:effectLst>
              <a:outerShdw dist="17819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82080" rIns="82080" tIns="41040" bIns="41040" anchor="ctr">
              <a:no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Martin O’Leary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820800"/>
                  <a:tab algn="l" pos="1641600"/>
                  <a:tab algn="l" pos="2462040"/>
                  <a:tab algn="l" pos="3282840"/>
                  <a:tab algn="l" pos="4103640"/>
                  <a:tab algn="l" pos="4924440"/>
                  <a:tab algn="l" pos="5745240"/>
                  <a:tab algn="l" pos="6566040"/>
                  <a:tab algn="l" pos="7386480"/>
                  <a:tab algn="l" pos="8207280"/>
                  <a:tab algn="l" pos="9028080"/>
                  <a:tab algn="l" pos="9848880"/>
                  <a:tab algn="l" pos="1066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Sr Financial Analyst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5" name=""/>
          <p:cNvSpPr/>
          <p:nvPr/>
        </p:nvSpPr>
        <p:spPr>
          <a:xfrm>
            <a:off x="6489720" y="2508120"/>
            <a:ext cx="1066680" cy="398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Susan Edison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Associate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6492960" y="3059280"/>
            <a:ext cx="1066680" cy="398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Suzanne Farrow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Associate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6489720" y="3598920"/>
            <a:ext cx="1066680" cy="398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Eliott Mainzer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Associate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>
            <a:off x="6492960" y="4159080"/>
            <a:ext cx="1066680" cy="398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Kirk Neuner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Associate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6489720" y="4724280"/>
            <a:ext cx="1066680" cy="398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Diana Profir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Associate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/>
          <p:nvPr/>
        </p:nvSpPr>
        <p:spPr>
          <a:xfrm>
            <a:off x="6480000" y="5286240"/>
            <a:ext cx="1067040" cy="398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Kevin Zheng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Associate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7915320" y="2527200"/>
            <a:ext cx="1066680" cy="3970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Daniel Arzola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Analyst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7918560" y="3152880"/>
            <a:ext cx="1066680" cy="398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Mona Parikh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Analyst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7915320" y="3751200"/>
            <a:ext cx="1066680" cy="3970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Todd Neugevauer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Analyst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7918560" y="4378320"/>
            <a:ext cx="1066680" cy="3967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Jeff Soo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Specialist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7915320" y="4981680"/>
            <a:ext cx="1066680" cy="398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Stacy Newman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Intern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2911320" y="2516040"/>
            <a:ext cx="1065240" cy="557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David Crews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Director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2911320" y="3139920"/>
            <a:ext cx="1065240" cy="557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Olivier Herbelot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Director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>
            <a:off x="2852640" y="2438280"/>
            <a:ext cx="1247760" cy="1735200"/>
          </a:xfrm>
          <a:prstGeom prst="rect">
            <a:avLst/>
          </a:prstGeom>
          <a:noFill/>
          <a:ln w="9360">
            <a:solidFill>
              <a:srgbClr val="ff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"/>
          <p:cNvSpPr/>
          <p:nvPr/>
        </p:nvSpPr>
        <p:spPr>
          <a:xfrm>
            <a:off x="3011760" y="3854520"/>
            <a:ext cx="9871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London Office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"/>
          <p:cNvSpPr/>
          <p:nvPr/>
        </p:nvSpPr>
        <p:spPr>
          <a:xfrm>
            <a:off x="3827520" y="825480"/>
            <a:ext cx="1330200" cy="5968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919191"/>
            </a:solidFill>
            <a:miter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Richard B. Buy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Chief Risk Officer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1" name=""/>
          <p:cNvGrpSpPr/>
          <p:nvPr/>
        </p:nvGrpSpPr>
        <p:grpSpPr>
          <a:xfrm>
            <a:off x="7199280" y="0"/>
            <a:ext cx="1758960" cy="1103400"/>
            <a:chOff x="7199280" y="0"/>
            <a:chExt cx="1758960" cy="1103400"/>
          </a:xfrm>
        </p:grpSpPr>
        <p:sp>
          <p:nvSpPr>
            <p:cNvPr id="182" name=""/>
            <p:cNvSpPr/>
            <p:nvPr/>
          </p:nvSpPr>
          <p:spPr>
            <a:xfrm>
              <a:off x="7199280" y="0"/>
              <a:ext cx="1752480" cy="110340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50000">
                  <a:srgbClr val="fefefe"/>
                </a:gs>
                <a:gs pos="100000">
                  <a:srgbClr val="cc0000"/>
                </a:gs>
              </a:gsLst>
              <a:lin ang="5400000"/>
            </a:gradFill>
            <a:ln w="0">
              <a:noFill/>
            </a:ln>
            <a:effectLst>
              <a:outerShdw dist="107932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" name=""/>
            <p:cNvSpPr/>
            <p:nvPr/>
          </p:nvSpPr>
          <p:spPr>
            <a:xfrm>
              <a:off x="7205760" y="260280"/>
              <a:ext cx="1752480" cy="533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33</a:t>
              </a:r>
              <a:br>
                <a:rPr sz="1600"/>
              </a:b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Professionals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4" name=""/>
          <p:cNvSpPr/>
          <p:nvPr/>
        </p:nvSpPr>
        <p:spPr>
          <a:xfrm>
            <a:off x="1501920" y="2506680"/>
            <a:ext cx="1068120" cy="398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50000">
                <a:srgbClr val="fef8e4"/>
              </a:gs>
              <a:gs pos="100000">
                <a:srgbClr val="ffcc00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82080" rIns="82080" tIns="41040" bIns="4104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Tara Turk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Analyst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1997-11-05T12:11:08Z</dcterms:created>
  <dc:creator> </dc:creator>
  <dc:description/>
  <dc:language>en-US</dc:language>
  <cp:lastModifiedBy>vkamins</cp:lastModifiedBy>
  <cp:lastPrinted>1999-01-20T12:11:16Z</cp:lastPrinted>
  <dcterms:modified xsi:type="dcterms:W3CDTF">1999-04-22T10:31:45Z</dcterms:modified>
  <cp:revision>398</cp:revision>
  <dc:subject/>
  <dc:title>No Slide Title</dc:title>
</cp:coreProperties>
</file>