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2.wmf" ContentType="image/x-wmf"/>
  <Override PartName="/ppt/media/image3.jpeg" ContentType="image/jpeg"/>
  <Override PartName="/ppt/embeddings/oleObject1.bin" ContentType="application/vnd.openxmlformats-officedocument.oleObject"/>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4.xml.rels" ContentType="application/vnd.openxmlformats-package.relationships+xml"/>
  <Override PartName="/ppt/notesSlides/notesSlide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Lst>
  <p:sldSz cx="9144000" cy="6858000"/>
  <p:notesSz cx="6804025" cy="9942513"/>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 name=""/>
          <p:cNvSpPr/>
          <p:nvPr/>
        </p:nvSpPr>
        <p:spPr>
          <a:xfrm>
            <a:off x="0" y="0"/>
            <a:ext cx="6804000" cy="9943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23" name="PlaceHolder 1"/>
          <p:cNvSpPr>
            <a:spLocks noGrp="1"/>
          </p:cNvSpPr>
          <p:nvPr>
            <p:ph type="hdr"/>
          </p:nvPr>
        </p:nvSpPr>
        <p:spPr>
          <a:xfrm>
            <a:off x="0" y="0"/>
            <a:ext cx="2952720" cy="496800"/>
          </a:xfrm>
          <a:prstGeom prst="rect">
            <a:avLst/>
          </a:prstGeom>
          <a:noFill/>
          <a:ln w="0">
            <a:noFill/>
          </a:ln>
        </p:spPr>
        <p:txBody>
          <a:bodyPr lIns="91800" rIns="91800" tIns="45720" bIns="45720" anchor="t">
            <a:noAutofit/>
          </a:bodyPr>
          <a:p>
            <a:pPr marL="216000" indent="0">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4" name="PlaceHolder 2"/>
          <p:cNvSpPr>
            <a:spLocks noGrp="1"/>
          </p:cNvSpPr>
          <p:nvPr>
            <p:ph type="dt" idx="1"/>
          </p:nvPr>
        </p:nvSpPr>
        <p:spPr>
          <a:xfrm>
            <a:off x="3852720" y="0"/>
            <a:ext cx="2952720" cy="496800"/>
          </a:xfrm>
          <a:prstGeom prst="rect">
            <a:avLst/>
          </a:prstGeom>
          <a:noFill/>
          <a:ln w="0">
            <a:noFill/>
          </a:ln>
        </p:spPr>
        <p:txBody>
          <a:bodyPr lIns="91800" rIns="91800" tIns="45720" bIns="45720" anchor="t">
            <a:noAutofit/>
          </a:bodyPr>
          <a:lstStyle>
            <a:lvl1pPr marL="216000" indent="0" algn="r">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defRPr b="0" lang="en-US" sz="1200" strike="noStrike" u="none">
                <a:solidFill>
                  <a:srgbClr val="000000"/>
                </a:solidFill>
                <a:effectLst/>
                <a:uFillTx/>
                <a:latin typeface="Times New Roman"/>
              </a:defRPr>
            </a:lvl1pPr>
          </a:lstStyle>
          <a:p>
            <a:pPr marL="216000" indent="0" algn="r">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25" name="PlaceHolder 3"/>
          <p:cNvSpPr>
            <a:spLocks noGrp="1"/>
          </p:cNvSpPr>
          <p:nvPr>
            <p:ph type="sldImg"/>
          </p:nvPr>
        </p:nvSpPr>
        <p:spPr>
          <a:xfrm>
            <a:off x="923400" y="749160"/>
            <a:ext cx="4969080" cy="3726000"/>
          </a:xfrm>
          <a:prstGeom prst="rect">
            <a:avLst/>
          </a:prstGeom>
          <a:solidFill>
            <a:srgbClr val="ffffff"/>
          </a:solidFill>
          <a:ln w="9360">
            <a:solidFill>
              <a:srgbClr val="000000"/>
            </a:solidFill>
            <a:miter/>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move the slide</a:t>
            </a:r>
            <a:endParaRPr b="1" lang="en-US" sz="3200" strike="noStrike" u="none">
              <a:solidFill>
                <a:srgbClr val="000000"/>
              </a:solidFill>
              <a:effectLst/>
              <a:uFillTx/>
              <a:latin typeface="Arial"/>
            </a:endParaRPr>
          </a:p>
        </p:txBody>
      </p:sp>
      <p:sp>
        <p:nvSpPr>
          <p:cNvPr id="26" name="PlaceHolder 4"/>
          <p:cNvSpPr>
            <a:spLocks noGrp="1"/>
          </p:cNvSpPr>
          <p:nvPr>
            <p:ph type="body"/>
          </p:nvPr>
        </p:nvSpPr>
        <p:spPr>
          <a:xfrm>
            <a:off x="907920" y="4719240"/>
            <a:ext cx="4989600" cy="447516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27" name="PlaceHolder 5"/>
          <p:cNvSpPr>
            <a:spLocks noGrp="1"/>
          </p:cNvSpPr>
          <p:nvPr>
            <p:ph type="ftr" idx="2"/>
          </p:nvPr>
        </p:nvSpPr>
        <p:spPr>
          <a:xfrm>
            <a:off x="0" y="9446760"/>
            <a:ext cx="2952720" cy="497160"/>
          </a:xfrm>
          <a:prstGeom prst="rect">
            <a:avLst/>
          </a:prstGeom>
          <a:noFill/>
          <a:ln w="0">
            <a:noFill/>
          </a:ln>
        </p:spPr>
        <p:txBody>
          <a:bodyPr lIns="91800" rIns="91800" tIns="45720" bIns="45720" anchor="b">
            <a:noAutofit/>
          </a:bodyPr>
          <a:lstStyle>
            <a:lvl1pPr marL="216000" indent="0">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defRPr b="0" lang="en-US" sz="1200" strike="noStrike" u="none">
                <a:solidFill>
                  <a:srgbClr val="000000"/>
                </a:solidFill>
                <a:effectLst/>
                <a:uFillTx/>
                <a:latin typeface="Times New Roman"/>
              </a:defRPr>
            </a:lvl1pPr>
          </a:lstStyle>
          <a:p>
            <a:pPr marL="216000" indent="0">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8" name="PlaceHolder 6"/>
          <p:cNvSpPr>
            <a:spLocks noGrp="1"/>
          </p:cNvSpPr>
          <p:nvPr>
            <p:ph type="sldNum" idx="3"/>
          </p:nvPr>
        </p:nvSpPr>
        <p:spPr>
          <a:xfrm>
            <a:off x="3852720" y="9446760"/>
            <a:ext cx="2952720" cy="497160"/>
          </a:xfrm>
          <a:prstGeom prst="rect">
            <a:avLst/>
          </a:prstGeom>
          <a:noFill/>
          <a:ln w="0">
            <a:noFill/>
          </a:ln>
        </p:spPr>
        <p:txBody>
          <a:bodyPr lIns="91800" rIns="91800" tIns="45720" bIns="45720" anchor="b">
            <a:noAutofit/>
          </a:bodyPr>
          <a:lstStyle>
            <a:lvl1pPr marL="216000" indent="0" algn="r">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defRPr b="0" lang="en-US" sz="1200" strike="noStrike" u="none">
                <a:solidFill>
                  <a:srgbClr val="000000"/>
                </a:solidFill>
                <a:effectLst/>
                <a:uFillTx/>
                <a:latin typeface="Times New Roman"/>
              </a:defRPr>
            </a:lvl1pPr>
          </a:lstStyle>
          <a:p>
            <a:pPr marL="216000" indent="0" algn="r">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pPr>
            <a:fld id="{3A375BAB-00A1-40C8-9BB5-25E75136EAA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8" name="PlaceHolder 1"/>
          <p:cNvSpPr>
            <a:spLocks noGrp="1"/>
          </p:cNvSpPr>
          <p:nvPr>
            <p:ph type="sldImg"/>
          </p:nvPr>
        </p:nvSpPr>
        <p:spPr>
          <a:xfrm>
            <a:off x="923760" y="749160"/>
            <a:ext cx="4967280" cy="3726000"/>
          </a:xfrm>
          <a:prstGeom prst="rect">
            <a:avLst/>
          </a:prstGeom>
          <a:ln w="0">
            <a:noFill/>
          </a:ln>
        </p:spPr>
      </p:sp>
      <p:sp>
        <p:nvSpPr>
          <p:cNvPr id="239" name="PlaceHolder 2"/>
          <p:cNvSpPr>
            <a:spLocks noGrp="1"/>
          </p:cNvSpPr>
          <p:nvPr>
            <p:ph type="body"/>
          </p:nvPr>
        </p:nvSpPr>
        <p:spPr>
          <a:xfrm>
            <a:off x="907920" y="4719240"/>
            <a:ext cx="4989600" cy="4475160"/>
          </a:xfrm>
          <a:prstGeom prst="rect">
            <a:avLst/>
          </a:prstGeom>
          <a:solidFill>
            <a:srgbClr val="ffffff"/>
          </a:solidFill>
          <a:ln w="9360">
            <a:solidFill>
              <a:srgbClr val="000000"/>
            </a:solidFill>
            <a:miter/>
          </a:ln>
        </p:spPr>
        <p:txBody>
          <a:bodyPr lIns="91440" rIns="91440" tIns="45720" bIns="45720" anchor="t">
            <a:no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Market-Making</a:t>
            </a:r>
            <a:endParaRPr b="0" lang="en-US" sz="1000" strike="noStrike" u="none">
              <a:solidFill>
                <a:srgbClr val="000000"/>
              </a:solidFill>
              <a:effectLst/>
              <a:uFillTx/>
              <a:latin typeface="Arial"/>
            </a:endParaRPr>
          </a:p>
          <a:p>
            <a:pPr indent="0">
              <a:lnSpc>
                <a:spcPct val="100000"/>
              </a:lnSpc>
              <a:spcBef>
                <a:spcPts val="624"/>
              </a:spcBef>
              <a:spcAft>
                <a:spcPts val="312"/>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Depth of Coverage:</a:t>
            </a:r>
            <a:endParaRPr b="0" lang="en-US" sz="1000" strike="noStrike" u="none">
              <a:solidFill>
                <a:srgbClr val="000000"/>
              </a:solidFill>
              <a:effectLst/>
              <a:uFillTx/>
              <a:latin typeface="Arial"/>
            </a:endParaRPr>
          </a:p>
          <a:p>
            <a:pPr>
              <a:lnSpc>
                <a:spcPct val="100000"/>
              </a:lnSpc>
              <a:spcBef>
                <a:spcPts val="624"/>
              </a:spcBef>
              <a:spcAft>
                <a:spcPts val="312"/>
              </a:spcAft>
              <a:buClr>
                <a:srgbClr val="6699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Currently covering over 2,600 companies, rising to 10,000 by Q4 this year and 100,000 by end of 2001</a:t>
            </a:r>
            <a:endParaRPr b="0" lang="en-US" sz="1000" strike="noStrike" u="none">
              <a:solidFill>
                <a:srgbClr val="000000"/>
              </a:solidFill>
              <a:effectLst/>
              <a:uFillTx/>
              <a:latin typeface="Arial"/>
            </a:endParaRPr>
          </a:p>
          <a:p>
            <a:pPr>
              <a:lnSpc>
                <a:spcPct val="100000"/>
              </a:lnSpc>
              <a:spcBef>
                <a:spcPts val="624"/>
              </a:spcBef>
              <a:spcAft>
                <a:spcPts val="312"/>
              </a:spcAft>
              <a:buClr>
                <a:srgbClr val="6699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Currently providing firm, two-way pricing on 150 companies; rising to 250 companies by year end and 1,000 by end of 2001</a:t>
            </a:r>
            <a:endParaRPr b="0" lang="en-US" sz="1000" strike="noStrike" u="none">
              <a:solidFill>
                <a:srgbClr val="000000"/>
              </a:solidFill>
              <a:effectLst/>
              <a:uFillTx/>
              <a:latin typeface="Arial"/>
            </a:endParaRPr>
          </a:p>
          <a:p>
            <a:pPr indent="0">
              <a:lnSpc>
                <a:spcPct val="10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Pricing Models</a:t>
            </a:r>
            <a:endParaRPr b="0" lang="en-US" sz="1000" strike="noStrike" u="none">
              <a:solidFill>
                <a:srgbClr val="000000"/>
              </a:solidFill>
              <a:effectLst/>
              <a:uFillTx/>
              <a:latin typeface="Arial"/>
            </a:endParaRPr>
          </a:p>
          <a:p>
            <a:pPr>
              <a:lnSpc>
                <a:spcPct val="100000"/>
              </a:lnSpc>
              <a:spcBef>
                <a:spcPts val="374"/>
              </a:spcBef>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Enron Credit sources public data from 6 sources and the depth and breadth of these sources is growing continuously</a:t>
            </a:r>
            <a:endParaRPr b="0" lang="en-US" sz="1000" strike="noStrike" u="none">
              <a:solidFill>
                <a:srgbClr val="000000"/>
              </a:solidFill>
              <a:effectLst/>
              <a:uFillTx/>
              <a:latin typeface="Arial"/>
            </a:endParaRPr>
          </a:p>
          <a:p>
            <a:pPr>
              <a:lnSpc>
                <a:spcPct val="100000"/>
              </a:lnSpc>
              <a:spcBef>
                <a:spcPts val="374"/>
              </a:spcBef>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Pricing methodology 3 constituent components:  pricing, placement and movement</a:t>
            </a:r>
            <a:endParaRPr b="0" lang="en-US" sz="1000" strike="noStrike" u="none">
              <a:solidFill>
                <a:srgbClr val="000000"/>
              </a:solidFill>
              <a:effectLst/>
              <a:uFillTx/>
              <a:latin typeface="Arial"/>
            </a:endParaRPr>
          </a:p>
          <a:p>
            <a:pPr>
              <a:lnSpc>
                <a:spcPct val="100000"/>
              </a:lnSpc>
              <a:spcBef>
                <a:spcPts val="374"/>
              </a:spcBef>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Resulting fixed bankruptcy payment pricing is based on Fair Market Curves that are segregated into 33 Industry Sectors; 14 Rating Bands; 12 country regions</a:t>
            </a:r>
            <a:endParaRPr b="0" lang="en-US" sz="1000" strike="noStrike" u="none">
              <a:solidFill>
                <a:srgbClr val="000000"/>
              </a:solidFill>
              <a:effectLst/>
              <a:uFillTx/>
              <a:latin typeface="Arial"/>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a:lnSpc>
                <a:spcPct val="100000"/>
              </a:lnSpc>
              <a:spcAft>
                <a:spcPts val="374"/>
              </a:spcAft>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99"/>
                </a:solidFill>
                <a:effectLst/>
                <a:uFillTx/>
                <a:latin typeface="Arial"/>
              </a:rPr>
              <a:t>Data Availability</a:t>
            </a:r>
            <a:endParaRPr b="0" lang="en-US" sz="1000" strike="noStrike" u="none">
              <a:solidFill>
                <a:srgbClr val="000000"/>
              </a:solidFill>
              <a:effectLst/>
              <a:uFillTx/>
              <a:latin typeface="Arial"/>
            </a:endParaRPr>
          </a:p>
          <a:p>
            <a:pPr lvl="1" marL="457200">
              <a:lnSpc>
                <a:spcPct val="100000"/>
              </a:lnSpc>
              <a:spcAft>
                <a:spcPts val="374"/>
              </a:spcAft>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99"/>
                </a:solidFill>
                <a:effectLst/>
                <a:uFillTx/>
                <a:latin typeface="Arial"/>
              </a:rPr>
              <a:t>There are c36,000 publicly traded equities globally</a:t>
            </a:r>
            <a:endParaRPr b="0" lang="en-US" sz="1000" strike="noStrike" u="none">
              <a:solidFill>
                <a:srgbClr val="000000"/>
              </a:solidFill>
              <a:effectLst/>
              <a:uFillTx/>
              <a:latin typeface="Arial"/>
            </a:endParaRPr>
          </a:p>
          <a:p>
            <a:pPr lvl="1" marL="457200">
              <a:lnSpc>
                <a:spcPct val="100000"/>
              </a:lnSpc>
              <a:spcAft>
                <a:spcPts val="374"/>
              </a:spcAft>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99"/>
                </a:solidFill>
                <a:effectLst/>
                <a:uFillTx/>
                <a:latin typeface="Arial"/>
              </a:rPr>
              <a:t>Sufficient intra-day public data exists to price 20,000 entities</a:t>
            </a:r>
            <a:endParaRPr b="0" lang="en-US" sz="1000" strike="noStrike" u="none">
              <a:solidFill>
                <a:srgbClr val="000000"/>
              </a:solidFill>
              <a:effectLst/>
              <a:uFillTx/>
              <a:latin typeface="Arial"/>
            </a:endParaRPr>
          </a:p>
          <a:p>
            <a:pPr lvl="1" marL="457200">
              <a:lnSpc>
                <a:spcPct val="100000"/>
              </a:lnSpc>
              <a:spcAft>
                <a:spcPts val="374"/>
              </a:spcAft>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99"/>
                </a:solidFill>
                <a:effectLst/>
                <a:uFillTx/>
                <a:latin typeface="Arial"/>
              </a:rPr>
              <a:t>Reaching 100,000 entities will  require strategic relationships, standardised “pull” methods, enhanced pricing models </a:t>
            </a:r>
            <a:endParaRPr b="0" lang="en-US" sz="1000" strike="noStrike" u="none">
              <a:solidFill>
                <a:srgbClr val="000000"/>
              </a:solidFill>
              <a:effectLst/>
              <a:uFillTx/>
              <a:latin typeface="Arial"/>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oleObject" Target="../embeddings/oleObject1.bin"/><Relationship Id="rId4" Type="http://schemas.openxmlformats.org/officeDocument/2006/relationships/image" Target="../media/image2.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pic>
        <p:nvPicPr>
          <p:cNvPr id="0" name="FT%20conference%20slides%20banner" descr=""/>
          <p:cNvPicPr/>
          <p:nvPr/>
        </p:nvPicPr>
        <p:blipFill>
          <a:blip r:embed="rId2"/>
          <a:stretch/>
        </p:blipFill>
        <p:spPr>
          <a:xfrm>
            <a:off x="0" y="0"/>
            <a:ext cx="9144000" cy="1049400"/>
          </a:xfrm>
          <a:prstGeom prst="rect">
            <a:avLst/>
          </a:prstGeom>
          <a:noFill/>
          <a:ln w="0">
            <a:noFill/>
          </a:ln>
        </p:spPr>
      </p:pic>
      <p:sp>
        <p:nvSpPr>
          <p:cNvPr id="1"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fld id="{16A471D1-264F-40D6-BB75-F2D2DD33A09F}"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4" name=""/>
          <p:cNvGraphicFramePr/>
          <p:nvPr/>
        </p:nvGraphicFramePr>
        <p:xfrm>
          <a:off x="8010360" y="76320"/>
          <a:ext cx="879480" cy="879480"/>
        </p:xfrm>
        <a:graphic>
          <a:graphicData uri="http://schemas.openxmlformats.org/presentationml/2006/ole">
            <p:oleObj r:id="rId3" spid="">
              <p:embed/>
              <p:pic>
                <p:nvPicPr>
                  <p:cNvPr id="5"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6"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7" name="FT%20conference%20slides%20banner" descr=""/>
          <p:cNvPicPr/>
          <p:nvPr/>
        </p:nvPicPr>
        <p:blipFill>
          <a:blip r:embed="rId2"/>
          <a:stretch/>
        </p:blipFill>
        <p:spPr>
          <a:xfrm>
            <a:off x="0" y="0"/>
            <a:ext cx="9144000" cy="1049400"/>
          </a:xfrm>
          <a:prstGeom prst="rect">
            <a:avLst/>
          </a:prstGeom>
          <a:noFill/>
          <a:ln w="0">
            <a:noFill/>
          </a:ln>
        </p:spPr>
      </p:pic>
      <p:sp>
        <p:nvSpPr>
          <p:cNvPr id="8"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fld id="{37A35B61-1EBD-4BE7-BE48-D8C81B57510B}"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9" name=""/>
          <p:cNvGraphicFramePr/>
          <p:nvPr/>
        </p:nvGraphicFramePr>
        <p:xfrm>
          <a:off x="8010360" y="76320"/>
          <a:ext cx="879480" cy="879480"/>
        </p:xfrm>
        <a:graphic>
          <a:graphicData uri="http://schemas.openxmlformats.org/presentationml/2006/ole">
            <p:oleObj r:id="rId3" spid="">
              <p:embed/>
              <p:pic>
                <p:nvPicPr>
                  <p:cNvPr id="10"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11"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12" name="FT%20conference%20slides%20banner" descr=""/>
          <p:cNvPicPr/>
          <p:nvPr/>
        </p:nvPicPr>
        <p:blipFill>
          <a:blip r:embed="rId2"/>
          <a:stretch/>
        </p:blipFill>
        <p:spPr>
          <a:xfrm>
            <a:off x="0" y="0"/>
            <a:ext cx="9144000" cy="1049400"/>
          </a:xfrm>
          <a:prstGeom prst="rect">
            <a:avLst/>
          </a:prstGeom>
          <a:noFill/>
          <a:ln w="0">
            <a:noFill/>
          </a:ln>
        </p:spPr>
      </p:pic>
      <p:sp>
        <p:nvSpPr>
          <p:cNvPr id="13"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fld id="{6B866C0A-2DB3-4B0D-8A2D-4B1AED055D53}"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14" name=""/>
          <p:cNvGraphicFramePr/>
          <p:nvPr/>
        </p:nvGraphicFramePr>
        <p:xfrm>
          <a:off x="8010360" y="76320"/>
          <a:ext cx="879480" cy="879480"/>
        </p:xfrm>
        <a:graphic>
          <a:graphicData uri="http://schemas.openxmlformats.org/presentationml/2006/ole">
            <p:oleObj r:id="rId3" spid="">
              <p:embed/>
              <p:pic>
                <p:nvPicPr>
                  <p:cNvPr id="15"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16"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pic>
        <p:nvPicPr>
          <p:cNvPr id="17" name="FT%20conference%20backround%20copy" descr=""/>
          <p:cNvPicPr/>
          <p:nvPr/>
        </p:nvPicPr>
        <p:blipFill>
          <a:blip r:embed="rId2"/>
          <a:stretch/>
        </p:blipFill>
        <p:spPr>
          <a:xfrm>
            <a:off x="0" y="0"/>
            <a:ext cx="9144000" cy="6859440"/>
          </a:xfrm>
          <a:prstGeom prst="rect">
            <a:avLst/>
          </a:prstGeom>
          <a:noFill/>
          <a:ln w="0">
            <a:noFill/>
          </a:ln>
        </p:spPr>
      </p:pic>
      <p:graphicFrame>
        <p:nvGraphicFramePr>
          <p:cNvPr id="18" name=""/>
          <p:cNvGraphicFramePr/>
          <p:nvPr/>
        </p:nvGraphicFramePr>
        <p:xfrm>
          <a:off x="7723080" y="3230640"/>
          <a:ext cx="1163880" cy="1163520"/>
        </p:xfrm>
        <a:graphic>
          <a:graphicData uri="http://schemas.openxmlformats.org/presentationml/2006/ole">
            <p:oleObj r:id="rId3" spid="">
              <p:embed/>
              <p:pic>
                <p:nvPicPr>
                  <p:cNvPr id="19" name="" descr=""/>
                  <p:cNvPicPr/>
                  <p:nvPr/>
                </p:nvPicPr>
                <p:blipFill>
                  <a:blip r:embed="rId4"/>
                  <a:stretch/>
                </p:blipFill>
                <p:spPr>
                  <a:xfrm>
                    <a:off x="7723080" y="3230640"/>
                    <a:ext cx="1163880" cy="1163520"/>
                  </a:xfrm>
                  <a:prstGeom prst="rect">
                    <a:avLst/>
                  </a:prstGeom>
                  <a:noFill/>
                  <a:ln w="0">
                    <a:noFill/>
                  </a:ln>
                </p:spPr>
              </p:pic>
            </p:oleObj>
          </a:graphicData>
        </a:graphic>
      </p:graphicFrame>
      <p:sp>
        <p:nvSpPr>
          <p:cNvPr id="20"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sp>
        <p:nvSpPr>
          <p:cNvPr id="2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r">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outline text format</a:t>
            </a:r>
            <a:endParaRPr b="1" lang="en-US" sz="2400" strike="noStrike" u="none">
              <a:solidFill>
                <a:srgbClr val="000000"/>
              </a:solidFill>
              <a:effectLst/>
              <a:uFillTx/>
              <a:latin typeface="Arial"/>
            </a:endParaRPr>
          </a:p>
          <a:p>
            <a:pPr lvl="1" marL="457200" algn="ctr">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914400" algn="ctr">
              <a:lnSpc>
                <a:spcPct val="120000"/>
              </a:lnSpc>
              <a:spcBef>
                <a:spcPts val="499"/>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371600" indent="-38160" algn="ctr">
              <a:lnSpc>
                <a:spcPct val="120000"/>
              </a:lnSpc>
              <a:spcBef>
                <a:spcPts val="499"/>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828800" algn="ctr">
              <a:lnSpc>
                <a:spcPct val="120000"/>
              </a:lnSpc>
              <a:spcBef>
                <a:spcPts val="499"/>
              </a:spcBef>
              <a:buClr>
                <a:srgbClr val="ffcc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0000"/>
                </a:solidFill>
                <a:effectLst/>
                <a:uFillTx/>
                <a:latin typeface="Arial"/>
              </a:rPr>
              <a:t>Enron Credit</a:t>
            </a:r>
            <a:r>
              <a:rPr b="1" lang="en-GB" sz="3200" strike="noStrike" u="none">
                <a:solidFill>
                  <a:srgbClr val="ff0000"/>
                </a:solidFill>
                <a:effectLst/>
                <a:uFillTx/>
                <a:latin typeface="Arial"/>
              </a:rPr>
              <a:t> Syndication</a:t>
            </a:r>
            <a:endParaRPr b="1" lang="en-US" sz="3200" strike="noStrike" u="none">
              <a:solidFill>
                <a:srgbClr val="000000"/>
              </a:solidFill>
              <a:effectLst/>
              <a:uFillTx/>
              <a:latin typeface="Arial"/>
            </a:endParaRPr>
          </a:p>
        </p:txBody>
      </p:sp>
      <p:sp>
        <p:nvSpPr>
          <p:cNvPr id="30" name=""/>
          <p:cNvSpPr/>
          <p:nvPr/>
        </p:nvSpPr>
        <p:spPr>
          <a:xfrm>
            <a:off x="222120" y="4884840"/>
            <a:ext cx="831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1" name=""/>
          <p:cNvSpPr/>
          <p:nvPr/>
        </p:nvSpPr>
        <p:spPr>
          <a:xfrm>
            <a:off x="3842640" y="5253120"/>
            <a:ext cx="4028400" cy="5209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Robina Barker Bennett</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Enron Credit Syndication business streams</a:t>
            </a:r>
            <a:br>
              <a:rPr sz="2500"/>
            </a:br>
            <a:r>
              <a:rPr b="1" lang="en-US" sz="2500" strike="noStrike" u="none">
                <a:solidFill>
                  <a:srgbClr val="ffffff"/>
                </a:solidFill>
                <a:effectLst/>
                <a:uFillTx/>
                <a:latin typeface="Arial"/>
              </a:rPr>
              <a:t>-  Partnerships</a:t>
            </a:r>
            <a:endParaRPr b="1" lang="en-US" sz="2500" strike="noStrike" u="none">
              <a:solidFill>
                <a:srgbClr val="ffffff"/>
              </a:solidFill>
              <a:effectLst/>
              <a:uFillTx/>
              <a:latin typeface="Arial"/>
            </a:endParaRPr>
          </a:p>
        </p:txBody>
      </p:sp>
      <p:sp>
        <p:nvSpPr>
          <p:cNvPr id="68" name="PlaceHolder 2"/>
          <p:cNvSpPr>
            <a:spLocks noGrp="1"/>
          </p:cNvSpPr>
          <p:nvPr>
            <p:ph/>
          </p:nvPr>
        </p:nvSpPr>
        <p:spPr>
          <a:xfrm>
            <a:off x="762120" y="1905120"/>
            <a:ext cx="7772400" cy="2937600"/>
          </a:xfrm>
          <a:prstGeom prst="rect">
            <a:avLst/>
          </a:prstGeom>
          <a:noFill/>
          <a:ln w="0">
            <a:noFill/>
          </a:ln>
        </p:spPr>
        <p:txBody>
          <a:bodyPr lIns="90000" rIns="90000" tIns="46800" bIns="46800" anchor="t">
            <a:normAutofit lnSpcReduction="9999"/>
          </a:bodyPr>
          <a:p>
            <a:pPr marL="343080" indent="-343080">
              <a:lnSpc>
                <a:spcPct val="17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AAA financial derivatives product company</a:t>
            </a:r>
            <a:endParaRPr b="1" lang="en-US" sz="2000" strike="noStrike" u="none">
              <a:solidFill>
                <a:srgbClr val="000000"/>
              </a:solidFill>
              <a:effectLst/>
              <a:uFillTx/>
              <a:latin typeface="Arial"/>
            </a:endParaRPr>
          </a:p>
          <a:p>
            <a:pPr lvl="1" marL="743040" indent="-285840">
              <a:lnSpc>
                <a:spcPct val="17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AAA wrap</a:t>
            </a:r>
            <a:endParaRPr b="0" lang="en-US" sz="2000" strike="noStrike" u="none">
              <a:solidFill>
                <a:srgbClr val="000000"/>
              </a:solidFill>
              <a:effectLst/>
              <a:uFillTx/>
              <a:latin typeface="Arial"/>
            </a:endParaRPr>
          </a:p>
          <a:p>
            <a:pPr lvl="1" marL="743040" indent="-285840">
              <a:lnSpc>
                <a:spcPct val="17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$700m revolving credit facility</a:t>
            </a:r>
            <a:endParaRPr b="0" lang="en-US" sz="2000" strike="noStrike" u="none">
              <a:solidFill>
                <a:srgbClr val="000000"/>
              </a:solidFill>
              <a:effectLst/>
              <a:uFillTx/>
              <a:latin typeface="Arial"/>
            </a:endParaRPr>
          </a:p>
          <a:p>
            <a:pPr marL="343080" indent="-343080">
              <a:lnSpc>
                <a:spcPct val="17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Various insurance parties</a:t>
            </a:r>
            <a:endParaRPr b="1" lang="en-US" sz="2000" strike="noStrike" u="none">
              <a:solidFill>
                <a:srgbClr val="000000"/>
              </a:solidFill>
              <a:effectLst/>
              <a:uFillTx/>
              <a:latin typeface="Arial"/>
            </a:endParaRPr>
          </a:p>
          <a:p>
            <a:pPr lvl="1" marL="743040" indent="-285840">
              <a:lnSpc>
                <a:spcPct val="17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Interested in different </a:t>
            </a:r>
            <a:r>
              <a:rPr b="0" lang="en-US" sz="2000" strike="noStrike" u="none">
                <a:solidFill>
                  <a:srgbClr val="000000"/>
                </a:solidFill>
                <a:effectLst/>
                <a:uFillTx/>
                <a:latin typeface="Arial"/>
              </a:rPr>
              <a:t>risk</a:t>
            </a:r>
            <a:r>
              <a:rPr b="0" lang="en-GB" sz="2000" strike="noStrike" u="none">
                <a:solidFill>
                  <a:srgbClr val="000000"/>
                </a:solidFill>
                <a:effectLst/>
                <a:uFillTx/>
                <a:latin typeface="Arial"/>
              </a:rPr>
              <a:t> profile</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Enron Credit Syndication business streams</a:t>
            </a:r>
            <a:br>
              <a:rPr sz="2500"/>
            </a:br>
            <a:r>
              <a:rPr b="1" lang="en-US" sz="2500" strike="noStrike" u="none">
                <a:solidFill>
                  <a:srgbClr val="ffffff"/>
                </a:solidFill>
                <a:effectLst/>
                <a:uFillTx/>
                <a:latin typeface="Arial"/>
              </a:rPr>
              <a:t> - Portfolios</a:t>
            </a:r>
            <a:endParaRPr b="1" lang="en-US" sz="2500" strike="noStrike" u="none">
              <a:solidFill>
                <a:srgbClr val="ffffff"/>
              </a:solidFill>
              <a:effectLst/>
              <a:uFillTx/>
              <a:latin typeface="Arial"/>
            </a:endParaRPr>
          </a:p>
        </p:txBody>
      </p:sp>
      <p:sp>
        <p:nvSpPr>
          <p:cNvPr id="70" name="PlaceHolder 2"/>
          <p:cNvSpPr>
            <a:spLocks noGrp="1"/>
          </p:cNvSpPr>
          <p:nvPr>
            <p:ph/>
          </p:nvPr>
        </p:nvSpPr>
        <p:spPr>
          <a:xfrm>
            <a:off x="685800" y="1541160"/>
            <a:ext cx="7772400" cy="4195080"/>
          </a:xfrm>
          <a:prstGeom prst="rect">
            <a:avLst/>
          </a:prstGeom>
          <a:noFill/>
          <a:ln w="0">
            <a:noFill/>
          </a:ln>
        </p:spPr>
        <p:txBody>
          <a:bodyPr lIns="90000" rIns="90000" tIns="46800" bIns="46800" anchor="t">
            <a:normAutofit lnSpcReduction="9999"/>
          </a:bodyPr>
          <a:p>
            <a:pPr marL="343080" indent="-343080">
              <a:lnSpc>
                <a:spcPct val="15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Arbitrage deals</a:t>
            </a:r>
            <a:endParaRPr b="1" lang="en-US" sz="2000" strike="noStrike" u="none">
              <a:solidFill>
                <a:srgbClr val="000000"/>
              </a:solidFill>
              <a:effectLst/>
              <a:uFillTx/>
              <a:latin typeface="Arial"/>
            </a:endParaRPr>
          </a:p>
          <a:p>
            <a:pPr lvl="1" marL="743040" indent="-285840">
              <a:lnSpc>
                <a:spcPct val="15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Profit incentive</a:t>
            </a:r>
            <a:endParaRPr b="0" lang="en-US" sz="2000" strike="noStrike" u="none">
              <a:solidFill>
                <a:srgbClr val="000000"/>
              </a:solidFill>
              <a:effectLst/>
              <a:uFillTx/>
              <a:latin typeface="Arial"/>
            </a:endParaRPr>
          </a:p>
          <a:p>
            <a:pPr lvl="1" marL="743040" indent="-285840">
              <a:lnSpc>
                <a:spcPct val="15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Learning curve of market appetite</a:t>
            </a:r>
            <a:endParaRPr b="0" lang="en-US" sz="2000" strike="noStrike" u="none">
              <a:solidFill>
                <a:srgbClr val="000000"/>
              </a:solidFill>
              <a:effectLst/>
              <a:uFillTx/>
              <a:latin typeface="Arial"/>
            </a:endParaRPr>
          </a:p>
          <a:p>
            <a:pPr lvl="1" marL="743040" indent="-285840">
              <a:lnSpc>
                <a:spcPct val="15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Market driven may not always be profitable</a:t>
            </a:r>
            <a:endParaRPr b="0" lang="en-US" sz="2000" strike="noStrike" u="none">
              <a:solidFill>
                <a:srgbClr val="000000"/>
              </a:solidFill>
              <a:effectLst/>
              <a:uFillTx/>
              <a:latin typeface="Arial"/>
            </a:endParaRPr>
          </a:p>
          <a:p>
            <a:pPr marL="343080" indent="-343080">
              <a:lnSpc>
                <a:spcPct val="15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Risk transfer deals</a:t>
            </a:r>
            <a:endParaRPr b="1" lang="en-US" sz="2000" strike="noStrike" u="none">
              <a:solidFill>
                <a:srgbClr val="000000"/>
              </a:solidFill>
              <a:effectLst/>
              <a:uFillTx/>
              <a:latin typeface="Arial"/>
            </a:endParaRPr>
          </a:p>
          <a:p>
            <a:pPr lvl="1" marL="743040" indent="-285840">
              <a:lnSpc>
                <a:spcPct val="15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Move from CDS to BS</a:t>
            </a:r>
            <a:endParaRPr b="0" lang="en-US" sz="2000" strike="noStrike" u="none">
              <a:solidFill>
                <a:srgbClr val="000000"/>
              </a:solidFill>
              <a:effectLst/>
              <a:uFillTx/>
              <a:latin typeface="Arial"/>
            </a:endParaRPr>
          </a:p>
          <a:p>
            <a:pPr lvl="1" marL="743040" indent="-285840">
              <a:lnSpc>
                <a:spcPct val="15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Meet the requirements of the growing origination business</a:t>
            </a:r>
            <a:endParaRPr b="0" lang="en-US" sz="2000" strike="noStrike" u="none">
              <a:solidFill>
                <a:srgbClr val="000000"/>
              </a:solidFill>
              <a:effectLst/>
              <a:uFillTx/>
              <a:latin typeface="Arial"/>
            </a:endParaRPr>
          </a:p>
          <a:p>
            <a:pPr lvl="1" marL="743040" indent="-285840">
              <a:lnSpc>
                <a:spcPct val="15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Hedging credit book</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Portfolio Deals Explained</a:t>
            </a:r>
            <a:endParaRPr b="1" lang="en-US" sz="2500" strike="noStrike" u="none">
              <a:solidFill>
                <a:srgbClr val="ffffff"/>
              </a:solidFill>
              <a:effectLst/>
              <a:uFillTx/>
              <a:latin typeface="Arial"/>
            </a:endParaRPr>
          </a:p>
        </p:txBody>
      </p:sp>
      <p:sp>
        <p:nvSpPr>
          <p:cNvPr id="72" name="PlaceHolder 2"/>
          <p:cNvSpPr>
            <a:spLocks noGrp="1"/>
          </p:cNvSpPr>
          <p:nvPr>
            <p:ph/>
          </p:nvPr>
        </p:nvSpPr>
        <p:spPr>
          <a:xfrm>
            <a:off x="685800" y="1541520"/>
            <a:ext cx="7772400" cy="370260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CDO - (collateralised debt obligations) are the structures in which the assets are pooled in a portfolio, which in turn issues rated securities, to fund the purchase of collateral.</a:t>
            </a:r>
            <a:endParaRPr b="1"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CDO may consist of a number of assets:</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loans</a:t>
            </a:r>
            <a:endParaRPr b="0"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bonds</a:t>
            </a:r>
            <a:endParaRPr b="0"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Synthetic CDOs use credit instruments - credit default swaps (CDS) in the place of assets. </a:t>
            </a:r>
            <a:endParaRPr b="1" lang="en-US" sz="2000" strike="noStrike" u="none">
              <a:solidFill>
                <a:srgbClr val="000000"/>
              </a:solidFill>
              <a:effectLst/>
              <a:uFillTx/>
              <a:latin typeface="Arial"/>
            </a:endParaRPr>
          </a:p>
          <a:p>
            <a:pPr marL="343080" indent="0">
              <a:lnSpc>
                <a:spcPct val="12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
          <p:cNvSpPr/>
          <p:nvPr/>
        </p:nvSpPr>
        <p:spPr>
          <a:xfrm>
            <a:off x="7518240" y="3554280"/>
            <a:ext cx="0" cy="424080"/>
          </a:xfrm>
          <a:prstGeom prst="line">
            <a:avLst/>
          </a:prstGeom>
          <a:ln w="190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 name=""/>
          <p:cNvSpPr/>
          <p:nvPr/>
        </p:nvSpPr>
        <p:spPr>
          <a:xfrm>
            <a:off x="6467400" y="2857680"/>
            <a:ext cx="0" cy="68580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5" name="PlaceHolder 1"/>
          <p:cNvSpPr>
            <a:spLocks noGrp="1"/>
          </p:cNvSpPr>
          <p:nvPr>
            <p:ph type="title"/>
          </p:nvPr>
        </p:nvSpPr>
        <p:spPr>
          <a:xfrm>
            <a:off x="678960" y="-360"/>
            <a:ext cx="747396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Enron Credit </a:t>
            </a:r>
            <a:br>
              <a:rPr sz="2800"/>
            </a:br>
            <a:r>
              <a:rPr b="1" lang="en-GB" sz="2800" strike="noStrike" u="none">
                <a:solidFill>
                  <a:srgbClr val="ffffff"/>
                </a:solidFill>
                <a:effectLst/>
                <a:uFillTx/>
                <a:latin typeface="Arial"/>
              </a:rPr>
              <a:t>Collateralised Debt Obligations</a:t>
            </a:r>
            <a:endParaRPr b="1" lang="en-US" sz="2800" strike="noStrike" u="none">
              <a:solidFill>
                <a:srgbClr val="ffffff"/>
              </a:solidFill>
              <a:effectLst/>
              <a:uFillTx/>
              <a:latin typeface="Arial"/>
            </a:endParaRPr>
          </a:p>
        </p:txBody>
      </p:sp>
      <p:sp>
        <p:nvSpPr>
          <p:cNvPr id="76" name=""/>
          <p:cNvSpPr/>
          <p:nvPr/>
        </p:nvSpPr>
        <p:spPr>
          <a:xfrm>
            <a:off x="2209680" y="1143000"/>
            <a:ext cx="3591000" cy="459720"/>
          </a:xfrm>
          <a:prstGeom prst="rect">
            <a:avLst/>
          </a:prstGeom>
          <a:solidFill>
            <a:srgbClr val="4b73d5"/>
          </a:solidFill>
          <a:ln w="1908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CDO</a:t>
            </a:r>
            <a:endParaRPr b="0" lang="en-US" sz="2400" strike="noStrike" u="none">
              <a:solidFill>
                <a:srgbClr val="000000"/>
              </a:solidFill>
              <a:effectLst/>
              <a:uFillTx/>
              <a:latin typeface="Arial"/>
            </a:endParaRPr>
          </a:p>
        </p:txBody>
      </p:sp>
      <p:sp>
        <p:nvSpPr>
          <p:cNvPr id="77" name=""/>
          <p:cNvSpPr/>
          <p:nvPr/>
        </p:nvSpPr>
        <p:spPr>
          <a:xfrm>
            <a:off x="4029120" y="1600200"/>
            <a:ext cx="0" cy="45720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8" name=""/>
          <p:cNvSpPr/>
          <p:nvPr/>
        </p:nvSpPr>
        <p:spPr>
          <a:xfrm>
            <a:off x="1666800" y="2057400"/>
            <a:ext cx="48006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9" name=""/>
          <p:cNvSpPr/>
          <p:nvPr/>
        </p:nvSpPr>
        <p:spPr>
          <a:xfrm>
            <a:off x="1666800" y="2057400"/>
            <a:ext cx="0" cy="38088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0" name=""/>
          <p:cNvSpPr/>
          <p:nvPr/>
        </p:nvSpPr>
        <p:spPr>
          <a:xfrm>
            <a:off x="6467400" y="2057400"/>
            <a:ext cx="0" cy="38088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1" name=""/>
          <p:cNvSpPr/>
          <p:nvPr/>
        </p:nvSpPr>
        <p:spPr>
          <a:xfrm>
            <a:off x="600120" y="2438280"/>
            <a:ext cx="2057400" cy="825480"/>
          </a:xfrm>
          <a:prstGeom prst="rect">
            <a:avLst/>
          </a:prstGeom>
          <a:solidFill>
            <a:srgbClr val="4b73d5"/>
          </a:solidFill>
          <a:ln w="1908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“Traditional” assets</a:t>
            </a:r>
            <a:endParaRPr b="0" lang="en-US" sz="2400" strike="noStrike" u="none">
              <a:solidFill>
                <a:srgbClr val="000000"/>
              </a:solidFill>
              <a:effectLst/>
              <a:uFillTx/>
              <a:latin typeface="Arial"/>
            </a:endParaRPr>
          </a:p>
        </p:txBody>
      </p:sp>
      <p:sp>
        <p:nvSpPr>
          <p:cNvPr id="82" name=""/>
          <p:cNvSpPr/>
          <p:nvPr/>
        </p:nvSpPr>
        <p:spPr>
          <a:xfrm>
            <a:off x="5477040" y="2438280"/>
            <a:ext cx="2057400" cy="459720"/>
          </a:xfrm>
          <a:prstGeom prst="rect">
            <a:avLst/>
          </a:prstGeom>
          <a:solidFill>
            <a:srgbClr val="4b73d5"/>
          </a:solidFill>
          <a:ln w="19080">
            <a:solidFill>
              <a:srgbClr val="000000"/>
            </a:solidFill>
            <a:miter/>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“Synthetic”</a:t>
            </a:r>
            <a:endParaRPr b="0" lang="en-US" sz="2400" strike="noStrike" u="none">
              <a:solidFill>
                <a:srgbClr val="000000"/>
              </a:solidFill>
              <a:effectLst/>
              <a:uFillTx/>
              <a:latin typeface="Arial"/>
            </a:endParaRPr>
          </a:p>
        </p:txBody>
      </p:sp>
      <p:sp>
        <p:nvSpPr>
          <p:cNvPr id="83" name=""/>
          <p:cNvSpPr/>
          <p:nvPr/>
        </p:nvSpPr>
        <p:spPr>
          <a:xfrm>
            <a:off x="4486320" y="3559320"/>
            <a:ext cx="0" cy="5554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4" name=""/>
          <p:cNvSpPr/>
          <p:nvPr/>
        </p:nvSpPr>
        <p:spPr>
          <a:xfrm>
            <a:off x="6019920" y="3962520"/>
            <a:ext cx="2895480" cy="642600"/>
          </a:xfrm>
          <a:prstGeom prst="rect">
            <a:avLst/>
          </a:prstGeom>
          <a:solidFill>
            <a:srgbClr val="4b73d5"/>
          </a:solidFill>
          <a:ln w="1908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Derivatives form (Unfunded)</a:t>
            </a:r>
            <a:endParaRPr b="0" lang="en-US" sz="1800" strike="noStrike" u="none">
              <a:solidFill>
                <a:srgbClr val="000000"/>
              </a:solidFill>
              <a:effectLst/>
              <a:uFillTx/>
              <a:latin typeface="Arial"/>
            </a:endParaRPr>
          </a:p>
        </p:txBody>
      </p:sp>
      <p:sp>
        <p:nvSpPr>
          <p:cNvPr id="85" name=""/>
          <p:cNvSpPr/>
          <p:nvPr/>
        </p:nvSpPr>
        <p:spPr>
          <a:xfrm>
            <a:off x="3724200" y="3962520"/>
            <a:ext cx="2057400" cy="642600"/>
          </a:xfrm>
          <a:prstGeom prst="rect">
            <a:avLst/>
          </a:prstGeom>
          <a:solidFill>
            <a:srgbClr val="4b73d5"/>
          </a:solidFill>
          <a:ln w="1908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Notes form (Funded)</a:t>
            </a:r>
            <a:endParaRPr b="0" lang="en-US" sz="1800" strike="noStrike" u="none">
              <a:solidFill>
                <a:srgbClr val="000000"/>
              </a:solidFill>
              <a:effectLst/>
              <a:uFillTx/>
              <a:latin typeface="Arial"/>
            </a:endParaRPr>
          </a:p>
        </p:txBody>
      </p:sp>
      <p:sp>
        <p:nvSpPr>
          <p:cNvPr id="86" name=""/>
          <p:cNvSpPr/>
          <p:nvPr/>
        </p:nvSpPr>
        <p:spPr>
          <a:xfrm>
            <a:off x="371520" y="3940200"/>
            <a:ext cx="2971800" cy="642600"/>
          </a:xfrm>
          <a:prstGeom prst="rect">
            <a:avLst/>
          </a:prstGeom>
          <a:solidFill>
            <a:srgbClr val="4b73d5"/>
          </a:solidFill>
          <a:ln w="1908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Mixed form (Unfunded / Funded)</a:t>
            </a:r>
            <a:endParaRPr b="0" lang="en-US" sz="1800" strike="noStrike" u="none">
              <a:solidFill>
                <a:srgbClr val="000000"/>
              </a:solidFill>
              <a:effectLst/>
              <a:uFillTx/>
              <a:latin typeface="Arial"/>
            </a:endParaRPr>
          </a:p>
        </p:txBody>
      </p:sp>
      <p:sp>
        <p:nvSpPr>
          <p:cNvPr id="87" name=""/>
          <p:cNvSpPr/>
          <p:nvPr/>
        </p:nvSpPr>
        <p:spPr>
          <a:xfrm flipH="1">
            <a:off x="1809360" y="3559320"/>
            <a:ext cx="57150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8" name=""/>
          <p:cNvSpPr/>
          <p:nvPr/>
        </p:nvSpPr>
        <p:spPr>
          <a:xfrm>
            <a:off x="1809720" y="3559320"/>
            <a:ext cx="0" cy="3808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9" name=""/>
          <p:cNvSpPr/>
          <p:nvPr/>
        </p:nvSpPr>
        <p:spPr>
          <a:xfrm>
            <a:off x="609480" y="5562720"/>
            <a:ext cx="807732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In 2001 Enron Credit plans to float funded and “mixed CDOs”</a:t>
            </a:r>
            <a:endParaRPr b="0" lang="en-US" sz="2000" strike="noStrike" u="none">
              <a:solidFill>
                <a:srgbClr val="000000"/>
              </a:solidFill>
              <a:effectLst/>
              <a:uFillTx/>
              <a:latin typeface="Arial"/>
            </a:endParaRPr>
          </a:p>
        </p:txBody>
      </p:sp>
      <p:sp>
        <p:nvSpPr>
          <p:cNvPr id="90" name=""/>
          <p:cNvSpPr/>
          <p:nvPr/>
        </p:nvSpPr>
        <p:spPr>
          <a:xfrm>
            <a:off x="6400800" y="4952880"/>
            <a:ext cx="2438280" cy="36828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Arial"/>
              </a:rPr>
              <a:t>2 trades in 2000</a:t>
            </a:r>
            <a:endParaRPr b="0" lang="en-US" sz="1800" strike="noStrike" u="none">
              <a:solidFill>
                <a:srgbClr val="000000"/>
              </a:solidFill>
              <a:effectLst/>
              <a:uFillTx/>
              <a:latin typeface="Arial"/>
            </a:endParaRPr>
          </a:p>
        </p:txBody>
      </p:sp>
      <p:sp>
        <p:nvSpPr>
          <p:cNvPr id="91" name=""/>
          <p:cNvSpPr/>
          <p:nvPr/>
        </p:nvSpPr>
        <p:spPr>
          <a:xfrm>
            <a:off x="7391520" y="4648320"/>
            <a:ext cx="380880" cy="304560"/>
          </a:xfrm>
          <a:prstGeom prst="upArrow">
            <a:avLst>
              <a:gd name="adj1" fmla="val 50000"/>
              <a:gd name="adj2" fmla="val 25000"/>
            </a:avLst>
          </a:prstGeom>
          <a:solidFill>
            <a:srgbClr val="000000"/>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
          <p:cNvSpPr/>
          <p:nvPr/>
        </p:nvSpPr>
        <p:spPr>
          <a:xfrm>
            <a:off x="533520" y="0"/>
            <a:ext cx="777240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a:t>
            </a:r>
            <a:r>
              <a:rPr b="1" lang="en-GB" sz="2800" strike="noStrike" u="none">
                <a:solidFill>
                  <a:srgbClr val="ffffff"/>
                </a:solidFill>
                <a:effectLst/>
                <a:uFillTx/>
                <a:latin typeface="Arial"/>
              </a:rPr>
              <a:t>ollateralized </a:t>
            </a:r>
            <a:r>
              <a:rPr b="1" lang="en-US" sz="2800" strike="noStrike" u="none">
                <a:solidFill>
                  <a:srgbClr val="ffffff"/>
                </a:solidFill>
                <a:effectLst/>
                <a:uFillTx/>
                <a:latin typeface="Arial"/>
              </a:rPr>
              <a:t>D</a:t>
            </a:r>
            <a:r>
              <a:rPr b="1" lang="en-GB" sz="2800" strike="noStrike" u="none">
                <a:solidFill>
                  <a:srgbClr val="ffffff"/>
                </a:solidFill>
                <a:effectLst/>
                <a:uFillTx/>
                <a:latin typeface="Arial"/>
              </a:rPr>
              <a:t>ebt </a:t>
            </a:r>
            <a:r>
              <a:rPr b="1" lang="en-US" sz="2800" strike="noStrike" u="none">
                <a:solidFill>
                  <a:srgbClr val="ffffff"/>
                </a:solidFill>
                <a:effectLst/>
                <a:uFillTx/>
                <a:latin typeface="Arial"/>
              </a:rPr>
              <a:t>O</a:t>
            </a:r>
            <a:r>
              <a:rPr b="1" lang="en-GB" sz="2800" strike="noStrike" u="none">
                <a:solidFill>
                  <a:srgbClr val="ffffff"/>
                </a:solidFill>
                <a:effectLst/>
                <a:uFillTx/>
                <a:latin typeface="Arial"/>
              </a:rPr>
              <a:t>bligation</a:t>
            </a:r>
            <a:r>
              <a:rPr b="1" lang="en-US" sz="2800" strike="noStrike" u="none">
                <a:solidFill>
                  <a:srgbClr val="ffffff"/>
                </a:solidFill>
                <a:effectLst/>
                <a:uFillTx/>
                <a:latin typeface="Arial"/>
              </a:rPr>
              <a:t>:</a:t>
            </a:r>
            <a:endParaRPr b="0" lang="en-US" sz="2800" strike="noStrike" u="none">
              <a:solidFill>
                <a:srgbClr val="000000"/>
              </a:solidFill>
              <a:effectLst/>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U</a:t>
            </a:r>
            <a:r>
              <a:rPr b="1" lang="en-US" sz="2800" strike="noStrike" u="none">
                <a:solidFill>
                  <a:srgbClr val="ffffff"/>
                </a:solidFill>
                <a:effectLst/>
                <a:uFillTx/>
                <a:latin typeface="Arial"/>
              </a:rPr>
              <a:t>n-funded Synthetic Structure</a:t>
            </a:r>
            <a:endParaRPr b="0" lang="en-US" sz="2800" strike="noStrike" u="none">
              <a:solidFill>
                <a:srgbClr val="000000"/>
              </a:solidFill>
              <a:effectLst/>
              <a:uFillTx/>
              <a:latin typeface="Arial"/>
            </a:endParaRPr>
          </a:p>
        </p:txBody>
      </p:sp>
      <p:grpSp>
        <p:nvGrpSpPr>
          <p:cNvPr id="93" name=""/>
          <p:cNvGrpSpPr/>
          <p:nvPr/>
        </p:nvGrpSpPr>
        <p:grpSpPr>
          <a:xfrm>
            <a:off x="228600" y="1752480"/>
            <a:ext cx="8610120" cy="3809880"/>
            <a:chOff x="228600" y="1752480"/>
            <a:chExt cx="8610120" cy="3809880"/>
          </a:xfrm>
        </p:grpSpPr>
        <p:sp>
          <p:nvSpPr>
            <p:cNvPr id="94" name=""/>
            <p:cNvSpPr/>
            <p:nvPr/>
          </p:nvSpPr>
          <p:spPr>
            <a:xfrm>
              <a:off x="228600" y="2912040"/>
              <a:ext cx="1500480" cy="845640"/>
            </a:xfrm>
            <a:prstGeom prst="rect">
              <a:avLst/>
            </a:prstGeom>
            <a:solidFill>
              <a:srgbClr val="000066"/>
            </a:solidFill>
            <a:ln w="936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Sellers</a:t>
              </a:r>
              <a:endParaRPr b="0" lang="en-US" sz="1400" strike="noStrike" u="none">
                <a:solidFill>
                  <a:srgbClr val="000000"/>
                </a:solidFill>
                <a:effectLst/>
                <a:uFillTx/>
                <a:latin typeface="Arial"/>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(buy protection)</a:t>
              </a:r>
              <a:endParaRPr b="0" lang="en-US" sz="1400" strike="noStrike" u="none">
                <a:solidFill>
                  <a:srgbClr val="000000"/>
                </a:solidFill>
                <a:effectLst/>
                <a:uFillTx/>
                <a:latin typeface="Arial"/>
              </a:endParaRPr>
            </a:p>
          </p:txBody>
        </p:sp>
        <p:sp>
          <p:nvSpPr>
            <p:cNvPr id="95" name=""/>
            <p:cNvSpPr/>
            <p:nvPr/>
          </p:nvSpPr>
          <p:spPr>
            <a:xfrm>
              <a:off x="1729080" y="3077280"/>
              <a:ext cx="789840" cy="0"/>
            </a:xfrm>
            <a:prstGeom prst="line">
              <a:avLst/>
            </a:prstGeom>
            <a:ln w="19080">
              <a:solidFill>
                <a:srgbClr val="0000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6" name=""/>
            <p:cNvSpPr/>
            <p:nvPr/>
          </p:nvSpPr>
          <p:spPr>
            <a:xfrm>
              <a:off x="2598480" y="1752480"/>
              <a:ext cx="3396600" cy="3809880"/>
            </a:xfrm>
            <a:prstGeom prst="rect">
              <a:avLst/>
            </a:prstGeom>
            <a:solidFill>
              <a:srgbClr val="4b73d5"/>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7" name=""/>
            <p:cNvSpPr/>
            <p:nvPr/>
          </p:nvSpPr>
          <p:spPr>
            <a:xfrm>
              <a:off x="7338240" y="2828880"/>
              <a:ext cx="1500480" cy="845640"/>
            </a:xfrm>
            <a:prstGeom prst="rect">
              <a:avLst/>
            </a:prstGeom>
            <a:solidFill>
              <a:srgbClr val="000066"/>
            </a:solidFill>
            <a:ln w="1908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Investors</a:t>
              </a:r>
              <a:endParaRPr b="0" lang="en-US" sz="1400" strike="noStrike" u="none">
                <a:solidFill>
                  <a:srgbClr val="000000"/>
                </a:solidFill>
                <a:effectLst/>
                <a:uFillTx/>
                <a:latin typeface="Arial"/>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(sell protection)</a:t>
              </a:r>
              <a:endParaRPr b="0" lang="en-US" sz="1400" strike="noStrike" u="none">
                <a:solidFill>
                  <a:srgbClr val="000000"/>
                </a:solidFill>
                <a:effectLst/>
                <a:uFillTx/>
                <a:latin typeface="Arial"/>
              </a:endParaRPr>
            </a:p>
          </p:txBody>
        </p:sp>
        <p:sp>
          <p:nvSpPr>
            <p:cNvPr id="98" name=""/>
            <p:cNvSpPr/>
            <p:nvPr/>
          </p:nvSpPr>
          <p:spPr>
            <a:xfrm>
              <a:off x="2993040" y="2083320"/>
              <a:ext cx="276444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Portfolio</a:t>
              </a:r>
              <a:endParaRPr b="0" lang="en-US" sz="1800" strike="noStrike" u="none">
                <a:solidFill>
                  <a:srgbClr val="000000"/>
                </a:solidFill>
                <a:effectLst/>
                <a:uFillTx/>
                <a:latin typeface="Arial"/>
              </a:endParaRPr>
            </a:p>
          </p:txBody>
        </p:sp>
        <p:sp>
          <p:nvSpPr>
            <p:cNvPr id="99" name=""/>
            <p:cNvSpPr/>
            <p:nvPr/>
          </p:nvSpPr>
          <p:spPr>
            <a:xfrm>
              <a:off x="3151080" y="2828880"/>
              <a:ext cx="2448720" cy="307440"/>
            </a:xfrm>
            <a:prstGeom prst="rect">
              <a:avLst/>
            </a:prstGeom>
            <a:solidFill>
              <a:srgbClr val="000066"/>
            </a:solidFill>
            <a:ln w="936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Senior Tranche</a:t>
              </a:r>
              <a:endParaRPr b="0" lang="en-US" sz="1400" strike="noStrike" u="none">
                <a:solidFill>
                  <a:srgbClr val="000000"/>
                </a:solidFill>
                <a:effectLst/>
                <a:uFillTx/>
                <a:latin typeface="Arial"/>
              </a:endParaRPr>
            </a:p>
          </p:txBody>
        </p:sp>
        <p:sp>
          <p:nvSpPr>
            <p:cNvPr id="100" name=""/>
            <p:cNvSpPr/>
            <p:nvPr/>
          </p:nvSpPr>
          <p:spPr>
            <a:xfrm>
              <a:off x="4178160" y="3243240"/>
              <a:ext cx="394560" cy="248400"/>
            </a:xfrm>
            <a:prstGeom prst="downArrow">
              <a:avLst>
                <a:gd name="adj1" fmla="val 50000"/>
                <a:gd name="adj2" fmla="val 25000"/>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1" name=""/>
            <p:cNvSpPr/>
            <p:nvPr/>
          </p:nvSpPr>
          <p:spPr>
            <a:xfrm>
              <a:off x="3151080" y="3574440"/>
              <a:ext cx="2448720" cy="307440"/>
            </a:xfrm>
            <a:prstGeom prst="rect">
              <a:avLst/>
            </a:prstGeom>
            <a:solidFill>
              <a:srgbClr val="000066"/>
            </a:solidFill>
            <a:ln w="936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Mezzanine Tranche</a:t>
              </a:r>
              <a:endParaRPr b="0" lang="en-US" sz="1400" strike="noStrike" u="none">
                <a:solidFill>
                  <a:srgbClr val="000000"/>
                </a:solidFill>
                <a:effectLst/>
                <a:uFillTx/>
                <a:latin typeface="Arial"/>
              </a:endParaRPr>
            </a:p>
          </p:txBody>
        </p:sp>
        <p:sp>
          <p:nvSpPr>
            <p:cNvPr id="102" name=""/>
            <p:cNvSpPr/>
            <p:nvPr/>
          </p:nvSpPr>
          <p:spPr>
            <a:xfrm>
              <a:off x="4178160" y="3988800"/>
              <a:ext cx="394560" cy="248400"/>
            </a:xfrm>
            <a:prstGeom prst="downArrow">
              <a:avLst>
                <a:gd name="adj1" fmla="val 50000"/>
                <a:gd name="adj2" fmla="val 25000"/>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3" name=""/>
            <p:cNvSpPr/>
            <p:nvPr/>
          </p:nvSpPr>
          <p:spPr>
            <a:xfrm>
              <a:off x="3151080" y="4392720"/>
              <a:ext cx="2448720" cy="307440"/>
            </a:xfrm>
            <a:prstGeom prst="rect">
              <a:avLst/>
            </a:prstGeom>
            <a:solidFill>
              <a:srgbClr val="000066"/>
            </a:solidFill>
            <a:ln w="936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1st Loss Tranche</a:t>
              </a:r>
              <a:endParaRPr b="0" lang="en-US" sz="1400" strike="noStrike" u="none">
                <a:solidFill>
                  <a:srgbClr val="000000"/>
                </a:solidFill>
                <a:effectLst/>
                <a:uFillTx/>
                <a:latin typeface="Arial"/>
              </a:endParaRPr>
            </a:p>
          </p:txBody>
        </p:sp>
        <p:sp>
          <p:nvSpPr>
            <p:cNvPr id="104" name=""/>
            <p:cNvSpPr/>
            <p:nvPr/>
          </p:nvSpPr>
          <p:spPr>
            <a:xfrm>
              <a:off x="5995080" y="2828880"/>
              <a:ext cx="1263960" cy="0"/>
            </a:xfrm>
            <a:prstGeom prst="line">
              <a:avLst/>
            </a:prstGeom>
            <a:ln w="19080">
              <a:solidFill>
                <a:srgbClr val="0000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5" name=""/>
            <p:cNvSpPr/>
            <p:nvPr/>
          </p:nvSpPr>
          <p:spPr>
            <a:xfrm flipH="1">
              <a:off x="5994720" y="3574440"/>
              <a:ext cx="1263960" cy="0"/>
            </a:xfrm>
            <a:prstGeom prst="line">
              <a:avLst/>
            </a:prstGeom>
            <a:ln w="19080">
              <a:solidFill>
                <a:srgbClr val="0000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6" name=""/>
            <p:cNvSpPr/>
            <p:nvPr/>
          </p:nvSpPr>
          <p:spPr>
            <a:xfrm flipH="1">
              <a:off x="1729080" y="3574440"/>
              <a:ext cx="869040" cy="0"/>
            </a:xfrm>
            <a:prstGeom prst="line">
              <a:avLst/>
            </a:prstGeom>
            <a:ln w="19080">
              <a:solidFill>
                <a:srgbClr val="0000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7" name=""/>
            <p:cNvSpPr/>
            <p:nvPr/>
          </p:nvSpPr>
          <p:spPr>
            <a:xfrm>
              <a:off x="6502320" y="4045680"/>
              <a:ext cx="110556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One off payment in case of default of underlying asset</a:t>
              </a:r>
              <a:endParaRPr b="0" lang="en-US" sz="1200" strike="noStrike" u="none">
                <a:solidFill>
                  <a:srgbClr val="000000"/>
                </a:solidFill>
                <a:effectLst/>
                <a:uFillTx/>
                <a:latin typeface="Arial"/>
              </a:endParaRPr>
            </a:p>
          </p:txBody>
        </p:sp>
        <p:sp>
          <p:nvSpPr>
            <p:cNvPr id="108" name=""/>
            <p:cNvSpPr/>
            <p:nvPr/>
          </p:nvSpPr>
          <p:spPr>
            <a:xfrm>
              <a:off x="6133320" y="2026800"/>
              <a:ext cx="147456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Fixed payment</a:t>
              </a:r>
              <a:endParaRPr b="0" lang="en-US" sz="1200" strike="noStrike" u="none">
                <a:solidFill>
                  <a:srgbClr val="000000"/>
                </a:solidFill>
                <a:effectLst/>
                <a:uFillTx/>
                <a:latin typeface="Arial"/>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 margin</a:t>
              </a:r>
              <a:endParaRPr b="0" lang="en-US" sz="1200" strike="noStrike" u="none">
                <a:solidFill>
                  <a:srgbClr val="000000"/>
                </a:solidFill>
                <a:effectLst/>
                <a:uFillTx/>
                <a:latin typeface="Arial"/>
              </a:endParaRPr>
            </a:p>
          </p:txBody>
        </p:sp>
        <p:sp>
          <p:nvSpPr>
            <p:cNvPr id="109" name=""/>
            <p:cNvSpPr/>
            <p:nvPr/>
          </p:nvSpPr>
          <p:spPr>
            <a:xfrm>
              <a:off x="911520" y="4097160"/>
              <a:ext cx="110556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One off payment in case of default of underlying asset</a:t>
              </a:r>
              <a:endParaRPr b="0" lang="en-US" sz="1200" strike="noStrike" u="none">
                <a:solidFill>
                  <a:srgbClr val="000000"/>
                </a:solidFill>
                <a:effectLst/>
                <a:uFillTx/>
                <a:latin typeface="Arial"/>
              </a:endParaRPr>
            </a:p>
          </p:txBody>
        </p:sp>
        <p:sp>
          <p:nvSpPr>
            <p:cNvPr id="110" name=""/>
            <p:cNvSpPr/>
            <p:nvPr/>
          </p:nvSpPr>
          <p:spPr>
            <a:xfrm>
              <a:off x="911520" y="2052360"/>
              <a:ext cx="161424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Fixed payment</a:t>
              </a:r>
              <a:endParaRPr b="0" lang="en-US" sz="1200" strike="noStrike" u="none">
                <a:solidFill>
                  <a:srgbClr val="000000"/>
                </a:solidFill>
                <a:effectLst/>
                <a:uFillTx/>
                <a:latin typeface="Arial"/>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 margin</a:t>
              </a:r>
              <a:endParaRPr b="0" lang="en-US" sz="1200" strike="noStrike" u="none">
                <a:solidFill>
                  <a:srgbClr val="000000"/>
                </a:solidFill>
                <a:effectLst/>
                <a:uFillTx/>
                <a:latin typeface="Arial"/>
              </a:endParaRPr>
            </a:p>
          </p:txBody>
        </p:sp>
      </p:grpSp>
      <p:sp>
        <p:nvSpPr>
          <p:cNvPr id="111" name=""/>
          <p:cNvSpPr/>
          <p:nvPr/>
        </p:nvSpPr>
        <p:spPr>
          <a:xfrm flipH="1">
            <a:off x="1981080" y="3352680"/>
            <a:ext cx="76320" cy="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360" y="306360"/>
            <a:ext cx="8172360" cy="4888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ffffff"/>
                </a:solidFill>
                <a:effectLst/>
                <a:uFillTx/>
                <a:latin typeface="Arial"/>
              </a:rPr>
              <a:t>Synthetic Un-Funded CDOs- How It Works?</a:t>
            </a:r>
            <a:endParaRPr b="1" lang="en-US" sz="2100" strike="noStrike" u="none">
              <a:solidFill>
                <a:srgbClr val="ffffff"/>
              </a:solidFill>
              <a:effectLst/>
              <a:uFillTx/>
              <a:latin typeface="Arial"/>
            </a:endParaRPr>
          </a:p>
        </p:txBody>
      </p:sp>
      <p:sp>
        <p:nvSpPr>
          <p:cNvPr id="113" name="PlaceHolder 2"/>
          <p:cNvSpPr>
            <a:spLocks noGrp="1"/>
          </p:cNvSpPr>
          <p:nvPr>
            <p:ph/>
          </p:nvPr>
        </p:nvSpPr>
        <p:spPr>
          <a:xfrm>
            <a:off x="304920" y="2133360"/>
            <a:ext cx="4394160" cy="2514600"/>
          </a:xfrm>
          <a:prstGeom prst="rect">
            <a:avLst/>
          </a:prstGeom>
          <a:noFill/>
          <a:ln w="0">
            <a:noFill/>
          </a:ln>
        </p:spPr>
        <p:txBody>
          <a:bodyPr lIns="90000" rIns="90000" tIns="46800" bIns="46800" anchor="t">
            <a:normAutofit/>
          </a:bodyPr>
          <a:p>
            <a:pPr marL="343080" indent="-343080">
              <a:lnSpc>
                <a:spcPct val="120000"/>
              </a:lnSpc>
              <a:spcBef>
                <a:spcPts val="4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Synthetic CDOs use credit derivatives to transfer risks vs the sale of cash market bonds or loans</a:t>
            </a:r>
            <a:endParaRPr b="1" lang="en-US" sz="1800" strike="noStrike" u="none">
              <a:solidFill>
                <a:srgbClr val="000000"/>
              </a:solidFill>
              <a:effectLst/>
              <a:uFillTx/>
              <a:latin typeface="Arial"/>
            </a:endParaRPr>
          </a:p>
          <a:p>
            <a:pPr marL="343080" indent="-343080">
              <a:lnSpc>
                <a:spcPct val="120000"/>
              </a:lnSpc>
              <a:spcBef>
                <a:spcPts val="4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investor enters directly into a swap referencing a tranche of the synthetic CDO</a:t>
            </a:r>
            <a:endParaRPr b="1" lang="en-US" sz="1800" strike="noStrike" u="none">
              <a:solidFill>
                <a:srgbClr val="000000"/>
              </a:solidFill>
              <a:effectLst/>
              <a:uFillTx/>
              <a:latin typeface="Arial"/>
            </a:endParaRPr>
          </a:p>
          <a:p>
            <a:pPr marL="34308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114" name=""/>
          <p:cNvSpPr/>
          <p:nvPr/>
        </p:nvSpPr>
        <p:spPr>
          <a:xfrm>
            <a:off x="5105520" y="1143000"/>
            <a:ext cx="3733560" cy="5334120"/>
          </a:xfrm>
          <a:prstGeom prst="rect">
            <a:avLst/>
          </a:prstGeom>
          <a:solidFill>
            <a:srgbClr val="4b73d5"/>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5" name=""/>
          <p:cNvSpPr/>
          <p:nvPr/>
        </p:nvSpPr>
        <p:spPr>
          <a:xfrm>
            <a:off x="5257800" y="1981080"/>
            <a:ext cx="1066680" cy="3376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Senior</a:t>
            </a:r>
            <a:endParaRPr b="0" lang="en-US" sz="1600" strike="noStrike" u="none">
              <a:solidFill>
                <a:srgbClr val="000000"/>
              </a:solidFill>
              <a:effectLst/>
              <a:uFillTx/>
              <a:latin typeface="Arial"/>
            </a:endParaRPr>
          </a:p>
        </p:txBody>
      </p:sp>
      <p:sp>
        <p:nvSpPr>
          <p:cNvPr id="116" name=""/>
          <p:cNvSpPr/>
          <p:nvPr/>
        </p:nvSpPr>
        <p:spPr>
          <a:xfrm>
            <a:off x="7315200" y="1886040"/>
            <a:ext cx="1219320" cy="3988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Investor</a:t>
            </a:r>
            <a:endParaRPr b="0" lang="en-US" sz="2000" strike="noStrike" u="none">
              <a:solidFill>
                <a:srgbClr val="000000"/>
              </a:solidFill>
              <a:effectLst/>
              <a:uFillTx/>
              <a:latin typeface="Arial"/>
            </a:endParaRPr>
          </a:p>
        </p:txBody>
      </p:sp>
      <p:sp>
        <p:nvSpPr>
          <p:cNvPr id="117" name=""/>
          <p:cNvSpPr/>
          <p:nvPr/>
        </p:nvSpPr>
        <p:spPr>
          <a:xfrm>
            <a:off x="5257800" y="5467320"/>
            <a:ext cx="1066680" cy="3376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1st Loss</a:t>
            </a:r>
            <a:endParaRPr b="0" lang="en-US" sz="1600" strike="noStrike" u="none">
              <a:solidFill>
                <a:srgbClr val="000000"/>
              </a:solidFill>
              <a:effectLst/>
              <a:uFillTx/>
              <a:latin typeface="Arial"/>
            </a:endParaRPr>
          </a:p>
        </p:txBody>
      </p:sp>
      <p:sp>
        <p:nvSpPr>
          <p:cNvPr id="118" name=""/>
          <p:cNvSpPr/>
          <p:nvPr/>
        </p:nvSpPr>
        <p:spPr>
          <a:xfrm>
            <a:off x="5257800" y="3714840"/>
            <a:ext cx="1219320" cy="3376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Mezzanine</a:t>
            </a:r>
            <a:endParaRPr b="0" lang="en-US" sz="1600" strike="noStrike" u="none">
              <a:solidFill>
                <a:srgbClr val="000000"/>
              </a:solidFill>
              <a:effectLst/>
              <a:uFillTx/>
              <a:latin typeface="Arial"/>
            </a:endParaRPr>
          </a:p>
        </p:txBody>
      </p:sp>
      <p:sp>
        <p:nvSpPr>
          <p:cNvPr id="119" name=""/>
          <p:cNvSpPr/>
          <p:nvPr/>
        </p:nvSpPr>
        <p:spPr>
          <a:xfrm>
            <a:off x="7467480" y="3638520"/>
            <a:ext cx="1219320" cy="3988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Investor</a:t>
            </a:r>
            <a:endParaRPr b="0" lang="en-US" sz="2000" strike="noStrike" u="none">
              <a:solidFill>
                <a:srgbClr val="000000"/>
              </a:solidFill>
              <a:effectLst/>
              <a:uFillTx/>
              <a:latin typeface="Arial"/>
            </a:endParaRPr>
          </a:p>
        </p:txBody>
      </p:sp>
      <p:sp>
        <p:nvSpPr>
          <p:cNvPr id="120" name=""/>
          <p:cNvSpPr/>
          <p:nvPr/>
        </p:nvSpPr>
        <p:spPr>
          <a:xfrm>
            <a:off x="7315200" y="5391000"/>
            <a:ext cx="1219320" cy="3988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Investor</a:t>
            </a:r>
            <a:endParaRPr b="0" lang="en-US" sz="2000" strike="noStrike" u="none">
              <a:solidFill>
                <a:srgbClr val="000000"/>
              </a:solidFill>
              <a:effectLst/>
              <a:uFillTx/>
              <a:latin typeface="Arial"/>
            </a:endParaRPr>
          </a:p>
        </p:txBody>
      </p:sp>
      <p:sp>
        <p:nvSpPr>
          <p:cNvPr id="121" name=""/>
          <p:cNvSpPr/>
          <p:nvPr/>
        </p:nvSpPr>
        <p:spPr>
          <a:xfrm>
            <a:off x="6337440" y="2050920"/>
            <a:ext cx="977760" cy="12960"/>
          </a:xfrm>
          <a:prstGeom prst="line">
            <a:avLst/>
          </a:prstGeom>
          <a:ln w="19080">
            <a:solidFill>
              <a:srgbClr val="000000"/>
            </a:solidFill>
            <a:miter/>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22" name=""/>
          <p:cNvSpPr/>
          <p:nvPr/>
        </p:nvSpPr>
        <p:spPr>
          <a:xfrm>
            <a:off x="6477120" y="3790800"/>
            <a:ext cx="990360" cy="12960"/>
          </a:xfrm>
          <a:prstGeom prst="line">
            <a:avLst/>
          </a:prstGeom>
          <a:ln w="19080">
            <a:solidFill>
              <a:srgbClr val="000000"/>
            </a:solidFill>
            <a:miter/>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23" name=""/>
          <p:cNvSpPr/>
          <p:nvPr/>
        </p:nvSpPr>
        <p:spPr>
          <a:xfrm>
            <a:off x="6324480" y="5543640"/>
            <a:ext cx="1003320" cy="12600"/>
          </a:xfrm>
          <a:prstGeom prst="line">
            <a:avLst/>
          </a:prstGeom>
          <a:ln w="19080">
            <a:solidFill>
              <a:srgbClr val="000000"/>
            </a:solidFill>
            <a:miter/>
            <a:tailEnd len="med" type="triangle" w="med"/>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sp>
        <p:nvSpPr>
          <p:cNvPr id="124" name=""/>
          <p:cNvSpPr/>
          <p:nvPr/>
        </p:nvSpPr>
        <p:spPr>
          <a:xfrm flipH="1">
            <a:off x="6324120" y="2190600"/>
            <a:ext cx="965160" cy="1296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Arial"/>
            </a:endParaRPr>
          </a:p>
        </p:txBody>
      </p:sp>
      <p:sp>
        <p:nvSpPr>
          <p:cNvPr id="125" name=""/>
          <p:cNvSpPr/>
          <p:nvPr/>
        </p:nvSpPr>
        <p:spPr>
          <a:xfrm flipH="1">
            <a:off x="6311520" y="5695920"/>
            <a:ext cx="965160" cy="1260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sp>
        <p:nvSpPr>
          <p:cNvPr id="126" name=""/>
          <p:cNvSpPr/>
          <p:nvPr/>
        </p:nvSpPr>
        <p:spPr>
          <a:xfrm flipH="1">
            <a:off x="6464160" y="3943440"/>
            <a:ext cx="952560" cy="1260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Arial"/>
            </a:endParaRPr>
          </a:p>
        </p:txBody>
      </p:sp>
      <p:sp>
        <p:nvSpPr>
          <p:cNvPr id="127" name=""/>
          <p:cNvSpPr/>
          <p:nvPr/>
        </p:nvSpPr>
        <p:spPr>
          <a:xfrm>
            <a:off x="6553080" y="1581120"/>
            <a:ext cx="762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X bps</a:t>
            </a:r>
            <a:endParaRPr b="0" lang="en-US" sz="1400" strike="noStrike" u="none">
              <a:solidFill>
                <a:srgbClr val="000000"/>
              </a:solidFill>
              <a:effectLst/>
              <a:uFillTx/>
              <a:latin typeface="Arial"/>
            </a:endParaRPr>
          </a:p>
        </p:txBody>
      </p:sp>
      <p:sp>
        <p:nvSpPr>
          <p:cNvPr id="128" name=""/>
          <p:cNvSpPr/>
          <p:nvPr/>
        </p:nvSpPr>
        <p:spPr>
          <a:xfrm>
            <a:off x="6688080" y="3486240"/>
            <a:ext cx="762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Y bps</a:t>
            </a:r>
            <a:endParaRPr b="0" lang="en-US" sz="1400" strike="noStrike" u="none">
              <a:solidFill>
                <a:srgbClr val="000000"/>
              </a:solidFill>
              <a:effectLst/>
              <a:uFillTx/>
              <a:latin typeface="Arial"/>
            </a:endParaRPr>
          </a:p>
        </p:txBody>
      </p:sp>
      <p:sp>
        <p:nvSpPr>
          <p:cNvPr id="129" name=""/>
          <p:cNvSpPr/>
          <p:nvPr/>
        </p:nvSpPr>
        <p:spPr>
          <a:xfrm>
            <a:off x="6688080" y="5207040"/>
            <a:ext cx="762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Z bps</a:t>
            </a:r>
            <a:endParaRPr b="0" lang="en-US" sz="1400" strike="noStrike" u="none">
              <a:solidFill>
                <a:srgbClr val="000000"/>
              </a:solidFill>
              <a:effectLst/>
              <a:uFillTx/>
              <a:latin typeface="Arial"/>
            </a:endParaRPr>
          </a:p>
        </p:txBody>
      </p:sp>
      <p:sp>
        <p:nvSpPr>
          <p:cNvPr id="130" name=""/>
          <p:cNvSpPr/>
          <p:nvPr/>
        </p:nvSpPr>
        <p:spPr>
          <a:xfrm>
            <a:off x="6357960" y="2478240"/>
            <a:ext cx="16146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Contingent payments</a:t>
            </a:r>
            <a:endParaRPr b="0" lang="en-US" sz="1000" strike="noStrike" u="none">
              <a:solidFill>
                <a:srgbClr val="000000"/>
              </a:solidFill>
              <a:effectLst/>
              <a:uFillTx/>
              <a:latin typeface="Arial"/>
            </a:endParaRPr>
          </a:p>
        </p:txBody>
      </p:sp>
      <p:sp>
        <p:nvSpPr>
          <p:cNvPr id="131" name=""/>
          <p:cNvSpPr/>
          <p:nvPr/>
        </p:nvSpPr>
        <p:spPr>
          <a:xfrm>
            <a:off x="6340320" y="4108320"/>
            <a:ext cx="20574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Contingent payments</a:t>
            </a:r>
            <a:endParaRPr b="0" lang="en-US" sz="1000" strike="noStrike" u="none">
              <a:solidFill>
                <a:srgbClr val="000000"/>
              </a:solidFill>
              <a:effectLst/>
              <a:uFillTx/>
              <a:latin typeface="Arial"/>
            </a:endParaRPr>
          </a:p>
        </p:txBody>
      </p:sp>
      <p:sp>
        <p:nvSpPr>
          <p:cNvPr id="132" name=""/>
          <p:cNvSpPr/>
          <p:nvPr/>
        </p:nvSpPr>
        <p:spPr>
          <a:xfrm>
            <a:off x="6175440" y="5908680"/>
            <a:ext cx="20574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Contingent payments</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
          <p:cNvSpPr/>
          <p:nvPr/>
        </p:nvSpPr>
        <p:spPr>
          <a:xfrm>
            <a:off x="2819520" y="3505320"/>
            <a:ext cx="3276360" cy="1066680"/>
          </a:xfrm>
          <a:custGeom>
            <a:avLst/>
            <a:gdLst>
              <a:gd name="textAreaLeft" fmla="*/ 720360 w 3276360"/>
              <a:gd name="textAreaRight" fmla="*/ 2556000 w 3276360"/>
              <a:gd name="textAreaTop" fmla="*/ 234360 h 1066680"/>
              <a:gd name="textAreaBottom" fmla="*/ 832320 h 106668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6200" y="21600"/>
                </a:lnTo>
                <a:lnTo>
                  <a:pt x="5400" y="21600"/>
                </a:lnTo>
                <a:close/>
              </a:path>
            </a:pathLst>
          </a:custGeom>
          <a:solidFill>
            <a:srgbClr val="4b73d5"/>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4"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CDO: Funded Synthetic Structure</a:t>
            </a:r>
            <a:endParaRPr b="1" lang="en-US" sz="2500" strike="noStrike" u="none">
              <a:solidFill>
                <a:srgbClr val="ffffff"/>
              </a:solidFill>
              <a:effectLst/>
              <a:uFillTx/>
              <a:latin typeface="Arial"/>
            </a:endParaRPr>
          </a:p>
        </p:txBody>
      </p:sp>
      <p:sp>
        <p:nvSpPr>
          <p:cNvPr id="135" name="PlaceHolder 2"/>
          <p:cNvSpPr>
            <a:spLocks noGrp="1"/>
          </p:cNvSpPr>
          <p:nvPr>
            <p:ph/>
          </p:nvPr>
        </p:nvSpPr>
        <p:spPr>
          <a:xfrm>
            <a:off x="380880" y="6019560"/>
            <a:ext cx="8547120" cy="385560"/>
          </a:xfrm>
          <a:prstGeom prst="rect">
            <a:avLst/>
          </a:prstGeom>
          <a:noFill/>
          <a:ln w="0">
            <a:noFill/>
          </a:ln>
        </p:spPr>
        <p:txBody>
          <a:bodyPr lIns="90000" rIns="90000" tIns="46800" bIns="46800" anchor="t">
            <a:normAutofit/>
          </a:bodyPr>
          <a:p>
            <a:pPr indent="0">
              <a:lnSpc>
                <a:spcPct val="12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136" name=""/>
          <p:cNvSpPr/>
          <p:nvPr/>
        </p:nvSpPr>
        <p:spPr>
          <a:xfrm>
            <a:off x="2057400" y="2590920"/>
            <a:ext cx="762120" cy="0"/>
          </a:xfrm>
          <a:prstGeom prst="line">
            <a:avLst/>
          </a:prstGeom>
          <a:ln w="19080">
            <a:solidFill>
              <a:srgbClr val="0000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7" name=""/>
          <p:cNvSpPr/>
          <p:nvPr/>
        </p:nvSpPr>
        <p:spPr>
          <a:xfrm>
            <a:off x="2819520" y="1447920"/>
            <a:ext cx="3276360" cy="2057400"/>
          </a:xfrm>
          <a:prstGeom prst="rect">
            <a:avLst/>
          </a:prstGeom>
          <a:solidFill>
            <a:srgbClr val="4b73d5"/>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8" name=""/>
          <p:cNvSpPr/>
          <p:nvPr/>
        </p:nvSpPr>
        <p:spPr>
          <a:xfrm>
            <a:off x="3200400" y="1600200"/>
            <a:ext cx="26668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Portfolio</a:t>
            </a:r>
            <a:endParaRPr b="0" lang="en-US" sz="1600" strike="noStrike" u="none">
              <a:solidFill>
                <a:srgbClr val="000000"/>
              </a:solidFill>
              <a:effectLst/>
              <a:uFillTx/>
              <a:latin typeface="Arial"/>
            </a:endParaRPr>
          </a:p>
        </p:txBody>
      </p:sp>
      <p:sp>
        <p:nvSpPr>
          <p:cNvPr id="139" name=""/>
          <p:cNvSpPr/>
          <p:nvPr/>
        </p:nvSpPr>
        <p:spPr>
          <a:xfrm>
            <a:off x="3352680" y="2286000"/>
            <a:ext cx="2362320" cy="307440"/>
          </a:xfrm>
          <a:prstGeom prst="rect">
            <a:avLst/>
          </a:prstGeom>
          <a:solidFill>
            <a:srgbClr val="000066"/>
          </a:solidFill>
          <a:ln w="1908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Senior Tranche</a:t>
            </a:r>
            <a:endParaRPr b="0" lang="en-US" sz="1400" strike="noStrike" u="none">
              <a:solidFill>
                <a:srgbClr val="000000"/>
              </a:solidFill>
              <a:effectLst/>
              <a:uFillTx/>
              <a:latin typeface="Arial"/>
            </a:endParaRPr>
          </a:p>
        </p:txBody>
      </p:sp>
      <p:sp>
        <p:nvSpPr>
          <p:cNvPr id="140" name=""/>
          <p:cNvSpPr/>
          <p:nvPr/>
        </p:nvSpPr>
        <p:spPr>
          <a:xfrm>
            <a:off x="4343400" y="2666880"/>
            <a:ext cx="380880" cy="228600"/>
          </a:xfrm>
          <a:prstGeom prst="downArrow">
            <a:avLst>
              <a:gd name="adj1" fmla="val 50000"/>
              <a:gd name="adj2" fmla="val 25000"/>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1" name=""/>
          <p:cNvSpPr/>
          <p:nvPr/>
        </p:nvSpPr>
        <p:spPr>
          <a:xfrm>
            <a:off x="3352680" y="2971800"/>
            <a:ext cx="2362320" cy="307440"/>
          </a:xfrm>
          <a:prstGeom prst="rect">
            <a:avLst/>
          </a:prstGeom>
          <a:solidFill>
            <a:srgbClr val="000066"/>
          </a:solidFill>
          <a:ln w="1908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Mezzanine Tranche</a:t>
            </a:r>
            <a:endParaRPr b="0" lang="en-US" sz="1400" strike="noStrike" u="none">
              <a:solidFill>
                <a:srgbClr val="000000"/>
              </a:solidFill>
              <a:effectLst/>
              <a:uFillTx/>
              <a:latin typeface="Arial"/>
            </a:endParaRPr>
          </a:p>
        </p:txBody>
      </p:sp>
      <p:sp>
        <p:nvSpPr>
          <p:cNvPr id="142" name=""/>
          <p:cNvSpPr/>
          <p:nvPr/>
        </p:nvSpPr>
        <p:spPr>
          <a:xfrm>
            <a:off x="4343400" y="3733920"/>
            <a:ext cx="380880" cy="228600"/>
          </a:xfrm>
          <a:prstGeom prst="downArrow">
            <a:avLst>
              <a:gd name="adj1" fmla="val 50000"/>
              <a:gd name="adj2" fmla="val 25000"/>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3" name=""/>
          <p:cNvSpPr/>
          <p:nvPr/>
        </p:nvSpPr>
        <p:spPr>
          <a:xfrm>
            <a:off x="3352680" y="4105440"/>
            <a:ext cx="2362320" cy="307440"/>
          </a:xfrm>
          <a:prstGeom prst="rect">
            <a:avLst/>
          </a:prstGeom>
          <a:solidFill>
            <a:srgbClr val="000066"/>
          </a:solidFill>
          <a:ln w="1908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1st Loss Tranche</a:t>
            </a:r>
            <a:endParaRPr b="0" lang="en-US" sz="1400" strike="noStrike" u="none">
              <a:solidFill>
                <a:srgbClr val="000000"/>
              </a:solidFill>
              <a:effectLst/>
              <a:uFillTx/>
              <a:latin typeface="Arial"/>
            </a:endParaRPr>
          </a:p>
        </p:txBody>
      </p:sp>
      <p:sp>
        <p:nvSpPr>
          <p:cNvPr id="144" name=""/>
          <p:cNvSpPr/>
          <p:nvPr/>
        </p:nvSpPr>
        <p:spPr>
          <a:xfrm>
            <a:off x="6095880" y="2438280"/>
            <a:ext cx="1219320" cy="0"/>
          </a:xfrm>
          <a:prstGeom prst="line">
            <a:avLst/>
          </a:prstGeom>
          <a:ln w="19080">
            <a:solidFill>
              <a:srgbClr val="0000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5" name=""/>
          <p:cNvSpPr/>
          <p:nvPr/>
        </p:nvSpPr>
        <p:spPr>
          <a:xfrm flipH="1">
            <a:off x="6095520" y="3124080"/>
            <a:ext cx="1219320" cy="0"/>
          </a:xfrm>
          <a:prstGeom prst="line">
            <a:avLst/>
          </a:prstGeom>
          <a:ln w="19080">
            <a:solidFill>
              <a:srgbClr val="000066"/>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6" name=""/>
          <p:cNvSpPr/>
          <p:nvPr/>
        </p:nvSpPr>
        <p:spPr>
          <a:xfrm flipH="1">
            <a:off x="2057040" y="3124080"/>
            <a:ext cx="762120" cy="0"/>
          </a:xfrm>
          <a:prstGeom prst="line">
            <a:avLst/>
          </a:prstGeom>
          <a:ln w="19080">
            <a:solidFill>
              <a:srgbClr val="000066"/>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7" name=""/>
          <p:cNvSpPr/>
          <p:nvPr/>
        </p:nvSpPr>
        <p:spPr>
          <a:xfrm>
            <a:off x="1839960" y="3497400"/>
            <a:ext cx="100476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One off payment in case of default</a:t>
            </a:r>
            <a:endParaRPr b="0" lang="en-US" sz="1200" strike="noStrike" u="none">
              <a:solidFill>
                <a:srgbClr val="000000"/>
              </a:solidFill>
              <a:effectLst/>
              <a:uFillTx/>
              <a:latin typeface="Arial"/>
            </a:endParaRPr>
          </a:p>
        </p:txBody>
      </p:sp>
      <p:sp>
        <p:nvSpPr>
          <p:cNvPr id="148" name=""/>
          <p:cNvSpPr/>
          <p:nvPr/>
        </p:nvSpPr>
        <p:spPr>
          <a:xfrm>
            <a:off x="1778040" y="1739880"/>
            <a:ext cx="90648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Fixed</a:t>
            </a:r>
            <a:endParaRPr b="0" lang="en-US" sz="1200" strike="noStrike" u="none">
              <a:solidFill>
                <a:srgbClr val="000000"/>
              </a:solidFill>
              <a:effectLst/>
              <a:uFillTx/>
              <a:latin typeface="Arial"/>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Payment</a:t>
            </a:r>
            <a:endParaRPr b="0" lang="en-US" sz="1200" strike="noStrike" u="none">
              <a:solidFill>
                <a:srgbClr val="000000"/>
              </a:solidFill>
              <a:effectLst/>
              <a:uFillTx/>
              <a:latin typeface="Arial"/>
            </a:endParaRPr>
          </a:p>
        </p:txBody>
      </p:sp>
      <p:sp>
        <p:nvSpPr>
          <p:cNvPr id="149" name=""/>
          <p:cNvSpPr/>
          <p:nvPr/>
        </p:nvSpPr>
        <p:spPr>
          <a:xfrm>
            <a:off x="6207120" y="1884240"/>
            <a:ext cx="119556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Fixed</a:t>
            </a:r>
            <a:endParaRPr b="0" lang="en-US" sz="1200" strike="noStrike" u="none">
              <a:solidFill>
                <a:srgbClr val="000000"/>
              </a:solidFill>
              <a:effectLst/>
              <a:uFillTx/>
              <a:latin typeface="Arial"/>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Payment</a:t>
            </a:r>
            <a:endParaRPr b="0" lang="en-US" sz="1200" strike="noStrike" u="none">
              <a:solidFill>
                <a:srgbClr val="000000"/>
              </a:solidFill>
              <a:effectLst/>
              <a:uFillTx/>
              <a:latin typeface="Arial"/>
            </a:endParaRPr>
          </a:p>
        </p:txBody>
      </p:sp>
      <p:sp>
        <p:nvSpPr>
          <p:cNvPr id="150" name=""/>
          <p:cNvSpPr/>
          <p:nvPr/>
        </p:nvSpPr>
        <p:spPr>
          <a:xfrm>
            <a:off x="533520" y="2514600"/>
            <a:ext cx="1447560" cy="875880"/>
          </a:xfrm>
          <a:prstGeom prst="rect">
            <a:avLst/>
          </a:prstGeom>
          <a:solidFill>
            <a:srgbClr val="000066"/>
          </a:solidFill>
          <a:ln w="1908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Sellers</a:t>
            </a:r>
            <a:endParaRPr b="0" lang="en-US" sz="1600" strike="noStrike" u="none">
              <a:solidFill>
                <a:srgbClr val="000000"/>
              </a:solidFill>
              <a:effectLst/>
              <a:uFillTx/>
              <a:latin typeface="Arial"/>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(buy protection)</a:t>
            </a:r>
            <a:endParaRPr b="0" lang="en-US" sz="1400" strike="noStrike" u="none">
              <a:solidFill>
                <a:srgbClr val="000000"/>
              </a:solidFill>
              <a:effectLst/>
              <a:uFillTx/>
              <a:latin typeface="Arial"/>
            </a:endParaRPr>
          </a:p>
        </p:txBody>
      </p:sp>
      <p:sp>
        <p:nvSpPr>
          <p:cNvPr id="151" name=""/>
          <p:cNvSpPr/>
          <p:nvPr/>
        </p:nvSpPr>
        <p:spPr>
          <a:xfrm>
            <a:off x="6054840" y="3191040"/>
            <a:ext cx="15382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One off payment in case of default</a:t>
            </a:r>
            <a:endParaRPr b="0" lang="en-US" sz="1200" strike="noStrike" u="none">
              <a:solidFill>
                <a:srgbClr val="000000"/>
              </a:solidFill>
              <a:effectLst/>
              <a:uFillTx/>
              <a:latin typeface="Arial"/>
            </a:endParaRPr>
          </a:p>
        </p:txBody>
      </p:sp>
      <p:sp>
        <p:nvSpPr>
          <p:cNvPr id="152" name=""/>
          <p:cNvSpPr/>
          <p:nvPr/>
        </p:nvSpPr>
        <p:spPr>
          <a:xfrm>
            <a:off x="7315200" y="3649680"/>
            <a:ext cx="1447920" cy="1089360"/>
          </a:xfrm>
          <a:prstGeom prst="rect">
            <a:avLst/>
          </a:prstGeom>
          <a:solidFill>
            <a:srgbClr val="000066"/>
          </a:solidFill>
          <a:ln w="1908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Investors 2</a:t>
            </a:r>
            <a:endParaRPr b="0" lang="en-US" sz="1600" strike="noStrike" u="none">
              <a:solidFill>
                <a:srgbClr val="000000"/>
              </a:solidFill>
              <a:effectLst/>
              <a:uFillTx/>
              <a:latin typeface="Arial"/>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(provides cash to  cover “first loss”)</a:t>
            </a:r>
            <a:endParaRPr b="0" lang="en-US" sz="1400" strike="noStrike" u="none">
              <a:solidFill>
                <a:srgbClr val="000000"/>
              </a:solidFill>
              <a:effectLst/>
              <a:uFillTx/>
              <a:latin typeface="Arial"/>
            </a:endParaRPr>
          </a:p>
        </p:txBody>
      </p:sp>
      <p:sp>
        <p:nvSpPr>
          <p:cNvPr id="153" name=""/>
          <p:cNvSpPr/>
          <p:nvPr/>
        </p:nvSpPr>
        <p:spPr>
          <a:xfrm flipH="1">
            <a:off x="5714640" y="4191120"/>
            <a:ext cx="1600200" cy="0"/>
          </a:xfrm>
          <a:prstGeom prst="line">
            <a:avLst/>
          </a:prstGeom>
          <a:ln w="19080">
            <a:solidFill>
              <a:srgbClr val="000066"/>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4" name=""/>
          <p:cNvSpPr/>
          <p:nvPr/>
        </p:nvSpPr>
        <p:spPr>
          <a:xfrm>
            <a:off x="5943600" y="3770280"/>
            <a:ext cx="12985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Cash to cover “first loss”</a:t>
            </a:r>
            <a:endParaRPr b="0" lang="en-US" sz="1200" strike="noStrike" u="none">
              <a:solidFill>
                <a:srgbClr val="000000"/>
              </a:solidFill>
              <a:effectLst/>
              <a:uFillTx/>
              <a:latin typeface="Arial"/>
            </a:endParaRPr>
          </a:p>
        </p:txBody>
      </p:sp>
      <p:sp>
        <p:nvSpPr>
          <p:cNvPr id="155" name=""/>
          <p:cNvSpPr/>
          <p:nvPr/>
        </p:nvSpPr>
        <p:spPr>
          <a:xfrm>
            <a:off x="5715000" y="4343400"/>
            <a:ext cx="1600200" cy="0"/>
          </a:xfrm>
          <a:prstGeom prst="line">
            <a:avLst/>
          </a:prstGeom>
          <a:ln w="19080">
            <a:solidFill>
              <a:srgbClr val="0000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6" name=""/>
          <p:cNvSpPr/>
          <p:nvPr/>
        </p:nvSpPr>
        <p:spPr>
          <a:xfrm>
            <a:off x="7391520" y="2438280"/>
            <a:ext cx="1447560" cy="875880"/>
          </a:xfrm>
          <a:prstGeom prst="rect">
            <a:avLst/>
          </a:prstGeom>
          <a:solidFill>
            <a:srgbClr val="000066"/>
          </a:solidFill>
          <a:ln w="1908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Investors</a:t>
            </a:r>
            <a:endParaRPr b="0" lang="en-US" sz="1600" strike="noStrike" u="none">
              <a:solidFill>
                <a:srgbClr val="000000"/>
              </a:solidFill>
              <a:effectLst/>
              <a:uFillTx/>
              <a:latin typeface="Arial"/>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(sell protection)</a:t>
            </a:r>
            <a:endParaRPr b="0" lang="en-US" sz="1400" strike="noStrike" u="none">
              <a:solidFill>
                <a:srgbClr val="000000"/>
              </a:solidFill>
              <a:effectLst/>
              <a:uFillTx/>
              <a:latin typeface="Arial"/>
            </a:endParaRPr>
          </a:p>
        </p:txBody>
      </p:sp>
      <p:sp>
        <p:nvSpPr>
          <p:cNvPr id="157" name=""/>
          <p:cNvSpPr/>
          <p:nvPr/>
        </p:nvSpPr>
        <p:spPr>
          <a:xfrm>
            <a:off x="5827680" y="4516560"/>
            <a:ext cx="14432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Fixed Payment plus residual</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
          <p:cNvSpPr/>
          <p:nvPr/>
        </p:nvSpPr>
        <p:spPr>
          <a:xfrm>
            <a:off x="5105520" y="5019840"/>
            <a:ext cx="3657600" cy="1523880"/>
          </a:xfrm>
          <a:custGeom>
            <a:avLst/>
            <a:gdLst>
              <a:gd name="textAreaLeft" fmla="*/ 804240 w 3657600"/>
              <a:gd name="textAreaRight" fmla="*/ 2853360 w 3657600"/>
              <a:gd name="textAreaTop" fmla="*/ 335160 h 1523880"/>
              <a:gd name="textAreaBottom" fmla="*/ 1188720 h 152388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6200" y="21600"/>
                </a:lnTo>
                <a:lnTo>
                  <a:pt x="5400" y="21600"/>
                </a:lnTo>
                <a:close/>
              </a:path>
            </a:pathLst>
          </a:custGeom>
          <a:solidFill>
            <a:srgbClr val="4b73d5"/>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9"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Synthetic Funded CDOs- How It Works?</a:t>
            </a:r>
            <a:endParaRPr b="1" lang="en-US" sz="2500" strike="noStrike" u="none">
              <a:solidFill>
                <a:srgbClr val="ffffff"/>
              </a:solidFill>
              <a:effectLst/>
              <a:uFillTx/>
              <a:latin typeface="Arial"/>
            </a:endParaRPr>
          </a:p>
        </p:txBody>
      </p:sp>
      <p:sp>
        <p:nvSpPr>
          <p:cNvPr id="160" name="PlaceHolder 2"/>
          <p:cNvSpPr>
            <a:spLocks noGrp="1"/>
          </p:cNvSpPr>
          <p:nvPr>
            <p:ph/>
          </p:nvPr>
        </p:nvSpPr>
        <p:spPr>
          <a:xfrm>
            <a:off x="380880" y="4495320"/>
            <a:ext cx="4648320" cy="1854360"/>
          </a:xfrm>
          <a:prstGeom prst="rect">
            <a:avLst/>
          </a:prstGeom>
          <a:noFill/>
          <a:ln w="0">
            <a:noFill/>
          </a:ln>
        </p:spPr>
        <p:txBody>
          <a:bodyPr lIns="90000" rIns="90000" tIns="46800" bIns="46800" anchor="t">
            <a:normAutofit/>
          </a:bodyPr>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Investor in 1st Loss tranche (Investor 2) puts up cash to cover “first loss” payments and support the rating of higher tranches. This investor receives payments of LIBOR+spread, and is paid any residual cash at termination.</a:t>
            </a:r>
            <a:endParaRPr b="1" lang="en-US" sz="1600" strike="noStrike" u="none">
              <a:solidFill>
                <a:srgbClr val="000000"/>
              </a:solidFill>
              <a:effectLst/>
              <a:uFillTx/>
              <a:latin typeface="Arial"/>
            </a:endParaRPr>
          </a:p>
        </p:txBody>
      </p:sp>
      <p:sp>
        <p:nvSpPr>
          <p:cNvPr id="161" name=""/>
          <p:cNvSpPr/>
          <p:nvPr/>
        </p:nvSpPr>
        <p:spPr>
          <a:xfrm>
            <a:off x="5105520" y="1362240"/>
            <a:ext cx="3733560" cy="3581280"/>
          </a:xfrm>
          <a:prstGeom prst="rect">
            <a:avLst/>
          </a:prstGeom>
          <a:solidFill>
            <a:srgbClr val="4b73d5"/>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2" name=""/>
          <p:cNvSpPr/>
          <p:nvPr/>
        </p:nvSpPr>
        <p:spPr>
          <a:xfrm>
            <a:off x="5257800" y="1900080"/>
            <a:ext cx="1066680" cy="3376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Senior</a:t>
            </a:r>
            <a:endParaRPr b="0" lang="en-US" sz="1600" strike="noStrike" u="none">
              <a:solidFill>
                <a:srgbClr val="000000"/>
              </a:solidFill>
              <a:effectLst/>
              <a:uFillTx/>
              <a:latin typeface="Arial"/>
            </a:endParaRPr>
          </a:p>
        </p:txBody>
      </p:sp>
      <p:sp>
        <p:nvSpPr>
          <p:cNvPr id="163" name=""/>
          <p:cNvSpPr/>
          <p:nvPr/>
        </p:nvSpPr>
        <p:spPr>
          <a:xfrm>
            <a:off x="7315200" y="1819440"/>
            <a:ext cx="1447920" cy="3682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Investor 1</a:t>
            </a:r>
            <a:endParaRPr b="0" lang="en-US" sz="1800" strike="noStrike" u="none">
              <a:solidFill>
                <a:srgbClr val="000000"/>
              </a:solidFill>
              <a:effectLst/>
              <a:uFillTx/>
              <a:latin typeface="Arial"/>
            </a:endParaRPr>
          </a:p>
        </p:txBody>
      </p:sp>
      <p:sp>
        <p:nvSpPr>
          <p:cNvPr id="164" name=""/>
          <p:cNvSpPr/>
          <p:nvPr/>
        </p:nvSpPr>
        <p:spPr>
          <a:xfrm>
            <a:off x="5257800" y="5400720"/>
            <a:ext cx="1066680" cy="3376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1st Loss</a:t>
            </a:r>
            <a:endParaRPr b="0" lang="en-US" sz="1600" strike="noStrike" u="none">
              <a:solidFill>
                <a:srgbClr val="000000"/>
              </a:solidFill>
              <a:effectLst/>
              <a:uFillTx/>
              <a:latin typeface="Arial"/>
            </a:endParaRPr>
          </a:p>
        </p:txBody>
      </p:sp>
      <p:sp>
        <p:nvSpPr>
          <p:cNvPr id="165" name=""/>
          <p:cNvSpPr/>
          <p:nvPr/>
        </p:nvSpPr>
        <p:spPr>
          <a:xfrm>
            <a:off x="5257800" y="3648240"/>
            <a:ext cx="1219320" cy="3376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Mezzanine</a:t>
            </a:r>
            <a:endParaRPr b="0" lang="en-US" sz="1600" strike="noStrike" u="none">
              <a:solidFill>
                <a:srgbClr val="000000"/>
              </a:solidFill>
              <a:effectLst/>
              <a:uFillTx/>
              <a:latin typeface="Arial"/>
            </a:endParaRPr>
          </a:p>
        </p:txBody>
      </p:sp>
      <p:sp>
        <p:nvSpPr>
          <p:cNvPr id="166" name=""/>
          <p:cNvSpPr/>
          <p:nvPr/>
        </p:nvSpPr>
        <p:spPr>
          <a:xfrm>
            <a:off x="7467480" y="3571920"/>
            <a:ext cx="1447920" cy="3682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Investor 1</a:t>
            </a:r>
            <a:endParaRPr b="0" lang="en-US" sz="1800" strike="noStrike" u="none">
              <a:solidFill>
                <a:srgbClr val="000000"/>
              </a:solidFill>
              <a:effectLst/>
              <a:uFillTx/>
              <a:latin typeface="Arial"/>
            </a:endParaRPr>
          </a:p>
        </p:txBody>
      </p:sp>
      <p:sp>
        <p:nvSpPr>
          <p:cNvPr id="167" name=""/>
          <p:cNvSpPr/>
          <p:nvPr/>
        </p:nvSpPr>
        <p:spPr>
          <a:xfrm>
            <a:off x="7315200" y="5324400"/>
            <a:ext cx="1447920" cy="3682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Investor 2</a:t>
            </a:r>
            <a:endParaRPr b="0" lang="en-US" sz="1800" strike="noStrike" u="none">
              <a:solidFill>
                <a:srgbClr val="000000"/>
              </a:solidFill>
              <a:effectLst/>
              <a:uFillTx/>
              <a:latin typeface="Arial"/>
            </a:endParaRPr>
          </a:p>
        </p:txBody>
      </p:sp>
      <p:sp>
        <p:nvSpPr>
          <p:cNvPr id="168" name=""/>
          <p:cNvSpPr/>
          <p:nvPr/>
        </p:nvSpPr>
        <p:spPr>
          <a:xfrm>
            <a:off x="6324480" y="1971720"/>
            <a:ext cx="99072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9" name=""/>
          <p:cNvSpPr/>
          <p:nvPr/>
        </p:nvSpPr>
        <p:spPr>
          <a:xfrm>
            <a:off x="6477120" y="3724200"/>
            <a:ext cx="99036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0" name=""/>
          <p:cNvSpPr/>
          <p:nvPr/>
        </p:nvSpPr>
        <p:spPr>
          <a:xfrm>
            <a:off x="6324480" y="5477040"/>
            <a:ext cx="99072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1" name=""/>
          <p:cNvSpPr/>
          <p:nvPr/>
        </p:nvSpPr>
        <p:spPr>
          <a:xfrm flipH="1">
            <a:off x="6324480" y="2124000"/>
            <a:ext cx="99072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2" name=""/>
          <p:cNvSpPr/>
          <p:nvPr/>
        </p:nvSpPr>
        <p:spPr>
          <a:xfrm flipH="1">
            <a:off x="6324480" y="5705640"/>
            <a:ext cx="99072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3" name=""/>
          <p:cNvSpPr/>
          <p:nvPr/>
        </p:nvSpPr>
        <p:spPr>
          <a:xfrm flipH="1">
            <a:off x="6476760" y="3952800"/>
            <a:ext cx="99036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4" name=""/>
          <p:cNvSpPr/>
          <p:nvPr/>
        </p:nvSpPr>
        <p:spPr>
          <a:xfrm>
            <a:off x="6477120" y="1666800"/>
            <a:ext cx="7617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X bps</a:t>
            </a:r>
            <a:endParaRPr b="0" lang="en-US" sz="1600" strike="noStrike" u="none">
              <a:solidFill>
                <a:srgbClr val="000000"/>
              </a:solidFill>
              <a:effectLst/>
              <a:uFillTx/>
              <a:latin typeface="Arial"/>
            </a:endParaRPr>
          </a:p>
        </p:txBody>
      </p:sp>
      <p:sp>
        <p:nvSpPr>
          <p:cNvPr id="175" name=""/>
          <p:cNvSpPr/>
          <p:nvPr/>
        </p:nvSpPr>
        <p:spPr>
          <a:xfrm>
            <a:off x="6629400" y="3419640"/>
            <a:ext cx="7621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Y bps</a:t>
            </a:r>
            <a:endParaRPr b="0" lang="en-US" sz="1600" strike="noStrike" u="none">
              <a:solidFill>
                <a:srgbClr val="000000"/>
              </a:solidFill>
              <a:effectLst/>
              <a:uFillTx/>
              <a:latin typeface="Arial"/>
            </a:endParaRPr>
          </a:p>
        </p:txBody>
      </p:sp>
      <p:sp>
        <p:nvSpPr>
          <p:cNvPr id="176" name=""/>
          <p:cNvSpPr/>
          <p:nvPr/>
        </p:nvSpPr>
        <p:spPr>
          <a:xfrm>
            <a:off x="6248520" y="5095800"/>
            <a:ext cx="13716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Libor+Z bps</a:t>
            </a:r>
            <a:endParaRPr b="0" lang="en-US" sz="1600" strike="noStrike" u="none">
              <a:solidFill>
                <a:srgbClr val="000000"/>
              </a:solidFill>
              <a:effectLst/>
              <a:uFillTx/>
              <a:latin typeface="Arial"/>
            </a:endParaRPr>
          </a:p>
        </p:txBody>
      </p:sp>
      <p:sp>
        <p:nvSpPr>
          <p:cNvPr id="177" name=""/>
          <p:cNvSpPr/>
          <p:nvPr/>
        </p:nvSpPr>
        <p:spPr>
          <a:xfrm>
            <a:off x="6248520" y="2200320"/>
            <a:ext cx="20574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Contingent payments</a:t>
            </a:r>
            <a:endParaRPr b="0" lang="en-US" sz="1200" strike="noStrike" u="none">
              <a:solidFill>
                <a:srgbClr val="000000"/>
              </a:solidFill>
              <a:effectLst/>
              <a:uFillTx/>
              <a:latin typeface="Arial"/>
            </a:endParaRPr>
          </a:p>
        </p:txBody>
      </p:sp>
      <p:sp>
        <p:nvSpPr>
          <p:cNvPr id="178" name=""/>
          <p:cNvSpPr/>
          <p:nvPr/>
        </p:nvSpPr>
        <p:spPr>
          <a:xfrm>
            <a:off x="6248520" y="3983040"/>
            <a:ext cx="20574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Contingent payments</a:t>
            </a:r>
            <a:endParaRPr b="0" lang="en-US" sz="1200" strike="noStrike" u="none">
              <a:solidFill>
                <a:srgbClr val="000000"/>
              </a:solidFill>
              <a:effectLst/>
              <a:uFillTx/>
              <a:latin typeface="Arial"/>
            </a:endParaRPr>
          </a:p>
        </p:txBody>
      </p:sp>
      <p:sp>
        <p:nvSpPr>
          <p:cNvPr id="179" name=""/>
          <p:cNvSpPr/>
          <p:nvPr/>
        </p:nvSpPr>
        <p:spPr>
          <a:xfrm>
            <a:off x="6095880" y="5735520"/>
            <a:ext cx="20574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Contingent payments</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Credit linked note structure</a:t>
            </a:r>
            <a:endParaRPr b="1" lang="en-US" sz="2500" strike="noStrike" u="none">
              <a:solidFill>
                <a:srgbClr val="ffffff"/>
              </a:solidFill>
              <a:effectLst/>
              <a:uFillTx/>
              <a:latin typeface="Arial"/>
            </a:endParaRPr>
          </a:p>
        </p:txBody>
      </p:sp>
      <p:sp>
        <p:nvSpPr>
          <p:cNvPr id="181" name=""/>
          <p:cNvSpPr/>
          <p:nvPr/>
        </p:nvSpPr>
        <p:spPr>
          <a:xfrm>
            <a:off x="743040" y="2194920"/>
            <a:ext cx="260964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Enron Credit</a:t>
            </a:r>
            <a:endParaRPr b="0" lang="en-US" sz="2800" strike="noStrike" u="none">
              <a:solidFill>
                <a:srgbClr val="000000"/>
              </a:solidFill>
              <a:effectLst/>
              <a:uFillTx/>
              <a:latin typeface="Arial"/>
            </a:endParaRPr>
          </a:p>
        </p:txBody>
      </p:sp>
      <p:sp>
        <p:nvSpPr>
          <p:cNvPr id="182" name=""/>
          <p:cNvSpPr/>
          <p:nvPr/>
        </p:nvSpPr>
        <p:spPr>
          <a:xfrm>
            <a:off x="5562720" y="2208960"/>
            <a:ext cx="231120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SPV</a:t>
            </a:r>
            <a:endParaRPr b="0" lang="en-US" sz="2800" strike="noStrike" u="none">
              <a:solidFill>
                <a:srgbClr val="000000"/>
              </a:solidFill>
              <a:effectLst/>
              <a:uFillTx/>
              <a:latin typeface="Arial"/>
            </a:endParaRPr>
          </a:p>
        </p:txBody>
      </p:sp>
      <p:sp>
        <p:nvSpPr>
          <p:cNvPr id="183" name=""/>
          <p:cNvSpPr/>
          <p:nvPr/>
        </p:nvSpPr>
        <p:spPr>
          <a:xfrm>
            <a:off x="5334120" y="4114080"/>
            <a:ext cx="267804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Investors</a:t>
            </a:r>
            <a:endParaRPr b="0" lang="en-US" sz="2800" strike="noStrike" u="none">
              <a:solidFill>
                <a:srgbClr val="000000"/>
              </a:solidFill>
              <a:effectLst/>
              <a:uFillTx/>
              <a:latin typeface="Arial"/>
            </a:endParaRPr>
          </a:p>
        </p:txBody>
      </p:sp>
      <p:sp>
        <p:nvSpPr>
          <p:cNvPr id="184" name=""/>
          <p:cNvSpPr/>
          <p:nvPr/>
        </p:nvSpPr>
        <p:spPr>
          <a:xfrm>
            <a:off x="1148040" y="3809160"/>
            <a:ext cx="2707200" cy="947880"/>
          </a:xfrm>
          <a:prstGeom prst="rect">
            <a:avLst/>
          </a:prstGeom>
          <a:solidFill>
            <a:srgbClr val="000099"/>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ffffff"/>
                </a:solidFill>
                <a:effectLst/>
                <a:uFillTx/>
                <a:latin typeface="Arial"/>
              </a:rPr>
              <a:t>Investments</a:t>
            </a:r>
            <a:endParaRPr b="0" lang="en-US" sz="2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ffffff"/>
                </a:solidFill>
                <a:effectLst/>
                <a:uFillTx/>
                <a:latin typeface="Arial"/>
              </a:rPr>
              <a:t>Charged Assets</a:t>
            </a:r>
            <a:endParaRPr b="0" lang="en-US" sz="2800" strike="noStrike" u="none">
              <a:solidFill>
                <a:srgbClr val="000000"/>
              </a:solidFill>
              <a:effectLst/>
              <a:uFillTx/>
              <a:latin typeface="Arial"/>
            </a:endParaRPr>
          </a:p>
        </p:txBody>
      </p:sp>
      <p:sp>
        <p:nvSpPr>
          <p:cNvPr id="185" name=""/>
          <p:cNvSpPr/>
          <p:nvPr/>
        </p:nvSpPr>
        <p:spPr>
          <a:xfrm>
            <a:off x="4192200" y="1981080"/>
            <a:ext cx="60876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CDS</a:t>
            </a:r>
            <a:endParaRPr b="0" lang="en-US" sz="1600" strike="noStrike" u="none">
              <a:solidFill>
                <a:srgbClr val="000000"/>
              </a:solidFill>
              <a:effectLst/>
              <a:uFillTx/>
              <a:latin typeface="Arial"/>
            </a:endParaRPr>
          </a:p>
        </p:txBody>
      </p:sp>
      <p:sp>
        <p:nvSpPr>
          <p:cNvPr id="186" name=""/>
          <p:cNvSpPr/>
          <p:nvPr/>
        </p:nvSpPr>
        <p:spPr>
          <a:xfrm>
            <a:off x="3352680" y="2438280"/>
            <a:ext cx="2210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87" name=""/>
          <p:cNvSpPr/>
          <p:nvPr/>
        </p:nvSpPr>
        <p:spPr>
          <a:xfrm>
            <a:off x="6858000" y="2743200"/>
            <a:ext cx="0" cy="1371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88" name=""/>
          <p:cNvSpPr/>
          <p:nvPr/>
        </p:nvSpPr>
        <p:spPr>
          <a:xfrm>
            <a:off x="6935760" y="3352680"/>
            <a:ext cx="58608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CLN</a:t>
            </a:r>
            <a:endParaRPr b="0" lang="en-US" sz="1600" strike="noStrike" u="none">
              <a:solidFill>
                <a:srgbClr val="000000"/>
              </a:solidFill>
              <a:effectLst/>
              <a:uFillTx/>
              <a:latin typeface="Arial"/>
            </a:endParaRPr>
          </a:p>
        </p:txBody>
      </p:sp>
      <p:sp>
        <p:nvSpPr>
          <p:cNvPr id="189" name=""/>
          <p:cNvSpPr/>
          <p:nvPr/>
        </p:nvSpPr>
        <p:spPr>
          <a:xfrm flipV="1">
            <a:off x="5867280" y="2743200"/>
            <a:ext cx="0" cy="1371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0" name=""/>
          <p:cNvSpPr/>
          <p:nvPr/>
        </p:nvSpPr>
        <p:spPr>
          <a:xfrm flipH="1">
            <a:off x="3886200" y="2743200"/>
            <a:ext cx="1752480" cy="1295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1" name=""/>
          <p:cNvSpPr/>
          <p:nvPr/>
        </p:nvSpPr>
        <p:spPr>
          <a:xfrm>
            <a:off x="5106960" y="3200400"/>
            <a:ext cx="65376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Cash</a:t>
            </a:r>
            <a:endParaRPr b="0" lang="en-US" sz="1600" strike="noStrike" u="none">
              <a:solidFill>
                <a:srgbClr val="000000"/>
              </a:solidFill>
              <a:effectLst/>
              <a:uFillTx/>
              <a:latin typeface="Arial"/>
            </a:endParaRPr>
          </a:p>
        </p:txBody>
      </p:sp>
      <p:sp>
        <p:nvSpPr>
          <p:cNvPr id="192" name=""/>
          <p:cNvSpPr/>
          <p:nvPr/>
        </p:nvSpPr>
        <p:spPr>
          <a:xfrm>
            <a:off x="5943600" y="1294560"/>
            <a:ext cx="1676520" cy="520920"/>
          </a:xfrm>
          <a:prstGeom prst="rect">
            <a:avLst/>
          </a:prstGeom>
          <a:solidFill>
            <a:srgbClr val="6699ff"/>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Trustee</a:t>
            </a:r>
            <a:endParaRPr b="0" lang="en-US" sz="2800" strike="noStrike" u="none">
              <a:solidFill>
                <a:srgbClr val="000000"/>
              </a:solidFill>
              <a:effectLst/>
              <a:uFillTx/>
              <a:latin typeface="Arial"/>
            </a:endParaRPr>
          </a:p>
        </p:txBody>
      </p:sp>
      <p:sp>
        <p:nvSpPr>
          <p:cNvPr id="193" name=""/>
          <p:cNvSpPr/>
          <p:nvPr/>
        </p:nvSpPr>
        <p:spPr>
          <a:xfrm>
            <a:off x="6858000" y="175248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Credit linked note structure</a:t>
            </a:r>
            <a:endParaRPr b="1" lang="en-US" sz="2500" strike="noStrike" u="none">
              <a:solidFill>
                <a:srgbClr val="ffffff"/>
              </a:solidFill>
              <a:effectLst/>
              <a:uFillTx/>
              <a:latin typeface="Arial"/>
            </a:endParaRPr>
          </a:p>
        </p:txBody>
      </p:sp>
      <p:sp>
        <p:nvSpPr>
          <p:cNvPr id="195" name=""/>
          <p:cNvSpPr/>
          <p:nvPr/>
        </p:nvSpPr>
        <p:spPr>
          <a:xfrm>
            <a:off x="743040" y="2194920"/>
            <a:ext cx="260964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Enron Credit</a:t>
            </a:r>
            <a:endParaRPr b="0" lang="en-US" sz="2800" strike="noStrike" u="none">
              <a:solidFill>
                <a:srgbClr val="000000"/>
              </a:solidFill>
              <a:effectLst/>
              <a:uFillTx/>
              <a:latin typeface="Arial"/>
            </a:endParaRPr>
          </a:p>
        </p:txBody>
      </p:sp>
      <p:sp>
        <p:nvSpPr>
          <p:cNvPr id="196" name=""/>
          <p:cNvSpPr/>
          <p:nvPr/>
        </p:nvSpPr>
        <p:spPr>
          <a:xfrm>
            <a:off x="5562720" y="2208960"/>
            <a:ext cx="231120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SPV</a:t>
            </a:r>
            <a:endParaRPr b="0" lang="en-US" sz="2800" strike="noStrike" u="none">
              <a:solidFill>
                <a:srgbClr val="000000"/>
              </a:solidFill>
              <a:effectLst/>
              <a:uFillTx/>
              <a:latin typeface="Arial"/>
            </a:endParaRPr>
          </a:p>
        </p:txBody>
      </p:sp>
      <p:sp>
        <p:nvSpPr>
          <p:cNvPr id="197" name=""/>
          <p:cNvSpPr/>
          <p:nvPr/>
        </p:nvSpPr>
        <p:spPr>
          <a:xfrm>
            <a:off x="5334120" y="4114080"/>
            <a:ext cx="267804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Investors</a:t>
            </a:r>
            <a:endParaRPr b="0" lang="en-US" sz="2800" strike="noStrike" u="none">
              <a:solidFill>
                <a:srgbClr val="000000"/>
              </a:solidFill>
              <a:effectLst/>
              <a:uFillTx/>
              <a:latin typeface="Arial"/>
            </a:endParaRPr>
          </a:p>
        </p:txBody>
      </p:sp>
      <p:sp>
        <p:nvSpPr>
          <p:cNvPr id="198" name=""/>
          <p:cNvSpPr/>
          <p:nvPr/>
        </p:nvSpPr>
        <p:spPr>
          <a:xfrm>
            <a:off x="1148040" y="3809160"/>
            <a:ext cx="2707200" cy="947880"/>
          </a:xfrm>
          <a:prstGeom prst="rect">
            <a:avLst/>
          </a:prstGeom>
          <a:solidFill>
            <a:srgbClr val="000099"/>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ffffff"/>
                </a:solidFill>
                <a:effectLst/>
                <a:uFillTx/>
                <a:latin typeface="Arial"/>
              </a:rPr>
              <a:t>Investments</a:t>
            </a:r>
            <a:endParaRPr b="0" lang="en-US" sz="2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ffffff"/>
                </a:solidFill>
                <a:effectLst/>
                <a:uFillTx/>
                <a:latin typeface="Arial"/>
              </a:rPr>
              <a:t>Charged Assets</a:t>
            </a:r>
            <a:endParaRPr b="0" lang="en-US" sz="2800" strike="noStrike" u="none">
              <a:solidFill>
                <a:srgbClr val="000000"/>
              </a:solidFill>
              <a:effectLst/>
              <a:uFillTx/>
              <a:latin typeface="Arial"/>
            </a:endParaRPr>
          </a:p>
        </p:txBody>
      </p:sp>
      <p:sp>
        <p:nvSpPr>
          <p:cNvPr id="199" name=""/>
          <p:cNvSpPr/>
          <p:nvPr/>
        </p:nvSpPr>
        <p:spPr>
          <a:xfrm>
            <a:off x="4192200" y="1981080"/>
            <a:ext cx="60876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CDS</a:t>
            </a:r>
            <a:endParaRPr b="0" lang="en-US" sz="1600" strike="noStrike" u="none">
              <a:solidFill>
                <a:srgbClr val="000000"/>
              </a:solidFill>
              <a:effectLst/>
              <a:uFillTx/>
              <a:latin typeface="Arial"/>
            </a:endParaRPr>
          </a:p>
        </p:txBody>
      </p:sp>
      <p:sp>
        <p:nvSpPr>
          <p:cNvPr id="200" name=""/>
          <p:cNvSpPr/>
          <p:nvPr/>
        </p:nvSpPr>
        <p:spPr>
          <a:xfrm>
            <a:off x="6858000" y="2743200"/>
            <a:ext cx="0" cy="1371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1" name=""/>
          <p:cNvSpPr/>
          <p:nvPr/>
        </p:nvSpPr>
        <p:spPr>
          <a:xfrm>
            <a:off x="6935760" y="3352680"/>
            <a:ext cx="58608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CLN</a:t>
            </a:r>
            <a:endParaRPr b="0" lang="en-US" sz="1600" strike="noStrike" u="none">
              <a:solidFill>
                <a:srgbClr val="000000"/>
              </a:solidFill>
              <a:effectLst/>
              <a:uFillTx/>
              <a:latin typeface="Arial"/>
            </a:endParaRPr>
          </a:p>
        </p:txBody>
      </p:sp>
      <p:sp>
        <p:nvSpPr>
          <p:cNvPr id="202" name=""/>
          <p:cNvSpPr/>
          <p:nvPr/>
        </p:nvSpPr>
        <p:spPr>
          <a:xfrm>
            <a:off x="3657960" y="2514600"/>
            <a:ext cx="1375200" cy="8251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Cash</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Payment due</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under CDS</a:t>
            </a:r>
            <a:endParaRPr b="0" lang="en-US" sz="1600" strike="noStrike" u="none">
              <a:solidFill>
                <a:srgbClr val="000000"/>
              </a:solidFill>
              <a:effectLst/>
              <a:uFillTx/>
              <a:latin typeface="Arial"/>
            </a:endParaRPr>
          </a:p>
        </p:txBody>
      </p:sp>
      <p:sp>
        <p:nvSpPr>
          <p:cNvPr id="203" name=""/>
          <p:cNvSpPr/>
          <p:nvPr/>
        </p:nvSpPr>
        <p:spPr>
          <a:xfrm>
            <a:off x="5943600" y="1294560"/>
            <a:ext cx="1676520" cy="520920"/>
          </a:xfrm>
          <a:prstGeom prst="rect">
            <a:avLst/>
          </a:prstGeom>
          <a:solidFill>
            <a:srgbClr val="6699ff"/>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Trustee</a:t>
            </a:r>
            <a:endParaRPr b="0" lang="en-US" sz="2800" strike="noStrike" u="none">
              <a:solidFill>
                <a:srgbClr val="000000"/>
              </a:solidFill>
              <a:effectLst/>
              <a:uFillTx/>
              <a:latin typeface="Arial"/>
            </a:endParaRPr>
          </a:p>
        </p:txBody>
      </p:sp>
      <p:sp>
        <p:nvSpPr>
          <p:cNvPr id="204" name=""/>
          <p:cNvSpPr/>
          <p:nvPr/>
        </p:nvSpPr>
        <p:spPr>
          <a:xfrm>
            <a:off x="6858000" y="175248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5" name=""/>
          <p:cNvSpPr/>
          <p:nvPr/>
        </p:nvSpPr>
        <p:spPr>
          <a:xfrm flipV="1">
            <a:off x="3886200" y="2742840"/>
            <a:ext cx="175248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6" name=""/>
          <p:cNvSpPr/>
          <p:nvPr/>
        </p:nvSpPr>
        <p:spPr>
          <a:xfrm flipH="1">
            <a:off x="3352320" y="2438280"/>
            <a:ext cx="22100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7" name=""/>
          <p:cNvSpPr/>
          <p:nvPr/>
        </p:nvSpPr>
        <p:spPr>
          <a:xfrm>
            <a:off x="1050840" y="5533920"/>
            <a:ext cx="7211520" cy="459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Following a credit event cash is paid to Enron Credit</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Agenda</a:t>
            </a:r>
            <a:endParaRPr b="1" lang="en-US" sz="2500" strike="noStrike" u="none">
              <a:solidFill>
                <a:srgbClr val="ffffff"/>
              </a:solidFill>
              <a:effectLst/>
              <a:uFillTx/>
              <a:latin typeface="Arial"/>
            </a:endParaRPr>
          </a:p>
        </p:txBody>
      </p:sp>
      <p:sp>
        <p:nvSpPr>
          <p:cNvPr id="33" name="PlaceHolder 2"/>
          <p:cNvSpPr>
            <a:spLocks noGrp="1"/>
          </p:cNvSpPr>
          <p:nvPr>
            <p:ph/>
          </p:nvPr>
        </p:nvSpPr>
        <p:spPr>
          <a:xfrm>
            <a:off x="685800" y="1541520"/>
            <a:ext cx="7772400" cy="389268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Where syndication fits into Enron Credit</a:t>
            </a:r>
            <a:endParaRPr b="1"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Building the infrastructure</a:t>
            </a:r>
            <a:endParaRPr b="1"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Opening up new markets</a:t>
            </a:r>
            <a:endParaRPr b="1"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Types of deals</a:t>
            </a:r>
            <a:endParaRPr b="1"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Business Streams</a:t>
            </a:r>
            <a:endParaRPr b="1"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Explanation of Portfolio Trades</a:t>
            </a:r>
            <a:endParaRPr b="1"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Credit Linked Note Program</a:t>
            </a:r>
            <a:endParaRPr b="1"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Goals for 2001</a:t>
            </a:r>
            <a:endParaRPr b="1" lang="en-US" sz="2000" strike="noStrike" u="none">
              <a:solidFill>
                <a:srgbClr val="000000"/>
              </a:solidFill>
              <a:effectLst/>
              <a:uFillTx/>
              <a:latin typeface="Arial"/>
            </a:endParaRPr>
          </a:p>
          <a:p>
            <a:pPr marL="343080" indent="0">
              <a:lnSpc>
                <a:spcPct val="12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8"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Credit linked note structure</a:t>
            </a:r>
            <a:endParaRPr b="1" lang="en-US" sz="2500" strike="noStrike" u="none">
              <a:solidFill>
                <a:srgbClr val="ffffff"/>
              </a:solidFill>
              <a:effectLst/>
              <a:uFillTx/>
              <a:latin typeface="Arial"/>
            </a:endParaRPr>
          </a:p>
        </p:txBody>
      </p:sp>
      <p:sp>
        <p:nvSpPr>
          <p:cNvPr id="209" name=""/>
          <p:cNvSpPr/>
          <p:nvPr/>
        </p:nvSpPr>
        <p:spPr>
          <a:xfrm>
            <a:off x="743040" y="2194920"/>
            <a:ext cx="260964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Enron Credit</a:t>
            </a:r>
            <a:endParaRPr b="0" lang="en-US" sz="2800" strike="noStrike" u="none">
              <a:solidFill>
                <a:srgbClr val="000000"/>
              </a:solidFill>
              <a:effectLst/>
              <a:uFillTx/>
              <a:latin typeface="Arial"/>
            </a:endParaRPr>
          </a:p>
        </p:txBody>
      </p:sp>
      <p:sp>
        <p:nvSpPr>
          <p:cNvPr id="210" name=""/>
          <p:cNvSpPr/>
          <p:nvPr/>
        </p:nvSpPr>
        <p:spPr>
          <a:xfrm>
            <a:off x="5562720" y="2208960"/>
            <a:ext cx="231120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SPV</a:t>
            </a:r>
            <a:endParaRPr b="0" lang="en-US" sz="2800" strike="noStrike" u="none">
              <a:solidFill>
                <a:srgbClr val="000000"/>
              </a:solidFill>
              <a:effectLst/>
              <a:uFillTx/>
              <a:latin typeface="Arial"/>
            </a:endParaRPr>
          </a:p>
        </p:txBody>
      </p:sp>
      <p:sp>
        <p:nvSpPr>
          <p:cNvPr id="211" name=""/>
          <p:cNvSpPr/>
          <p:nvPr/>
        </p:nvSpPr>
        <p:spPr>
          <a:xfrm>
            <a:off x="5334120" y="4114080"/>
            <a:ext cx="267804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Investors</a:t>
            </a:r>
            <a:endParaRPr b="0" lang="en-US" sz="2800" strike="noStrike" u="none">
              <a:solidFill>
                <a:srgbClr val="000000"/>
              </a:solidFill>
              <a:effectLst/>
              <a:uFillTx/>
              <a:latin typeface="Arial"/>
            </a:endParaRPr>
          </a:p>
        </p:txBody>
      </p:sp>
      <p:sp>
        <p:nvSpPr>
          <p:cNvPr id="212" name=""/>
          <p:cNvSpPr/>
          <p:nvPr/>
        </p:nvSpPr>
        <p:spPr>
          <a:xfrm>
            <a:off x="1148040" y="3809160"/>
            <a:ext cx="2707200" cy="947880"/>
          </a:xfrm>
          <a:prstGeom prst="rect">
            <a:avLst/>
          </a:prstGeom>
          <a:solidFill>
            <a:srgbClr val="000099"/>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ffffff"/>
                </a:solidFill>
                <a:effectLst/>
                <a:uFillTx/>
                <a:latin typeface="Arial"/>
              </a:rPr>
              <a:t>Investments</a:t>
            </a:r>
            <a:endParaRPr b="0" lang="en-US" sz="2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ffffff"/>
                </a:solidFill>
                <a:effectLst/>
                <a:uFillTx/>
                <a:latin typeface="Arial"/>
              </a:rPr>
              <a:t>Charged Assets</a:t>
            </a:r>
            <a:endParaRPr b="0" lang="en-US" sz="2800" strike="noStrike" u="none">
              <a:solidFill>
                <a:srgbClr val="000000"/>
              </a:solidFill>
              <a:effectLst/>
              <a:uFillTx/>
              <a:latin typeface="Arial"/>
            </a:endParaRPr>
          </a:p>
        </p:txBody>
      </p:sp>
      <p:sp>
        <p:nvSpPr>
          <p:cNvPr id="213" name=""/>
          <p:cNvSpPr/>
          <p:nvPr/>
        </p:nvSpPr>
        <p:spPr>
          <a:xfrm>
            <a:off x="4192200" y="1981080"/>
            <a:ext cx="60876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CDS</a:t>
            </a:r>
            <a:endParaRPr b="0" lang="en-US" sz="1600" strike="noStrike" u="none">
              <a:solidFill>
                <a:srgbClr val="000000"/>
              </a:solidFill>
              <a:effectLst/>
              <a:uFillTx/>
              <a:latin typeface="Arial"/>
            </a:endParaRPr>
          </a:p>
        </p:txBody>
      </p:sp>
      <p:sp>
        <p:nvSpPr>
          <p:cNvPr id="214" name=""/>
          <p:cNvSpPr/>
          <p:nvPr/>
        </p:nvSpPr>
        <p:spPr>
          <a:xfrm>
            <a:off x="3352680" y="2438280"/>
            <a:ext cx="2210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5" name=""/>
          <p:cNvSpPr/>
          <p:nvPr/>
        </p:nvSpPr>
        <p:spPr>
          <a:xfrm>
            <a:off x="6858000" y="2743200"/>
            <a:ext cx="0" cy="1371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6" name=""/>
          <p:cNvSpPr/>
          <p:nvPr/>
        </p:nvSpPr>
        <p:spPr>
          <a:xfrm>
            <a:off x="6935760" y="3352680"/>
            <a:ext cx="58608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CLN</a:t>
            </a:r>
            <a:endParaRPr b="0" lang="en-US" sz="1600" strike="noStrike" u="none">
              <a:solidFill>
                <a:srgbClr val="000000"/>
              </a:solidFill>
              <a:effectLst/>
              <a:uFillTx/>
              <a:latin typeface="Arial"/>
            </a:endParaRPr>
          </a:p>
        </p:txBody>
      </p:sp>
      <p:sp>
        <p:nvSpPr>
          <p:cNvPr id="217" name=""/>
          <p:cNvSpPr/>
          <p:nvPr/>
        </p:nvSpPr>
        <p:spPr>
          <a:xfrm>
            <a:off x="4380120" y="2971800"/>
            <a:ext cx="1983600" cy="8251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Cash residual left</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after payments</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to Enron under CLN</a:t>
            </a:r>
            <a:endParaRPr b="0" lang="en-US" sz="1600" strike="noStrike" u="none">
              <a:solidFill>
                <a:srgbClr val="000000"/>
              </a:solidFill>
              <a:effectLst/>
              <a:uFillTx/>
              <a:latin typeface="Arial"/>
            </a:endParaRPr>
          </a:p>
        </p:txBody>
      </p:sp>
      <p:sp>
        <p:nvSpPr>
          <p:cNvPr id="218" name=""/>
          <p:cNvSpPr/>
          <p:nvPr/>
        </p:nvSpPr>
        <p:spPr>
          <a:xfrm>
            <a:off x="5943600" y="1294560"/>
            <a:ext cx="1676520" cy="520920"/>
          </a:xfrm>
          <a:prstGeom prst="rect">
            <a:avLst/>
          </a:prstGeom>
          <a:solidFill>
            <a:srgbClr val="6699ff"/>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Trustee</a:t>
            </a:r>
            <a:endParaRPr b="0" lang="en-US" sz="2800" strike="noStrike" u="none">
              <a:solidFill>
                <a:srgbClr val="000000"/>
              </a:solidFill>
              <a:effectLst/>
              <a:uFillTx/>
              <a:latin typeface="Arial"/>
            </a:endParaRPr>
          </a:p>
        </p:txBody>
      </p:sp>
      <p:sp>
        <p:nvSpPr>
          <p:cNvPr id="219" name=""/>
          <p:cNvSpPr/>
          <p:nvPr/>
        </p:nvSpPr>
        <p:spPr>
          <a:xfrm>
            <a:off x="6858000" y="175248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0" name=""/>
          <p:cNvSpPr/>
          <p:nvPr/>
        </p:nvSpPr>
        <p:spPr>
          <a:xfrm>
            <a:off x="1132920" y="5562720"/>
            <a:ext cx="7239960" cy="3988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At the end of the term of CLN residual cash is paid to investors</a:t>
            </a:r>
            <a:endParaRPr b="0" lang="en-US" sz="2000" strike="noStrike" u="none">
              <a:solidFill>
                <a:srgbClr val="000000"/>
              </a:solidFill>
              <a:effectLst/>
              <a:uFillTx/>
              <a:latin typeface="Arial"/>
            </a:endParaRPr>
          </a:p>
        </p:txBody>
      </p:sp>
      <p:sp>
        <p:nvSpPr>
          <p:cNvPr id="221" name=""/>
          <p:cNvSpPr/>
          <p:nvPr/>
        </p:nvSpPr>
        <p:spPr>
          <a:xfrm>
            <a:off x="6400800" y="2743200"/>
            <a:ext cx="0" cy="1371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2" name=""/>
          <p:cNvSpPr/>
          <p:nvPr/>
        </p:nvSpPr>
        <p:spPr>
          <a:xfrm flipV="1">
            <a:off x="1676520" y="2666520"/>
            <a:ext cx="388620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3"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Credit linked note structure</a:t>
            </a:r>
            <a:endParaRPr b="1" lang="en-US" sz="2500" strike="noStrike" u="none">
              <a:solidFill>
                <a:srgbClr val="ffffff"/>
              </a:solidFill>
              <a:effectLst/>
              <a:uFillTx/>
              <a:latin typeface="Arial"/>
            </a:endParaRPr>
          </a:p>
        </p:txBody>
      </p:sp>
      <p:sp>
        <p:nvSpPr>
          <p:cNvPr id="224" name=""/>
          <p:cNvSpPr/>
          <p:nvPr/>
        </p:nvSpPr>
        <p:spPr>
          <a:xfrm>
            <a:off x="743040" y="2194920"/>
            <a:ext cx="260964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Enron Credit</a:t>
            </a:r>
            <a:endParaRPr b="0" lang="en-US" sz="2800" strike="noStrike" u="none">
              <a:solidFill>
                <a:srgbClr val="000000"/>
              </a:solidFill>
              <a:effectLst/>
              <a:uFillTx/>
              <a:latin typeface="Arial"/>
            </a:endParaRPr>
          </a:p>
        </p:txBody>
      </p:sp>
      <p:sp>
        <p:nvSpPr>
          <p:cNvPr id="225" name=""/>
          <p:cNvSpPr/>
          <p:nvPr/>
        </p:nvSpPr>
        <p:spPr>
          <a:xfrm>
            <a:off x="5562720" y="2208960"/>
            <a:ext cx="231120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SPV</a:t>
            </a:r>
            <a:endParaRPr b="0" lang="en-US" sz="2800" strike="noStrike" u="none">
              <a:solidFill>
                <a:srgbClr val="000000"/>
              </a:solidFill>
              <a:effectLst/>
              <a:uFillTx/>
              <a:latin typeface="Arial"/>
            </a:endParaRPr>
          </a:p>
        </p:txBody>
      </p:sp>
      <p:sp>
        <p:nvSpPr>
          <p:cNvPr id="226" name=""/>
          <p:cNvSpPr/>
          <p:nvPr/>
        </p:nvSpPr>
        <p:spPr>
          <a:xfrm>
            <a:off x="5334120" y="4114080"/>
            <a:ext cx="2678040" cy="520920"/>
          </a:xfrm>
          <a:prstGeom prst="rect">
            <a:avLst/>
          </a:prstGeom>
          <a:solidFill>
            <a:srgbClr val="4b73d5"/>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Investors</a:t>
            </a:r>
            <a:endParaRPr b="0" lang="en-US" sz="2800" strike="noStrike" u="none">
              <a:solidFill>
                <a:srgbClr val="000000"/>
              </a:solidFill>
              <a:effectLst/>
              <a:uFillTx/>
              <a:latin typeface="Arial"/>
            </a:endParaRPr>
          </a:p>
        </p:txBody>
      </p:sp>
      <p:sp>
        <p:nvSpPr>
          <p:cNvPr id="227" name=""/>
          <p:cNvSpPr/>
          <p:nvPr/>
        </p:nvSpPr>
        <p:spPr>
          <a:xfrm>
            <a:off x="1148040" y="3809160"/>
            <a:ext cx="2707200" cy="947880"/>
          </a:xfrm>
          <a:prstGeom prst="rect">
            <a:avLst/>
          </a:prstGeom>
          <a:solidFill>
            <a:srgbClr val="000099"/>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ffffff"/>
                </a:solidFill>
                <a:effectLst/>
                <a:uFillTx/>
                <a:latin typeface="Arial"/>
              </a:rPr>
              <a:t>Investments</a:t>
            </a:r>
            <a:endParaRPr b="0" lang="en-US" sz="2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ffffff"/>
                </a:solidFill>
                <a:effectLst/>
                <a:uFillTx/>
                <a:latin typeface="Arial"/>
              </a:rPr>
              <a:t>Charged Assets</a:t>
            </a:r>
            <a:endParaRPr b="0" lang="en-US" sz="2800" strike="noStrike" u="none">
              <a:solidFill>
                <a:srgbClr val="000000"/>
              </a:solidFill>
              <a:effectLst/>
              <a:uFillTx/>
              <a:latin typeface="Arial"/>
            </a:endParaRPr>
          </a:p>
        </p:txBody>
      </p:sp>
      <p:sp>
        <p:nvSpPr>
          <p:cNvPr id="228" name=""/>
          <p:cNvSpPr/>
          <p:nvPr/>
        </p:nvSpPr>
        <p:spPr>
          <a:xfrm>
            <a:off x="3803400" y="1981080"/>
            <a:ext cx="1397520" cy="337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Credit spread</a:t>
            </a:r>
            <a:endParaRPr b="0" lang="en-US" sz="1600" strike="noStrike" u="none">
              <a:solidFill>
                <a:srgbClr val="000000"/>
              </a:solidFill>
              <a:effectLst/>
              <a:uFillTx/>
              <a:latin typeface="Arial"/>
            </a:endParaRPr>
          </a:p>
        </p:txBody>
      </p:sp>
      <p:sp>
        <p:nvSpPr>
          <p:cNvPr id="229" name=""/>
          <p:cNvSpPr/>
          <p:nvPr/>
        </p:nvSpPr>
        <p:spPr>
          <a:xfrm>
            <a:off x="7012800" y="3048120"/>
            <a:ext cx="1431360" cy="8251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Credit Spread</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 LIBOR</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 inv. spread</a:t>
            </a:r>
            <a:endParaRPr b="0" lang="en-US" sz="1600" strike="noStrike" u="none">
              <a:solidFill>
                <a:srgbClr val="000000"/>
              </a:solidFill>
              <a:effectLst/>
              <a:uFillTx/>
              <a:latin typeface="Arial"/>
            </a:endParaRPr>
          </a:p>
        </p:txBody>
      </p:sp>
      <p:sp>
        <p:nvSpPr>
          <p:cNvPr id="230" name=""/>
          <p:cNvSpPr/>
          <p:nvPr/>
        </p:nvSpPr>
        <p:spPr>
          <a:xfrm>
            <a:off x="3966120" y="2819520"/>
            <a:ext cx="1172160" cy="8251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LIBOR</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inv. spread</a:t>
            </a:r>
            <a:endParaRPr b="0" lang="en-US" sz="1600" strike="noStrike" u="none">
              <a:solidFill>
                <a:srgbClr val="000000"/>
              </a:solidFill>
              <a:effectLst/>
              <a:uFillTx/>
              <a:latin typeface="Arial"/>
            </a:endParaRPr>
          </a:p>
        </p:txBody>
      </p:sp>
      <p:sp>
        <p:nvSpPr>
          <p:cNvPr id="231" name=""/>
          <p:cNvSpPr/>
          <p:nvPr/>
        </p:nvSpPr>
        <p:spPr>
          <a:xfrm>
            <a:off x="5943600" y="1294560"/>
            <a:ext cx="1676520" cy="520920"/>
          </a:xfrm>
          <a:prstGeom prst="rect">
            <a:avLst/>
          </a:prstGeom>
          <a:solidFill>
            <a:srgbClr val="6699ff"/>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Arial"/>
              </a:rPr>
              <a:t>Trustee</a:t>
            </a:r>
            <a:endParaRPr b="0" lang="en-US" sz="2800" strike="noStrike" u="none">
              <a:solidFill>
                <a:srgbClr val="000000"/>
              </a:solidFill>
              <a:effectLst/>
              <a:uFillTx/>
              <a:latin typeface="Arial"/>
            </a:endParaRPr>
          </a:p>
        </p:txBody>
      </p:sp>
      <p:sp>
        <p:nvSpPr>
          <p:cNvPr id="232" name=""/>
          <p:cNvSpPr/>
          <p:nvPr/>
        </p:nvSpPr>
        <p:spPr>
          <a:xfrm>
            <a:off x="6858000" y="175248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3" name=""/>
          <p:cNvSpPr/>
          <p:nvPr/>
        </p:nvSpPr>
        <p:spPr>
          <a:xfrm>
            <a:off x="1708920" y="5506920"/>
            <a:ext cx="6461640" cy="3988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Yield to investors = CDS spread + yield on investments </a:t>
            </a:r>
            <a:endParaRPr b="0" lang="en-US" sz="2000" strike="noStrike" u="none">
              <a:solidFill>
                <a:srgbClr val="000000"/>
              </a:solidFill>
              <a:effectLst/>
              <a:uFillTx/>
              <a:latin typeface="Arial"/>
            </a:endParaRPr>
          </a:p>
        </p:txBody>
      </p:sp>
      <p:sp>
        <p:nvSpPr>
          <p:cNvPr id="234" name=""/>
          <p:cNvSpPr/>
          <p:nvPr/>
        </p:nvSpPr>
        <p:spPr>
          <a:xfrm>
            <a:off x="3352680" y="2362320"/>
            <a:ext cx="22100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5" name=""/>
          <p:cNvSpPr/>
          <p:nvPr/>
        </p:nvSpPr>
        <p:spPr>
          <a:xfrm flipV="1">
            <a:off x="3886200" y="2743200"/>
            <a:ext cx="2209680" cy="1752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6" name=""/>
          <p:cNvSpPr/>
          <p:nvPr/>
        </p:nvSpPr>
        <p:spPr>
          <a:xfrm>
            <a:off x="6858000" y="2743200"/>
            <a:ext cx="0" cy="1371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7" name=""/>
          <p:cNvSpPr/>
          <p:nvPr/>
        </p:nvSpPr>
        <p:spPr>
          <a:xfrm>
            <a:off x="1143000" y="4800600"/>
            <a:ext cx="7032600" cy="17938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ENRON EUROPE FINANCE &amp; TRADING LIMITED</a:t>
            </a:r>
            <a:endParaRPr b="0" lang="en-US" sz="9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RESPONSIBILITY STATEMENT</a:t>
            </a: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Enron Europe Finance &amp; Trading Limited (“EEFT”) is regulated in the conduct of investment business in the United Kingdom by The Securities and Futures Authority.  Information relating to investments which is contained in the accompanying material has been approved by EEFT as an investment advertisement for the purposes of Section 57 of the Financial Services Act 1986.  The transactions and products which are described therein are of a sophisticated nature and are not being made available by EEFT to private individual investors.  The accompanying material is provided solely for the purpose of enabling you to form an opinion as to the suitability or otherwise of your utilising the transactions and products described therein.  Nothing stated in the accompanying material shall be construed in any manner whatsoever as meaning that EEFT has considered (i) the appropriateness or suitability for your business of the products described therein or (ii) the appropriateness or suitability for your business of any other characteristic that may be attributed to the products described therein.   Nothing stated in the accompanying material shall be construed in any manner whatsoever as meaning that you are placing reliance on the information provided therein as constituting advice given by EEFT to you in connection with your consideration of any such products.</a:t>
            </a: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Organization</a:t>
            </a:r>
            <a:endParaRPr b="1" lang="en-US" sz="2500" strike="noStrike" u="none">
              <a:solidFill>
                <a:srgbClr val="ffffff"/>
              </a:solidFill>
              <a:effectLst/>
              <a:uFillTx/>
              <a:latin typeface="Arial"/>
            </a:endParaRPr>
          </a:p>
        </p:txBody>
      </p:sp>
      <p:sp>
        <p:nvSpPr>
          <p:cNvPr id="35" name=""/>
          <p:cNvSpPr/>
          <p:nvPr/>
        </p:nvSpPr>
        <p:spPr>
          <a:xfrm>
            <a:off x="819000" y="3035160"/>
            <a:ext cx="1371600" cy="6858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36" name=""/>
          <p:cNvSpPr/>
          <p:nvPr/>
        </p:nvSpPr>
        <p:spPr>
          <a:xfrm>
            <a:off x="3618000" y="3295800"/>
            <a:ext cx="1485720" cy="730080"/>
          </a:xfrm>
          <a:prstGeom prst="roundRect">
            <a:avLst>
              <a:gd name="adj" fmla="val 16667"/>
            </a:avLst>
          </a:prstGeom>
          <a:solidFill>
            <a:srgbClr val="4b73d5"/>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Trading</a:t>
            </a:r>
            <a:endParaRPr b="0" lang="en-US" sz="1400" strike="noStrike" u="none">
              <a:solidFill>
                <a:srgbClr val="000000"/>
              </a:solidFill>
              <a:effectLst/>
              <a:uFillTx/>
              <a:latin typeface="Arial"/>
            </a:endParaRPr>
          </a:p>
        </p:txBody>
      </p:sp>
      <p:sp>
        <p:nvSpPr>
          <p:cNvPr id="37" name=""/>
          <p:cNvSpPr/>
          <p:nvPr/>
        </p:nvSpPr>
        <p:spPr>
          <a:xfrm>
            <a:off x="6362640" y="3355920"/>
            <a:ext cx="1486080" cy="730440"/>
          </a:xfrm>
          <a:prstGeom prst="roundRect">
            <a:avLst>
              <a:gd name="adj" fmla="val 16667"/>
            </a:avLst>
          </a:prstGeom>
          <a:solidFill>
            <a:srgbClr val="4b73d5"/>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Syndication</a:t>
            </a:r>
            <a:endParaRPr b="0" lang="en-US" sz="1400" strike="noStrike" u="none">
              <a:solidFill>
                <a:srgbClr val="000000"/>
              </a:solidFill>
              <a:effectLst/>
              <a:uFillTx/>
              <a:latin typeface="Arial"/>
            </a:endParaRPr>
          </a:p>
        </p:txBody>
      </p:sp>
      <p:sp>
        <p:nvSpPr>
          <p:cNvPr id="38" name=""/>
          <p:cNvSpPr/>
          <p:nvPr/>
        </p:nvSpPr>
        <p:spPr>
          <a:xfrm>
            <a:off x="874800" y="3295800"/>
            <a:ext cx="1485720" cy="730080"/>
          </a:xfrm>
          <a:prstGeom prst="roundRect">
            <a:avLst>
              <a:gd name="adj" fmla="val 16667"/>
            </a:avLst>
          </a:prstGeom>
          <a:solidFill>
            <a:srgbClr val="4b73d5"/>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Origination and Marketing</a:t>
            </a:r>
            <a:endParaRPr b="0" lang="en-US" sz="1400" strike="noStrike" u="none">
              <a:solidFill>
                <a:srgbClr val="000000"/>
              </a:solidFill>
              <a:effectLst/>
              <a:uFillTx/>
              <a:latin typeface="Arial"/>
            </a:endParaRPr>
          </a:p>
        </p:txBody>
      </p:sp>
      <p:sp>
        <p:nvSpPr>
          <p:cNvPr id="39" name=""/>
          <p:cNvSpPr/>
          <p:nvPr/>
        </p:nvSpPr>
        <p:spPr>
          <a:xfrm>
            <a:off x="1154160" y="4417920"/>
            <a:ext cx="245880" cy="304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0" name=""/>
          <p:cNvSpPr/>
          <p:nvPr/>
        </p:nvSpPr>
        <p:spPr>
          <a:xfrm>
            <a:off x="890640" y="4178160"/>
            <a:ext cx="2640240" cy="1161360"/>
          </a:xfrm>
          <a:prstGeom prst="rect">
            <a:avLst/>
          </a:prstGeom>
          <a:noFill/>
          <a:ln w="0">
            <a:noFill/>
          </a:ln>
        </p:spPr>
        <p:style>
          <a:lnRef idx="0"/>
          <a:fillRef idx="0"/>
          <a:effectRef idx="0"/>
          <a:fontRef idx="minor"/>
        </p:style>
        <p:txBody>
          <a:bodyPr wrap="none" lIns="90000" rIns="90000" tIns="46800" bIns="46800" anchor="t">
            <a:spAutoFit/>
          </a:bodyPr>
          <a:p>
            <a:pPr lvl="1" marL="230040" indent="-22860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David Weekes - Europe</a:t>
            </a:r>
            <a:endParaRPr b="0" lang="en-US" sz="1400" strike="noStrike" u="none">
              <a:solidFill>
                <a:srgbClr val="000000"/>
              </a:solidFill>
              <a:effectLst/>
              <a:uFillTx/>
              <a:latin typeface="Arial"/>
            </a:endParaRPr>
          </a:p>
          <a:p>
            <a:pPr lvl="1" marL="230040" indent="-22860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Bruce Harris - US</a:t>
            </a:r>
            <a:endParaRPr b="0" lang="en-US" sz="1400" strike="noStrike" u="none">
              <a:solidFill>
                <a:srgbClr val="000000"/>
              </a:solidFill>
              <a:effectLst/>
              <a:uFillTx/>
              <a:latin typeface="Arial"/>
            </a:endParaRPr>
          </a:p>
          <a:p>
            <a:pPr lvl="1" marL="230040" indent="-22860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Mark Leahy - Asia</a:t>
            </a:r>
            <a:endParaRPr b="0" lang="en-US" sz="1400" strike="noStrike" u="none">
              <a:solidFill>
                <a:srgbClr val="000000"/>
              </a:solidFill>
              <a:effectLst/>
              <a:uFillTx/>
              <a:latin typeface="Arial"/>
            </a:endParaRPr>
          </a:p>
          <a:p>
            <a:pPr lvl="1" marL="230040" indent="-22860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Craig Chaney - Alliances</a:t>
            </a:r>
            <a:endParaRPr b="0" lang="en-US" sz="1400" strike="noStrike" u="none">
              <a:solidFill>
                <a:srgbClr val="000000"/>
              </a:solidFill>
              <a:effectLst/>
              <a:uFillTx/>
              <a:latin typeface="Arial"/>
            </a:endParaRPr>
          </a:p>
          <a:p>
            <a:pPr lvl="1" marL="230040" indent="-22860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Kimberly Friddle - Marketing</a:t>
            </a:r>
            <a:endParaRPr b="0" lang="en-US" sz="1400" strike="noStrike" u="none">
              <a:solidFill>
                <a:srgbClr val="000000"/>
              </a:solidFill>
              <a:effectLst/>
              <a:uFillTx/>
              <a:latin typeface="Arial"/>
            </a:endParaRPr>
          </a:p>
        </p:txBody>
      </p:sp>
      <p:sp>
        <p:nvSpPr>
          <p:cNvPr id="41" name=""/>
          <p:cNvSpPr/>
          <p:nvPr/>
        </p:nvSpPr>
        <p:spPr>
          <a:xfrm>
            <a:off x="3642120" y="4200480"/>
            <a:ext cx="1388520" cy="307440"/>
          </a:xfrm>
          <a:prstGeom prst="rect">
            <a:avLst/>
          </a:prstGeom>
          <a:noFill/>
          <a:ln w="0">
            <a:noFill/>
          </a:ln>
        </p:spPr>
        <p:style>
          <a:lnRef idx="0"/>
          <a:fillRef idx="0"/>
          <a:effectRef idx="0"/>
          <a:fontRef idx="minor"/>
        </p:style>
        <p:txBody>
          <a:bodyPr wrap="none" lIns="90000" rIns="90000" tIns="46800" bIns="46800" anchor="t">
            <a:spAutoFit/>
          </a:bodyPr>
          <a:p>
            <a:pPr lvl="1" marL="187200" indent="-18576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Markus Fiala</a:t>
            </a:r>
            <a:endParaRPr b="0" lang="en-US" sz="1400" strike="noStrike" u="none">
              <a:solidFill>
                <a:srgbClr val="000000"/>
              </a:solidFill>
              <a:effectLst/>
              <a:uFillTx/>
              <a:latin typeface="Arial"/>
            </a:endParaRPr>
          </a:p>
        </p:txBody>
      </p:sp>
      <p:sp>
        <p:nvSpPr>
          <p:cNvPr id="42" name=""/>
          <p:cNvSpPr/>
          <p:nvPr/>
        </p:nvSpPr>
        <p:spPr>
          <a:xfrm>
            <a:off x="6068880" y="4265640"/>
            <a:ext cx="2441880" cy="307440"/>
          </a:xfrm>
          <a:prstGeom prst="rect">
            <a:avLst/>
          </a:prstGeom>
          <a:noFill/>
          <a:ln w="0">
            <a:noFill/>
          </a:ln>
        </p:spPr>
        <p:style>
          <a:lnRef idx="0"/>
          <a:fillRef idx="0"/>
          <a:effectRef idx="0"/>
          <a:fontRef idx="minor"/>
        </p:style>
        <p:txBody>
          <a:bodyPr wrap="none" lIns="90000" rIns="90000" tIns="46800" bIns="46800" anchor="t">
            <a:spAutoFit/>
          </a:bodyPr>
          <a:p>
            <a:pPr lvl="1" marL="457200" indent="-16812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Robina Barker Bennett</a:t>
            </a:r>
            <a:endParaRPr b="0" lang="en-US" sz="1400" strike="noStrike" u="none">
              <a:solidFill>
                <a:srgbClr val="000000"/>
              </a:solidFill>
              <a:effectLst/>
              <a:uFillTx/>
              <a:latin typeface="Arial"/>
            </a:endParaRPr>
          </a:p>
        </p:txBody>
      </p:sp>
      <p:sp>
        <p:nvSpPr>
          <p:cNvPr id="43" name=""/>
          <p:cNvSpPr/>
          <p:nvPr/>
        </p:nvSpPr>
        <p:spPr>
          <a:xfrm>
            <a:off x="2057400" y="1968480"/>
            <a:ext cx="1486080" cy="730440"/>
          </a:xfrm>
          <a:prstGeom prst="roundRect">
            <a:avLst>
              <a:gd name="adj" fmla="val 16667"/>
            </a:avLst>
          </a:prstGeom>
          <a:solidFill>
            <a:srgbClr val="4b73d5"/>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Jeff Kinneman</a:t>
            </a:r>
            <a:endParaRPr b="0" lang="en-US" sz="1400" strike="noStrike" u="none">
              <a:solidFill>
                <a:srgbClr val="000000"/>
              </a:solidFill>
              <a:effectLst/>
              <a:uFillTx/>
              <a:latin typeface="Arial"/>
            </a:endParaRPr>
          </a:p>
        </p:txBody>
      </p:sp>
      <p:sp>
        <p:nvSpPr>
          <p:cNvPr id="44" name=""/>
          <p:cNvSpPr/>
          <p:nvPr/>
        </p:nvSpPr>
        <p:spPr>
          <a:xfrm>
            <a:off x="5600880" y="1968480"/>
            <a:ext cx="1485720" cy="730440"/>
          </a:xfrm>
          <a:prstGeom prst="roundRect">
            <a:avLst>
              <a:gd name="adj" fmla="val 16667"/>
            </a:avLst>
          </a:prstGeom>
          <a:solidFill>
            <a:srgbClr val="4b73d5"/>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Bryan Seyfried</a:t>
            </a:r>
            <a:endParaRPr b="0" lang="en-US" sz="1400" strike="noStrike" u="none">
              <a:solidFill>
                <a:srgbClr val="000000"/>
              </a:solidFill>
              <a:effectLst/>
              <a:uFillTx/>
              <a:latin typeface="Arial"/>
            </a:endParaRPr>
          </a:p>
        </p:txBody>
      </p:sp>
      <p:sp>
        <p:nvSpPr>
          <p:cNvPr id="45" name=""/>
          <p:cNvSpPr/>
          <p:nvPr/>
        </p:nvSpPr>
        <p:spPr>
          <a:xfrm>
            <a:off x="819000" y="5638680"/>
            <a:ext cx="4210200" cy="63216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Current Headcount = 57 people</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Forecast 2001 Headcount = 76</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576360" y="0"/>
            <a:ext cx="7362720" cy="973080"/>
          </a:xfrm>
          <a:prstGeom prst="rect">
            <a:avLst/>
          </a:prstGeom>
          <a:noFill/>
          <a:ln w="0">
            <a:noFill/>
          </a:ln>
        </p:spPr>
        <p:style>
          <a:lnRef idx="0"/>
          <a:fillRef idx="0"/>
          <a:effectRef idx="0"/>
          <a:fontRef idx="minor"/>
        </p:style>
        <p:txBody>
          <a:bodyPr lIns="90000" rIns="90000" tIns="46800" bIns="46800" anchor="ctr">
            <a:no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Enron Credit Business Model</a:t>
            </a:r>
            <a:endParaRPr b="0" lang="en-US" sz="2800" strike="noStrike" u="none">
              <a:solidFill>
                <a:srgbClr val="000000"/>
              </a:solidFill>
              <a:effectLst/>
              <a:uFillTx/>
              <a:latin typeface="Arial"/>
            </a:endParaRPr>
          </a:p>
        </p:txBody>
      </p:sp>
      <p:sp>
        <p:nvSpPr>
          <p:cNvPr id="47" name=""/>
          <p:cNvSpPr/>
          <p:nvPr/>
        </p:nvSpPr>
        <p:spPr>
          <a:xfrm>
            <a:off x="622440" y="1152360"/>
            <a:ext cx="8521560" cy="17719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Aft>
                <a:spcPts val="675"/>
              </a:spcAft>
              <a:buClr>
                <a:srgbClr val="99cc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Provides two core activities – information and liquidity – divided across three business functions</a:t>
            </a:r>
            <a:endParaRPr b="0" lang="en-US" sz="1800" strike="noStrike" u="none">
              <a:solidFill>
                <a:srgbClr val="000000"/>
              </a:solidFill>
              <a:effectLst/>
              <a:uFillTx/>
              <a:latin typeface="Arial"/>
            </a:endParaRPr>
          </a:p>
          <a:p>
            <a:pPr marL="343080" indent="-343080">
              <a:lnSpc>
                <a:spcPct val="100000"/>
              </a:lnSpc>
              <a:spcAft>
                <a:spcPts val="675"/>
              </a:spcAft>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8" name=""/>
          <p:cNvSpPr/>
          <p:nvPr/>
        </p:nvSpPr>
        <p:spPr>
          <a:xfrm>
            <a:off x="5438880" y="2087640"/>
            <a:ext cx="2830320" cy="1280880"/>
          </a:xfrm>
          <a:custGeom>
            <a:avLst/>
            <a:gdLst>
              <a:gd name="textAreaLeft" fmla="*/ 0 w 2830320"/>
              <a:gd name="textAreaRight" fmla="*/ 2830680 w 2830320"/>
              <a:gd name="textAreaTop" fmla="*/ 0 h 1280880"/>
              <a:gd name="textAreaBottom" fmla="*/ 1281240 h 128088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3399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9" name=""/>
          <p:cNvSpPr/>
          <p:nvPr/>
        </p:nvSpPr>
        <p:spPr>
          <a:xfrm>
            <a:off x="3214800" y="2085840"/>
            <a:ext cx="2830320" cy="1281240"/>
          </a:xfrm>
          <a:custGeom>
            <a:avLst/>
            <a:gdLst>
              <a:gd name="textAreaLeft" fmla="*/ 0 w 2830320"/>
              <a:gd name="textAreaRight" fmla="*/ 2830680 w 2830320"/>
              <a:gd name="textAreaTop" fmla="*/ 0 h 1281240"/>
              <a:gd name="textAreaBottom" fmla="*/ 1281240 h 128124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cc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0" name=""/>
          <p:cNvSpPr/>
          <p:nvPr/>
        </p:nvSpPr>
        <p:spPr>
          <a:xfrm>
            <a:off x="1057320" y="3457440"/>
            <a:ext cx="2098800" cy="132300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Enron business origination</a:t>
            </a:r>
            <a:endParaRPr b="0" lang="en-US" sz="1600" strike="noStrike" u="none">
              <a:solidFill>
                <a:srgbClr val="000000"/>
              </a:solidFill>
              <a:effectLst/>
              <a:uFillTx/>
              <a:latin typeface="Arial"/>
            </a:endParaRPr>
          </a:p>
          <a:p>
            <a:pPr marL="190440" indent="-190440">
              <a:lnSpc>
                <a:spcPct val="100000"/>
              </a:lnSpc>
              <a:spcBef>
                <a:spcPts val="1001"/>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e-Marketplaces</a:t>
            </a:r>
            <a:endParaRPr b="0" lang="en-US" sz="1600" strike="noStrike" u="none">
              <a:solidFill>
                <a:srgbClr val="000000"/>
              </a:solidFill>
              <a:effectLst/>
              <a:uFillTx/>
              <a:latin typeface="Arial"/>
            </a:endParaRPr>
          </a:p>
          <a:p>
            <a:pPr marL="190440" indent="-190440">
              <a:lnSpc>
                <a:spcPct val="100000"/>
              </a:lnSpc>
              <a:spcBef>
                <a:spcPts val="1001"/>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Network Alliances </a:t>
            </a:r>
            <a:endParaRPr b="0" lang="en-US" sz="1600" strike="noStrike" u="none">
              <a:solidFill>
                <a:srgbClr val="000000"/>
              </a:solidFill>
              <a:effectLst/>
              <a:uFillTx/>
              <a:latin typeface="Arial"/>
            </a:endParaRPr>
          </a:p>
        </p:txBody>
      </p:sp>
      <p:sp>
        <p:nvSpPr>
          <p:cNvPr id="51" name=""/>
          <p:cNvSpPr/>
          <p:nvPr/>
        </p:nvSpPr>
        <p:spPr>
          <a:xfrm>
            <a:off x="977760" y="2092320"/>
            <a:ext cx="2830680" cy="1281240"/>
          </a:xfrm>
          <a:custGeom>
            <a:avLst/>
            <a:gdLst/>
            <a:ahLst/>
            <a:rect l="l" t="t" r="r" b="b"/>
            <a:pathLst>
              <a:path w="21600" h="21600">
                <a:moveTo>
                  <a:pt x="0" y="0"/>
                </a:moveTo>
                <a:lnTo>
                  <a:pt x="16200" y="0"/>
                </a:lnTo>
                <a:lnTo>
                  <a:pt x="21600" y="10800"/>
                </a:lnTo>
                <a:lnTo>
                  <a:pt x="16200" y="21600"/>
                </a:lnTo>
                <a:lnTo>
                  <a:pt x="0" y="21600"/>
                </a:lnTo>
                <a:lnTo>
                  <a:pt x="5400" y="10800"/>
                </a:lnTo>
                <a:close/>
              </a:path>
            </a:pathLst>
          </a:cu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2" name=""/>
          <p:cNvSpPr/>
          <p:nvPr/>
        </p:nvSpPr>
        <p:spPr>
          <a:xfrm>
            <a:off x="1864080" y="2533680"/>
            <a:ext cx="13996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Origination</a:t>
            </a:r>
            <a:endParaRPr b="0" lang="en-US" sz="1800" strike="noStrike" u="none">
              <a:solidFill>
                <a:srgbClr val="000000"/>
              </a:solidFill>
              <a:effectLst/>
              <a:uFillTx/>
              <a:latin typeface="Arial"/>
            </a:endParaRPr>
          </a:p>
        </p:txBody>
      </p:sp>
      <p:sp>
        <p:nvSpPr>
          <p:cNvPr id="53" name=""/>
          <p:cNvSpPr/>
          <p:nvPr/>
        </p:nvSpPr>
        <p:spPr>
          <a:xfrm>
            <a:off x="6264000" y="2514600"/>
            <a:ext cx="147636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Syndication</a:t>
            </a:r>
            <a:endParaRPr b="0" lang="en-US" sz="1800" strike="noStrike" u="none">
              <a:solidFill>
                <a:srgbClr val="000000"/>
              </a:solidFill>
              <a:effectLst/>
              <a:uFillTx/>
              <a:latin typeface="Arial"/>
            </a:endParaRPr>
          </a:p>
        </p:txBody>
      </p:sp>
      <p:sp>
        <p:nvSpPr>
          <p:cNvPr id="54" name=""/>
          <p:cNvSpPr/>
          <p:nvPr/>
        </p:nvSpPr>
        <p:spPr>
          <a:xfrm>
            <a:off x="3922920" y="2533680"/>
            <a:ext cx="101880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Trading</a:t>
            </a:r>
            <a:endParaRPr b="0" lang="en-US" sz="1800" strike="noStrike" u="none">
              <a:solidFill>
                <a:srgbClr val="000000"/>
              </a:solidFill>
              <a:effectLst/>
              <a:uFillTx/>
              <a:latin typeface="Arial"/>
            </a:endParaRPr>
          </a:p>
        </p:txBody>
      </p:sp>
      <p:sp>
        <p:nvSpPr>
          <p:cNvPr id="55" name=""/>
          <p:cNvSpPr/>
          <p:nvPr/>
        </p:nvSpPr>
        <p:spPr>
          <a:xfrm>
            <a:off x="3338640" y="3467160"/>
            <a:ext cx="2039760" cy="95220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Credit price transparency</a:t>
            </a:r>
            <a:endParaRPr b="0" lang="en-US" sz="1600" strike="noStrike" u="none">
              <a:solidFill>
                <a:srgbClr val="000000"/>
              </a:solidFill>
              <a:effectLst/>
              <a:uFillTx/>
              <a:latin typeface="Arial"/>
            </a:endParaRPr>
          </a:p>
          <a:p>
            <a:pPr marL="190440" indent="-190440">
              <a:lnSpc>
                <a:spcPct val="100000"/>
              </a:lnSpc>
              <a:spcBef>
                <a:spcPts val="1001"/>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Credit liquidity</a:t>
            </a:r>
            <a:endParaRPr b="0" lang="en-US" sz="1600" strike="noStrike" u="none">
              <a:solidFill>
                <a:srgbClr val="000000"/>
              </a:solidFill>
              <a:effectLst/>
              <a:uFillTx/>
              <a:latin typeface="Arial"/>
            </a:endParaRPr>
          </a:p>
        </p:txBody>
      </p:sp>
      <p:sp>
        <p:nvSpPr>
          <p:cNvPr id="56" name=""/>
          <p:cNvSpPr/>
          <p:nvPr/>
        </p:nvSpPr>
        <p:spPr>
          <a:xfrm>
            <a:off x="5535720" y="3460680"/>
            <a:ext cx="2373120" cy="156672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Syndication structures with insurers / capital markets / banks</a:t>
            </a:r>
            <a:endParaRPr b="0" lang="en-US" sz="1600" strike="noStrike" u="none">
              <a:solidFill>
                <a:srgbClr val="000000"/>
              </a:solidFill>
              <a:effectLst/>
              <a:uFillTx/>
              <a:latin typeface="Arial"/>
            </a:endParaRPr>
          </a:p>
          <a:p>
            <a:pPr marL="190440" indent="-190440">
              <a:lnSpc>
                <a:spcPct val="100000"/>
              </a:lnSpc>
              <a:spcBef>
                <a:spcPts val="1001"/>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CDO technology</a:t>
            </a:r>
            <a:endParaRPr b="0" lang="en-US" sz="1600" strike="noStrike" u="none">
              <a:solidFill>
                <a:srgbClr val="000000"/>
              </a:solidFill>
              <a:effectLst/>
              <a:uFillTx/>
              <a:latin typeface="Arial"/>
            </a:endParaRPr>
          </a:p>
          <a:p>
            <a:pPr marL="190440" indent="-190440">
              <a:lnSpc>
                <a:spcPct val="100000"/>
              </a:lnSpc>
              <a:spcBef>
                <a:spcPts val="1001"/>
              </a:spcBef>
              <a:buClr>
                <a:srgbClr val="3399ff"/>
              </a:buClr>
              <a:buSzPct val="6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Syndication</a:t>
            </a:r>
            <a:endParaRPr b="1" lang="en-US" sz="2800" strike="noStrike" u="none">
              <a:solidFill>
                <a:srgbClr val="ffffff"/>
              </a:solidFill>
              <a:effectLst/>
              <a:uFillTx/>
              <a:latin typeface="Arial"/>
            </a:endParaRPr>
          </a:p>
        </p:txBody>
      </p:sp>
      <p:sp>
        <p:nvSpPr>
          <p:cNvPr id="58" name="PlaceHolder 2"/>
          <p:cNvSpPr>
            <a:spLocks noGrp="1"/>
          </p:cNvSpPr>
          <p:nvPr>
            <p:ph/>
          </p:nvPr>
        </p:nvSpPr>
        <p:spPr>
          <a:xfrm>
            <a:off x="761760" y="1752120"/>
            <a:ext cx="7848360" cy="4002120"/>
          </a:xfrm>
          <a:prstGeom prst="rect">
            <a:avLst/>
          </a:prstGeom>
          <a:noFill/>
          <a:ln w="0">
            <a:noFill/>
          </a:ln>
        </p:spPr>
        <p:txBody>
          <a:bodyPr lIns="90000" rIns="90000" tIns="46800" bIns="46800" anchor="t">
            <a:normAutofit/>
          </a:bodyPr>
          <a:p>
            <a:pPr marL="343080" indent="-343080">
              <a:lnSpc>
                <a:spcPct val="120000"/>
              </a:lnSpc>
              <a:spcBef>
                <a:spcPts val="45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Arial"/>
              </a:rPr>
              <a:t>Enron Credit has been a net reducer of Enron Corp’s credit exposure</a:t>
            </a:r>
            <a:endParaRPr b="1" lang="en-US" sz="1800" strike="noStrike" u="none">
              <a:solidFill>
                <a:srgbClr val="000000"/>
              </a:solidFill>
              <a:effectLst/>
              <a:uFillTx/>
              <a:latin typeface="Arial"/>
            </a:endParaRPr>
          </a:p>
          <a:p>
            <a:pPr lvl="1" marL="743040" indent="-285840">
              <a:lnSpc>
                <a:spcPct val="120000"/>
              </a:lnSpc>
              <a:spcBef>
                <a:spcPts val="451"/>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Arial"/>
              </a:rPr>
              <a:t>Increased awareness amongst Enron’s business originators of the cost of credit, increased effort to mitigate</a:t>
            </a:r>
            <a:endParaRPr b="0" lang="en-US" sz="1800" strike="noStrike" u="none">
              <a:solidFill>
                <a:srgbClr val="000000"/>
              </a:solidFill>
              <a:effectLst/>
              <a:uFillTx/>
              <a:latin typeface="Arial"/>
            </a:endParaRPr>
          </a:p>
          <a:p>
            <a:pPr lvl="1" marL="743040" indent="-285840">
              <a:lnSpc>
                <a:spcPct val="120000"/>
              </a:lnSpc>
              <a:spcBef>
                <a:spcPts val="451"/>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Arial"/>
              </a:rPr>
              <a:t>Trading operation has created better price discovery and greater efficiency in hedging credit exposures</a:t>
            </a:r>
            <a:endParaRPr b="0" lang="en-US" sz="1800" strike="noStrike" u="none">
              <a:solidFill>
                <a:srgbClr val="000000"/>
              </a:solidFill>
              <a:effectLst/>
              <a:uFillTx/>
              <a:latin typeface="Arial"/>
            </a:endParaRPr>
          </a:p>
          <a:p>
            <a:pPr lvl="1" marL="743040" indent="-285840">
              <a:lnSpc>
                <a:spcPct val="120000"/>
              </a:lnSpc>
              <a:spcBef>
                <a:spcPts val="451"/>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Arial"/>
              </a:rPr>
              <a:t>Greater knowledge of investors in long term trade credit, provides new hedging counterparties</a:t>
            </a:r>
            <a:endParaRPr b="0" lang="en-US" sz="1800" strike="noStrike" u="none">
              <a:solidFill>
                <a:srgbClr val="000000"/>
              </a:solidFill>
              <a:effectLst/>
              <a:uFillTx/>
              <a:latin typeface="Arial"/>
            </a:endParaRPr>
          </a:p>
          <a:p>
            <a:pPr lvl="1" marL="743040" indent="-285840">
              <a:lnSpc>
                <a:spcPct val="120000"/>
              </a:lnSpc>
              <a:spcBef>
                <a:spcPts val="451"/>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Arial"/>
              </a:rPr>
              <a:t>More credit risk has been syndicated through structured deals than credit protection sold on a single name basis</a:t>
            </a:r>
            <a:endParaRPr b="0" lang="en-US" sz="1800" strike="noStrike" u="none">
              <a:solidFill>
                <a:srgbClr val="000000"/>
              </a:solidFill>
              <a:effectLst/>
              <a:uFillTx/>
              <a:latin typeface="Arial"/>
            </a:endParaRPr>
          </a:p>
          <a:p>
            <a:pPr lvl="1" marL="743040" indent="-28584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Tools to Develop the Business</a:t>
            </a:r>
            <a:endParaRPr b="1" lang="en-US" sz="2500" strike="noStrike" u="none">
              <a:solidFill>
                <a:srgbClr val="ffffff"/>
              </a:solidFill>
              <a:effectLst/>
              <a:uFillTx/>
              <a:latin typeface="Arial"/>
            </a:endParaRPr>
          </a:p>
        </p:txBody>
      </p:sp>
      <p:sp>
        <p:nvSpPr>
          <p:cNvPr id="60" name="PlaceHolder 2"/>
          <p:cNvSpPr>
            <a:spLocks noGrp="1"/>
          </p:cNvSpPr>
          <p:nvPr>
            <p:ph/>
          </p:nvPr>
        </p:nvSpPr>
        <p:spPr>
          <a:xfrm>
            <a:off x="685800" y="1523520"/>
            <a:ext cx="7772400" cy="3581640"/>
          </a:xfrm>
          <a:prstGeom prst="rect">
            <a:avLst/>
          </a:prstGeom>
          <a:noFill/>
          <a:ln w="0">
            <a:noFill/>
          </a:ln>
        </p:spPr>
        <p:txBody>
          <a:bodyPr lIns="90000" rIns="90000" tIns="46800" bIns="46800" anchor="t">
            <a:normAutofit lnSpcReduction="9999"/>
          </a:bodyPr>
          <a:p>
            <a:pPr marL="343080" indent="-343080">
              <a:lnSpc>
                <a:spcPct val="13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Upgrade internal IT systems to give us the functionality to be able to easily develop portfolios</a:t>
            </a:r>
            <a:endParaRPr b="1" lang="en-US" sz="2000" strike="noStrike" u="none">
              <a:solidFill>
                <a:srgbClr val="000000"/>
              </a:solidFill>
              <a:effectLst/>
              <a:uFillTx/>
              <a:latin typeface="Arial"/>
            </a:endParaRPr>
          </a:p>
          <a:p>
            <a:pPr marL="343080" indent="-343080">
              <a:lnSpc>
                <a:spcPct val="13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Rating Agencies</a:t>
            </a:r>
            <a:endParaRPr b="1" lang="en-US" sz="2000" strike="noStrike" u="none">
              <a:solidFill>
                <a:srgbClr val="000000"/>
              </a:solidFill>
              <a:effectLst/>
              <a:uFillTx/>
              <a:latin typeface="Arial"/>
            </a:endParaRPr>
          </a:p>
          <a:p>
            <a:pPr lvl="1" marL="743040" indent="-285840">
              <a:lnSpc>
                <a:spcPct val="13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Will need rating input to move from CDS to BS portfolio deals</a:t>
            </a:r>
            <a:endParaRPr b="0" lang="en-US" sz="2000" strike="noStrike" u="none">
              <a:solidFill>
                <a:srgbClr val="000000"/>
              </a:solidFill>
              <a:effectLst/>
              <a:uFillTx/>
              <a:latin typeface="Arial"/>
            </a:endParaRPr>
          </a:p>
          <a:p>
            <a:pPr marL="343080" indent="-343080">
              <a:lnSpc>
                <a:spcPct val="13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Transformer</a:t>
            </a:r>
            <a:endParaRPr b="1" lang="en-US" sz="2000" strike="noStrike" u="none">
              <a:solidFill>
                <a:srgbClr val="000000"/>
              </a:solidFill>
              <a:effectLst/>
              <a:uFillTx/>
              <a:latin typeface="Arial"/>
            </a:endParaRPr>
          </a:p>
          <a:p>
            <a:pPr marL="343080" indent="-343080">
              <a:lnSpc>
                <a:spcPct val="13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Credit Enhanced Vehicle</a:t>
            </a:r>
            <a:endParaRPr b="1" lang="en-US" sz="2000" strike="noStrike" u="none">
              <a:solidFill>
                <a:srgbClr val="000000"/>
              </a:solidFill>
              <a:effectLst/>
              <a:uFillTx/>
              <a:latin typeface="Arial"/>
            </a:endParaRPr>
          </a:p>
          <a:p>
            <a:pPr marL="343080" indent="-343080">
              <a:lnSpc>
                <a:spcPct val="13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CLN Program</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Enron Credit Syndication finding new market</a:t>
            </a:r>
            <a:br>
              <a:rPr sz="2500"/>
            </a:br>
            <a:r>
              <a:rPr b="1" lang="en-US" sz="2500" strike="noStrike" u="none">
                <a:solidFill>
                  <a:srgbClr val="ffffff"/>
                </a:solidFill>
                <a:effectLst/>
                <a:uFillTx/>
                <a:latin typeface="Arial"/>
              </a:rPr>
              <a:t>participants</a:t>
            </a:r>
            <a:endParaRPr b="1" lang="en-US" sz="2500" strike="noStrike" u="none">
              <a:solidFill>
                <a:srgbClr val="ffffff"/>
              </a:solidFill>
              <a:effectLst/>
              <a:uFillTx/>
              <a:latin typeface="Arial"/>
            </a:endParaRPr>
          </a:p>
        </p:txBody>
      </p:sp>
      <p:sp>
        <p:nvSpPr>
          <p:cNvPr id="62" name="PlaceHolder 2"/>
          <p:cNvSpPr>
            <a:spLocks noGrp="1"/>
          </p:cNvSpPr>
          <p:nvPr>
            <p:ph/>
          </p:nvPr>
        </p:nvSpPr>
        <p:spPr>
          <a:xfrm>
            <a:off x="685800" y="1676520"/>
            <a:ext cx="7772400" cy="3463560"/>
          </a:xfrm>
          <a:prstGeom prst="rect">
            <a:avLst/>
          </a:prstGeom>
          <a:noFill/>
          <a:ln w="0">
            <a:noFill/>
          </a:ln>
        </p:spPr>
        <p:txBody>
          <a:bodyPr lIns="90000" rIns="90000" tIns="46800" bIns="46800" anchor="t">
            <a:normAutofit lnSpcReduction="9999"/>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Cold Calling </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Banks</a:t>
            </a:r>
            <a:endParaRPr b="0"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Insurance companies</a:t>
            </a:r>
            <a:endParaRPr b="0"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Capital Market Investors</a:t>
            </a:r>
            <a:endParaRPr b="0"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Leveraging Enron Relationships</a:t>
            </a:r>
            <a:endParaRPr b="1"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Brokers / banks</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Possible intermediaries to new buyers of credit risk</a:t>
            </a:r>
            <a:endParaRPr b="0"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Attending conferences</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Syndication</a:t>
            </a:r>
            <a:r>
              <a:rPr b="1" lang="en-GB" sz="2500" strike="noStrike" u="none">
                <a:solidFill>
                  <a:srgbClr val="ffffff"/>
                </a:solidFill>
                <a:effectLst/>
                <a:uFillTx/>
                <a:latin typeface="Arial"/>
              </a:rPr>
              <a:t> – types of deals</a:t>
            </a:r>
            <a:endParaRPr b="1" lang="en-US" sz="2500" strike="noStrike" u="none">
              <a:solidFill>
                <a:srgbClr val="ffffff"/>
              </a:solidFill>
              <a:effectLst/>
              <a:uFillTx/>
              <a:latin typeface="Arial"/>
            </a:endParaRPr>
          </a:p>
        </p:txBody>
      </p:sp>
      <p:sp>
        <p:nvSpPr>
          <p:cNvPr id="64" name="PlaceHolder 2"/>
          <p:cNvSpPr>
            <a:spLocks noGrp="1"/>
          </p:cNvSpPr>
          <p:nvPr>
            <p:ph/>
          </p:nvPr>
        </p:nvSpPr>
        <p:spPr>
          <a:xfrm>
            <a:off x="685800" y="1523520"/>
            <a:ext cx="7772400" cy="4591080"/>
          </a:xfrm>
          <a:prstGeom prst="rect">
            <a:avLst/>
          </a:prstGeom>
          <a:noFill/>
          <a:ln w="0">
            <a:noFill/>
          </a:ln>
        </p:spPr>
        <p:txBody>
          <a:bodyPr lIns="90000" rIns="90000" tIns="46800" bIns="46800" anchor="t">
            <a:normAutofit/>
          </a:bodyPr>
          <a:p>
            <a:pPr lvl="1" marL="743040" indent="-28584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Quota share agreements</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Documentation stage with one reinsurer</a:t>
            </a:r>
            <a:br>
              <a:rPr sz="2000"/>
            </a:b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Revolving Credit Facility</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 negotiation</a:t>
            </a:r>
            <a:br>
              <a:rPr sz="2000"/>
            </a:b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Portfolio Trades</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Two</a:t>
            </a:r>
            <a:r>
              <a:rPr b="0" lang="en-US" sz="2000" strike="noStrike" u="none">
                <a:solidFill>
                  <a:srgbClr val="000000"/>
                </a:solidFill>
                <a:effectLst/>
                <a:uFillTx/>
                <a:latin typeface="Arial"/>
              </a:rPr>
              <a:t> completed without any brokers</a:t>
            </a:r>
            <a:endParaRPr b="0"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Using CDO technology</a:t>
            </a:r>
            <a:endParaRPr b="0" lang="en-US" sz="2000" strike="noStrike" u="none">
              <a:solidFill>
                <a:srgbClr val="000000"/>
              </a:solidFill>
              <a:effectLst/>
              <a:uFillTx/>
              <a:latin typeface="Arial"/>
            </a:endParaRPr>
          </a:p>
          <a:p>
            <a:pPr marL="343080" indent="0">
              <a:lnSpc>
                <a:spcPct val="12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Enron Credit Syndication business streams</a:t>
            </a:r>
            <a:br>
              <a:rPr sz="2500"/>
            </a:br>
            <a:r>
              <a:rPr b="1" lang="en-US" sz="2500" strike="noStrike" u="none">
                <a:solidFill>
                  <a:srgbClr val="ffffff"/>
                </a:solidFill>
                <a:effectLst/>
                <a:uFillTx/>
                <a:latin typeface="Arial"/>
              </a:rPr>
              <a:t>-  Treaties</a:t>
            </a:r>
            <a:endParaRPr b="1" lang="en-US" sz="2500" strike="noStrike" u="none">
              <a:solidFill>
                <a:srgbClr val="ffffff"/>
              </a:solidFill>
              <a:effectLst/>
              <a:uFillTx/>
              <a:latin typeface="Arial"/>
            </a:endParaRPr>
          </a:p>
        </p:txBody>
      </p:sp>
      <p:sp>
        <p:nvSpPr>
          <p:cNvPr id="66" name="PlaceHolder 2"/>
          <p:cNvSpPr>
            <a:spLocks noGrp="1"/>
          </p:cNvSpPr>
          <p:nvPr>
            <p:ph/>
          </p:nvPr>
        </p:nvSpPr>
        <p:spPr>
          <a:xfrm>
            <a:off x="685800" y="1676520"/>
            <a:ext cx="7772400" cy="3825360"/>
          </a:xfrm>
          <a:prstGeom prst="rect">
            <a:avLst/>
          </a:prstGeom>
          <a:noFill/>
          <a:ln w="0">
            <a:noFill/>
          </a:ln>
        </p:spPr>
        <p:txBody>
          <a:bodyPr lIns="90000" rIns="90000" tIns="46800" bIns="46800" anchor="t">
            <a:normAutofit lnSpcReduction="9999"/>
          </a:bodyPr>
          <a:p>
            <a:pPr marL="343080" indent="-343080">
              <a:lnSpc>
                <a:spcPct val="16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a:t>
            </a:r>
            <a:r>
              <a:rPr b="1" lang="en-GB" sz="2000" strike="noStrike" u="none">
                <a:solidFill>
                  <a:srgbClr val="000000"/>
                </a:solidFill>
                <a:effectLst/>
                <a:uFillTx/>
                <a:latin typeface="Arial"/>
              </a:rPr>
              <a:t>einsurer</a:t>
            </a:r>
            <a:r>
              <a:rPr b="1" lang="en-US" sz="2000" strike="noStrike" u="none">
                <a:solidFill>
                  <a:srgbClr val="000000"/>
                </a:solidFill>
                <a:effectLst/>
                <a:uFillTx/>
                <a:latin typeface="Arial"/>
              </a:rPr>
              <a:t> template</a:t>
            </a:r>
            <a:endParaRPr b="1" lang="en-US" sz="2000" strike="noStrike" u="none">
              <a:solidFill>
                <a:srgbClr val="000000"/>
              </a:solidFill>
              <a:effectLst/>
              <a:uFillTx/>
              <a:latin typeface="Arial"/>
            </a:endParaRPr>
          </a:p>
          <a:p>
            <a:pPr lvl="1" marL="743040" indent="-285840">
              <a:lnSpc>
                <a:spcPct val="16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Provide “Just in Time” syndication</a:t>
            </a:r>
            <a:endParaRPr b="0" lang="en-US" sz="2000" strike="noStrike" u="none">
              <a:solidFill>
                <a:srgbClr val="000000"/>
              </a:solidFill>
              <a:effectLst/>
              <a:uFillTx/>
              <a:latin typeface="Arial"/>
            </a:endParaRPr>
          </a:p>
          <a:p>
            <a:pPr marL="343080" indent="-343080">
              <a:lnSpc>
                <a:spcPct val="16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Look to roll out this structure to other reinsurers</a:t>
            </a:r>
            <a:endParaRPr b="1" lang="en-US" sz="2000" strike="noStrike" u="none">
              <a:solidFill>
                <a:srgbClr val="000000"/>
              </a:solidFill>
              <a:effectLst/>
              <a:uFillTx/>
              <a:latin typeface="Arial"/>
            </a:endParaRPr>
          </a:p>
          <a:p>
            <a:pPr marL="343080" indent="-343080">
              <a:lnSpc>
                <a:spcPct val="16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Gives us greater market knowledge of what different risk institutions will take</a:t>
            </a:r>
            <a:endParaRPr b="1" lang="en-US" sz="2000" strike="noStrike" u="none">
              <a:solidFill>
                <a:srgbClr val="000000"/>
              </a:solidFill>
              <a:effectLst/>
              <a:uFillTx/>
              <a:latin typeface="Arial"/>
            </a:endParaRPr>
          </a:p>
          <a:p>
            <a:pPr marL="343080" indent="-343080">
              <a:lnSpc>
                <a:spcPct val="16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Insurance company relationships</a:t>
            </a:r>
            <a:endParaRPr b="1" lang="en-US" sz="2000" strike="noStrike" u="none">
              <a:solidFill>
                <a:srgbClr val="000000"/>
              </a:solidFill>
              <a:effectLst/>
              <a:uFillTx/>
              <a:latin typeface="Arial"/>
            </a:endParaRPr>
          </a:p>
          <a:p>
            <a:pPr lvl="1" marL="743040" indent="-285840">
              <a:lnSpc>
                <a:spcPct val="16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Agree template</a:t>
            </a:r>
            <a:r>
              <a:rPr b="0" lang="en-GB" sz="2000" strike="noStrike" u="none">
                <a:solidFill>
                  <a:srgbClr val="000000"/>
                </a:solidFill>
                <a:effectLst/>
                <a:uFillTx/>
                <a:latin typeface="Arial"/>
              </a:rPr>
              <a:t>s</a:t>
            </a:r>
            <a:r>
              <a:rPr b="0" lang="en-US" sz="2000" strike="noStrike" u="none">
                <a:solidFill>
                  <a:srgbClr val="000000"/>
                </a:solidFill>
                <a:effectLst/>
                <a:uFillTx/>
                <a:latin typeface="Arial"/>
              </a:rPr>
              <a:t> for a rolling program of risk transfer</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3090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2001-01-16T13:33:59Z</dcterms:created>
  <dc:creator>Kmalinov</dc:creator>
  <dc:description/>
  <dc:language>en-US</dc:language>
  <cp:lastModifiedBy>Maria Abello</cp:lastModifiedBy>
  <cp:lastPrinted>2000-02-07T12:14:13Z</cp:lastPrinted>
  <dcterms:modified xsi:type="dcterms:W3CDTF">2001-02-21T11:31:43Z</dcterms:modified>
  <cp:revision>55</cp:revision>
  <dc:subject/>
  <dc:title>PowerPoint Presentation</dc:title>
</cp:coreProperties>
</file>