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1E3CBF-813A-41D0-B3AC-03134369DFF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195DE4-8235-4BAE-9C53-4306DFDC230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6BAE517-15D1-48F6-9412-1061CFAD4EF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Quanto Example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22824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Cross-Commodity Inventory Option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60000"/>
              </a:lnSpc>
              <a:spcBef>
                <a:spcPts val="125"/>
              </a:spcBef>
              <a:spcAft>
                <a:spcPts val="125"/>
              </a:spcAft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structure protects Utility against price, volume, and price-volume fluctuations in a warmer than expected winter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60000"/>
              </a:lnSpc>
              <a:spcBef>
                <a:spcPts val="150"/>
              </a:spcBef>
              <a:spcAft>
                <a:spcPts val="1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-  Gas demand is lower than expected, and Utility is long gas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at the end of the winter season.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60000"/>
              </a:lnSpc>
              <a:spcBef>
                <a:spcPts val="150"/>
              </a:spcBef>
              <a:spcAft>
                <a:spcPts val="150"/>
              </a:spcAft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Gas prices are low, and Utility is forced to sell its excess gas into a depressed spot market.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80880" y="1066680"/>
            <a:ext cx="8228160" cy="0"/>
          </a:xfrm>
          <a:prstGeom prst="line">
            <a:avLst/>
          </a:prstGeom>
          <a:ln w="31680">
            <a:solidFill>
              <a:srgbClr val="0232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/>
          </p:nvPr>
        </p:nvSpPr>
        <p:spPr>
          <a:xfrm>
            <a:off x="533520" y="4038480"/>
            <a:ext cx="8254800" cy="152424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txBody>
          <a:bodyPr lIns="92160" rIns="92160" tIns="46080" bIns="46080" anchor="t">
            <a:normAutofit/>
          </a:bodyPr>
          <a:p>
            <a:pPr indent="0">
              <a:lnSpc>
                <a:spcPct val="100000"/>
              </a:lnSpc>
              <a:spcBef>
                <a:spcPts val="125"/>
              </a:spcBef>
              <a:spcAft>
                <a:spcPts val="1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Payout =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125"/>
              </a:spcBef>
              <a:spcAft>
                <a:spcPts val="1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ahoma"/>
              </a:rPr>
              <a:t>Max(Maximum monthly strike – actual cum. Monthly HDD, 0)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* </a:t>
            </a:r>
            <a:r>
              <a:rPr b="0" lang="en-US" sz="20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Max($5.00/MMBtu – Next month’s IF NYMEX gas price,0)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*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125"/>
              </a:spcBef>
              <a:spcAft>
                <a:spcPts val="1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Monthly Volume / (Maximum monthly strike – Minimum monthly strike)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125"/>
              </a:spcBef>
              <a:spcAft>
                <a:spcPts val="1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57200" y="990720"/>
            <a:ext cx="8228160" cy="0"/>
          </a:xfrm>
          <a:prstGeom prst="line">
            <a:avLst/>
          </a:prstGeom>
          <a:ln w="31680">
            <a:solidFill>
              <a:srgbClr val="0232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4480" y="152280"/>
            <a:ext cx="888192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HEATING DEGREE DAY / NYMEX NAT GAS FLOOR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" descr=""/>
          <p:cNvPicPr/>
          <p:nvPr/>
        </p:nvPicPr>
        <p:blipFill>
          <a:blip r:embed="rId1"/>
          <a:stretch/>
        </p:blipFill>
        <p:spPr>
          <a:xfrm>
            <a:off x="685800" y="1371600"/>
            <a:ext cx="7515360" cy="180036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114480" y="152280"/>
            <a:ext cx="888192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HEATING DEGREE DAY / NYMEX NAT GAS FLOOR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57200" y="990720"/>
            <a:ext cx="8228160" cy="0"/>
          </a:xfrm>
          <a:prstGeom prst="line">
            <a:avLst/>
          </a:prstGeom>
          <a:ln w="31680">
            <a:solidFill>
              <a:srgbClr val="0232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/>
          </p:nvPr>
        </p:nvSpPr>
        <p:spPr>
          <a:xfrm>
            <a:off x="433440" y="1371240"/>
            <a:ext cx="8254800" cy="474804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txBody>
          <a:bodyPr lIns="92160" rIns="92160" tIns="46080" bIns="46080" anchor="t">
            <a:normAutofit/>
          </a:bodyPr>
          <a:p>
            <a:pPr indent="0">
              <a:lnSpc>
                <a:spcPct val="90000"/>
              </a:lnSpc>
              <a:spcBef>
                <a:spcPts val="99"/>
              </a:spcBef>
              <a:spcAft>
                <a:spcPts val="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Scenario 1: Nov 2001 is as warm as the warmest historical November.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spcBef>
                <a:spcPts val="88"/>
              </a:spcBef>
              <a:spcAft>
                <a:spcPts val="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November 2001 is substantially warmer than normal and has 586 HDD’s (equal to the historical warmest winter).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spcBef>
                <a:spcPts val="88"/>
              </a:spcBef>
              <a:spcAft>
                <a:spcPts val="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December 2001’s IF NYMEX gas price is $3.77/ MMBtu.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spcBef>
                <a:spcPts val="88"/>
              </a:spcBef>
              <a:spcAft>
                <a:spcPts val="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pays to Utility: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spcBef>
                <a:spcPts val="88"/>
              </a:spcBef>
              <a:spcAft>
                <a:spcPts val="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(923-586) * (5.00 – 3.77) * 70,000 / (923 – 586) = $ 86,100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spcBef>
                <a:spcPts val="88"/>
              </a:spcBef>
              <a:spcAft>
                <a:spcPts val="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spcBef>
                <a:spcPts val="99"/>
              </a:spcBef>
              <a:spcAft>
                <a:spcPts val="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Scenario 2: Nov 2001 is warmer than usual, but not as much as the historical warmest weather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spcBef>
                <a:spcPts val="99"/>
              </a:spcBef>
              <a:spcAft>
                <a:spcPts val="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spcBef>
                <a:spcPts val="88"/>
              </a:spcBef>
              <a:spcAft>
                <a:spcPts val="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November 2001 is warmer than normal and has only 700 HDD’s.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spcBef>
                <a:spcPts val="88"/>
              </a:spcBef>
              <a:spcAft>
                <a:spcPts val="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December 2001’s IF NYMEX gas price is $3.77 / MMBtu.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spcBef>
                <a:spcPts val="88"/>
              </a:spcBef>
              <a:spcAft>
                <a:spcPts val="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pays to Utility: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spcBef>
                <a:spcPts val="88"/>
              </a:spcBef>
              <a:spcAft>
                <a:spcPts val="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(923-700) * (5.00 – 3.77) * 70,000 / (923 – 586) = $56,974.18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spcBef>
                <a:spcPts val="88"/>
              </a:spcBef>
              <a:spcAft>
                <a:spcPts val="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spcBef>
                <a:spcPts val="99"/>
              </a:spcBef>
              <a:spcAft>
                <a:spcPts val="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Tahoma"/>
              </a:rPr>
              <a:t>Scenario 3: Nov 2001 is as cold as the coldest historical November.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spcBef>
                <a:spcPts val="113"/>
              </a:spcBef>
              <a:spcAft>
                <a:spcPts val="113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spcBef>
                <a:spcPts val="88"/>
              </a:spcBef>
              <a:spcAft>
                <a:spcPts val="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November 2001 is cooler than normal and has only 500 HDD’s.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spcBef>
                <a:spcPts val="88"/>
              </a:spcBef>
              <a:spcAft>
                <a:spcPts val="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December 2001’s IF NYMEX gas price is $3.77/ MMBtu.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spcBef>
                <a:spcPts val="88"/>
              </a:spcBef>
              <a:spcAft>
                <a:spcPts val="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pays to Utility: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spcBef>
                <a:spcPts val="88"/>
              </a:spcBef>
              <a:spcAft>
                <a:spcPts val="8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(923-923) * (5.00 – 3.77) * 70,000 / (923 – 586) = $ 0.00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2001-10-05T15:57:47Z</dcterms:created>
  <dc:creator>mnataraj</dc:creator>
  <dc:description/>
  <dc:language>en-US</dc:language>
  <cp:lastModifiedBy>mnataraj</cp:lastModifiedBy>
  <dcterms:modified xsi:type="dcterms:W3CDTF">2001-10-05T16:17:04Z</dcterms:modified>
  <cp:revision>2</cp:revision>
  <dc:subject/>
  <dc:title>Quanto Example</dc:title>
</cp:coreProperties>
</file>