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png" ContentType="image/png"/>
  <Override PartName="/ppt/media/image3.wmf" ContentType="image/x-wmf"/>
  <Override PartName="/ppt/media/image4.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bin" ContentType="application/vnd.openxmlformats-officedocument.oleObject"/>
  <Override PartName="/ppt/slides/slide1.xml" ContentType="application/vnd.openxmlformats-officedocument.presentationml.slide+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Slides/_rels/notesSlide2.xml.rels" ContentType="application/vnd.openxmlformats-package.relationships+xml"/>
  <Override PartName="/ppt/notesSlides/notesSlide2.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Lst>
  <p:sldSz cx="9144000" cy="6858000"/>
  <p:notesSz cx="6858000" cy="8916988"/>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 name=""/>
          <p:cNvSpPr/>
          <p:nvPr/>
        </p:nvSpPr>
        <p:spPr>
          <a:xfrm>
            <a:off x="0" y="0"/>
            <a:ext cx="6858000" cy="89172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22" name="PlaceHolder 1"/>
          <p:cNvSpPr>
            <a:spLocks noGrp="1"/>
          </p:cNvSpPr>
          <p:nvPr>
            <p:ph type="sldImg"/>
          </p:nvPr>
        </p:nvSpPr>
        <p:spPr>
          <a:xfrm>
            <a:off x="1209600" y="674640"/>
            <a:ext cx="4440240" cy="3330720"/>
          </a:xfrm>
          <a:prstGeom prst="rect">
            <a:avLst/>
          </a:prstGeom>
          <a:solidFill>
            <a:srgbClr val="ffffff"/>
          </a:solidFill>
          <a:ln w="12600">
            <a:solidFill>
              <a:srgbClr val="000000"/>
            </a:solidFill>
            <a:miter/>
          </a:ln>
        </p:spPr>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Click to move the slide</a:t>
            </a:r>
            <a:endParaRPr b="1" lang="en-US" sz="2400" strike="noStrike" u="none">
              <a:solidFill>
                <a:srgbClr val="000000"/>
              </a:solidFill>
              <a:effectLst/>
              <a:uFillTx/>
              <a:latin typeface="Arial"/>
            </a:endParaRPr>
          </a:p>
        </p:txBody>
      </p:sp>
      <p:sp>
        <p:nvSpPr>
          <p:cNvPr id="23" name="PlaceHolder 2"/>
          <p:cNvSpPr>
            <a:spLocks noGrp="1"/>
          </p:cNvSpPr>
          <p:nvPr>
            <p:ph type="body"/>
          </p:nvPr>
        </p:nvSpPr>
        <p:spPr>
          <a:xfrm>
            <a:off x="915840" y="4235400"/>
            <a:ext cx="5026320" cy="4011840"/>
          </a:xfrm>
          <a:prstGeom prst="rect">
            <a:avLst/>
          </a:prstGeom>
          <a:noFill/>
          <a:ln w="0">
            <a:noFill/>
          </a:ln>
        </p:spPr>
        <p:txBody>
          <a:bodyPr lIns="88200" rIns="88200" tIns="43200" bIns="432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Click to edit the notes format</a:t>
            </a:r>
            <a:endParaRPr b="0" lang="en-US" sz="1200" strike="noStrike" u="none">
              <a:solidFill>
                <a:srgbClr val="000000"/>
              </a:solidFill>
              <a:effectLst/>
              <a:uFillTx/>
              <a:latin typeface="Book Antiqua"/>
            </a:endParaRPr>
          </a:p>
        </p:txBody>
      </p:sp>
    </p:spTree>
  </p:cSld>
  <p:clrMap bg1="lt1" bg2="lt2" tx1="dk1" tx2="dk2" accent1="accent1" accent2="accent2" accent3="accent3" accent4="accent4" accent5="accent5" accent6="accent6" hlink="hlink" folHlink="folHlink"/>
</p:notesMaster>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 name="PlaceHolder 1"/>
          <p:cNvSpPr>
            <a:spLocks noGrp="1"/>
          </p:cNvSpPr>
          <p:nvPr>
            <p:ph type="sldImg"/>
          </p:nvPr>
        </p:nvSpPr>
        <p:spPr>
          <a:xfrm>
            <a:off x="1209600" y="674640"/>
            <a:ext cx="4440240" cy="3330720"/>
          </a:xfrm>
          <a:prstGeom prst="rect">
            <a:avLst/>
          </a:prstGeom>
          <a:ln w="0">
            <a:noFill/>
          </a:ln>
        </p:spPr>
      </p:sp>
      <p:sp>
        <p:nvSpPr>
          <p:cNvPr id="44" name="PlaceHolder 2"/>
          <p:cNvSpPr>
            <a:spLocks noGrp="1"/>
          </p:cNvSpPr>
          <p:nvPr>
            <p:ph type="body"/>
          </p:nvPr>
        </p:nvSpPr>
        <p:spPr>
          <a:xfrm>
            <a:off x="914400" y="4235400"/>
            <a:ext cx="5029200" cy="4011840"/>
          </a:xfrm>
          <a:prstGeom prst="rect">
            <a:avLst/>
          </a:prstGeom>
          <a:solidFill>
            <a:srgbClr val="ffffff"/>
          </a:solidFill>
          <a:ln w="9360">
            <a:solidFill>
              <a:srgbClr val="000000"/>
            </a:solidFill>
            <a:miter/>
          </a:ln>
        </p:spPr>
        <p:txBody>
          <a:bodyPr lIns="88560" rIns="88560" tIns="44280" bIns="442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There will have been an overview presentation given on Day 1 of the session that covers some of the high level topics including the application landscape (i.e. what are the major parts of the system, what packages are being used, what infrastructure is being developed, etc.)</a:t>
            </a:r>
            <a:endParaRPr b="0" lang="en-US" sz="1200" strike="noStrike" u="none">
              <a:solidFill>
                <a:srgbClr val="000000"/>
              </a:solidFill>
              <a:effectLst/>
              <a:uFillTx/>
              <a:latin typeface="Book Antiqua"/>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bg>
      <p:bgPr>
        <a:solidFill>
          <a:srgbClr val="faffe5"/>
        </a:solidFill>
      </p:bgPr>
    </p:bg>
    <p:spTree>
      <p:nvGrpSpPr>
        <p:cNvPr id="1" name=""/>
        <p:cNvGrpSpPr/>
        <p:nvPr/>
      </p:nvGrpSpPr>
      <p:grpSpPr>
        <a:xfrm>
          <a:off x="0" y="0"/>
          <a:ext cx="0" cy="0"/>
          <a:chOff x="0" y="0"/>
          <a:chExt cx="0" cy="0"/>
        </a:xfrm>
      </p:grpSpPr>
      <p:sp>
        <p:nvSpPr>
          <p:cNvPr id="0" name="PlaceHolder 1"/>
          <p:cNvSpPr>
            <a:spLocks noGrp="1"/>
          </p:cNvSpPr>
          <p:nvPr>
            <p:ph type="ftr" idx="1"/>
          </p:nvPr>
        </p:nvSpPr>
        <p:spPr>
          <a:xfrm>
            <a:off x="-360" y="6400800"/>
            <a:ext cx="2895480" cy="45720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&lt;footer&gt;</a:t>
            </a:r>
            <a:endParaRPr b="0" lang="en-US" sz="1000" strike="noStrike" u="none">
              <a:solidFill>
                <a:srgbClr val="000000"/>
              </a:solidFill>
              <a:effectLst/>
              <a:uFillTx/>
              <a:latin typeface="Times New Roman"/>
            </a:endParaRPr>
          </a:p>
        </p:txBody>
      </p:sp>
      <p:sp>
        <p:nvSpPr>
          <p:cNvPr id="1" name=""/>
          <p:cNvSpPr/>
          <p:nvPr/>
        </p:nvSpPr>
        <p:spPr>
          <a:xfrm>
            <a:off x="0" y="1066680"/>
            <a:ext cx="9144000" cy="0"/>
          </a:xfrm>
          <a:prstGeom prst="line">
            <a:avLst/>
          </a:prstGeom>
          <a:ln w="19080">
            <a:solidFill>
              <a:srgbClr val="000000"/>
            </a:solidFill>
            <a:miter/>
          </a:ln>
        </p:spPr>
        <p:style>
          <a:lnRef idx="0"/>
          <a:fillRef idx="0"/>
          <a:effectRef idx="0"/>
          <a:fontRef idx="minor"/>
        </p:style>
        <p:txBody>
          <a:bodyPr lIns="91800" rIns="91800" tIns="-45720" bIns="-45720" anchor="ctr">
            <a:noAutofit/>
          </a:bodyPr>
          <a:p>
            <a:endParaRPr b="0" lang="en-US" sz="2400" strike="noStrike" u="none">
              <a:solidFill>
                <a:srgbClr val="000000"/>
              </a:solidFill>
              <a:effectLst/>
              <a:uFillTx/>
              <a:latin typeface="Times New Roman"/>
            </a:endParaRPr>
          </a:p>
        </p:txBody>
      </p:sp>
      <p:sp>
        <p:nvSpPr>
          <p:cNvPr id="2" name="PlaceHolder 2"/>
          <p:cNvSpPr>
            <a:spLocks noGrp="1"/>
          </p:cNvSpPr>
          <p:nvPr>
            <p:ph type="dt" idx="2"/>
          </p:nvPr>
        </p:nvSpPr>
        <p:spPr>
          <a:xfrm>
            <a:off x="7146720" y="6324480"/>
            <a:ext cx="1904760" cy="457200"/>
          </a:xfrm>
          <a:prstGeom prst="rect">
            <a:avLst/>
          </a:prstGeom>
          <a:noFill/>
          <a:ln w="0">
            <a:noFill/>
          </a:ln>
        </p:spPr>
        <p:txBody>
          <a:bodyPr lIns="90000" rIns="90000" tIns="46800" bIns="4680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E0E1447-9E75-47CC-A3B6-01DD3FCCE22A}" type="datetime">
              <a:rPr b="0" lang="en-US" sz="1000" strike="noStrike" u="none">
                <a:solidFill>
                  <a:srgbClr val="000000"/>
                </a:solidFill>
                <a:effectLst/>
                <a:uFillTx/>
                <a:latin typeface="Arial"/>
              </a:rPr>
              <a:t>09/27/25</a:t>
            </a:fld>
            <a:endParaRPr b="0" lang="en-US" sz="1000" strike="noStrike" u="none">
              <a:solidFill>
                <a:srgbClr val="000000"/>
              </a:solidFill>
              <a:effectLst/>
              <a:uFillTx/>
              <a:latin typeface="Times New Roman"/>
            </a:endParaRPr>
          </a:p>
        </p:txBody>
      </p:sp>
      <p:sp>
        <p:nvSpPr>
          <p:cNvPr id="3" name="PlaceHolder 3"/>
          <p:cNvSpPr>
            <a:spLocks noGrp="1"/>
          </p:cNvSpPr>
          <p:nvPr>
            <p:ph type="sldNum" idx="3"/>
          </p:nvPr>
        </p:nvSpPr>
        <p:spPr>
          <a:xfrm>
            <a:off x="3619440" y="6324480"/>
            <a:ext cx="1905120" cy="457200"/>
          </a:xfrm>
          <a:prstGeom prst="rect">
            <a:avLst/>
          </a:prstGeom>
          <a:noFill/>
          <a:ln w="0">
            <a:noFill/>
          </a:ln>
        </p:spPr>
        <p:txBody>
          <a:bodyPr lIns="90000" rIns="90000" tIns="46800" bIns="46800" anchor="b">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2E7756E-CF8E-4AA0-AE9F-0C67EA10E66D}" type="slidenum">
              <a:rPr b="0" lang="en-US" sz="1000" strike="noStrike" u="none">
                <a:solidFill>
                  <a:srgbClr val="000000"/>
                </a:solidFill>
                <a:effectLst/>
                <a:uFillTx/>
                <a:latin typeface="Arial"/>
              </a:rPr>
              <a:t>&lt;number&gt;</a:t>
            </a:fld>
            <a:endParaRPr b="0" lang="en-US" sz="1000" strike="noStrike" u="none">
              <a:solidFill>
                <a:srgbClr val="000000"/>
              </a:solidFill>
              <a:effectLst/>
              <a:uFillTx/>
              <a:latin typeface="Times New Roman"/>
            </a:endParaRPr>
          </a:p>
        </p:txBody>
      </p:sp>
      <p:pic>
        <p:nvPicPr>
          <p:cNvPr id="4" name="" descr=""/>
          <p:cNvPicPr/>
          <p:nvPr/>
        </p:nvPicPr>
        <p:blipFill>
          <a:blip r:embed="rId2"/>
          <a:stretch/>
        </p:blipFill>
        <p:spPr>
          <a:xfrm>
            <a:off x="0" y="5992920"/>
            <a:ext cx="1608120" cy="865080"/>
          </a:xfrm>
          <a:prstGeom prst="rect">
            <a:avLst/>
          </a:prstGeom>
          <a:noFill/>
          <a:ln w="0">
            <a:noFill/>
          </a:ln>
        </p:spPr>
      </p:pic>
      <p:sp>
        <p:nvSpPr>
          <p:cNvPr id="5" name="PlaceHolder 4"/>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Click to edit the title text format</a:t>
            </a:r>
            <a:endParaRPr b="1" lang="en-US" sz="2400" strike="noStrike" u="none">
              <a:solidFill>
                <a:srgbClr val="000000"/>
              </a:solidFill>
              <a:effectLst/>
              <a:uFillTx/>
              <a:latin typeface="Arial"/>
            </a:endParaRPr>
          </a:p>
        </p:txBody>
      </p:sp>
      <p:sp>
        <p:nvSpPr>
          <p:cNvPr id="6"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343080" indent="-34308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Click to edit the outline text format</a:t>
            </a:r>
            <a:endParaRPr b="0" lang="en-US" sz="1800" strike="noStrike" u="none">
              <a:solidFill>
                <a:srgbClr val="000000"/>
              </a:solidFill>
              <a:effectLst/>
              <a:uFillTx/>
              <a:latin typeface="Arial"/>
            </a:endParaRPr>
          </a:p>
          <a:p>
            <a:pPr lvl="1" marL="743040" indent="-28584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Second Outline Level</a:t>
            </a:r>
            <a:endParaRPr b="0" lang="en-US" sz="1600" strike="noStrike" u="none">
              <a:solidFill>
                <a:srgbClr val="000000"/>
              </a:solidFill>
              <a:effectLst/>
              <a:uFillTx/>
              <a:latin typeface="Arial"/>
            </a:endParaRPr>
          </a:p>
          <a:p>
            <a:pPr lvl="2" marL="1143000" indent="-228600">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Third Outline Level</a:t>
            </a:r>
            <a:endParaRPr b="0" lang="en-US" sz="1400" strike="noStrike" u="none">
              <a:solidFill>
                <a:srgbClr val="000000"/>
              </a:solidFill>
              <a:effectLst/>
              <a:uFillTx/>
              <a:latin typeface="Arial"/>
            </a:endParaRPr>
          </a:p>
          <a:p>
            <a:pPr lvl="3" marL="1600200" indent="-228600">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Fourth Outline Level</a:t>
            </a:r>
            <a:endParaRPr b="0" lang="en-US" sz="1400" strike="noStrike" u="none">
              <a:solidFill>
                <a:srgbClr val="000000"/>
              </a:solidFill>
              <a:effectLst/>
              <a:uFillTx/>
              <a:latin typeface="Arial"/>
            </a:endParaRPr>
          </a:p>
          <a:p>
            <a:pPr lvl="4" marL="2057400" indent="-228600">
              <a:spcBef>
                <a:spcPts val="349"/>
              </a:spcBef>
              <a:buClr>
                <a:srgbClr val="000000"/>
              </a:buClr>
              <a:buFont typeface="Arial"/>
              <a:buChar char="•"/>
              <a:tabLst>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Fifth Outline Level</a:t>
            </a:r>
            <a:endParaRPr b="0" lang="en-US" sz="1400" strike="noStrike" u="none">
              <a:solidFill>
                <a:srgbClr val="000000"/>
              </a:solidFill>
              <a:effectLst/>
              <a:uFillTx/>
              <a:latin typeface="Arial"/>
            </a:endParaRPr>
          </a:p>
          <a:p>
            <a:pPr lvl="5" marL="2057400" indent="-22860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Sixth Outline Level</a:t>
            </a:r>
            <a:endParaRPr b="0" lang="en-US" sz="1400" strike="noStrike" u="none">
              <a:solidFill>
                <a:srgbClr val="000000"/>
              </a:solidFill>
              <a:effectLst/>
              <a:uFillTx/>
              <a:latin typeface="Arial"/>
            </a:endParaRPr>
          </a:p>
          <a:p>
            <a:pPr lvl="6" marL="2057400" indent="-22860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Seventh Outline Level</a:t>
            </a:r>
            <a:endParaRPr b="0" lang="en-US" sz="1400" strike="noStrike" u="none">
              <a:solidFill>
                <a:srgbClr val="000000"/>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affe5"/>
        </a:solidFill>
      </p:bgPr>
    </p:bg>
    <p:spTree>
      <p:nvGrpSpPr>
        <p:cNvPr id="1" name=""/>
        <p:cNvGrpSpPr/>
        <p:nvPr/>
      </p:nvGrpSpPr>
      <p:grpSpPr>
        <a:xfrm>
          <a:off x="0" y="0"/>
          <a:ext cx="0" cy="0"/>
          <a:chOff x="0" y="0"/>
          <a:chExt cx="0" cy="0"/>
        </a:xfrm>
      </p:grpSpPr>
      <p:sp>
        <p:nvSpPr>
          <p:cNvPr id="7" name="PlaceHolder 1"/>
          <p:cNvSpPr>
            <a:spLocks noGrp="1"/>
          </p:cNvSpPr>
          <p:nvPr>
            <p:ph type="ftr" idx="4"/>
          </p:nvPr>
        </p:nvSpPr>
        <p:spPr>
          <a:xfrm>
            <a:off x="-360" y="6400800"/>
            <a:ext cx="2895480" cy="45720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&lt;footer&gt;</a:t>
            </a:r>
            <a:endParaRPr b="0" lang="en-US" sz="1000" strike="noStrike" u="none">
              <a:solidFill>
                <a:srgbClr val="000000"/>
              </a:solidFill>
              <a:effectLst/>
              <a:uFillTx/>
              <a:latin typeface="Times New Roman"/>
            </a:endParaRPr>
          </a:p>
        </p:txBody>
      </p:sp>
      <p:sp>
        <p:nvSpPr>
          <p:cNvPr id="8" name=""/>
          <p:cNvSpPr/>
          <p:nvPr/>
        </p:nvSpPr>
        <p:spPr>
          <a:xfrm>
            <a:off x="0" y="1066680"/>
            <a:ext cx="9144000" cy="0"/>
          </a:xfrm>
          <a:prstGeom prst="line">
            <a:avLst/>
          </a:prstGeom>
          <a:ln w="19080">
            <a:solidFill>
              <a:srgbClr val="000000"/>
            </a:solidFill>
            <a:miter/>
          </a:ln>
        </p:spPr>
        <p:style>
          <a:lnRef idx="0"/>
          <a:fillRef idx="0"/>
          <a:effectRef idx="0"/>
          <a:fontRef idx="minor"/>
        </p:style>
        <p:txBody>
          <a:bodyPr lIns="91800" rIns="91800" tIns="-45720" bIns="-45720" anchor="ctr">
            <a:noAutofit/>
          </a:bodyPr>
          <a:p>
            <a:endParaRPr b="0" lang="en-US" sz="2400" strike="noStrike" u="none">
              <a:solidFill>
                <a:srgbClr val="000000"/>
              </a:solidFill>
              <a:effectLst/>
              <a:uFillTx/>
              <a:latin typeface="Times New Roman"/>
            </a:endParaRPr>
          </a:p>
        </p:txBody>
      </p:sp>
      <p:sp>
        <p:nvSpPr>
          <p:cNvPr id="9" name="PlaceHolder 2"/>
          <p:cNvSpPr>
            <a:spLocks noGrp="1"/>
          </p:cNvSpPr>
          <p:nvPr>
            <p:ph type="dt" idx="5"/>
          </p:nvPr>
        </p:nvSpPr>
        <p:spPr>
          <a:xfrm>
            <a:off x="7146720" y="6324480"/>
            <a:ext cx="1904760" cy="457200"/>
          </a:xfrm>
          <a:prstGeom prst="rect">
            <a:avLst/>
          </a:prstGeom>
          <a:noFill/>
          <a:ln w="0">
            <a:noFill/>
          </a:ln>
        </p:spPr>
        <p:txBody>
          <a:bodyPr lIns="90000" rIns="90000" tIns="46800" bIns="4680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F2EEB12-E43E-44CF-BBD1-0368287C9190}" type="datetime">
              <a:rPr b="0" lang="en-US" sz="1000" strike="noStrike" u="none">
                <a:solidFill>
                  <a:srgbClr val="000000"/>
                </a:solidFill>
                <a:effectLst/>
                <a:uFillTx/>
                <a:latin typeface="Arial"/>
              </a:rPr>
              <a:t>09/27/25</a:t>
            </a:fld>
            <a:endParaRPr b="0" lang="en-US" sz="1000" strike="noStrike" u="none">
              <a:solidFill>
                <a:srgbClr val="000000"/>
              </a:solidFill>
              <a:effectLst/>
              <a:uFillTx/>
              <a:latin typeface="Times New Roman"/>
            </a:endParaRPr>
          </a:p>
        </p:txBody>
      </p:sp>
      <p:sp>
        <p:nvSpPr>
          <p:cNvPr id="10" name="PlaceHolder 3"/>
          <p:cNvSpPr>
            <a:spLocks noGrp="1"/>
          </p:cNvSpPr>
          <p:nvPr>
            <p:ph type="sldNum" idx="6"/>
          </p:nvPr>
        </p:nvSpPr>
        <p:spPr>
          <a:xfrm>
            <a:off x="3619440" y="6324480"/>
            <a:ext cx="1905120" cy="457200"/>
          </a:xfrm>
          <a:prstGeom prst="rect">
            <a:avLst/>
          </a:prstGeom>
          <a:noFill/>
          <a:ln w="0">
            <a:noFill/>
          </a:ln>
        </p:spPr>
        <p:txBody>
          <a:bodyPr lIns="90000" rIns="90000" tIns="46800" bIns="46800" anchor="b">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9DA882CB-A36A-49C8-8122-3017A5CEA1DE}" type="slidenum">
              <a:rPr b="0" lang="en-US" sz="1000" strike="noStrike" u="none">
                <a:solidFill>
                  <a:srgbClr val="000000"/>
                </a:solidFill>
                <a:effectLst/>
                <a:uFillTx/>
                <a:latin typeface="Arial"/>
              </a:rPr>
              <a:t>&lt;number&gt;</a:t>
            </a:fld>
            <a:endParaRPr b="0" lang="en-US" sz="1000" strike="noStrike" u="none">
              <a:solidFill>
                <a:srgbClr val="000000"/>
              </a:solidFill>
              <a:effectLst/>
              <a:uFillTx/>
              <a:latin typeface="Times New Roman"/>
            </a:endParaRPr>
          </a:p>
        </p:txBody>
      </p:sp>
      <p:pic>
        <p:nvPicPr>
          <p:cNvPr id="11" name="" descr=""/>
          <p:cNvPicPr/>
          <p:nvPr/>
        </p:nvPicPr>
        <p:blipFill>
          <a:blip r:embed="rId2"/>
          <a:stretch/>
        </p:blipFill>
        <p:spPr>
          <a:xfrm>
            <a:off x="0" y="5992920"/>
            <a:ext cx="1608120" cy="865080"/>
          </a:xfrm>
          <a:prstGeom prst="rect">
            <a:avLst/>
          </a:prstGeom>
          <a:noFill/>
          <a:ln w="0">
            <a:noFill/>
          </a:ln>
        </p:spPr>
      </p:pic>
      <p:sp>
        <p:nvSpPr>
          <p:cNvPr id="12" name="PlaceHolder 4"/>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Click to edit the title text format</a:t>
            </a:r>
            <a:endParaRPr b="1" lang="en-US" sz="2400" strike="noStrike" u="none">
              <a:solidFill>
                <a:srgbClr val="000000"/>
              </a:solidFill>
              <a:effectLst/>
              <a:uFillTx/>
              <a:latin typeface="Arial"/>
            </a:endParaRPr>
          </a:p>
        </p:txBody>
      </p:sp>
      <p:sp>
        <p:nvSpPr>
          <p:cNvPr id="13"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343080" indent="-34308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Click to edit the outline text format</a:t>
            </a:r>
            <a:endParaRPr b="0" lang="en-US" sz="1800" strike="noStrike" u="none">
              <a:solidFill>
                <a:srgbClr val="000000"/>
              </a:solidFill>
              <a:effectLst/>
              <a:uFillTx/>
              <a:latin typeface="Arial"/>
            </a:endParaRPr>
          </a:p>
          <a:p>
            <a:pPr lvl="1" marL="743040" indent="-28584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Second Outline Level</a:t>
            </a:r>
            <a:endParaRPr b="0" lang="en-US" sz="1600" strike="noStrike" u="none">
              <a:solidFill>
                <a:srgbClr val="000000"/>
              </a:solidFill>
              <a:effectLst/>
              <a:uFillTx/>
              <a:latin typeface="Arial"/>
            </a:endParaRPr>
          </a:p>
          <a:p>
            <a:pPr lvl="2" marL="1143000" indent="-228600">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Third Outline Level</a:t>
            </a:r>
            <a:endParaRPr b="0" lang="en-US" sz="1400" strike="noStrike" u="none">
              <a:solidFill>
                <a:srgbClr val="000000"/>
              </a:solidFill>
              <a:effectLst/>
              <a:uFillTx/>
              <a:latin typeface="Arial"/>
            </a:endParaRPr>
          </a:p>
          <a:p>
            <a:pPr lvl="3" marL="1600200" indent="-228600">
              <a:spcBef>
                <a:spcPts val="34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Fourth Outline Level</a:t>
            </a:r>
            <a:endParaRPr b="0" lang="en-US" sz="1400" strike="noStrike" u="none">
              <a:solidFill>
                <a:srgbClr val="000000"/>
              </a:solidFill>
              <a:effectLst/>
              <a:uFillTx/>
              <a:latin typeface="Arial"/>
            </a:endParaRPr>
          </a:p>
          <a:p>
            <a:pPr lvl="4" marL="2057400" indent="-228600">
              <a:spcBef>
                <a:spcPts val="349"/>
              </a:spcBef>
              <a:buClr>
                <a:srgbClr val="000000"/>
              </a:buClr>
              <a:buFont typeface="Arial"/>
              <a:buChar char="•"/>
              <a:tabLst>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Fifth Outline Level</a:t>
            </a:r>
            <a:endParaRPr b="0" lang="en-US" sz="1400" strike="noStrike" u="none">
              <a:solidFill>
                <a:srgbClr val="000000"/>
              </a:solidFill>
              <a:effectLst/>
              <a:uFillTx/>
              <a:latin typeface="Arial"/>
            </a:endParaRPr>
          </a:p>
          <a:p>
            <a:pPr lvl="5" marL="2057400" indent="-22860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Sixth Outline Level</a:t>
            </a:r>
            <a:endParaRPr b="0" lang="en-US" sz="1400" strike="noStrike" u="none">
              <a:solidFill>
                <a:srgbClr val="000000"/>
              </a:solidFill>
              <a:effectLst/>
              <a:uFillTx/>
              <a:latin typeface="Arial"/>
            </a:endParaRPr>
          </a:p>
          <a:p>
            <a:pPr lvl="6" marL="2057400" indent="-22860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Seventh Outline Level</a:t>
            </a:r>
            <a:endParaRPr b="0" lang="en-US" sz="1400" strike="noStrike" u="none">
              <a:solidFill>
                <a:srgbClr val="000000"/>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affe5"/>
        </a:solidFill>
      </p:bgPr>
    </p:bg>
    <p:spTree>
      <p:nvGrpSpPr>
        <p:cNvPr id="1" name=""/>
        <p:cNvGrpSpPr/>
        <p:nvPr/>
      </p:nvGrpSpPr>
      <p:grpSpPr>
        <a:xfrm>
          <a:off x="0" y="0"/>
          <a:ext cx="0" cy="0"/>
          <a:chOff x="0" y="0"/>
          <a:chExt cx="0" cy="0"/>
        </a:xfrm>
      </p:grpSpPr>
      <p:sp>
        <p:nvSpPr>
          <p:cNvPr id="14" name="PlaceHolder 1"/>
          <p:cNvSpPr>
            <a:spLocks noGrp="1"/>
          </p:cNvSpPr>
          <p:nvPr>
            <p:ph type="dt" idx="7"/>
          </p:nvPr>
        </p:nvSpPr>
        <p:spPr>
          <a:xfrm>
            <a:off x="7146720" y="6324480"/>
            <a:ext cx="1904760" cy="457200"/>
          </a:xfrm>
          <a:prstGeom prst="rect">
            <a:avLst/>
          </a:prstGeom>
          <a:noFill/>
          <a:ln w="0">
            <a:noFill/>
          </a:ln>
        </p:spPr>
        <p:txBody>
          <a:bodyPr lIns="90000" rIns="90000" tIns="46800" bIns="4680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8CD565B-6CB7-40AE-93C3-87AD2D5E8570}" type="datetime">
              <a:rPr b="0" lang="en-US" sz="1000" strike="noStrike" u="none">
                <a:solidFill>
                  <a:srgbClr val="000000"/>
                </a:solidFill>
                <a:effectLst/>
                <a:uFillTx/>
                <a:latin typeface="Arial"/>
              </a:rPr>
              <a:t>09/27/25</a:t>
            </a:fld>
            <a:endParaRPr b="0" lang="en-US" sz="1000" strike="noStrike" u="none">
              <a:solidFill>
                <a:srgbClr val="000000"/>
              </a:solidFill>
              <a:effectLst/>
              <a:uFillTx/>
              <a:latin typeface="Times New Roman"/>
            </a:endParaRPr>
          </a:p>
        </p:txBody>
      </p:sp>
      <p:sp>
        <p:nvSpPr>
          <p:cNvPr id="15" name="PlaceHolder 2"/>
          <p:cNvSpPr>
            <a:spLocks noGrp="1"/>
          </p:cNvSpPr>
          <p:nvPr>
            <p:ph type="ftr" idx="8"/>
          </p:nvPr>
        </p:nvSpPr>
        <p:spPr>
          <a:xfrm>
            <a:off x="-360" y="6324480"/>
            <a:ext cx="2895480" cy="45720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&lt;footer&gt;</a:t>
            </a:r>
            <a:endParaRPr b="0" lang="en-US" sz="1000" strike="noStrike" u="none">
              <a:solidFill>
                <a:srgbClr val="000000"/>
              </a:solidFill>
              <a:effectLst/>
              <a:uFillTx/>
              <a:latin typeface="Times New Roman"/>
            </a:endParaRPr>
          </a:p>
        </p:txBody>
      </p:sp>
      <p:sp>
        <p:nvSpPr>
          <p:cNvPr id="16" name="PlaceHolder 3"/>
          <p:cNvSpPr>
            <a:spLocks noGrp="1"/>
          </p:cNvSpPr>
          <p:nvPr>
            <p:ph type="sldNum" idx="9"/>
          </p:nvPr>
        </p:nvSpPr>
        <p:spPr>
          <a:xfrm>
            <a:off x="3619440" y="6324480"/>
            <a:ext cx="1905120" cy="457200"/>
          </a:xfrm>
          <a:prstGeom prst="rect">
            <a:avLst/>
          </a:prstGeom>
          <a:noFill/>
          <a:ln w="0">
            <a:noFill/>
          </a:ln>
        </p:spPr>
        <p:txBody>
          <a:bodyPr lIns="90000" rIns="90000" tIns="46800" bIns="46800" anchor="b">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2B87DFB-3738-4503-99F1-C6F90452F984}" type="slidenum">
              <a:rPr b="0" lang="en-US" sz="1000" strike="noStrike" u="none">
                <a:solidFill>
                  <a:srgbClr val="000000"/>
                </a:solidFill>
                <a:effectLst/>
                <a:uFillTx/>
                <a:latin typeface="Arial"/>
              </a:rPr>
              <a:t>&lt;number&gt;</a:t>
            </a:fld>
            <a:endParaRPr b="0" lang="en-US" sz="1000" strike="noStrike" u="none">
              <a:solidFill>
                <a:srgbClr val="000000"/>
              </a:solidFill>
              <a:effectLst/>
              <a:uFillTx/>
              <a:latin typeface="Times New Roman"/>
            </a:endParaRPr>
          </a:p>
        </p:txBody>
      </p:sp>
      <p:pic>
        <p:nvPicPr>
          <p:cNvPr id="17" name="Copy%20of%20Ercot%20Logo" descr=""/>
          <p:cNvPicPr/>
          <p:nvPr/>
        </p:nvPicPr>
        <p:blipFill>
          <a:blip r:embed="rId2"/>
          <a:stretch/>
        </p:blipFill>
        <p:spPr>
          <a:xfrm>
            <a:off x="239760" y="2290680"/>
            <a:ext cx="2197080" cy="1035000"/>
          </a:xfrm>
          <a:prstGeom prst="rect">
            <a:avLst/>
          </a:prstGeom>
          <a:noFill/>
          <a:ln w="0">
            <a:noFill/>
          </a:ln>
        </p:spPr>
      </p:pic>
      <p:sp>
        <p:nvSpPr>
          <p:cNvPr id="18" name=""/>
          <p:cNvSpPr/>
          <p:nvPr/>
        </p:nvSpPr>
        <p:spPr>
          <a:xfrm>
            <a:off x="74520" y="3409920"/>
            <a:ext cx="895824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 name="PlaceHolder 4"/>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Click to edit the title text format</a:t>
            </a:r>
            <a:endParaRPr b="1" lang="en-US" sz="2400" strike="noStrike" u="none">
              <a:solidFill>
                <a:srgbClr val="000000"/>
              </a:solidFill>
              <a:effectLst/>
              <a:uFillTx/>
              <a:latin typeface="Arial"/>
            </a:endParaRPr>
          </a:p>
        </p:txBody>
      </p:sp>
      <p:sp>
        <p:nvSpPr>
          <p:cNvPr id="20"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Click to edit the outline text format</a:t>
            </a:r>
            <a:endParaRPr b="0" lang="en-US" sz="1800" strike="noStrike" u="none">
              <a:solidFill>
                <a:srgbClr val="000000"/>
              </a:solidFill>
              <a:effectLst/>
              <a:uFillTx/>
              <a:latin typeface="Arial"/>
            </a:endParaRPr>
          </a:p>
          <a:p>
            <a:pPr lvl="1" marL="457200" indent="0" algn="ctr">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Second Outline Level</a:t>
            </a:r>
            <a:endParaRPr b="0" lang="en-US" sz="1600" strike="noStrike" u="none">
              <a:solidFill>
                <a:srgbClr val="000000"/>
              </a:solidFill>
              <a:effectLst/>
              <a:uFillTx/>
              <a:latin typeface="Arial"/>
            </a:endParaRPr>
          </a:p>
          <a:p>
            <a:pPr lvl="2" marL="914400" algn="ctr">
              <a:spcBef>
                <a:spcPts val="349"/>
              </a:spcBef>
              <a:buClr>
                <a:srgbClr val="00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Third Outline Level</a:t>
            </a:r>
            <a:endParaRPr b="0" lang="en-US" sz="1400" strike="noStrike" u="none">
              <a:solidFill>
                <a:srgbClr val="000000"/>
              </a:solidFill>
              <a:effectLst/>
              <a:uFillTx/>
              <a:latin typeface="Arial"/>
            </a:endParaRPr>
          </a:p>
          <a:p>
            <a:pPr lvl="3" marL="1371600" algn="ctr">
              <a:spcBef>
                <a:spcPts val="349"/>
              </a:spcBef>
              <a:buClr>
                <a:srgbClr val="00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Fourth Outline Level</a:t>
            </a:r>
            <a:endParaRPr b="0" lang="en-US" sz="1400" strike="noStrike" u="none">
              <a:solidFill>
                <a:srgbClr val="000000"/>
              </a:solidFill>
              <a:effectLst/>
              <a:uFillTx/>
              <a:latin typeface="Arial"/>
            </a:endParaRPr>
          </a:p>
          <a:p>
            <a:pPr lvl="4" marL="1828800" algn="ctr">
              <a:spcBef>
                <a:spcPts val="349"/>
              </a:spcBef>
              <a:buClr>
                <a:srgbClr val="000000"/>
              </a:buClr>
              <a:buFont typeface="Arial"/>
              <a:buChar char="•"/>
              <a:tabLst>
                <a:tab algn="l" pos="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Fifth Outline Level</a:t>
            </a:r>
            <a:endParaRPr b="0" lang="en-US" sz="1400" strike="noStrike" u="none">
              <a:solidFill>
                <a:srgbClr val="000000"/>
              </a:solidFill>
              <a:effectLst/>
              <a:uFillTx/>
              <a:latin typeface="Arial"/>
            </a:endParaRPr>
          </a:p>
          <a:p>
            <a:pPr lvl="5" marL="182880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Sixth Outline Level</a:t>
            </a:r>
            <a:endParaRPr b="0" lang="en-US" sz="1400" strike="noStrike" u="none">
              <a:solidFill>
                <a:srgbClr val="000000"/>
              </a:solidFill>
              <a:effectLst/>
              <a:uFillTx/>
              <a:latin typeface="Arial"/>
            </a:endParaRPr>
          </a:p>
          <a:p>
            <a:pPr lvl="6" marL="182880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Seventh Outline Level</a:t>
            </a:r>
            <a:endParaRPr b="0" lang="en-US" sz="14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wmf"/><Relationship Id="rId3"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4.wmf"/><Relationship Id="rId3"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affe5"/>
        </a:soli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356840" y="3424320"/>
            <a:ext cx="7139160" cy="885600"/>
          </a:xfrm>
          <a:prstGeom prst="rect">
            <a:avLst/>
          </a:prstGeom>
          <a:noFill/>
          <a:ln w="0">
            <a:noFill/>
          </a:ln>
        </p:spPr>
        <p:txBody>
          <a:bodyPr lIns="90000" rIns="90000" tIns="46800" bIns="46800" anchor="t">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ERCOT QSE Project Manager Meeting</a:t>
            </a:r>
            <a:br>
              <a:rPr sz="3200"/>
            </a:br>
            <a:br>
              <a:rPr sz="3200"/>
            </a:br>
            <a:r>
              <a:rPr b="0" lang="en-US" sz="3200" strike="noStrike" u="none">
                <a:solidFill>
                  <a:srgbClr val="000000"/>
                </a:solidFill>
                <a:effectLst/>
                <a:uFillTx/>
                <a:latin typeface="Times New Roman"/>
              </a:rPr>
              <a:t>ERCOT Organizational Readiness</a:t>
            </a:r>
            <a:endParaRPr b="1" lang="en-US" sz="3200" strike="noStrike" u="none">
              <a:solidFill>
                <a:srgbClr val="000000"/>
              </a:solidFill>
              <a:effectLst/>
              <a:uFillTx/>
              <a:latin typeface="Arial"/>
            </a:endParaRPr>
          </a:p>
        </p:txBody>
      </p:sp>
      <p:sp>
        <p:nvSpPr>
          <p:cNvPr id="25" name="PlaceHolder 2"/>
          <p:cNvSpPr>
            <a:spLocks noGrp="1"/>
          </p:cNvSpPr>
          <p:nvPr>
            <p:ph type="subTitle"/>
          </p:nvPr>
        </p:nvSpPr>
        <p:spPr>
          <a:xfrm>
            <a:off x="304560" y="5587560"/>
            <a:ext cx="6489720" cy="1041480"/>
          </a:xfrm>
          <a:prstGeom prst="rect">
            <a:avLst/>
          </a:prstGeom>
          <a:noFill/>
          <a:ln w="0">
            <a:noFill/>
          </a:ln>
        </p:spPr>
        <p:txBody>
          <a:bodyPr lIns="90360" rIns="90360" tIns="44280" bIns="442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November 15, 2000</a:t>
            </a:r>
            <a:endParaRPr b="0" lang="en-US" sz="18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Steve Grendel</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	</a:t>
            </a:r>
            <a:endParaRPr b="0" lang="en-US" sz="18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Director of Information Technology</a:t>
            </a:r>
            <a:endParaRPr b="0" lang="en-US" sz="18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4016492D-77E6-45B5-AAFA-3DCEBC3DE6CB}" type="slidenum">
              <a:t>1</a:t>
            </a:fld>
          </a:p>
        </p:txBody>
      </p:sp>
      <p:sp>
        <p:nvSpPr>
          <p:cNvPr id="5" name="PlaceHolder 4"/>
          <p:cNvSpPr>
            <a:spLocks noGrp="1"/>
          </p:cNvSpPr>
          <p:nvPr>
            <p:ph type="dt" idx="2"/>
          </p:nvPr>
        </p:nvSpPr>
        <p:spPr/>
        <p:txBody>
          <a:bodyPr/>
          <a:p>
            <a:fld id="{3952FDF3-E283-4E93-982C-F15F4213F010}" type="datetime1">
              <a:rPr lang="en-US"/>
              <a:t>09/27/25</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affe5"/>
        </a:soli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711360" y="330120"/>
            <a:ext cx="7772400" cy="558720"/>
          </a:xfrm>
          <a:prstGeom prst="rect">
            <a:avLst/>
          </a:prstGeom>
          <a:solidFill>
            <a:srgbClr val="ffffff"/>
          </a:solidFill>
          <a:ln w="0">
            <a:noFill/>
          </a:ln>
        </p:spPr>
        <p:txBody>
          <a:bodyPr lIns="90000" rIns="90000" tIns="46800" bIns="46800" anchor="t">
            <a:noAutofit/>
          </a:bodyPr>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QSE Project Manager Meeting</a:t>
            </a:r>
            <a:endParaRPr b="1" lang="en-US" sz="3200" strike="noStrike" u="none">
              <a:solidFill>
                <a:srgbClr val="000000"/>
              </a:solidFill>
              <a:effectLst/>
              <a:uFillTx/>
              <a:latin typeface="Arial"/>
            </a:endParaRPr>
          </a:p>
        </p:txBody>
      </p:sp>
      <p:sp>
        <p:nvSpPr>
          <p:cNvPr id="2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AC/Consortium activities</a:t>
            </a:r>
            <a:endParaRPr b="0" lang="en-US" sz="3200" strike="noStrike" u="none">
              <a:solidFill>
                <a:srgbClr val="000000"/>
              </a:solidFill>
              <a:effectLst/>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Additional ERCOT readiness activities</a:t>
            </a:r>
            <a:endParaRPr b="0" lang="en-US" sz="3200" strike="noStrike" u="none">
              <a:solidFill>
                <a:srgbClr val="000000"/>
              </a:solidFill>
              <a:effectLst/>
              <a:uFillTx/>
              <a:latin typeface="Arial"/>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a:endParaRPr>
          </a:p>
        </p:txBody>
      </p:sp>
      <p:sp>
        <p:nvSpPr>
          <p:cNvPr id="28" name=""/>
          <p:cNvSpPr/>
          <p:nvPr/>
        </p:nvSpPr>
        <p:spPr>
          <a:xfrm>
            <a:off x="1727280" y="4381560"/>
            <a:ext cx="6324480" cy="0"/>
          </a:xfrm>
          <a:prstGeom prst="line">
            <a:avLst/>
          </a:prstGeom>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FB7A40AA-F517-49BB-BD63-896C5F91AD22}" type="slidenum">
              <a:t>2</a:t>
            </a:fld>
          </a:p>
        </p:txBody>
      </p:sp>
      <p:sp>
        <p:nvSpPr>
          <p:cNvPr id="5" name="PlaceHolder 4"/>
          <p:cNvSpPr>
            <a:spLocks noGrp="1"/>
          </p:cNvSpPr>
          <p:nvPr>
            <p:ph type="dt" idx="2"/>
          </p:nvPr>
        </p:nvSpPr>
        <p:spPr/>
        <p:txBody>
          <a:bodyPr/>
          <a:p>
            <a:fld id="{D400C260-94AA-495B-80D1-7F4C91DF8C92}" type="datetime1">
              <a:rPr lang="en-US"/>
              <a:t>09/27/25</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affe5"/>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723960" y="444240"/>
            <a:ext cx="7772400" cy="1143000"/>
          </a:xfrm>
          <a:prstGeom prst="rect">
            <a:avLst/>
          </a:prstGeom>
          <a:noFill/>
          <a:ln w="0">
            <a:noFill/>
          </a:ln>
        </p:spPr>
        <p:txBody>
          <a:bodyPr lIns="90000" rIns="90000" tIns="46800" bIns="46800" anchor="t">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AC/Consortium activities</a:t>
            </a:r>
            <a:endParaRPr b="1" lang="en-US" sz="3600" strike="noStrike" u="none">
              <a:solidFill>
                <a:srgbClr val="000000"/>
              </a:solidFill>
              <a:effectLst/>
              <a:uFillTx/>
              <a:latin typeface="Arial"/>
            </a:endParaRPr>
          </a:p>
        </p:txBody>
      </p:sp>
      <p:sp>
        <p:nvSpPr>
          <p:cNvPr id="30"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Conduct biweekly project meetings with AC and ERCOT project leads</a:t>
            </a:r>
            <a:endParaRPr b="0" lang="en-US" sz="16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Review high level schedule</a:t>
            </a:r>
            <a:endParaRPr b="0" lang="en-US" sz="14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Scorecard Summary (Color Coded)</a:t>
            </a:r>
            <a:endParaRPr b="0" lang="en-US" sz="1400" strike="noStrike" u="none">
              <a:solidFill>
                <a:srgbClr val="000000"/>
              </a:solidFill>
              <a:effectLst/>
              <a:uFillTx/>
              <a:latin typeface="Arial"/>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Schedule</a:t>
            </a:r>
            <a:endParaRPr b="0" lang="en-US" sz="1200" strike="noStrike" u="none">
              <a:solidFill>
                <a:srgbClr val="000000"/>
              </a:solidFill>
              <a:effectLst/>
              <a:uFillTx/>
              <a:latin typeface="Arial"/>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Financials</a:t>
            </a:r>
            <a:endParaRPr b="0" lang="en-US" sz="1200" strike="noStrike" u="none">
              <a:solidFill>
                <a:srgbClr val="000000"/>
              </a:solidFill>
              <a:effectLst/>
              <a:uFillTx/>
              <a:latin typeface="Arial"/>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Program Team (Staffing)</a:t>
            </a:r>
            <a:endParaRPr b="0" lang="en-US" sz="1200" strike="noStrike" u="none">
              <a:solidFill>
                <a:srgbClr val="000000"/>
              </a:solidFill>
              <a:effectLst/>
              <a:uFillTx/>
              <a:latin typeface="Arial"/>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Quality &amp; Satisfaction</a:t>
            </a:r>
            <a:endParaRPr b="0" lang="en-US" sz="1200" strike="noStrike" u="none">
              <a:solidFill>
                <a:srgbClr val="000000"/>
              </a:solidFill>
              <a:effectLst/>
              <a:uFillTx/>
              <a:latin typeface="Arial"/>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Risk Management</a:t>
            </a:r>
            <a:endParaRPr b="0" lang="en-US" sz="12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Schedule Review – Milestones (47, 11 LD)</a:t>
            </a:r>
            <a:endParaRPr b="0" lang="en-US" sz="1400" strike="noStrike" u="none">
              <a:solidFill>
                <a:srgbClr val="000000"/>
              </a:solidFill>
              <a:effectLst/>
              <a:uFillTx/>
              <a:latin typeface="Arial"/>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April 10</a:t>
            </a:r>
            <a:r>
              <a:rPr b="0" lang="en-US" sz="1200" strike="noStrike" u="none" baseline="30000">
                <a:solidFill>
                  <a:srgbClr val="000000"/>
                </a:solidFill>
                <a:effectLst/>
                <a:uFillTx/>
                <a:latin typeface="Arial"/>
              </a:rPr>
              <a:t>th</a:t>
            </a:r>
            <a:r>
              <a:rPr b="0" lang="en-US" sz="1200" strike="noStrike" u="none">
                <a:solidFill>
                  <a:srgbClr val="000000"/>
                </a:solidFill>
                <a:effectLst/>
                <a:uFillTx/>
                <a:latin typeface="Arial"/>
              </a:rPr>
              <a:t> , 2000 – June 1 ,2001</a:t>
            </a:r>
            <a:endParaRPr b="0" lang="en-US" sz="1200" strike="noStrike" u="none">
              <a:solidFill>
                <a:srgbClr val="000000"/>
              </a:solidFill>
              <a:effectLst/>
              <a:uFillTx/>
              <a:latin typeface="Arial"/>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Due Date and Signoff Condition</a:t>
            </a:r>
            <a:endParaRPr b="0" lang="en-US" sz="1200" strike="noStrike" u="none">
              <a:solidFill>
                <a:srgbClr val="000000"/>
              </a:solidFill>
              <a:effectLst/>
              <a:uFillTx/>
              <a:latin typeface="Arial"/>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Recently completed milestones</a:t>
            </a:r>
            <a:endParaRPr b="0" lang="en-US" sz="1200" strike="noStrike" u="none">
              <a:solidFill>
                <a:srgbClr val="000000"/>
              </a:solidFill>
              <a:effectLst/>
              <a:uFillTx/>
              <a:latin typeface="Arial"/>
            </a:endParaRPr>
          </a:p>
          <a:p>
            <a:pPr lvl="3" marL="16002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Package 3 Design completed on  October 15</a:t>
            </a:r>
            <a:r>
              <a:rPr b="0" lang="en-US" sz="1200" strike="noStrike" u="none" baseline="30000">
                <a:solidFill>
                  <a:srgbClr val="000000"/>
                </a:solidFill>
                <a:effectLst/>
                <a:uFillTx/>
                <a:latin typeface="Arial"/>
              </a:rPr>
              <a:t>th</a:t>
            </a:r>
            <a:endParaRPr b="0" lang="en-US" sz="1200" strike="noStrike" u="none">
              <a:solidFill>
                <a:srgbClr val="000000"/>
              </a:solidFill>
              <a:effectLst/>
              <a:uFillTx/>
              <a:latin typeface="Arial"/>
            </a:endParaRPr>
          </a:p>
          <a:p>
            <a:pPr lvl="3" marL="16002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Portal Release 2 commpleted on October 31</a:t>
            </a:r>
            <a:r>
              <a:rPr b="0" lang="en-US" sz="1200" strike="noStrike" u="none" baseline="30000">
                <a:solidFill>
                  <a:srgbClr val="000000"/>
                </a:solidFill>
                <a:effectLst/>
                <a:uFillTx/>
                <a:latin typeface="Arial"/>
              </a:rPr>
              <a:t>st</a:t>
            </a:r>
            <a:endParaRPr b="0" lang="en-US" sz="1200" strike="noStrike" u="none">
              <a:solidFill>
                <a:srgbClr val="000000"/>
              </a:solidFill>
              <a:effectLst/>
              <a:uFillTx/>
              <a:latin typeface="Arial"/>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Next milestones</a:t>
            </a:r>
            <a:endParaRPr b="0" lang="en-US" sz="1200" strike="noStrike" u="none">
              <a:solidFill>
                <a:srgbClr val="000000"/>
              </a:solidFill>
              <a:effectLst/>
              <a:uFillTx/>
              <a:latin typeface="Arial"/>
            </a:endParaRPr>
          </a:p>
          <a:p>
            <a:pPr lvl="3" marL="16002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Package 1 build complete</a:t>
            </a:r>
            <a:endParaRPr b="0" lang="en-US" sz="1200" strike="noStrike" u="none">
              <a:solidFill>
                <a:srgbClr val="000000"/>
              </a:solidFill>
              <a:effectLst/>
              <a:uFillTx/>
              <a:latin typeface="Arial"/>
            </a:endParaRPr>
          </a:p>
          <a:p>
            <a:pPr lvl="3" marL="16002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Package 2 build complete</a:t>
            </a:r>
            <a:endParaRPr b="0" lang="en-US" sz="1200" strike="noStrike" u="none">
              <a:solidFill>
                <a:srgbClr val="000000"/>
              </a:solidFill>
              <a:effectLst/>
              <a:uFillTx/>
              <a:latin typeface="Arial"/>
            </a:endParaRPr>
          </a:p>
          <a:p>
            <a:pPr lvl="3" marL="16002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POS Databases and 1-line displays converted December 31</a:t>
            </a:r>
            <a:r>
              <a:rPr b="0" lang="en-US" sz="1200" strike="noStrike" u="none" baseline="30000">
                <a:solidFill>
                  <a:srgbClr val="000000"/>
                </a:solidFill>
                <a:effectLst/>
                <a:uFillTx/>
                <a:latin typeface="Arial"/>
              </a:rPr>
              <a:t>st</a:t>
            </a:r>
            <a:r>
              <a:rPr b="0" lang="en-US" sz="1200" strike="noStrike" u="none">
                <a:solidFill>
                  <a:srgbClr val="000000"/>
                </a:solidFill>
                <a:effectLst/>
                <a:uFillTx/>
                <a:latin typeface="Arial"/>
              </a:rPr>
              <a:t>.</a:t>
            </a:r>
            <a:endParaRPr b="0" lang="en-US" sz="1200" strike="noStrike" u="none">
              <a:solidFill>
                <a:srgbClr val="000000"/>
              </a:solidFill>
              <a:effectLst/>
              <a:uFillTx/>
              <a:latin typeface="Arial"/>
            </a:endParaRPr>
          </a:p>
          <a:p>
            <a:pPr lvl="3" marL="16002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Overall Program Training Materials Developed – February 15</a:t>
            </a:r>
            <a:r>
              <a:rPr b="0" lang="en-US" sz="1200" strike="noStrike" u="none" baseline="30000">
                <a:solidFill>
                  <a:srgbClr val="000000"/>
                </a:solidFill>
                <a:effectLst/>
                <a:uFillTx/>
                <a:latin typeface="Arial"/>
              </a:rPr>
              <a:t>th</a:t>
            </a:r>
            <a:r>
              <a:rPr b="0" lang="en-US" sz="1200" strike="noStrike" u="none">
                <a:solidFill>
                  <a:srgbClr val="000000"/>
                </a:solidFill>
                <a:effectLst/>
                <a:uFillTx/>
                <a:latin typeface="Arial"/>
              </a:rPr>
              <a:t>.</a:t>
            </a:r>
            <a:endParaRPr b="0" lang="en-US" sz="12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C71514A9-5ED3-4B71-AEC7-1ECC12D61B33}" type="slidenum">
              <a:t>3</a:t>
            </a:fld>
          </a:p>
        </p:txBody>
      </p:sp>
      <p:sp>
        <p:nvSpPr>
          <p:cNvPr id="5" name="PlaceHolder 4"/>
          <p:cNvSpPr>
            <a:spLocks noGrp="1"/>
          </p:cNvSpPr>
          <p:nvPr>
            <p:ph type="dt" idx="2"/>
          </p:nvPr>
        </p:nvSpPr>
        <p:spPr/>
        <p:txBody>
          <a:bodyPr/>
          <a:p>
            <a:fld id="{001A2B92-4ABE-4070-A518-E6842ADFF67E}" type="datetime1">
              <a:rPr lang="en-US"/>
              <a:t>09/27/25</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affe5"/>
        </a:solid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723960" y="444240"/>
            <a:ext cx="7772400" cy="1143000"/>
          </a:xfrm>
          <a:prstGeom prst="rect">
            <a:avLst/>
          </a:prstGeom>
          <a:noFill/>
          <a:ln w="0">
            <a:noFill/>
          </a:ln>
        </p:spPr>
        <p:txBody>
          <a:bodyPr lIns="90000" rIns="90000" tIns="46800" bIns="46800" anchor="t">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AC/Consortium activities</a:t>
            </a:r>
            <a:endParaRPr b="1" lang="en-US" sz="3600" strike="noStrike" u="none">
              <a:solidFill>
                <a:srgbClr val="000000"/>
              </a:solidFill>
              <a:effectLst/>
              <a:uFillTx/>
              <a:latin typeface="Arial"/>
            </a:endParaRPr>
          </a:p>
        </p:txBody>
      </p:sp>
      <p:sp>
        <p:nvSpPr>
          <p:cNvPr id="3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Conduct biweekly project meetings with AC and ERCOT project leads</a:t>
            </a:r>
            <a:endParaRPr b="0" lang="en-US" sz="16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Schedule Review – Activities</a:t>
            </a:r>
            <a:endParaRPr b="0" lang="en-US" sz="1400" strike="noStrike" u="none">
              <a:solidFill>
                <a:srgbClr val="000000"/>
              </a:solidFill>
              <a:effectLst/>
              <a:uFillTx/>
              <a:latin typeface="Arial"/>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Prime/Integration</a:t>
            </a:r>
            <a:endParaRPr b="0" lang="en-US" sz="1200" strike="noStrike" u="none">
              <a:solidFill>
                <a:srgbClr val="000000"/>
              </a:solidFill>
              <a:effectLst/>
              <a:uFillTx/>
              <a:latin typeface="Arial"/>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Package 1 – Operations Systems</a:t>
            </a:r>
            <a:endParaRPr b="0" lang="en-US" sz="1200" strike="noStrike" u="none">
              <a:solidFill>
                <a:srgbClr val="000000"/>
              </a:solidFill>
              <a:effectLst/>
              <a:uFillTx/>
              <a:latin typeface="Arial"/>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Package 2 – Commercial Operations</a:t>
            </a:r>
            <a:endParaRPr b="0" lang="en-US" sz="1200" strike="noStrike" u="none">
              <a:solidFill>
                <a:srgbClr val="000000"/>
              </a:solidFill>
              <a:effectLst/>
              <a:uFillTx/>
              <a:latin typeface="Arial"/>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Package 3 – Data Archive/Data Warehouse</a:t>
            </a:r>
            <a:endParaRPr b="0" lang="en-US" sz="12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Risk Analysis</a:t>
            </a:r>
            <a:endParaRPr b="0" lang="en-US" sz="1400" strike="noStrike" u="none">
              <a:solidFill>
                <a:srgbClr val="000000"/>
              </a:solidFill>
              <a:effectLst/>
              <a:uFillTx/>
              <a:latin typeface="Arial"/>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Identification of risks and potential implications</a:t>
            </a:r>
            <a:endParaRPr b="0" lang="en-US" sz="1200" strike="noStrike" u="none">
              <a:solidFill>
                <a:srgbClr val="000000"/>
              </a:solidFill>
              <a:effectLst/>
              <a:uFillTx/>
              <a:latin typeface="Arial"/>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Document Mitigation Approach</a:t>
            </a:r>
            <a:endParaRPr b="0" lang="en-US" sz="1200" strike="noStrike" u="none">
              <a:solidFill>
                <a:srgbClr val="000000"/>
              </a:solidFill>
              <a:effectLst/>
              <a:uFillTx/>
              <a:latin typeface="Arial"/>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Color Coded Status</a:t>
            </a:r>
            <a:endParaRPr b="0" lang="en-US" sz="12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Current risk issues</a:t>
            </a:r>
            <a:endParaRPr b="0" lang="en-US" sz="1400" strike="noStrike" u="none">
              <a:solidFill>
                <a:srgbClr val="000000"/>
              </a:solidFill>
              <a:effectLst/>
              <a:uFillTx/>
              <a:latin typeface="Arial"/>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Misalignment of Expectations between consortium and ERCOT</a:t>
            </a:r>
            <a:endParaRPr b="0" lang="en-US" sz="1200" strike="noStrike" u="none">
              <a:solidFill>
                <a:srgbClr val="000000"/>
              </a:solidFill>
              <a:effectLst/>
              <a:uFillTx/>
              <a:latin typeface="Arial"/>
            </a:endParaRPr>
          </a:p>
          <a:p>
            <a:pPr lvl="3" marL="16002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Current status – “Yellow”</a:t>
            </a:r>
            <a:endParaRPr b="0" lang="en-US" sz="1200" strike="noStrike" u="none">
              <a:solidFill>
                <a:srgbClr val="000000"/>
              </a:solidFill>
              <a:effectLst/>
              <a:uFillTx/>
              <a:latin typeface="Arial"/>
            </a:endParaRPr>
          </a:p>
          <a:p>
            <a:pPr lvl="3" marL="16002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Mitigation – Prime and Package 1,2 and 3 proactively and jointly document milestone sign-off forms and acceptance criteria with ERCOT.</a:t>
            </a:r>
            <a:endParaRPr b="0" lang="en-US" sz="1200" strike="noStrike" u="none">
              <a:solidFill>
                <a:srgbClr val="000000"/>
              </a:solidFill>
              <a:effectLst/>
              <a:uFillTx/>
              <a:latin typeface="Arial"/>
            </a:endParaRPr>
          </a:p>
          <a:p>
            <a:pPr lvl="2" marL="11430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Lack of Market Participant Preparedness</a:t>
            </a:r>
            <a:endParaRPr b="0" lang="en-US" sz="1200" strike="noStrike" u="none">
              <a:solidFill>
                <a:srgbClr val="000000"/>
              </a:solidFill>
              <a:effectLst/>
              <a:uFillTx/>
              <a:latin typeface="Arial"/>
            </a:endParaRPr>
          </a:p>
          <a:p>
            <a:pPr lvl="3" marL="16002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Current status – “Green”</a:t>
            </a:r>
            <a:endParaRPr b="0" lang="en-US" sz="1200" strike="noStrike" u="none">
              <a:solidFill>
                <a:srgbClr val="000000"/>
              </a:solidFill>
              <a:effectLst/>
              <a:uFillTx/>
              <a:latin typeface="Arial"/>
            </a:endParaRPr>
          </a:p>
          <a:p>
            <a:pPr lvl="3" marL="16002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Mitigation – Provide clarity associated with preparedness expectations on the “Texaschoice” website and during MRS sessions.</a:t>
            </a:r>
            <a:endParaRPr b="0" lang="en-US" sz="1200" strike="noStrike" u="none">
              <a:solidFill>
                <a:srgbClr val="000000"/>
              </a:solidFill>
              <a:effectLst/>
              <a:uFillTx/>
              <a:latin typeface="Arial"/>
            </a:endParaRPr>
          </a:p>
          <a:p>
            <a:pPr lvl="3" marL="1600200" indent="-228600">
              <a:lnSpc>
                <a:spcPct val="90000"/>
              </a:lnSpc>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Track participant readiness individually following declaration.</a:t>
            </a:r>
            <a:endParaRPr b="0" lang="en-US" sz="1200" strike="noStrike" u="none">
              <a:solidFill>
                <a:srgbClr val="000000"/>
              </a:solidFill>
              <a:effectLst/>
              <a:uFillTx/>
              <a:latin typeface="Arial"/>
            </a:endParaRPr>
          </a:p>
          <a:p>
            <a:pPr lvl="2" marL="1143000" indent="0">
              <a:lnSpc>
                <a:spcPct val="90000"/>
              </a:lnSpc>
              <a:spcBef>
                <a:spcPts val="3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805176B2-73CA-4432-86F0-E993393240C3}" type="slidenum">
              <a:t>4</a:t>
            </a:fld>
          </a:p>
        </p:txBody>
      </p:sp>
      <p:sp>
        <p:nvSpPr>
          <p:cNvPr id="5" name="PlaceHolder 4"/>
          <p:cNvSpPr>
            <a:spLocks noGrp="1"/>
          </p:cNvSpPr>
          <p:nvPr>
            <p:ph type="dt" idx="2"/>
          </p:nvPr>
        </p:nvSpPr>
        <p:spPr/>
        <p:txBody>
          <a:bodyPr/>
          <a:p>
            <a:fld id="{A5060C48-9FED-4CAD-81E2-967CA28855BC}" type="datetime1">
              <a:rPr lang="en-US"/>
              <a:t>09/27/25</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affe5"/>
        </a:soli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723960" y="444240"/>
            <a:ext cx="7772400" cy="1143000"/>
          </a:xfrm>
          <a:prstGeom prst="rect">
            <a:avLst/>
          </a:prstGeom>
          <a:noFill/>
          <a:ln w="0">
            <a:noFill/>
          </a:ln>
        </p:spPr>
        <p:txBody>
          <a:bodyPr lIns="90000" rIns="90000" tIns="46800" bIns="46800" anchor="t">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AC/Consortium activities</a:t>
            </a:r>
            <a:endParaRPr b="1" lang="en-US" sz="3600" strike="noStrike" u="none">
              <a:solidFill>
                <a:srgbClr val="000000"/>
              </a:solidFill>
              <a:effectLst/>
              <a:uFillTx/>
              <a:latin typeface="Arial"/>
            </a:endParaRPr>
          </a:p>
        </p:txBody>
      </p:sp>
      <p:sp>
        <p:nvSpPr>
          <p:cNvPr id="34"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Conduct biweekly project meetings with AC and ERCOT project leads</a:t>
            </a:r>
            <a:endParaRPr b="0" lang="en-US" sz="16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Current risk issues</a:t>
            </a:r>
            <a:endParaRPr b="0" lang="en-US" sz="1400" strike="noStrike" u="none">
              <a:solidFill>
                <a:srgbClr val="000000"/>
              </a:solidFill>
              <a:effectLst/>
              <a:uFillTx/>
              <a:latin typeface="Arial"/>
            </a:endParaRPr>
          </a:p>
          <a:p>
            <a:pPr lvl="2" marL="1143000" indent="-228600">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Misalignment of Expectations between consortium and ERCOT</a:t>
            </a:r>
            <a:endParaRPr b="0" lang="en-US" sz="1200" strike="noStrike" u="none">
              <a:solidFill>
                <a:srgbClr val="000000"/>
              </a:solidFill>
              <a:effectLst/>
              <a:uFillTx/>
              <a:latin typeface="Arial"/>
            </a:endParaRPr>
          </a:p>
          <a:p>
            <a:pPr lvl="3" marL="1600200" indent="-228600">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Current status – “Yellow”</a:t>
            </a:r>
            <a:endParaRPr b="0" lang="en-US" sz="1200" strike="noStrike" u="none">
              <a:solidFill>
                <a:srgbClr val="000000"/>
              </a:solidFill>
              <a:effectLst/>
              <a:uFillTx/>
              <a:latin typeface="Arial"/>
            </a:endParaRPr>
          </a:p>
          <a:p>
            <a:pPr lvl="3" marL="1600200" indent="-228600">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Mitigation – Prime and Package 1,2 and 3 proactively and jointly document milestone sign-off forms and acceptance criteria with ERCOT.</a:t>
            </a:r>
            <a:endParaRPr b="0" lang="en-US" sz="1200" strike="noStrike" u="none">
              <a:solidFill>
                <a:srgbClr val="000000"/>
              </a:solidFill>
              <a:effectLst/>
              <a:uFillTx/>
              <a:latin typeface="Arial"/>
            </a:endParaRPr>
          </a:p>
          <a:p>
            <a:pPr lvl="2" marL="1143000" indent="-228600">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Lack of Market Participant Preparedness</a:t>
            </a:r>
            <a:endParaRPr b="0" lang="en-US" sz="1200" strike="noStrike" u="none">
              <a:solidFill>
                <a:srgbClr val="000000"/>
              </a:solidFill>
              <a:effectLst/>
              <a:uFillTx/>
              <a:latin typeface="Arial"/>
            </a:endParaRPr>
          </a:p>
          <a:p>
            <a:pPr lvl="3" marL="1600200" indent="-228600">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Current status – “Green”</a:t>
            </a:r>
            <a:endParaRPr b="0" lang="en-US" sz="1200" strike="noStrike" u="none">
              <a:solidFill>
                <a:srgbClr val="000000"/>
              </a:solidFill>
              <a:effectLst/>
              <a:uFillTx/>
              <a:latin typeface="Arial"/>
            </a:endParaRPr>
          </a:p>
          <a:p>
            <a:pPr lvl="3" marL="1600200" indent="-228600">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Mitigation – Provide clarity associated with preparedness expectations on the “Texaschoice” website and during MRS sessions.</a:t>
            </a:r>
            <a:endParaRPr b="0" lang="en-US" sz="1200" strike="noStrike" u="none">
              <a:solidFill>
                <a:srgbClr val="000000"/>
              </a:solidFill>
              <a:effectLst/>
              <a:uFillTx/>
              <a:latin typeface="Arial"/>
            </a:endParaRPr>
          </a:p>
          <a:p>
            <a:pPr lvl="3" marL="1600200" indent="-228600">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Track participant readiness individually following declaration.</a:t>
            </a:r>
            <a:endParaRPr b="0" lang="en-US" sz="12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Identify Key issues resolved since last meeting</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Identify Key open issues</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Review current tracking statics</a:t>
            </a:r>
            <a:endParaRPr b="0" lang="en-US" sz="1400" strike="noStrike" u="none">
              <a:solidFill>
                <a:srgbClr val="000000"/>
              </a:solidFill>
              <a:effectLst/>
              <a:uFillTx/>
              <a:latin typeface="Arial"/>
            </a:endParaRPr>
          </a:p>
          <a:p>
            <a:pPr lvl="2" marL="1143000" indent="-228600">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Activity on “Texaschoiceprogram.com”</a:t>
            </a:r>
            <a:endParaRPr b="0" lang="en-US" sz="1200" strike="noStrike" u="none">
              <a:solidFill>
                <a:srgbClr val="000000"/>
              </a:solidFill>
              <a:effectLst/>
              <a:uFillTx/>
              <a:latin typeface="Arial"/>
            </a:endParaRPr>
          </a:p>
          <a:p>
            <a:pPr lvl="2" marL="1143000" indent="-228600">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EDI Technical Connectivity Statistics.</a:t>
            </a:r>
            <a:endParaRPr b="0" lang="en-US" sz="1200" strike="noStrike" u="none">
              <a:solidFill>
                <a:srgbClr val="000000"/>
              </a:solidFill>
              <a:effectLst/>
              <a:uFillTx/>
              <a:latin typeface="Arial"/>
            </a:endParaRPr>
          </a:p>
          <a:p>
            <a:pPr lvl="2" marL="1143000" indent="-228600">
              <a:spcBef>
                <a:spcPts val="3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Request for NDA to gain access to design documents</a:t>
            </a:r>
            <a:endParaRPr b="0" lang="en-US" sz="12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8910EDC0-58CB-421E-BBE4-41FE1A5CD038}" type="slidenum">
              <a:t>5</a:t>
            </a:fld>
          </a:p>
        </p:txBody>
      </p:sp>
      <p:sp>
        <p:nvSpPr>
          <p:cNvPr id="5" name="PlaceHolder 4"/>
          <p:cNvSpPr>
            <a:spLocks noGrp="1"/>
          </p:cNvSpPr>
          <p:nvPr>
            <p:ph type="dt" idx="2"/>
          </p:nvPr>
        </p:nvSpPr>
        <p:spPr/>
        <p:txBody>
          <a:bodyPr/>
          <a:p>
            <a:fld id="{7DD2E94A-2C7E-4131-873F-D9187BDEE554}" type="datetime1">
              <a:rPr lang="en-US"/>
              <a:t>09/27/25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affe5"/>
        </a:solidFill>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723960" y="444240"/>
            <a:ext cx="7772400" cy="1143000"/>
          </a:xfrm>
          <a:prstGeom prst="rect">
            <a:avLst/>
          </a:prstGeom>
          <a:noFill/>
          <a:ln w="0">
            <a:noFill/>
          </a:ln>
        </p:spPr>
        <p:txBody>
          <a:bodyPr lIns="90000" rIns="90000" tIns="46800" bIns="46800" anchor="t">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Additional ERCOT Readiness  activities</a:t>
            </a:r>
            <a:endParaRPr b="1" lang="en-US" sz="2800" strike="noStrike" u="none">
              <a:solidFill>
                <a:srgbClr val="000000"/>
              </a:solidFill>
              <a:effectLst/>
              <a:uFillTx/>
              <a:latin typeface="Arial"/>
            </a:endParaRPr>
          </a:p>
        </p:txBody>
      </p:sp>
      <p:sp>
        <p:nvSpPr>
          <p:cNvPr id="3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ERCOT conducts biweekly project meetings</a:t>
            </a:r>
            <a:endParaRPr b="0" lang="en-US" sz="1800" strike="noStrike" u="none">
              <a:solidFill>
                <a:srgbClr val="000000"/>
              </a:solidFill>
              <a:effectLst/>
              <a:uFillTx/>
              <a:latin typeface="Arial"/>
            </a:endParaRPr>
          </a:p>
          <a:p>
            <a:pPr marL="343080" indent="-34308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Staffing activities (currently 100 employees going to 238)</a:t>
            </a:r>
            <a:endParaRPr b="0" lang="en-US" sz="1800" strike="noStrike" u="none">
              <a:solidFill>
                <a:srgbClr val="000000"/>
              </a:solidFill>
              <a:effectLst/>
              <a:uFillTx/>
              <a:latin typeface="Arial"/>
            </a:endParaRPr>
          </a:p>
          <a:p>
            <a:pPr marL="343080" indent="-34308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ERCOT Operation readiness timelines developed and tracked.</a:t>
            </a:r>
            <a:endParaRPr b="0" lang="en-US" sz="1800" strike="noStrike" u="none">
              <a:solidFill>
                <a:srgbClr val="000000"/>
              </a:solidFill>
              <a:effectLst/>
              <a:uFillTx/>
              <a:latin typeface="Arial"/>
            </a:endParaRPr>
          </a:p>
          <a:p>
            <a:pPr lvl="1" marL="743040" indent="-28584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Organizational design and staffing</a:t>
            </a:r>
            <a:endParaRPr b="0" lang="en-US" sz="1600" strike="noStrike" u="none">
              <a:solidFill>
                <a:srgbClr val="000000"/>
              </a:solidFill>
              <a:effectLst/>
              <a:uFillTx/>
              <a:latin typeface="Arial"/>
            </a:endParaRPr>
          </a:p>
          <a:p>
            <a:pPr lvl="1" marL="743040" indent="-28584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Facility construction and readiness</a:t>
            </a:r>
            <a:endParaRPr b="0" lang="en-US" sz="1600" strike="noStrike" u="none">
              <a:solidFill>
                <a:srgbClr val="000000"/>
              </a:solidFill>
              <a:effectLst/>
              <a:uFillTx/>
              <a:latin typeface="Arial"/>
            </a:endParaRPr>
          </a:p>
          <a:p>
            <a:pPr lvl="1" marL="743040" indent="-28584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WAN implementation</a:t>
            </a:r>
            <a:endParaRPr b="0" lang="en-US" sz="1600" strike="noStrike" u="none">
              <a:solidFill>
                <a:srgbClr val="000000"/>
              </a:solidFill>
              <a:effectLst/>
              <a:uFillTx/>
              <a:latin typeface="Arial"/>
            </a:endParaRPr>
          </a:p>
          <a:p>
            <a:pPr lvl="1" marL="743040" indent="-28584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Additional Market Readiness activities</a:t>
            </a:r>
            <a:endParaRPr b="0" lang="en-US" sz="1600" strike="noStrike" u="none">
              <a:solidFill>
                <a:srgbClr val="000000"/>
              </a:solidFill>
              <a:effectLst/>
              <a:uFillTx/>
              <a:latin typeface="Arial"/>
            </a:endParaRPr>
          </a:p>
          <a:p>
            <a:pPr lvl="1" marL="743040" indent="-28584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AC project supporting activities</a:t>
            </a:r>
            <a:endParaRPr b="0" lang="en-US" sz="16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AAD54FC4-3BFF-4DB4-9E7D-4FA6F77C3020}" type="slidenum">
              <a:t>6</a:t>
            </a:fld>
          </a:p>
        </p:txBody>
      </p:sp>
      <p:sp>
        <p:nvSpPr>
          <p:cNvPr id="5" name="PlaceHolder 4"/>
          <p:cNvSpPr>
            <a:spLocks noGrp="1"/>
          </p:cNvSpPr>
          <p:nvPr>
            <p:ph type="dt" idx="2"/>
          </p:nvPr>
        </p:nvSpPr>
        <p:spPr/>
        <p:txBody>
          <a:bodyPr/>
          <a:p>
            <a:fld id="{B194A0F7-B325-424B-87DA-12DA1180D660}" type="datetime1">
              <a:rPr lang="en-US"/>
              <a:t>09/27/25</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affe5"/>
        </a:solidFill>
      </p:bgPr>
    </p:bg>
    <p:spTree>
      <p:nvGrpSpPr>
        <p:cNvPr id="1" name=""/>
        <p:cNvGrpSpPr/>
        <p:nvPr/>
      </p:nvGrpSpPr>
      <p:grpSpPr>
        <a:xfrm>
          <a:off x="0" y="0"/>
          <a:ext cx="0" cy="0"/>
          <a:chOff x="0" y="0"/>
          <a:chExt cx="0" cy="0"/>
        </a:xfrm>
      </p:grpSpPr>
      <p:graphicFrame>
        <p:nvGraphicFramePr>
          <p:cNvPr id="37" name=""/>
          <p:cNvGraphicFramePr/>
          <p:nvPr/>
        </p:nvGraphicFramePr>
        <p:xfrm>
          <a:off x="96840" y="1098720"/>
          <a:ext cx="9047160" cy="5662440"/>
        </p:xfrm>
        <a:graphic>
          <a:graphicData uri="http://schemas.openxmlformats.org/presentationml/2006/ole">
            <p:oleObj r:id="rId1" spid="">
              <p:embed/>
              <p:pic>
                <p:nvPicPr>
                  <p:cNvPr id="38" name="" descr=""/>
                  <p:cNvPicPr/>
                  <p:nvPr/>
                </p:nvPicPr>
                <p:blipFill>
                  <a:blip r:embed="rId2"/>
                  <a:stretch/>
                </p:blipFill>
                <p:spPr>
                  <a:xfrm>
                    <a:off x="96840" y="1098720"/>
                    <a:ext cx="9047160" cy="5662440"/>
                  </a:xfrm>
                  <a:prstGeom prst="rect">
                    <a:avLst/>
                  </a:prstGeom>
                  <a:noFill/>
                  <a:ln w="0">
                    <a:noFill/>
                  </a:ln>
                </p:spPr>
              </p:pic>
            </p:oleObj>
          </a:graphicData>
        </a:graphic>
      </p:graphicFrame>
      <p:sp>
        <p:nvSpPr>
          <p:cNvPr id="39" name=""/>
          <p:cNvSpPr/>
          <p:nvPr/>
        </p:nvSpPr>
        <p:spPr>
          <a:xfrm>
            <a:off x="1981080" y="241200"/>
            <a:ext cx="4927680" cy="536040"/>
          </a:xfrm>
          <a:prstGeom prst="rect">
            <a:avLst/>
          </a:prstGeom>
          <a:noFill/>
          <a:ln w="0">
            <a:noFill/>
          </a:ln>
        </p:spPr>
        <p:style>
          <a:lnRef idx="0"/>
          <a:fillRef idx="0"/>
          <a:effectRef idx="0"/>
          <a:fontRef idx="minor"/>
        </p:style>
        <p:txBody>
          <a:bodyPr lIns="90000" rIns="90000" tIns="46800" bIns="46800" anchor="t">
            <a:spAutoFit/>
          </a:bodyPr>
          <a:p>
            <a:pPr>
              <a:spcBef>
                <a:spcPts val="181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900" strike="noStrike" u="none">
                <a:solidFill>
                  <a:srgbClr val="000000"/>
                </a:solidFill>
                <a:effectLst/>
                <a:uFillTx/>
                <a:latin typeface="Times New Roman"/>
              </a:rPr>
              <a:t>ERCOT Testing Organization</a:t>
            </a:r>
            <a:endParaRPr b="0" lang="en-US" sz="29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8DDF2F38-AD4E-4F95-A68E-E52F6AB70CBB}" type="slidenum">
              <a:t>7</a:t>
            </a:fld>
          </a:p>
        </p:txBody>
      </p:sp>
      <p:sp>
        <p:nvSpPr>
          <p:cNvPr id="3" name="PlaceHolder 2"/>
          <p:cNvSpPr>
            <a:spLocks noGrp="1"/>
          </p:cNvSpPr>
          <p:nvPr>
            <p:ph type="dt" idx="2"/>
          </p:nvPr>
        </p:nvSpPr>
        <p:spPr/>
        <p:txBody>
          <a:bodyPr/>
          <a:p>
            <a:fld id="{1BB824E2-C7A1-4D3C-B2BE-2500415016DA}" type="datetime1">
              <a:rPr lang="en-US"/>
              <a:t>09/27/25</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affe5"/>
        </a:solidFill>
      </p:bgPr>
    </p:bg>
    <p:spTree>
      <p:nvGrpSpPr>
        <p:cNvPr id="1" name=""/>
        <p:cNvGrpSpPr/>
        <p:nvPr/>
      </p:nvGrpSpPr>
      <p:grpSpPr>
        <a:xfrm>
          <a:off x="0" y="0"/>
          <a:ext cx="0" cy="0"/>
          <a:chOff x="0" y="0"/>
          <a:chExt cx="0" cy="0"/>
        </a:xfrm>
      </p:grpSpPr>
      <p:graphicFrame>
        <p:nvGraphicFramePr>
          <p:cNvPr id="40" name=""/>
          <p:cNvGraphicFramePr/>
          <p:nvPr/>
        </p:nvGraphicFramePr>
        <p:xfrm>
          <a:off x="0" y="1117440"/>
          <a:ext cx="8782200" cy="4765680"/>
        </p:xfrm>
        <a:graphic>
          <a:graphicData uri="http://schemas.openxmlformats.org/presentationml/2006/ole">
            <p:oleObj r:id="rId1" spid="">
              <p:embed/>
              <p:pic>
                <p:nvPicPr>
                  <p:cNvPr id="41" name="" descr=""/>
                  <p:cNvPicPr/>
                  <p:nvPr/>
                </p:nvPicPr>
                <p:blipFill>
                  <a:blip r:embed="rId2"/>
                  <a:stretch/>
                </p:blipFill>
                <p:spPr>
                  <a:xfrm>
                    <a:off x="0" y="1117440"/>
                    <a:ext cx="8782200" cy="4765680"/>
                  </a:xfrm>
                  <a:prstGeom prst="rect">
                    <a:avLst/>
                  </a:prstGeom>
                  <a:noFill/>
                  <a:ln w="0">
                    <a:noFill/>
                  </a:ln>
                </p:spPr>
              </p:pic>
            </p:oleObj>
          </a:graphicData>
        </a:graphic>
      </p:graphicFrame>
      <p:sp>
        <p:nvSpPr>
          <p:cNvPr id="42" name=""/>
          <p:cNvSpPr/>
          <p:nvPr/>
        </p:nvSpPr>
        <p:spPr>
          <a:xfrm>
            <a:off x="2158920" y="216000"/>
            <a:ext cx="3962520" cy="474840"/>
          </a:xfrm>
          <a:prstGeom prst="rect">
            <a:avLst/>
          </a:prstGeom>
          <a:noFill/>
          <a:ln w="0">
            <a:noFill/>
          </a:ln>
        </p:spPr>
        <p:style>
          <a:lnRef idx="0"/>
          <a:fillRef idx="0"/>
          <a:effectRef idx="0"/>
          <a:fontRef idx="minor"/>
        </p:style>
        <p:txBody>
          <a:bodyPr lIns="90000" rIns="90000" tIns="46800" bIns="46800" anchor="t">
            <a:spAutoFit/>
          </a:bodyPr>
          <a:p>
            <a:pPr>
              <a:spcBef>
                <a:spcPts val="15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500" strike="noStrike" u="none">
                <a:solidFill>
                  <a:srgbClr val="000000"/>
                </a:solidFill>
                <a:effectLst/>
                <a:uFillTx/>
                <a:latin typeface="Times New Roman"/>
              </a:rPr>
              <a:t>ERCOT Project Organization</a:t>
            </a:r>
            <a:endParaRPr b="0" lang="en-US" sz="25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CDE01963-1BDF-45AE-B5CB-2036B71D7BBE}" type="slidenum">
              <a:t>8</a:t>
            </a:fld>
          </a:p>
        </p:txBody>
      </p:sp>
      <p:sp>
        <p:nvSpPr>
          <p:cNvPr id="3" name="PlaceHolder 2"/>
          <p:cNvSpPr>
            <a:spLocks noGrp="1"/>
          </p:cNvSpPr>
          <p:nvPr>
            <p:ph type="dt" idx="2"/>
          </p:nvPr>
        </p:nvSpPr>
        <p:spPr/>
        <p:txBody>
          <a:bodyPr/>
          <a:p>
            <a:fld id="{307EB97C-3EA4-4401-AD56-7764EC902FE3}" type="datetime1">
              <a:rPr lang="en-US"/>
              <a:t>09/27/25</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11767</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2000-04-27T13:21:12Z</dcterms:created>
  <dc:creator>Phil Crosby</dc:creator>
  <dc:description>PowerPoint General 2-Color Overhead Presentation Template.  Andersen Consulting Firmwide Templates v8.0a.</dc:description>
  <dc:language>en-US</dc:language>
  <cp:lastModifiedBy>Michael J. Curry</cp:lastModifiedBy>
  <cp:lastPrinted>2000-09-22T19:33:40Z</cp:lastPrinted>
  <dcterms:modified xsi:type="dcterms:W3CDTF">2000-11-27T13:56:43Z</dcterms:modified>
  <cp:revision>230</cp:revision>
  <dc:subject>Presentation Template Designs</dc:subject>
  <dc:title>No Slide Title</dc:title>
</cp:coreProperties>
</file>