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7.wmf" ContentType="image/x-wmf"/>
  <Override PartName="/ppt/media/image9.wmf" ContentType="image/x-wmf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1.xlsx" ContentType="application/vnd.openxmlformats-officedocument.spreadsheetml.sheet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</p:sldIdLst>
  <p:sldSz cx="9144000" cy="6858000"/>
  <p:notesSz cx="6786563" cy="98567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DE44098-D1A1-4496-8743-CFC40E9FDD85}" type="slidenum">
              <a:t>&lt;#&gt;</a:t>
            </a:fld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1A79368-AD34-4BB4-A876-CBF00050E30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35812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CA77A38-A725-4756-B77B-9EE933BDBDF7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4.png"/><Relationship Id="rId8" Type="http://schemas.openxmlformats.org/officeDocument/2006/relationships/oleObject" Target="../embeddings/oleObject4.bin"/><Relationship Id="rId9" Type="http://schemas.openxmlformats.org/officeDocument/2006/relationships/image" Target="../media/image5.png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6.png"/><Relationship Id="rId1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7.wmf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9.wmf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_COLOR_R" descr=""/>
          <p:cNvPicPr/>
          <p:nvPr/>
        </p:nvPicPr>
        <p:blipFill>
          <a:blip r:embed="rId1"/>
          <a:stretch/>
        </p:blipFill>
        <p:spPr>
          <a:xfrm>
            <a:off x="6400800" y="1143000"/>
            <a:ext cx="1752480" cy="15019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7" name=""/>
          <p:cNvGraphicFramePr/>
          <p:nvPr/>
        </p:nvGraphicFramePr>
        <p:xfrm>
          <a:off x="173160" y="152280"/>
          <a:ext cx="3027240" cy="26481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73160" y="152280"/>
                    <a:ext cx="3027240" cy="2648160"/>
                  </a:xfrm>
                  <a:prstGeom prst="rect">
                    <a:avLst/>
                  </a:prstGeom>
                  <a:noFill/>
                  <a:ln w="47520">
                    <a:solidFill>
                      <a:srgbClr val="3366ff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9" name=""/>
          <p:cNvGraphicFramePr/>
          <p:nvPr/>
        </p:nvGraphicFramePr>
        <p:xfrm>
          <a:off x="1295280" y="1523880"/>
          <a:ext cx="3048120" cy="291960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0" name="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1295280" y="1523880"/>
                    <a:ext cx="3048120" cy="2919600"/>
                  </a:xfrm>
                  <a:prstGeom prst="rect">
                    <a:avLst/>
                  </a:prstGeom>
                  <a:noFill/>
                  <a:ln w="47520">
                    <a:solidFill>
                      <a:srgbClr val="ff990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1" name=""/>
          <p:cNvGraphicFramePr/>
          <p:nvPr/>
        </p:nvGraphicFramePr>
        <p:xfrm>
          <a:off x="2743200" y="4191120"/>
          <a:ext cx="2543040" cy="133344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2" name="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743200" y="4191120"/>
                    <a:ext cx="2543040" cy="1333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" name=""/>
          <p:cNvGraphicFramePr/>
          <p:nvPr/>
        </p:nvGraphicFramePr>
        <p:xfrm>
          <a:off x="3962520" y="4876920"/>
          <a:ext cx="2419200" cy="133344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4" name="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3962520" y="4876920"/>
                    <a:ext cx="2419200" cy="1333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" name=""/>
          <p:cNvGraphicFramePr/>
          <p:nvPr/>
        </p:nvGraphicFramePr>
        <p:xfrm>
          <a:off x="3124080" y="5562720"/>
          <a:ext cx="542880" cy="52380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6" name="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3124080" y="5562720"/>
                    <a:ext cx="542880" cy="523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" name=""/>
          <p:cNvSpPr/>
          <p:nvPr/>
        </p:nvSpPr>
        <p:spPr>
          <a:xfrm>
            <a:off x="3733920" y="380880"/>
            <a:ext cx="38862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600" strike="noStrike" u="none">
                <a:solidFill>
                  <a:srgbClr val="ff3300"/>
                </a:solidFill>
                <a:effectLst/>
                <a:uFillTx/>
                <a:latin typeface="Times New Roman"/>
              </a:rPr>
              <a:t>ENRON EUROPE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"/>
          <p:cNvSpPr/>
          <p:nvPr/>
        </p:nvSpPr>
        <p:spPr>
          <a:xfrm>
            <a:off x="5486400" y="2990880"/>
            <a:ext cx="320040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Q1 2001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Financial Review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"/>
          <p:cNvGraphicFramePr/>
          <p:nvPr/>
        </p:nvGraphicFramePr>
        <p:xfrm>
          <a:off x="609480" y="1371600"/>
          <a:ext cx="7664400" cy="45896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9480" y="1371600"/>
                    <a:ext cx="7664400" cy="4589640"/>
                  </a:xfrm>
                  <a:prstGeom prst="rect">
                    <a:avLst/>
                  </a:prstGeom>
                  <a:noFill/>
                  <a:ln w="9360">
                    <a:solidFill>
                      <a:srgbClr val="3333cc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21" name=""/>
          <p:cNvSpPr/>
          <p:nvPr/>
        </p:nvSpPr>
        <p:spPr>
          <a:xfrm>
            <a:off x="591480" y="6031080"/>
            <a:ext cx="2874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Headcount includes 50% of  EES 176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2" name="FT%20conference%20slides%20banner" descr=""/>
          <p:cNvPicPr/>
          <p:nvPr/>
        </p:nvPicPr>
        <p:blipFill>
          <a:blip r:embed="rId3"/>
          <a:srcRect l="31771" t="24545" r="0" b="-24"/>
          <a:stretch/>
        </p:blipFill>
        <p:spPr>
          <a:xfrm>
            <a:off x="0" y="0"/>
            <a:ext cx="9144000" cy="866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" name=""/>
          <p:cNvSpPr/>
          <p:nvPr/>
        </p:nvSpPr>
        <p:spPr>
          <a:xfrm>
            <a:off x="609480" y="0"/>
            <a:ext cx="77724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Enron Europe Q1 </a:t>
            </a: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Plan</a:t>
            </a: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 </a:t>
            </a: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Co</a:t>
            </a: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mparison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6720FBE-35C2-4324-ACDE-9448D36BD2E8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"/>
          <p:cNvGraphicFramePr/>
          <p:nvPr/>
        </p:nvGraphicFramePr>
        <p:xfrm>
          <a:off x="380880" y="1143000"/>
          <a:ext cx="8153640" cy="495936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0880" y="1143000"/>
                    <a:ext cx="8153640" cy="4959360"/>
                  </a:xfrm>
                  <a:prstGeom prst="rect">
                    <a:avLst/>
                  </a:prstGeom>
                  <a:noFill/>
                  <a:ln w="9360">
                    <a:solidFill>
                      <a:srgbClr val="3333cc"/>
                    </a:solidFill>
                    <a:miter/>
                  </a:ln>
                </p:spPr>
              </p:pic>
            </p:oleObj>
          </a:graphicData>
        </a:graphic>
      </p:graphicFrame>
      <p:pic>
        <p:nvPicPr>
          <p:cNvPr id="26" name="FT%20conference%20slides%20banner" descr=""/>
          <p:cNvPicPr/>
          <p:nvPr/>
        </p:nvPicPr>
        <p:blipFill>
          <a:blip r:embed="rId3"/>
          <a:srcRect l="31771" t="24545" r="0" b="-24"/>
          <a:stretch/>
        </p:blipFill>
        <p:spPr>
          <a:xfrm>
            <a:off x="0" y="0"/>
            <a:ext cx="9144000" cy="866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" name=""/>
          <p:cNvSpPr/>
          <p:nvPr/>
        </p:nvSpPr>
        <p:spPr>
          <a:xfrm>
            <a:off x="609480" y="0"/>
            <a:ext cx="77724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Enron Europe Q1 </a:t>
            </a: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2001 v 2000  ‘Like for like co</a:t>
            </a: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mparison</a:t>
            </a: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’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1135A92-4520-4823-8CE6-594B6FCDB642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"/>
          <p:cNvSpPr/>
          <p:nvPr/>
        </p:nvSpPr>
        <p:spPr>
          <a:xfrm>
            <a:off x="1523880" y="914400"/>
            <a:ext cx="6096240" cy="503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Salaries &amp; Wages Actual $56m vs Plan $58m (favourable variance $1.8m)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Headcount is 48 (2%) below plan at 2,269  (see page 7)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Depreciation &amp; Amortization Actual $16m vs Plan $16m (on target)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63% relates to depreciation of assets with the remaining 37% relating to amortization of goodwill mainly from the metals purchase.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Consulting Actual $10m vs Plan $10m</a:t>
            </a: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(on target)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Operational spend (Metals, Credit, Occupancy) accounts for 50% of cost, 34% relates to projects/deals and 16% relates to recruitment.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Audit &amp; Legal Actual $8m vs Plan $7m Plan (unfavourable variance $1m)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Increase over plan due to audit fee accrual increase which we are discussing with Andersen's.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Occupancy Actual $7m vs Plan $9m (favourable variance $1m)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Plan included new building cost for Q1.  These costs will now not be incurred until Q4.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Travel &amp; Entertainment Actual $6m vs Plan $8m (favourable variance $2m)</a:t>
            </a: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Greater emphasise on cost management and reduced deal flow resulted in significantly less travel by most groups.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Office Expense Actual $6m vs Plan $7m (favourable variance $1m)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Plan included cost for new building.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Mobile Phones &amp; Landlines Actual  $3m vs Plan $3m (on target)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Market data feed cost of $1m and landline, fax and mobile phone costs of $2m.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General &amp; Admin Actual $2m vs Plan $3m (favourable variance $1m)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Training &amp; Conference cost make up 44% of total.  Remaining relates to subs &amp; memberships.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Other Actual $25m vs Budget $29m (favourable variance $4m)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Bonus $8.8m, Corp Allocations $6m, Prepay funding costs $4m and other $6.2m.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</a:t>
            </a:r>
            <a:r>
              <a:rPr b="1" lang="en-GB" sz="1200" strike="noStrike" u="none" baseline="30000">
                <a:solidFill>
                  <a:srgbClr val="000000"/>
                </a:solidFill>
                <a:effectLst/>
                <a:uFillTx/>
                <a:latin typeface="Times New Roman"/>
              </a:rPr>
              <a:t>Rd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Party Interest Income Actual $6m vs Plan $0.6m income (favourable variance $5.4m)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Metals 3</a:t>
            </a:r>
            <a:r>
              <a:rPr b="0" lang="en-GB" sz="1200" strike="noStrike" u="none" baseline="30000">
                <a:solidFill>
                  <a:srgbClr val="000000"/>
                </a:solidFill>
                <a:effectLst/>
                <a:uFillTx/>
                <a:latin typeface="Times New Roman"/>
              </a:rPr>
              <a:t>rd</a:t>
            </a: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party interest income generated $4m of the total.  This relates to deposits held at counterparties.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>
            <a:off x="152280" y="914400"/>
            <a:ext cx="1371600" cy="5214600"/>
          </a:xfrm>
          <a:prstGeom prst="rect">
            <a:avLst/>
          </a:prstGeom>
          <a:noFill/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Actual Expense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$56m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$16m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$10m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$8m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$7m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$6m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$6m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$3m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$2m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$25m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($6m)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Total   $133m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0" name="FT%20conference%20slides%20banner" descr=""/>
          <p:cNvPicPr/>
          <p:nvPr/>
        </p:nvPicPr>
        <p:blipFill>
          <a:blip r:embed="rId1"/>
          <a:srcRect l="31771" t="24545" r="0" b="-24"/>
          <a:stretch/>
        </p:blipFill>
        <p:spPr>
          <a:xfrm>
            <a:off x="0" y="0"/>
            <a:ext cx="9144000" cy="866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" name=""/>
          <p:cNvSpPr/>
          <p:nvPr/>
        </p:nvSpPr>
        <p:spPr>
          <a:xfrm>
            <a:off x="380880" y="0"/>
            <a:ext cx="77724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Expenses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7543800" y="914400"/>
            <a:ext cx="1371600" cy="5214600"/>
          </a:xfrm>
          <a:prstGeom prst="rect">
            <a:avLst/>
          </a:prstGeom>
          <a:noFill/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Plan Expense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$58m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$16m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$10m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$7m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$9m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$8m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$7m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$3m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$3m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$29m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($1m)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$149m Total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77774FB-8ACC-4B46-BE94-94CA83D8C39B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"/>
          <p:cNvSpPr/>
          <p:nvPr/>
        </p:nvSpPr>
        <p:spPr>
          <a:xfrm>
            <a:off x="7275600" y="5581800"/>
            <a:ext cx="1839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7275600" y="5581800"/>
            <a:ext cx="1839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457200" y="2133720"/>
            <a:ext cx="4325760" cy="3474720"/>
          </a:xfrm>
          <a:prstGeom prst="rect">
            <a:avLst/>
          </a:prstGeom>
          <a:noFill/>
          <a:ln w="12600">
            <a:solidFill>
              <a:srgbClr val="cc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6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Headcount Movement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Quarter  1            Quarter 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2001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  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Commercial 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739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   698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Support 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747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   718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Support:commercial</a:t>
            </a:r>
            <a:r>
              <a:rPr b="1" i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i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1 to 1                     1 to 1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Support </a:t>
            </a:r>
            <a:r>
              <a:rPr b="1" lang="en-GB" sz="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(Non Wholesale businesses)       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83                           79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Regional Head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Office Functions*  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116                         115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IT 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408                         406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ccccff"/>
                </a:solidFill>
                <a:effectLst/>
                <a:uFillTx/>
                <a:latin typeface="Times New Roman"/>
              </a:rPr>
              <a:t>Total</a:t>
            </a:r>
            <a:r>
              <a:rPr b="1" lang="en-GB" sz="1200" strike="noStrike" u="none">
                <a:solidFill>
                  <a:srgbClr val="ccccff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ccccff"/>
                </a:solidFill>
                <a:effectLst/>
                <a:uFillTx/>
                <a:latin typeface="Times New Roman"/>
              </a:rPr>
              <a:t>   </a:t>
            </a:r>
            <a:r>
              <a:rPr b="1" lang="en-GB" sz="1200" strike="noStrike" u="none">
                <a:solidFill>
                  <a:srgbClr val="ccccff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ccccff"/>
                </a:solidFill>
                <a:effectLst/>
                <a:uFillTx/>
                <a:latin typeface="Times New Roman"/>
              </a:rPr>
              <a:t>   2,093                      2,016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ccccff"/>
                </a:solidFill>
                <a:effectLst/>
                <a:uFillTx/>
                <a:latin typeface="Times New Roman"/>
              </a:rPr>
              <a:t>EES 50%</a:t>
            </a:r>
            <a:r>
              <a:rPr b="1" lang="en-GB" sz="1200" strike="noStrike" u="none">
                <a:solidFill>
                  <a:srgbClr val="ccccff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ccccff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ccccff"/>
                </a:solidFill>
                <a:effectLst/>
                <a:uFillTx/>
                <a:latin typeface="Times New Roman"/>
              </a:rPr>
              <a:t>    176</a:t>
            </a:r>
            <a:r>
              <a:rPr b="1" lang="en-GB" sz="1200" strike="noStrike" u="none">
                <a:solidFill>
                  <a:srgbClr val="ccccff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ccccff"/>
                </a:solidFill>
                <a:effectLst/>
                <a:uFillTx/>
                <a:latin typeface="Times New Roman"/>
              </a:rPr>
              <a:t>            188</a:t>
            </a:r>
            <a:r>
              <a:rPr b="1" lang="en-GB" sz="1200" strike="noStrike" u="none">
                <a:solidFill>
                  <a:srgbClr val="ccccff"/>
                </a:solidFill>
                <a:effectLst/>
                <a:uFillTx/>
                <a:latin typeface="Times New Roman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ccccff"/>
                </a:solidFill>
                <a:effectLst/>
                <a:uFillTx/>
                <a:latin typeface="Times New Roman"/>
              </a:rPr>
              <a:t>Total</a:t>
            </a:r>
            <a:r>
              <a:rPr b="1" lang="en-GB" sz="1200" strike="noStrike" u="none">
                <a:solidFill>
                  <a:srgbClr val="ccccff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ccccff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ccccff"/>
                </a:solidFill>
                <a:effectLst/>
                <a:uFillTx/>
                <a:latin typeface="Times New Roman"/>
              </a:rPr>
              <a:t>   2269</a:t>
            </a:r>
            <a:r>
              <a:rPr b="1" lang="en-GB" sz="1200" strike="noStrike" u="none">
                <a:solidFill>
                  <a:srgbClr val="ccccff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ccccff"/>
                </a:solidFill>
                <a:effectLst/>
                <a:uFillTx/>
                <a:latin typeface="Times New Roman"/>
              </a:rPr>
              <a:t>          2204</a:t>
            </a:r>
            <a:r>
              <a:rPr b="1" lang="en-GB" sz="1200" strike="noStrike" u="none">
                <a:solidFill>
                  <a:srgbClr val="ccccff"/>
                </a:solidFill>
                <a:effectLst/>
                <a:uFillTx/>
                <a:latin typeface="Times New Roman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ccccff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ccccff"/>
                </a:solidFill>
                <a:effectLst/>
                <a:uFillTx/>
                <a:latin typeface="Times New Roman"/>
              </a:rPr>
              <a:t>           </a:t>
            </a:r>
            <a:r>
              <a:rPr b="1" lang="en-GB" sz="1200" strike="noStrike" u="none">
                <a:solidFill>
                  <a:srgbClr val="ccccff"/>
                </a:solidFill>
                <a:effectLst/>
                <a:uFillTx/>
                <a:latin typeface="Times New Roman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4987800" y="1066680"/>
            <a:ext cx="3822840" cy="3468960"/>
          </a:xfrm>
          <a:prstGeom prst="rect">
            <a:avLst/>
          </a:prstGeom>
          <a:noFill/>
          <a:ln w="12600">
            <a:solidFill>
              <a:srgbClr val="cc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90440" algn="ctr">
              <a:lnSpc>
                <a:spcPct val="60000"/>
              </a:lnSpc>
              <a:spcBef>
                <a:spcPts val="15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Headcount By Location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90440"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90440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660066"/>
                </a:solidFill>
                <a:effectLst/>
                <a:uFillTx/>
                <a:latin typeface="Times New Roman"/>
              </a:rPr>
              <a:t>                                             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Quarter 1        Quarter 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90440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2001                   2000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90440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90440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London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                      1,453              1,408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90440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90440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UK (Non-London)                     115                  111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90440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90440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EES(50%)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176                  188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90440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90440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Scandinavia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  54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  55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90440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90440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Continental Europe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 265                 241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90440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90440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Americas                                      95                    93   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90440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90440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Asia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111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 108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90440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90440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ccccff"/>
                </a:solidFill>
                <a:effectLst/>
                <a:uFillTx/>
                <a:latin typeface="Times New Roman"/>
              </a:rPr>
              <a:t>Total                                        2,269</a:t>
            </a:r>
            <a:r>
              <a:rPr b="1" lang="en-GB" sz="1200" strike="noStrike" u="none">
                <a:solidFill>
                  <a:srgbClr val="ccccff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ccccff"/>
                </a:solidFill>
                <a:effectLst/>
                <a:uFillTx/>
                <a:latin typeface="Times New Roman"/>
              </a:rPr>
              <a:t>       2,204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90440">
              <a:lnSpc>
                <a:spcPct val="6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660066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660066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660066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400" strike="noStrike" u="none">
                <a:solidFill>
                  <a:srgbClr val="660066"/>
                </a:solidFill>
                <a:effectLst/>
                <a:uFillTx/>
                <a:latin typeface="Times New Roman"/>
              </a:rPr>
              <a:t>                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457200" y="1066680"/>
            <a:ext cx="4325760" cy="919440"/>
          </a:xfrm>
          <a:prstGeom prst="rect">
            <a:avLst/>
          </a:prstGeom>
          <a:noFill/>
          <a:ln w="12600">
            <a:solidFill>
              <a:srgbClr val="cc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60000"/>
              </a:lnSpc>
              <a:spcBef>
                <a:spcPts val="1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60000"/>
              </a:lnSpc>
              <a:spcBef>
                <a:spcPts val="1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Total Plan 2001 Headcount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60000"/>
              </a:lnSpc>
              <a:spcBef>
                <a:spcPts val="1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ccccff"/>
                </a:solidFill>
                <a:effectLst/>
                <a:uFillTx/>
                <a:latin typeface="Times New Roman"/>
              </a:rPr>
              <a:t>2,317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4971960" y="4448160"/>
            <a:ext cx="3824280" cy="1341360"/>
          </a:xfrm>
          <a:prstGeom prst="rect">
            <a:avLst/>
          </a:prstGeom>
          <a:noFill/>
          <a:ln w="9360">
            <a:solidFill>
              <a:srgbClr val="cc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5091120" y="465444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5181480" y="4432320"/>
            <a:ext cx="3749760" cy="125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Metals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Headcount at 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Q1 2001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=   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622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Plan Headcount Q1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=    625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627120" y="5916600"/>
            <a:ext cx="6872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Represents employees paid by Enron Europe Ltd.  Excludes </a:t>
            </a: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EBS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,Global Markets</a:t>
            </a: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and power station</a:t>
            </a: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staff.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* These represent functions that are centralized for other trading groups in Houston.  Eg RAC, Admin, PR etc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2" name="FT%20conference%20slides%20banner" descr=""/>
          <p:cNvPicPr/>
          <p:nvPr/>
        </p:nvPicPr>
        <p:blipFill>
          <a:blip r:embed="rId1"/>
          <a:srcRect l="31771" t="24545" r="0" b="-24"/>
          <a:stretch/>
        </p:blipFill>
        <p:spPr>
          <a:xfrm>
            <a:off x="0" y="0"/>
            <a:ext cx="9144000" cy="866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" name=""/>
          <p:cNvSpPr/>
          <p:nvPr/>
        </p:nvSpPr>
        <p:spPr>
          <a:xfrm>
            <a:off x="762120" y="0"/>
            <a:ext cx="77724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Enron Europe </a:t>
            </a: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Headcount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E85BC5E-9747-4E60-A332-FA93144A84E2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3278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2001-05-08T11:00:23Z</dcterms:created>
  <dc:creator>swood3</dc:creator>
  <dc:description/>
  <dc:language>en-US</dc:language>
  <cp:lastModifiedBy>mrapacio</cp:lastModifiedBy>
  <dcterms:modified xsi:type="dcterms:W3CDTF">2001-05-21T07:52:56Z</dcterms:modified>
  <cp:revision>120</cp:revision>
  <dc:subject/>
  <dc:title>PowerPoint Presentation</dc:title>
</cp:coreProperties>
</file>