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Lst>
  <p:sldSz cx="9144000" cy="6858000"/>
  <p:notesSz cx="6858000" cy="8916988"/>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6858000" cy="8917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3" name="PlaceHolder 1"/>
          <p:cNvSpPr>
            <a:spLocks noGrp="1"/>
          </p:cNvSpPr>
          <p:nvPr>
            <p:ph type="sldImg"/>
          </p:nvPr>
        </p:nvSpPr>
        <p:spPr>
          <a:xfrm>
            <a:off x="1209600" y="674640"/>
            <a:ext cx="4440240" cy="3330720"/>
          </a:xfrm>
          <a:prstGeom prst="rect">
            <a:avLst/>
          </a:prstGeom>
          <a:solidFill>
            <a:srgbClr val="ffffff"/>
          </a:solidFill>
          <a:ln w="12600">
            <a:solidFill>
              <a:srgbClr val="000000"/>
            </a:solidFill>
            <a:miter/>
          </a:ln>
        </p:spPr>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move the slide</a:t>
            </a:r>
            <a:endParaRPr b="1" lang="en-US" sz="2400" strike="noStrike" u="none">
              <a:solidFill>
                <a:srgbClr val="000000"/>
              </a:solidFill>
              <a:effectLst/>
              <a:uFillTx/>
              <a:latin typeface="Arial"/>
            </a:endParaRPr>
          </a:p>
        </p:txBody>
      </p:sp>
      <p:sp>
        <p:nvSpPr>
          <p:cNvPr id="14" name="PlaceHolder 2"/>
          <p:cNvSpPr>
            <a:spLocks noGrp="1"/>
          </p:cNvSpPr>
          <p:nvPr>
            <p:ph type="body"/>
          </p:nvPr>
        </p:nvSpPr>
        <p:spPr>
          <a:xfrm>
            <a:off x="915840" y="4235400"/>
            <a:ext cx="5026320" cy="4011840"/>
          </a:xfrm>
          <a:prstGeom prst="rect">
            <a:avLst/>
          </a:prstGeom>
          <a:noFill/>
          <a:ln w="0">
            <a:noFill/>
          </a:ln>
        </p:spPr>
        <p:txBody>
          <a:bodyPr lIns="88200" rIns="88200" tIns="43200" bIns="432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Click to edit the notes format</a:t>
            </a:r>
            <a:endParaRPr b="0" lang="en-US" sz="1200" strike="noStrike" u="none">
              <a:solidFill>
                <a:srgbClr val="000000"/>
              </a:solidFill>
              <a:effectLst/>
              <a:uFillTx/>
              <a:latin typeface="Book Antiqua"/>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PlaceHolder 1"/>
          <p:cNvSpPr>
            <a:spLocks noGrp="1"/>
          </p:cNvSpPr>
          <p:nvPr>
            <p:ph type="sldImg"/>
          </p:nvPr>
        </p:nvSpPr>
        <p:spPr>
          <a:xfrm>
            <a:off x="1209600" y="674640"/>
            <a:ext cx="4440240" cy="3330720"/>
          </a:xfrm>
          <a:prstGeom prst="rect">
            <a:avLst/>
          </a:prstGeom>
          <a:ln w="0">
            <a:noFill/>
          </a:ln>
        </p:spPr>
      </p:sp>
      <p:sp>
        <p:nvSpPr>
          <p:cNvPr id="86" name="PlaceHolder 2"/>
          <p:cNvSpPr>
            <a:spLocks noGrp="1"/>
          </p:cNvSpPr>
          <p:nvPr>
            <p:ph type="body"/>
          </p:nvPr>
        </p:nvSpPr>
        <p:spPr>
          <a:xfrm>
            <a:off x="914400" y="4235400"/>
            <a:ext cx="5029200" cy="401184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There will have been an overview presentation given on Day 1 of the session that covers some of the high level topics including the application landscape (i.e. what are the major parts of the system, what packages are being used, what infrastructure is being developed, etc.)</a:t>
            </a:r>
            <a:endParaRPr b="0" lang="en-US" sz="1200" strike="noStrike" u="none">
              <a:solidFill>
                <a:srgbClr val="000000"/>
              </a:solidFill>
              <a:effectLst/>
              <a:uFillTx/>
              <a:latin typeface="Book Antiqua"/>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PlaceHolder 1"/>
          <p:cNvSpPr>
            <a:spLocks noGrp="1"/>
          </p:cNvSpPr>
          <p:nvPr>
            <p:ph type="sldImg"/>
          </p:nvPr>
        </p:nvSpPr>
        <p:spPr>
          <a:xfrm>
            <a:off x="1209600" y="674640"/>
            <a:ext cx="4440240" cy="3330720"/>
          </a:xfrm>
          <a:prstGeom prst="rect">
            <a:avLst/>
          </a:prstGeom>
          <a:ln w="0">
            <a:noFill/>
          </a:ln>
        </p:spPr>
      </p:sp>
      <p:sp>
        <p:nvSpPr>
          <p:cNvPr id="88" name="PlaceHolder 2"/>
          <p:cNvSpPr>
            <a:spLocks noGrp="1"/>
          </p:cNvSpPr>
          <p:nvPr>
            <p:ph type="body"/>
          </p:nvPr>
        </p:nvSpPr>
        <p:spPr>
          <a:xfrm>
            <a:off x="914400" y="4235400"/>
            <a:ext cx="5029200" cy="401184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There will have been an overview presentation given on Day 1 of the session that covers some of the high level topics including the application landscape (i.e. what are the major parts of the system, what packages are being used, what infrastructure is being developed, etc.)</a:t>
            </a:r>
            <a:endParaRPr b="0" lang="en-US" sz="1200" strike="noStrike" u="none">
              <a:solidFill>
                <a:srgbClr val="000000"/>
              </a:solidFill>
              <a:effectLst/>
              <a:uFillTx/>
              <a:latin typeface="Book Antiqua"/>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PlaceHolder 1"/>
          <p:cNvSpPr>
            <a:spLocks noGrp="1"/>
          </p:cNvSpPr>
          <p:nvPr>
            <p:ph type="sldImg"/>
          </p:nvPr>
        </p:nvSpPr>
        <p:spPr>
          <a:xfrm>
            <a:off x="1209600" y="674640"/>
            <a:ext cx="4440240" cy="3330720"/>
          </a:xfrm>
          <a:prstGeom prst="rect">
            <a:avLst/>
          </a:prstGeom>
          <a:ln w="0">
            <a:noFill/>
          </a:ln>
        </p:spPr>
      </p:sp>
      <p:sp>
        <p:nvSpPr>
          <p:cNvPr id="90" name="PlaceHolder 2"/>
          <p:cNvSpPr>
            <a:spLocks noGrp="1"/>
          </p:cNvSpPr>
          <p:nvPr>
            <p:ph type="body"/>
          </p:nvPr>
        </p:nvSpPr>
        <p:spPr>
          <a:xfrm>
            <a:off x="914400" y="4235400"/>
            <a:ext cx="5029200" cy="401184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There will have been an overview presentation given on Day 1 of the session that covers some of the high level topics including the application landscape (i.e. what are the major parts of the system, what packages are being used, what infrastructure is being developed, etc.)</a:t>
            </a:r>
            <a:endParaRPr b="0" lang="en-US" sz="1200" strike="noStrike" u="none">
              <a:solidFill>
                <a:srgbClr val="000000"/>
              </a:solidFill>
              <a:effectLst/>
              <a:uFillTx/>
              <a:latin typeface="Book Antiqua"/>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PlaceHolder 1"/>
          <p:cNvSpPr>
            <a:spLocks noGrp="1"/>
          </p:cNvSpPr>
          <p:nvPr>
            <p:ph type="sldImg"/>
          </p:nvPr>
        </p:nvSpPr>
        <p:spPr>
          <a:xfrm>
            <a:off x="1209600" y="674640"/>
            <a:ext cx="4440240" cy="3330720"/>
          </a:xfrm>
          <a:prstGeom prst="rect">
            <a:avLst/>
          </a:prstGeom>
          <a:ln w="0">
            <a:noFill/>
          </a:ln>
        </p:spPr>
      </p:sp>
      <p:sp>
        <p:nvSpPr>
          <p:cNvPr id="92" name="PlaceHolder 2"/>
          <p:cNvSpPr>
            <a:spLocks noGrp="1"/>
          </p:cNvSpPr>
          <p:nvPr>
            <p:ph type="body"/>
          </p:nvPr>
        </p:nvSpPr>
        <p:spPr>
          <a:xfrm>
            <a:off x="914400" y="4235400"/>
            <a:ext cx="5029200" cy="401184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There will have been an overview presentation given on Day 1 of the session that covers some of the high level topics including the application landscape (i.e. what are the major parts of the system, what packages are being used, what infrastructure is being developed, etc.)</a:t>
            </a:r>
            <a:endParaRPr b="0" lang="en-US" sz="1200" strike="noStrike" u="none">
              <a:solidFill>
                <a:srgbClr val="000000"/>
              </a:solidFill>
              <a:effectLst/>
              <a:uFillTx/>
              <a:latin typeface="Book Antiqua"/>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PlaceHolder 1"/>
          <p:cNvSpPr>
            <a:spLocks noGrp="1"/>
          </p:cNvSpPr>
          <p:nvPr>
            <p:ph type="sldImg"/>
          </p:nvPr>
        </p:nvSpPr>
        <p:spPr>
          <a:xfrm>
            <a:off x="1209600" y="674640"/>
            <a:ext cx="4440240" cy="3330720"/>
          </a:xfrm>
          <a:prstGeom prst="rect">
            <a:avLst/>
          </a:prstGeom>
          <a:ln w="0">
            <a:noFill/>
          </a:ln>
        </p:spPr>
      </p:sp>
      <p:sp>
        <p:nvSpPr>
          <p:cNvPr id="94" name="PlaceHolder 2"/>
          <p:cNvSpPr>
            <a:spLocks noGrp="1"/>
          </p:cNvSpPr>
          <p:nvPr>
            <p:ph type="body"/>
          </p:nvPr>
        </p:nvSpPr>
        <p:spPr>
          <a:xfrm>
            <a:off x="914400" y="4235400"/>
            <a:ext cx="5029200" cy="401184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There will have been an overview presentation given on Day 1 of the session that covers some of the high level topics including the application landscape (i.e. what are the major parts of the system, what packages are being used, what infrastructure is being developed, etc.)</a:t>
            </a:r>
            <a:endParaRPr b="0" lang="en-US" sz="1200" strike="noStrike" u="none">
              <a:solidFill>
                <a:srgbClr val="000000"/>
              </a:solidFill>
              <a:effectLst/>
              <a:uFillTx/>
              <a:latin typeface="Book Antiqua"/>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affe5"/>
        </a:solidFill>
      </p:bgPr>
    </p:bg>
    <p:spTree>
      <p:nvGrpSpPr>
        <p:cNvPr id="1" name=""/>
        <p:cNvGrpSpPr/>
        <p:nvPr/>
      </p:nvGrpSpPr>
      <p:grpSpPr>
        <a:xfrm>
          <a:off x="0" y="0"/>
          <a:ext cx="0" cy="0"/>
          <a:chOff x="0" y="0"/>
          <a:chExt cx="0" cy="0"/>
        </a:xfrm>
      </p:grpSpPr>
      <p:sp>
        <p:nvSpPr>
          <p:cNvPr id="0" name="PlaceHolder 1"/>
          <p:cNvSpPr>
            <a:spLocks noGrp="1"/>
          </p:cNvSpPr>
          <p:nvPr>
            <p:ph type="ftr" idx="1"/>
          </p:nvPr>
        </p:nvSpPr>
        <p:spPr>
          <a:xfrm>
            <a:off x="-360" y="640080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1" name=""/>
          <p:cNvSpPr/>
          <p:nvPr/>
        </p:nvSpPr>
        <p:spPr>
          <a:xfrm>
            <a:off x="0" y="1066680"/>
            <a:ext cx="9144000" cy="0"/>
          </a:xfrm>
          <a:prstGeom prst="line">
            <a:avLst/>
          </a:prstGeom>
          <a:ln w="19080">
            <a:solidFill>
              <a:srgbClr val="000000"/>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2" name="PlaceHolder 2"/>
          <p:cNvSpPr>
            <a:spLocks noGrp="1"/>
          </p:cNvSpPr>
          <p:nvPr>
            <p:ph type="dt" idx="2"/>
          </p:nvPr>
        </p:nvSpPr>
        <p:spPr>
          <a:xfrm>
            <a:off x="7146720" y="6324480"/>
            <a:ext cx="190476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C616E4D-3878-489C-A459-F8347A1CA325}" type="datetime">
              <a:rPr b="0" lang="en-US" sz="1000" strike="noStrike" u="none">
                <a:solidFill>
                  <a:srgbClr val="000000"/>
                </a:solidFill>
                <a:effectLst/>
                <a:uFillTx/>
                <a:latin typeface="Arial"/>
              </a:rPr>
              <a:t>09/27/25</a:t>
            </a:fld>
            <a:endParaRPr b="0" lang="en-US" sz="1000" strike="noStrike" u="none">
              <a:solidFill>
                <a:srgbClr val="000000"/>
              </a:solidFill>
              <a:effectLst/>
              <a:uFillTx/>
              <a:latin typeface="Times New Roman"/>
            </a:endParaRPr>
          </a:p>
        </p:txBody>
      </p:sp>
      <p:sp>
        <p:nvSpPr>
          <p:cNvPr id="3" name="PlaceHolder 3"/>
          <p:cNvSpPr>
            <a:spLocks noGrp="1"/>
          </p:cNvSpPr>
          <p:nvPr>
            <p:ph type="sldNum" idx="3"/>
          </p:nvPr>
        </p:nvSpPr>
        <p:spPr>
          <a:xfrm>
            <a:off x="3619440" y="6324480"/>
            <a:ext cx="190512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FC669C0-2858-4922-88BA-6FA058FA0A00}"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pic>
        <p:nvPicPr>
          <p:cNvPr id="4" name="" descr=""/>
          <p:cNvPicPr/>
          <p:nvPr/>
        </p:nvPicPr>
        <p:blipFill>
          <a:blip r:embed="rId2"/>
          <a:stretch/>
        </p:blipFill>
        <p:spPr>
          <a:xfrm>
            <a:off x="0" y="5992920"/>
            <a:ext cx="1608120" cy="86508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affe5"/>
        </a:solidFill>
      </p:bgPr>
    </p:bg>
    <p:spTree>
      <p:nvGrpSpPr>
        <p:cNvPr id="1" name=""/>
        <p:cNvGrpSpPr/>
        <p:nvPr/>
      </p:nvGrpSpPr>
      <p:grpSpPr>
        <a:xfrm>
          <a:off x="0" y="0"/>
          <a:ext cx="0" cy="0"/>
          <a:chOff x="0" y="0"/>
          <a:chExt cx="0" cy="0"/>
        </a:xfrm>
      </p:grpSpPr>
      <p:sp>
        <p:nvSpPr>
          <p:cNvPr id="5" name="PlaceHolder 1"/>
          <p:cNvSpPr>
            <a:spLocks noGrp="1"/>
          </p:cNvSpPr>
          <p:nvPr>
            <p:ph type="dt" idx="4"/>
          </p:nvPr>
        </p:nvSpPr>
        <p:spPr>
          <a:xfrm>
            <a:off x="7146720" y="6324480"/>
            <a:ext cx="190476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F232567-06D2-42B9-B3DD-096417966B13}" type="datetime">
              <a:rPr b="0" lang="en-US" sz="1000" strike="noStrike" u="none">
                <a:solidFill>
                  <a:srgbClr val="000000"/>
                </a:solidFill>
                <a:effectLst/>
                <a:uFillTx/>
                <a:latin typeface="Arial"/>
              </a:rPr>
              <a:t>09/27/25</a:t>
            </a:fld>
            <a:endParaRPr b="0" lang="en-US" sz="1000" strike="noStrike" u="none">
              <a:solidFill>
                <a:srgbClr val="000000"/>
              </a:solidFill>
              <a:effectLst/>
              <a:uFillTx/>
              <a:latin typeface="Times New Roman"/>
            </a:endParaRPr>
          </a:p>
        </p:txBody>
      </p:sp>
      <p:sp>
        <p:nvSpPr>
          <p:cNvPr id="6" name="PlaceHolder 2"/>
          <p:cNvSpPr>
            <a:spLocks noGrp="1"/>
          </p:cNvSpPr>
          <p:nvPr>
            <p:ph type="ftr" idx="5"/>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7" name="PlaceHolder 3"/>
          <p:cNvSpPr>
            <a:spLocks noGrp="1"/>
          </p:cNvSpPr>
          <p:nvPr>
            <p:ph type="sldNum" idx="6"/>
          </p:nvPr>
        </p:nvSpPr>
        <p:spPr>
          <a:xfrm>
            <a:off x="3619440" y="6324480"/>
            <a:ext cx="190512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1291859-D534-4FE8-B7C1-998F41F7A0D0}"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pic>
        <p:nvPicPr>
          <p:cNvPr id="8" name="Copy%20of%20Ercot%20Logo" descr=""/>
          <p:cNvPicPr/>
          <p:nvPr/>
        </p:nvPicPr>
        <p:blipFill>
          <a:blip r:embed="rId2"/>
          <a:stretch/>
        </p:blipFill>
        <p:spPr>
          <a:xfrm>
            <a:off x="239760" y="2290680"/>
            <a:ext cx="2197080" cy="1035000"/>
          </a:xfrm>
          <a:prstGeom prst="rect">
            <a:avLst/>
          </a:prstGeom>
          <a:noFill/>
          <a:ln w="0">
            <a:noFill/>
          </a:ln>
        </p:spPr>
      </p:pic>
      <p:sp>
        <p:nvSpPr>
          <p:cNvPr id="9" name=""/>
          <p:cNvSpPr/>
          <p:nvPr/>
        </p:nvSpPr>
        <p:spPr>
          <a:xfrm>
            <a:off x="74520" y="3409920"/>
            <a:ext cx="89582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PlaceHolder 4"/>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title text format</a:t>
            </a:r>
            <a:endParaRPr b="1" lang="en-US" sz="2400" strike="noStrike" u="none">
              <a:solidFill>
                <a:srgbClr val="000000"/>
              </a:solidFill>
              <a:effectLst/>
              <a:uFillTx/>
              <a:latin typeface="Arial"/>
            </a:endParaRPr>
          </a:p>
        </p:txBody>
      </p:sp>
      <p:sp>
        <p:nvSpPr>
          <p:cNvPr id="1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457200" indent="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91440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37160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Fourth Outline Level</a:t>
            </a:r>
            <a:endParaRPr b="0" lang="en-US" sz="1400" strike="noStrike" u="none">
              <a:solidFill>
                <a:srgbClr val="000000"/>
              </a:solidFill>
              <a:effectLst/>
              <a:uFillTx/>
              <a:latin typeface="Arial"/>
            </a:endParaRPr>
          </a:p>
          <a:p>
            <a:pPr lvl="4" marL="1828800" algn="ctr">
              <a:spcBef>
                <a:spcPts val="349"/>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Fifth Outline Level</a:t>
            </a:r>
            <a:endParaRPr b="0" lang="en-US" sz="1400" strike="noStrike" u="none">
              <a:solidFill>
                <a:srgbClr val="000000"/>
              </a:solidFill>
              <a:effectLst/>
              <a:uFillTx/>
              <a:latin typeface="Arial"/>
            </a:endParaRPr>
          </a:p>
          <a:p>
            <a:pPr lvl="5" marL="18288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Sixth Outline Level</a:t>
            </a:r>
            <a:endParaRPr b="0" lang="en-US" sz="1400" strike="noStrike" u="none">
              <a:solidFill>
                <a:srgbClr val="000000"/>
              </a:solidFill>
              <a:effectLst/>
              <a:uFillTx/>
              <a:latin typeface="Arial"/>
            </a:endParaRPr>
          </a:p>
          <a:p>
            <a:pPr lvl="6" marL="18288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Seventh Outline Level</a:t>
            </a:r>
            <a:endParaRPr b="0" lang="en-US" sz="1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1356840" y="3424320"/>
            <a:ext cx="7139160" cy="885600"/>
          </a:xfrm>
          <a:prstGeom prst="rect">
            <a:avLst/>
          </a:prstGeom>
          <a:noFill/>
          <a:ln w="0">
            <a:noFill/>
          </a:ln>
        </p:spPr>
        <p:txBody>
          <a:bodyPr lIns="90000" rIns="90000" tIns="46800" bIns="46800" anchor="t">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ERCOT QSE Project Manager Meeting</a:t>
            </a:r>
            <a:br>
              <a:rPr sz="3200"/>
            </a:br>
            <a:br>
              <a:rPr sz="3200"/>
            </a:br>
            <a:r>
              <a:rPr b="0" lang="en-US" sz="3200" strike="noStrike" u="none">
                <a:solidFill>
                  <a:srgbClr val="000000"/>
                </a:solidFill>
                <a:effectLst/>
                <a:uFillTx/>
                <a:latin typeface="Times New Roman"/>
              </a:rPr>
              <a:t>Program Status</a:t>
            </a:r>
            <a:br>
              <a:rPr sz="3200"/>
            </a:br>
            <a:r>
              <a:rPr b="0" lang="en-US" sz="3200" strike="noStrike" u="none">
                <a:solidFill>
                  <a:srgbClr val="000000"/>
                </a:solidFill>
                <a:effectLst/>
                <a:uFillTx/>
                <a:latin typeface="Times New Roman"/>
              </a:rPr>
              <a:t> and Purpose of the Meeting</a:t>
            </a:r>
            <a:br>
              <a:rPr sz="3200"/>
            </a:br>
            <a:endParaRPr b="1" lang="en-US" sz="3200" strike="noStrike" u="none">
              <a:solidFill>
                <a:srgbClr val="000000"/>
              </a:solidFill>
              <a:effectLst/>
              <a:uFillTx/>
              <a:latin typeface="Arial"/>
            </a:endParaRPr>
          </a:p>
        </p:txBody>
      </p:sp>
      <p:sp>
        <p:nvSpPr>
          <p:cNvPr id="16" name="PlaceHolder 2"/>
          <p:cNvSpPr>
            <a:spLocks noGrp="1"/>
          </p:cNvSpPr>
          <p:nvPr>
            <p:ph type="subTitle"/>
          </p:nvPr>
        </p:nvSpPr>
        <p:spPr>
          <a:xfrm>
            <a:off x="304560" y="5587560"/>
            <a:ext cx="6489720" cy="104148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November 15, 2000</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Steve Grendel</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Director of Information Technology</a:t>
            </a: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3EDB9073-B70A-4C5A-94FE-A4D1E7CC53A3}" type="slidenum">
              <a:t>1</a:t>
            </a:fld>
          </a:p>
        </p:txBody>
      </p:sp>
      <p:sp>
        <p:nvSpPr>
          <p:cNvPr id="5" name="PlaceHolder 4"/>
          <p:cNvSpPr>
            <a:spLocks noGrp="1"/>
          </p:cNvSpPr>
          <p:nvPr>
            <p:ph type="dt" idx="2"/>
          </p:nvPr>
        </p:nvSpPr>
        <p:spPr/>
        <p:txBody>
          <a:bodyPr/>
          <a:p>
            <a:fld id="{7008F380-2713-45A7-9FB1-978F2AE59BCC}" type="datetime1">
              <a:rPr lang="en-US"/>
              <a:t>09/27/25</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graphicFrame>
        <p:nvGraphicFramePr>
          <p:cNvPr id="17" name=""/>
          <p:cNvGraphicFramePr/>
          <p:nvPr/>
        </p:nvGraphicFramePr>
        <p:xfrm>
          <a:off x="0" y="1117440"/>
          <a:ext cx="8782200" cy="4765680"/>
        </p:xfrm>
        <a:graphic>
          <a:graphicData uri="http://schemas.openxmlformats.org/presentationml/2006/ole">
            <p:oleObj r:id="rId1" spid="">
              <p:embed/>
              <p:pic>
                <p:nvPicPr>
                  <p:cNvPr id="18" name="" descr=""/>
                  <p:cNvPicPr/>
                  <p:nvPr/>
                </p:nvPicPr>
                <p:blipFill>
                  <a:blip r:embed="rId2"/>
                  <a:stretch/>
                </p:blipFill>
                <p:spPr>
                  <a:xfrm>
                    <a:off x="0" y="1117440"/>
                    <a:ext cx="8782200" cy="4765680"/>
                  </a:xfrm>
                  <a:prstGeom prst="rect">
                    <a:avLst/>
                  </a:prstGeom>
                  <a:noFill/>
                  <a:ln w="0">
                    <a:noFill/>
                  </a:ln>
                </p:spPr>
              </p:pic>
            </p:oleObj>
          </a:graphicData>
        </a:graphic>
      </p:graphicFrame>
      <p:sp>
        <p:nvSpPr>
          <p:cNvPr id="19" name=""/>
          <p:cNvSpPr/>
          <p:nvPr/>
        </p:nvSpPr>
        <p:spPr>
          <a:xfrm>
            <a:off x="2158920" y="216000"/>
            <a:ext cx="3962520" cy="474840"/>
          </a:xfrm>
          <a:prstGeom prst="rect">
            <a:avLst/>
          </a:prstGeom>
          <a:noFill/>
          <a:ln w="0">
            <a:noFill/>
          </a:ln>
        </p:spPr>
        <p:style>
          <a:lnRef idx="0"/>
          <a:fillRef idx="0"/>
          <a:effectRef idx="0"/>
          <a:fontRef idx="minor"/>
        </p:style>
        <p:txBody>
          <a:bodyPr lIns="90000" rIns="90000" tIns="46800" bIns="46800" anchor="t">
            <a:spAutoFit/>
          </a:bodyPr>
          <a:p>
            <a:pPr>
              <a:spcBef>
                <a:spcPts val="15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ERCOT Project Organization</a:t>
            </a:r>
            <a:endParaRPr b="0" lang="en-US" sz="25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521B1FA8-F7B6-4888-AF21-7B07063EE3A1}" type="slidenum">
              <a:t>2</a:t>
            </a:fld>
          </a:p>
        </p:txBody>
      </p:sp>
      <p:sp>
        <p:nvSpPr>
          <p:cNvPr id="3" name="PlaceHolder 2"/>
          <p:cNvSpPr>
            <a:spLocks noGrp="1"/>
          </p:cNvSpPr>
          <p:nvPr>
            <p:ph type="dt" idx="2"/>
          </p:nvPr>
        </p:nvSpPr>
        <p:spPr/>
        <p:txBody>
          <a:bodyPr/>
          <a:p>
            <a:fld id="{A87EDA7A-8967-4F09-8535-B128D555E0C7}" type="datetime1">
              <a:rPr lang="en-US"/>
              <a:t>09/27/25</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sp>
        <p:nvSpPr>
          <p:cNvPr id="20" name=""/>
          <p:cNvSpPr/>
          <p:nvPr/>
        </p:nvSpPr>
        <p:spPr>
          <a:xfrm>
            <a:off x="1727280" y="4381560"/>
            <a:ext cx="6324480" cy="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101520" y="1106640"/>
            <a:ext cx="119376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Apr 30: Business Architecture Developed</a:t>
            </a:r>
            <a:endParaRPr b="0" lang="en-US" sz="1200" strike="noStrike" u="none">
              <a:solidFill>
                <a:srgbClr val="000000"/>
              </a:solidFill>
              <a:effectLst/>
              <a:uFillTx/>
              <a:latin typeface="Times New Roman"/>
            </a:endParaRPr>
          </a:p>
        </p:txBody>
      </p:sp>
      <p:sp>
        <p:nvSpPr>
          <p:cNvPr id="22" name=""/>
          <p:cNvSpPr/>
          <p:nvPr/>
        </p:nvSpPr>
        <p:spPr>
          <a:xfrm>
            <a:off x="201600" y="3720960"/>
            <a:ext cx="8480520" cy="0"/>
          </a:xfrm>
          <a:prstGeom prst="line">
            <a:avLst/>
          </a:prstGeom>
          <a:ln w="12600">
            <a:solidFill>
              <a:srgbClr val="ff33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1325520" y="358308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1930320" y="358308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2538360" y="358308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143160" y="358308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3751200" y="358308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4357800" y="358308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4965840" y="358308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5562720" y="3166920"/>
            <a:ext cx="0" cy="69228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6178680" y="358308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6784920" y="3166920"/>
            <a:ext cx="0" cy="69228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7391520" y="358308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7997760" y="358308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8593200" y="3870360"/>
            <a:ext cx="0" cy="47952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1706040" y="3833640"/>
            <a:ext cx="47736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7/00</a:t>
            </a:r>
            <a:endParaRPr b="0" lang="en-US" sz="1200" strike="noStrike" u="none">
              <a:solidFill>
                <a:srgbClr val="000000"/>
              </a:solidFill>
              <a:effectLst/>
              <a:uFillTx/>
              <a:latin typeface="Times New Roman"/>
            </a:endParaRPr>
          </a:p>
        </p:txBody>
      </p:sp>
      <p:sp>
        <p:nvSpPr>
          <p:cNvPr id="37" name=""/>
          <p:cNvSpPr/>
          <p:nvPr/>
        </p:nvSpPr>
        <p:spPr>
          <a:xfrm>
            <a:off x="3472560" y="3833640"/>
            <a:ext cx="56196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a:t>
            </a:r>
            <a:endParaRPr b="0" lang="en-US" sz="1200" strike="noStrike" u="none">
              <a:solidFill>
                <a:srgbClr val="000000"/>
              </a:solidFill>
              <a:effectLst/>
              <a:uFillTx/>
              <a:latin typeface="Times New Roman"/>
            </a:endParaRPr>
          </a:p>
        </p:txBody>
      </p:sp>
      <p:sp>
        <p:nvSpPr>
          <p:cNvPr id="38" name=""/>
          <p:cNvSpPr/>
          <p:nvPr/>
        </p:nvSpPr>
        <p:spPr>
          <a:xfrm>
            <a:off x="7193880" y="3833640"/>
            <a:ext cx="47736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4/01</a:t>
            </a:r>
            <a:endParaRPr b="0" lang="en-US" sz="1200" strike="noStrike" u="none">
              <a:solidFill>
                <a:srgbClr val="000000"/>
              </a:solidFill>
              <a:effectLst/>
              <a:uFillTx/>
              <a:latin typeface="Times New Roman"/>
            </a:endParaRPr>
          </a:p>
        </p:txBody>
      </p:sp>
      <p:sp>
        <p:nvSpPr>
          <p:cNvPr id="39" name=""/>
          <p:cNvSpPr/>
          <p:nvPr/>
        </p:nvSpPr>
        <p:spPr>
          <a:xfrm>
            <a:off x="5339880" y="3833640"/>
            <a:ext cx="47736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1/01</a:t>
            </a:r>
            <a:endParaRPr b="0" lang="en-US" sz="1200" strike="noStrike" u="none">
              <a:solidFill>
                <a:srgbClr val="000000"/>
              </a:solidFill>
              <a:effectLst/>
              <a:uFillTx/>
              <a:latin typeface="Times New Roman"/>
            </a:endParaRPr>
          </a:p>
        </p:txBody>
      </p:sp>
      <p:sp>
        <p:nvSpPr>
          <p:cNvPr id="40" name=""/>
          <p:cNvSpPr/>
          <p:nvPr/>
        </p:nvSpPr>
        <p:spPr>
          <a:xfrm>
            <a:off x="6215040" y="1935000"/>
            <a:ext cx="1176480" cy="1008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 1: Package 1, 2, 3 Integration </a:t>
            </a:r>
            <a:r>
              <a:rPr b="1" i="1" lang="en-US" sz="1200" strike="noStrike" u="none">
                <a:solidFill>
                  <a:srgbClr val="0066cc"/>
                </a:solidFill>
                <a:effectLst/>
                <a:uFillTx/>
                <a:latin typeface="Arial"/>
              </a:rPr>
              <a:t>Testing</a:t>
            </a:r>
            <a:r>
              <a:rPr b="0" i="1" lang="en-US" sz="1200" strike="noStrike" u="none">
                <a:solidFill>
                  <a:srgbClr val="000000"/>
                </a:solidFill>
                <a:effectLst/>
                <a:uFillTx/>
                <a:latin typeface="Arial"/>
              </a:rPr>
              <a:t> </a:t>
            </a:r>
            <a:r>
              <a:rPr b="0" lang="en-US" sz="1200" strike="noStrike" u="none">
                <a:solidFill>
                  <a:srgbClr val="000000"/>
                </a:solidFill>
                <a:effectLst/>
                <a:uFillTx/>
                <a:latin typeface="Arial"/>
              </a:rPr>
              <a:t>Completed</a:t>
            </a:r>
            <a:endParaRPr b="0" lang="en-US" sz="1200" strike="noStrike" u="none">
              <a:solidFill>
                <a:srgbClr val="000000"/>
              </a:solidFill>
              <a:effectLst/>
              <a:uFillTx/>
              <a:latin typeface="Times New Roman"/>
            </a:endParaRPr>
          </a:p>
        </p:txBody>
      </p:sp>
      <p:sp>
        <p:nvSpPr>
          <p:cNvPr id="41" name=""/>
          <p:cNvSpPr/>
          <p:nvPr/>
        </p:nvSpPr>
        <p:spPr>
          <a:xfrm>
            <a:off x="6504120" y="5251320"/>
            <a:ext cx="1168200" cy="1008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 15: Cross Package Integration </a:t>
            </a:r>
            <a:r>
              <a:rPr b="1" i="1" lang="en-US" sz="1200" strike="noStrike" u="none">
                <a:solidFill>
                  <a:srgbClr val="0066cc"/>
                </a:solidFill>
                <a:effectLst/>
                <a:uFillTx/>
                <a:latin typeface="Arial"/>
              </a:rPr>
              <a:t>Test</a:t>
            </a:r>
            <a:r>
              <a:rPr b="0" i="1" lang="en-US" sz="1200" strike="noStrike" u="none">
                <a:solidFill>
                  <a:srgbClr val="000000"/>
                </a:solidFill>
                <a:effectLst/>
                <a:uFillTx/>
                <a:latin typeface="Arial"/>
              </a:rPr>
              <a:t> </a:t>
            </a:r>
            <a:r>
              <a:rPr b="0" lang="en-US" sz="1200" strike="noStrike" u="none">
                <a:solidFill>
                  <a:srgbClr val="000000"/>
                </a:solidFill>
                <a:effectLst/>
                <a:uFillTx/>
                <a:latin typeface="Arial"/>
              </a:rPr>
              <a:t>Completed</a:t>
            </a:r>
            <a:endParaRPr b="0" lang="en-US" sz="1200" strike="noStrike" u="none">
              <a:solidFill>
                <a:srgbClr val="000000"/>
              </a:solidFill>
              <a:effectLst/>
              <a:uFillTx/>
              <a:latin typeface="Times New Roman"/>
            </a:endParaRPr>
          </a:p>
        </p:txBody>
      </p:sp>
      <p:sp>
        <p:nvSpPr>
          <p:cNvPr id="42" name=""/>
          <p:cNvSpPr/>
          <p:nvPr/>
        </p:nvSpPr>
        <p:spPr>
          <a:xfrm>
            <a:off x="8075520" y="4349880"/>
            <a:ext cx="10684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Jun 1: </a:t>
            </a:r>
            <a:r>
              <a:rPr b="1" i="1" lang="en-US" sz="1200" strike="noStrike" u="none">
                <a:solidFill>
                  <a:srgbClr val="00cc00"/>
                </a:solidFill>
                <a:effectLst/>
                <a:uFillTx/>
                <a:latin typeface="Arial"/>
              </a:rPr>
              <a:t>Pilot </a:t>
            </a:r>
            <a:r>
              <a:rPr b="0" lang="en-US" sz="1200" strike="noStrike" u="none">
                <a:solidFill>
                  <a:srgbClr val="000000"/>
                </a:solidFill>
                <a:effectLst/>
                <a:uFillTx/>
                <a:latin typeface="Arial"/>
              </a:rPr>
              <a:t>Cutover Completed</a:t>
            </a:r>
            <a:endParaRPr b="0" lang="en-US" sz="1200" strike="noStrike" u="none">
              <a:solidFill>
                <a:srgbClr val="000000"/>
              </a:solidFill>
              <a:effectLst/>
              <a:uFillTx/>
              <a:latin typeface="Times New Roman"/>
            </a:endParaRPr>
          </a:p>
        </p:txBody>
      </p:sp>
      <p:sp>
        <p:nvSpPr>
          <p:cNvPr id="43" name=""/>
          <p:cNvSpPr/>
          <p:nvPr/>
        </p:nvSpPr>
        <p:spPr>
          <a:xfrm>
            <a:off x="7032600" y="4349880"/>
            <a:ext cx="10429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Apr 1: </a:t>
            </a:r>
            <a:r>
              <a:rPr b="1" i="1" lang="en-US" sz="1200" strike="noStrike" u="none">
                <a:solidFill>
                  <a:srgbClr val="a50021"/>
                </a:solidFill>
                <a:effectLst/>
                <a:uFillTx/>
                <a:latin typeface="Arial"/>
              </a:rPr>
              <a:t>Mock Market</a:t>
            </a:r>
            <a:r>
              <a:rPr b="0" lang="en-US" sz="1200" strike="noStrike" u="none">
                <a:solidFill>
                  <a:srgbClr val="000000"/>
                </a:solidFill>
                <a:effectLst/>
                <a:uFillTx/>
                <a:latin typeface="Arial"/>
              </a:rPr>
              <a:t> Initiated</a:t>
            </a:r>
            <a:endParaRPr b="0" lang="en-US" sz="1200" strike="noStrike" u="none">
              <a:solidFill>
                <a:srgbClr val="000000"/>
              </a:solidFill>
              <a:effectLst/>
              <a:uFillTx/>
              <a:latin typeface="Times New Roman"/>
            </a:endParaRPr>
          </a:p>
        </p:txBody>
      </p:sp>
      <p:sp>
        <p:nvSpPr>
          <p:cNvPr id="44" name=""/>
          <p:cNvSpPr/>
          <p:nvPr/>
        </p:nvSpPr>
        <p:spPr>
          <a:xfrm>
            <a:off x="6535800" y="1106640"/>
            <a:ext cx="11826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 28: Business </a:t>
            </a:r>
            <a:r>
              <a:rPr b="1" i="1" lang="en-US" sz="1200" strike="noStrike" u="none">
                <a:solidFill>
                  <a:srgbClr val="0066cc"/>
                </a:solidFill>
                <a:effectLst/>
                <a:uFillTx/>
                <a:latin typeface="Arial"/>
              </a:rPr>
              <a:t>Test</a:t>
            </a:r>
            <a:r>
              <a:rPr b="0" i="1" lang="en-US" sz="1200" strike="noStrike" u="none">
                <a:solidFill>
                  <a:srgbClr val="000000"/>
                </a:solidFill>
                <a:effectLst/>
                <a:uFillTx/>
                <a:latin typeface="Arial"/>
              </a:rPr>
              <a:t> </a:t>
            </a:r>
            <a:r>
              <a:rPr b="0" lang="en-US" sz="1200" strike="noStrike" u="none">
                <a:solidFill>
                  <a:srgbClr val="000000"/>
                </a:solidFill>
                <a:effectLst/>
                <a:uFillTx/>
                <a:latin typeface="Arial"/>
              </a:rPr>
              <a:t>Completed</a:t>
            </a:r>
            <a:endParaRPr b="0" lang="en-US" sz="1200" strike="noStrike" u="none">
              <a:solidFill>
                <a:srgbClr val="000000"/>
              </a:solidFill>
              <a:effectLst/>
              <a:uFillTx/>
              <a:latin typeface="Times New Roman"/>
            </a:endParaRPr>
          </a:p>
        </p:txBody>
      </p:sp>
      <p:sp>
        <p:nvSpPr>
          <p:cNvPr id="45" name=""/>
          <p:cNvSpPr/>
          <p:nvPr/>
        </p:nvSpPr>
        <p:spPr>
          <a:xfrm>
            <a:off x="1917720" y="2119320"/>
            <a:ext cx="12556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Aug 1: Package 1 and 2 </a:t>
            </a:r>
            <a:r>
              <a:rPr b="1" i="1" lang="en-US" sz="1200" strike="noStrike" u="none">
                <a:solidFill>
                  <a:srgbClr val="996600"/>
                </a:solidFill>
                <a:effectLst/>
                <a:uFillTx/>
                <a:latin typeface="Arial"/>
              </a:rPr>
              <a:t>Design</a:t>
            </a:r>
            <a:r>
              <a:rPr b="1" lang="en-US" sz="1200" strike="noStrike" u="none">
                <a:solidFill>
                  <a:srgbClr val="996600"/>
                </a:solidFill>
                <a:effectLst/>
                <a:uFillTx/>
                <a:latin typeface="Arial"/>
              </a:rPr>
              <a:t> </a:t>
            </a:r>
            <a:r>
              <a:rPr b="0" lang="en-US" sz="1200" strike="noStrike" u="none">
                <a:solidFill>
                  <a:srgbClr val="000000"/>
                </a:solidFill>
                <a:effectLst/>
                <a:uFillTx/>
                <a:latin typeface="Arial"/>
              </a:rPr>
              <a:t>Competed</a:t>
            </a:r>
            <a:endParaRPr b="0" lang="en-US" sz="1200" strike="noStrike" u="none">
              <a:solidFill>
                <a:srgbClr val="000000"/>
              </a:solidFill>
              <a:effectLst/>
              <a:uFillTx/>
              <a:latin typeface="Times New Roman"/>
            </a:endParaRPr>
          </a:p>
        </p:txBody>
      </p:sp>
      <p:sp>
        <p:nvSpPr>
          <p:cNvPr id="46" name=""/>
          <p:cNvSpPr/>
          <p:nvPr/>
        </p:nvSpPr>
        <p:spPr>
          <a:xfrm>
            <a:off x="606600" y="4349880"/>
            <a:ext cx="137304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Jun 1: Package 3 </a:t>
            </a:r>
            <a:r>
              <a:rPr b="1" i="1" lang="en-US" sz="1200" strike="noStrike" u="none">
                <a:solidFill>
                  <a:srgbClr val="ff0000"/>
                </a:solidFill>
                <a:effectLst/>
                <a:uFillTx/>
                <a:latin typeface="Arial"/>
              </a:rPr>
              <a:t>Requirements</a:t>
            </a:r>
            <a:r>
              <a:rPr b="0" i="1" lang="en-US" sz="1200" strike="noStrike" u="none">
                <a:solidFill>
                  <a:srgbClr val="000000"/>
                </a:solidFill>
                <a:effectLst/>
                <a:uFillTx/>
                <a:latin typeface="Arial"/>
              </a:rPr>
              <a:t> </a:t>
            </a:r>
            <a:r>
              <a:rPr b="0" lang="en-US" sz="1200" strike="noStrike" u="none">
                <a:solidFill>
                  <a:srgbClr val="000000"/>
                </a:solidFill>
                <a:effectLst/>
                <a:uFillTx/>
                <a:latin typeface="Arial"/>
              </a:rPr>
              <a:t>Completed</a:t>
            </a:r>
            <a:endParaRPr b="0" lang="en-US" sz="1200" strike="noStrike" u="none">
              <a:solidFill>
                <a:srgbClr val="000000"/>
              </a:solidFill>
              <a:effectLst/>
              <a:uFillTx/>
              <a:latin typeface="Times New Roman"/>
            </a:endParaRPr>
          </a:p>
        </p:txBody>
      </p:sp>
      <p:sp>
        <p:nvSpPr>
          <p:cNvPr id="47" name=""/>
          <p:cNvSpPr/>
          <p:nvPr/>
        </p:nvSpPr>
        <p:spPr>
          <a:xfrm>
            <a:off x="3424320" y="2305080"/>
            <a:ext cx="11174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Oct 15: Package 3 </a:t>
            </a:r>
            <a:r>
              <a:rPr b="1" i="1" lang="en-US" sz="1200" strike="noStrike" u="none">
                <a:solidFill>
                  <a:srgbClr val="996600"/>
                </a:solidFill>
                <a:effectLst/>
                <a:uFillTx/>
                <a:latin typeface="Arial"/>
              </a:rPr>
              <a:t>Design</a:t>
            </a:r>
            <a:r>
              <a:rPr b="0" i="1" lang="en-US" sz="1200" strike="noStrike" u="none">
                <a:solidFill>
                  <a:srgbClr val="ff9900"/>
                </a:solidFill>
                <a:effectLst/>
                <a:uFillTx/>
                <a:latin typeface="Arial"/>
              </a:rPr>
              <a:t> </a:t>
            </a:r>
            <a:r>
              <a:rPr b="0" lang="en-US" sz="1200" strike="noStrike" u="none">
                <a:solidFill>
                  <a:srgbClr val="000000"/>
                </a:solidFill>
                <a:effectLst/>
                <a:uFillTx/>
                <a:latin typeface="Arial"/>
              </a:rPr>
              <a:t>Competed</a:t>
            </a:r>
            <a:endParaRPr b="0" lang="en-US" sz="1200" strike="noStrike" u="none">
              <a:solidFill>
                <a:srgbClr val="000000"/>
              </a:solidFill>
              <a:effectLst/>
              <a:uFillTx/>
              <a:latin typeface="Times New Roman"/>
            </a:endParaRPr>
          </a:p>
        </p:txBody>
      </p:sp>
      <p:sp>
        <p:nvSpPr>
          <p:cNvPr id="48" name=""/>
          <p:cNvSpPr/>
          <p:nvPr/>
        </p:nvSpPr>
        <p:spPr>
          <a:xfrm>
            <a:off x="4357800" y="1106640"/>
            <a:ext cx="138744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Nov 30: Package 1 and 2 </a:t>
            </a:r>
            <a:r>
              <a:rPr b="1" i="1" lang="en-US" sz="1200" strike="noStrike" u="none">
                <a:solidFill>
                  <a:srgbClr val="a50021"/>
                </a:solidFill>
                <a:effectLst/>
                <a:uFillTx/>
                <a:latin typeface="Arial"/>
              </a:rPr>
              <a:t>Build </a:t>
            </a:r>
            <a:r>
              <a:rPr b="0" lang="en-US" sz="1200" strike="noStrike" u="none">
                <a:solidFill>
                  <a:srgbClr val="000000"/>
                </a:solidFill>
                <a:effectLst/>
                <a:uFillTx/>
                <a:latin typeface="Arial"/>
              </a:rPr>
              <a:t>Competed</a:t>
            </a:r>
            <a:endParaRPr b="0" lang="en-US" sz="1200" strike="noStrike" u="none">
              <a:solidFill>
                <a:srgbClr val="000000"/>
              </a:solidFill>
              <a:effectLst/>
              <a:uFillTx/>
              <a:latin typeface="Times New Roman"/>
            </a:endParaRPr>
          </a:p>
        </p:txBody>
      </p:sp>
      <p:sp>
        <p:nvSpPr>
          <p:cNvPr id="49" name=""/>
          <p:cNvSpPr/>
          <p:nvPr/>
        </p:nvSpPr>
        <p:spPr>
          <a:xfrm>
            <a:off x="4965840" y="2305080"/>
            <a:ext cx="12128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Jan 1: Package 3 </a:t>
            </a:r>
            <a:r>
              <a:rPr b="1" i="1" lang="en-US" sz="1200" strike="noStrike" u="none">
                <a:solidFill>
                  <a:srgbClr val="a50021"/>
                </a:solidFill>
                <a:effectLst/>
                <a:uFillTx/>
                <a:latin typeface="Arial"/>
              </a:rPr>
              <a:t>Build </a:t>
            </a:r>
            <a:r>
              <a:rPr b="0" lang="en-US" sz="1200" strike="noStrike" u="none">
                <a:solidFill>
                  <a:srgbClr val="000000"/>
                </a:solidFill>
                <a:effectLst/>
                <a:uFillTx/>
                <a:latin typeface="Arial"/>
              </a:rPr>
              <a:t>Competed</a:t>
            </a:r>
            <a:endParaRPr b="0" lang="en-US" sz="1200" strike="noStrike" u="none">
              <a:solidFill>
                <a:srgbClr val="000000"/>
              </a:solidFill>
              <a:effectLst/>
              <a:uFillTx/>
              <a:latin typeface="Times New Roman"/>
            </a:endParaRPr>
          </a:p>
        </p:txBody>
      </p:sp>
      <p:sp>
        <p:nvSpPr>
          <p:cNvPr id="50" name=""/>
          <p:cNvSpPr/>
          <p:nvPr/>
        </p:nvSpPr>
        <p:spPr>
          <a:xfrm>
            <a:off x="7772400" y="2489040"/>
            <a:ext cx="13716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May 25: </a:t>
            </a:r>
            <a:r>
              <a:rPr b="1" i="1" lang="en-US" sz="1200" strike="noStrike" u="none">
                <a:solidFill>
                  <a:srgbClr val="a50021"/>
                </a:solidFill>
                <a:effectLst/>
                <a:uFillTx/>
                <a:latin typeface="Arial"/>
              </a:rPr>
              <a:t>Mock Market</a:t>
            </a:r>
            <a:r>
              <a:rPr b="0" lang="en-US" sz="1200" strike="noStrike" u="none">
                <a:solidFill>
                  <a:srgbClr val="000000"/>
                </a:solidFill>
                <a:effectLst/>
                <a:uFillTx/>
                <a:latin typeface="Arial"/>
              </a:rPr>
              <a:t> Test Completed</a:t>
            </a:r>
            <a:endParaRPr b="0" lang="en-US" sz="1200" strike="noStrike" u="none">
              <a:solidFill>
                <a:srgbClr val="000000"/>
              </a:solidFill>
              <a:effectLst/>
              <a:uFillTx/>
              <a:latin typeface="Times New Roman"/>
            </a:endParaRPr>
          </a:p>
        </p:txBody>
      </p:sp>
      <p:sp>
        <p:nvSpPr>
          <p:cNvPr id="51" name=""/>
          <p:cNvSpPr/>
          <p:nvPr/>
        </p:nvSpPr>
        <p:spPr>
          <a:xfrm>
            <a:off x="606600" y="1969920"/>
            <a:ext cx="0" cy="175104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547560" y="2432160"/>
            <a:ext cx="14590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May 15: Package 2 </a:t>
            </a:r>
            <a:r>
              <a:rPr b="1" i="1" lang="en-US" sz="1200" strike="noStrike" u="none">
                <a:solidFill>
                  <a:srgbClr val="ff0000"/>
                </a:solidFill>
                <a:effectLst/>
                <a:uFillTx/>
                <a:latin typeface="Arial"/>
              </a:rPr>
              <a:t>Requirements</a:t>
            </a:r>
            <a:r>
              <a:rPr b="0" i="1" lang="en-US" sz="1200" strike="noStrike" u="none">
                <a:solidFill>
                  <a:srgbClr val="000000"/>
                </a:solidFill>
                <a:effectLst/>
                <a:uFillTx/>
                <a:latin typeface="Arial"/>
              </a:rPr>
              <a:t> </a:t>
            </a:r>
            <a:r>
              <a:rPr b="0" lang="en-US" sz="1200" strike="noStrike" u="none">
                <a:solidFill>
                  <a:srgbClr val="000000"/>
                </a:solidFill>
                <a:effectLst/>
                <a:uFillTx/>
                <a:latin typeface="Arial"/>
              </a:rPr>
              <a:t>Completed</a:t>
            </a:r>
            <a:endParaRPr b="0" lang="en-US" sz="1200" strike="noStrike" u="none">
              <a:solidFill>
                <a:srgbClr val="000000"/>
              </a:solidFill>
              <a:effectLst/>
              <a:uFillTx/>
              <a:latin typeface="Times New Roman"/>
            </a:endParaRPr>
          </a:p>
        </p:txBody>
      </p:sp>
      <p:sp>
        <p:nvSpPr>
          <p:cNvPr id="53" name=""/>
          <p:cNvSpPr/>
          <p:nvPr/>
        </p:nvSpPr>
        <p:spPr>
          <a:xfrm>
            <a:off x="1122480" y="3166920"/>
            <a:ext cx="0" cy="55404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1325520" y="3859200"/>
            <a:ext cx="0" cy="49068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2538360" y="3166920"/>
            <a:ext cx="0" cy="41616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4038480" y="3166920"/>
            <a:ext cx="0" cy="55404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flipV="1">
            <a:off x="7391520" y="4154040"/>
            <a:ext cx="0" cy="19548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flipV="1">
            <a:off x="7066080" y="3720600"/>
            <a:ext cx="0" cy="147636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flipV="1">
            <a:off x="4965840" y="1955520"/>
            <a:ext cx="0" cy="176508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flipV="1">
            <a:off x="8478720" y="3152880"/>
            <a:ext cx="0" cy="56808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7267680" y="1955880"/>
            <a:ext cx="0" cy="176508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8593200" y="359424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639720" y="359424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5560920" y="359424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6794640" y="3594240"/>
            <a:ext cx="0" cy="276120"/>
          </a:xfrm>
          <a:prstGeom prst="line">
            <a:avLst/>
          </a:prstGeom>
          <a:ln w="1260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639720" y="3720960"/>
            <a:ext cx="0" cy="153036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201600" y="5159520"/>
            <a:ext cx="11239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May 1:</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PMO Established</a:t>
            </a:r>
            <a:endParaRPr b="0" lang="en-US" sz="1200" strike="noStrike" u="none">
              <a:solidFill>
                <a:srgbClr val="000000"/>
              </a:solidFill>
              <a:effectLst/>
              <a:uFillTx/>
              <a:latin typeface="Times New Roman"/>
            </a:endParaRPr>
          </a:p>
        </p:txBody>
      </p:sp>
      <p:sp>
        <p:nvSpPr>
          <p:cNvPr id="68" name=""/>
          <p:cNvSpPr/>
          <p:nvPr/>
        </p:nvSpPr>
        <p:spPr>
          <a:xfrm>
            <a:off x="3782520" y="4603320"/>
            <a:ext cx="199332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We Are Here</a:t>
            </a:r>
            <a:endParaRPr b="0" lang="en-US" sz="2400" strike="noStrike" u="none">
              <a:solidFill>
                <a:srgbClr val="000000"/>
              </a:solidFill>
              <a:effectLst/>
              <a:uFillTx/>
              <a:latin typeface="Times New Roman"/>
            </a:endParaRPr>
          </a:p>
        </p:txBody>
      </p:sp>
      <p:sp>
        <p:nvSpPr>
          <p:cNvPr id="69" name=""/>
          <p:cNvSpPr/>
          <p:nvPr/>
        </p:nvSpPr>
        <p:spPr>
          <a:xfrm flipH="1" flipV="1">
            <a:off x="4530600" y="3798360"/>
            <a:ext cx="341280" cy="809640"/>
          </a:xfrm>
          <a:prstGeom prst="line">
            <a:avLst/>
          </a:prstGeom>
          <a:ln w="32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1312920" y="1095480"/>
            <a:ext cx="12556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Jul 1:</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Early Delivery of Frequency Control</a:t>
            </a:r>
            <a:endParaRPr b="0" lang="en-US" sz="1200" strike="noStrike" u="none">
              <a:solidFill>
                <a:srgbClr val="000000"/>
              </a:solidFill>
              <a:effectLst/>
              <a:uFillTx/>
              <a:latin typeface="Times New Roman"/>
            </a:endParaRPr>
          </a:p>
        </p:txBody>
      </p:sp>
      <p:sp>
        <p:nvSpPr>
          <p:cNvPr id="71" name=""/>
          <p:cNvSpPr/>
          <p:nvPr/>
        </p:nvSpPr>
        <p:spPr>
          <a:xfrm>
            <a:off x="1919160" y="2062080"/>
            <a:ext cx="0" cy="153216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219240" y="3699000"/>
            <a:ext cx="4338360" cy="14040"/>
          </a:xfrm>
          <a:prstGeom prst="line">
            <a:avLst/>
          </a:prstGeom>
          <a:ln w="57240">
            <a:solidFill>
              <a:srgbClr val="0099ff"/>
            </a:solidFill>
            <a:miter/>
            <a:tailEnd len="med" type="triangle" w="med"/>
          </a:ln>
        </p:spPr>
        <p:style>
          <a:lnRef idx="0"/>
          <a:fillRef idx="0"/>
          <a:effectRef idx="0"/>
          <a:fontRef idx="minor"/>
        </p:style>
        <p:txBody>
          <a:bodyPr lIns="90000" rIns="90000" tIns="-32760" bIns="-32760" anchor="ctr">
            <a:noAutofit/>
          </a:bodyPr>
          <a:p>
            <a:endParaRPr b="0" lang="en-US" sz="2400" strike="noStrike" u="none">
              <a:solidFill>
                <a:srgbClr val="000000"/>
              </a:solidFill>
              <a:effectLst/>
              <a:uFillTx/>
              <a:latin typeface="Times New Roman"/>
            </a:endParaRPr>
          </a:p>
        </p:txBody>
      </p:sp>
      <p:sp>
        <p:nvSpPr>
          <p:cNvPr id="73" name=""/>
          <p:cNvSpPr/>
          <p:nvPr/>
        </p:nvSpPr>
        <p:spPr>
          <a:xfrm>
            <a:off x="2443320" y="5064120"/>
            <a:ext cx="13730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Sep 1:</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TCH Data Validation Tool</a:t>
            </a:r>
            <a:r>
              <a:rPr b="0" i="1" lang="en-US" sz="1200" strike="noStrike" u="none">
                <a:solidFill>
                  <a:srgbClr val="000000"/>
                </a:solidFill>
                <a:effectLst/>
                <a:uFillTx/>
                <a:latin typeface="Arial"/>
              </a:rPr>
              <a:t> </a:t>
            </a:r>
            <a:r>
              <a:rPr b="0" lang="en-US" sz="1200" strike="noStrike" u="none">
                <a:solidFill>
                  <a:srgbClr val="000000"/>
                </a:solidFill>
                <a:effectLst/>
                <a:uFillTx/>
                <a:latin typeface="Arial"/>
              </a:rPr>
              <a:t>Completed</a:t>
            </a:r>
            <a:endParaRPr b="0" lang="en-US" sz="1200" strike="noStrike" u="none">
              <a:solidFill>
                <a:srgbClr val="000000"/>
              </a:solidFill>
              <a:effectLst/>
              <a:uFillTx/>
              <a:latin typeface="Times New Roman"/>
            </a:endParaRPr>
          </a:p>
        </p:txBody>
      </p:sp>
      <p:sp>
        <p:nvSpPr>
          <p:cNvPr id="74" name=""/>
          <p:cNvSpPr/>
          <p:nvPr/>
        </p:nvSpPr>
        <p:spPr>
          <a:xfrm flipH="1">
            <a:off x="3139560" y="3859200"/>
            <a:ext cx="1800" cy="118764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2224080" y="457200"/>
            <a:ext cx="6767640" cy="576360"/>
          </a:xfrm>
          <a:prstGeom prst="rect">
            <a:avLst/>
          </a:prstGeom>
          <a:solidFill>
            <a:srgbClr val="ffffff"/>
          </a:solidFill>
          <a:ln w="0">
            <a:noFill/>
          </a:ln>
        </p:spPr>
        <p:style>
          <a:lnRef idx="0"/>
          <a:fillRef idx="0"/>
          <a:effectRef idx="0"/>
          <a:fontRef idx="minor"/>
        </p:style>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QSE Project Manager Meeting Goals</a:t>
            </a:r>
            <a:endParaRPr b="0" lang="en-US" sz="3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34B50FA9-8D52-4392-A7C6-25609D25A7BE}" type="slidenum">
              <a:t>3</a:t>
            </a:fld>
          </a:p>
        </p:txBody>
      </p:sp>
      <p:sp>
        <p:nvSpPr>
          <p:cNvPr id="3" name="PlaceHolder 2"/>
          <p:cNvSpPr>
            <a:spLocks noGrp="1"/>
          </p:cNvSpPr>
          <p:nvPr>
            <p:ph type="dt" idx="2"/>
          </p:nvPr>
        </p:nvSpPr>
        <p:spPr/>
        <p:txBody>
          <a:bodyPr/>
          <a:p>
            <a:fld id="{BC25E6C7-A51A-4E8A-836D-529FB554E394}" type="datetime1">
              <a:rPr lang="en-US"/>
              <a:t>09/27/25</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graphicFrame>
        <p:nvGraphicFramePr>
          <p:cNvPr id="76" name=""/>
          <p:cNvGraphicFramePr/>
          <p:nvPr/>
        </p:nvGraphicFramePr>
        <p:xfrm>
          <a:off x="8458200" y="4038480"/>
          <a:ext cx="182520" cy="335160"/>
        </p:xfrm>
        <a:graphic>
          <a:graphicData uri="http://schemas.openxmlformats.org/drawingml/2006/table">
            <a:tbl>
              <a:tblPr/>
              <a:tblGrid>
                <a:gridCol w="216000"/>
              </a:tblGrid>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ffff00"/>
                      </a:solidFill>
                      <a:prstDash val="solid"/>
                    </a:lnL>
                    <a:lnR w="5760">
                      <a:solidFill>
                        <a:srgbClr val="ffff00"/>
                      </a:solidFill>
                      <a:prstDash val="solid"/>
                    </a:lnR>
                    <a:lnT w="5760">
                      <a:solidFill>
                        <a:srgbClr val="ffff00"/>
                      </a:solidFill>
                      <a:prstDash val="solid"/>
                    </a:lnT>
                    <a:lnB w="5760">
                      <a:solidFill>
                        <a:srgbClr val="ffff00"/>
                      </a:solidFill>
                      <a:prstDash val="solid"/>
                    </a:lnB>
                    <a:noFill/>
                  </a:tcPr>
                </a:tc>
              </a:tr>
            </a:tbl>
          </a:graphicData>
        </a:graphic>
      </p:graphicFrame>
      <p:pic>
        <p:nvPicPr>
          <p:cNvPr id="77" name="" descr=""/>
          <p:cNvPicPr/>
          <p:nvPr/>
        </p:nvPicPr>
        <p:blipFill>
          <a:blip r:embed="rId1"/>
          <a:stretch/>
        </p:blipFill>
        <p:spPr>
          <a:xfrm>
            <a:off x="165240" y="1074600"/>
            <a:ext cx="8788320" cy="5597640"/>
          </a:xfrm>
          <a:prstGeom prst="rect">
            <a:avLst/>
          </a:prstGeom>
          <a:noFill/>
          <a:ln w="0">
            <a:noFill/>
          </a:ln>
        </p:spPr>
      </p:pic>
      <p:sp>
        <p:nvSpPr>
          <p:cNvPr id="78" name=""/>
          <p:cNvSpPr/>
          <p:nvPr/>
        </p:nvSpPr>
        <p:spPr>
          <a:xfrm>
            <a:off x="2224080" y="457200"/>
            <a:ext cx="6767640" cy="576360"/>
          </a:xfrm>
          <a:prstGeom prst="rect">
            <a:avLst/>
          </a:prstGeom>
          <a:solidFill>
            <a:srgbClr val="ffffff"/>
          </a:solidFill>
          <a:ln w="0">
            <a:noFill/>
          </a:ln>
        </p:spPr>
        <p:style>
          <a:lnRef idx="0"/>
          <a:fillRef idx="0"/>
          <a:effectRef idx="0"/>
          <a:fontRef idx="minor"/>
        </p:style>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QSE Project Manager Meeting Goals</a:t>
            </a:r>
            <a:endParaRPr b="0" lang="en-US" sz="3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9D5E41BC-3050-4351-B399-71C2557E28FF}" type="slidenum">
              <a:t>4</a:t>
            </a:fld>
          </a:p>
        </p:txBody>
      </p:sp>
      <p:sp>
        <p:nvSpPr>
          <p:cNvPr id="3" name="PlaceHolder 2"/>
          <p:cNvSpPr>
            <a:spLocks noGrp="1"/>
          </p:cNvSpPr>
          <p:nvPr>
            <p:ph type="dt" idx="2"/>
          </p:nvPr>
        </p:nvSpPr>
        <p:spPr/>
        <p:txBody>
          <a:bodyPr/>
          <a:p>
            <a:fld id="{6DFD41D9-F037-450C-B2AF-2430EB5DAE5D}" type="datetime1">
              <a:rPr lang="en-US"/>
              <a:t>09/27/25</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sp>
        <p:nvSpPr>
          <p:cNvPr id="79" name=""/>
          <p:cNvSpPr/>
          <p:nvPr/>
        </p:nvSpPr>
        <p:spPr>
          <a:xfrm>
            <a:off x="871560" y="1406520"/>
            <a:ext cx="7507440" cy="4995720"/>
          </a:xfrm>
          <a:prstGeom prst="rect">
            <a:avLst/>
          </a:prstGeom>
          <a:noFill/>
          <a:ln w="0">
            <a:noFill/>
          </a:ln>
        </p:spPr>
        <p:style>
          <a:lnRef idx="0"/>
          <a:fillRef idx="0"/>
          <a:effectRef idx="0"/>
          <a:fontRef idx="minor"/>
        </p:style>
        <p:txBody>
          <a:bodyPr lIns="90360" rIns="90360" tIns="44280" bIns="44280" anchor="t">
            <a:normAutofit/>
          </a:bodyPr>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To establish a line of communications with QSE project managers</a:t>
            </a: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Assure clear communication of QSE qualification activities and timelines</a:t>
            </a: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To coordinate QSE system(s) and organizational readiness activities with ERCOT including testing and training activities.</a:t>
            </a: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Provide a focused forum for QSE project managers to provide feedback and request information.</a:t>
            </a: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80" name=""/>
          <p:cNvSpPr/>
          <p:nvPr/>
        </p:nvSpPr>
        <p:spPr>
          <a:xfrm>
            <a:off x="2224080" y="457200"/>
            <a:ext cx="6767640" cy="576360"/>
          </a:xfrm>
          <a:prstGeom prst="rect">
            <a:avLst/>
          </a:prstGeom>
          <a:solidFill>
            <a:srgbClr val="ffffff"/>
          </a:solidFill>
          <a:ln w="0">
            <a:noFill/>
          </a:ln>
        </p:spPr>
        <p:style>
          <a:lnRef idx="0"/>
          <a:fillRef idx="0"/>
          <a:effectRef idx="0"/>
          <a:fontRef idx="minor"/>
        </p:style>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QSE Project Manager Meeting Goals</a:t>
            </a:r>
            <a:endParaRPr b="0" lang="en-US" sz="3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F763D97A-7E0D-43D3-8935-66C39B537732}" type="slidenum">
              <a:t>5</a:t>
            </a:fld>
          </a:p>
        </p:txBody>
      </p:sp>
      <p:sp>
        <p:nvSpPr>
          <p:cNvPr id="3" name="PlaceHolder 2"/>
          <p:cNvSpPr>
            <a:spLocks noGrp="1"/>
          </p:cNvSpPr>
          <p:nvPr>
            <p:ph type="dt" idx="2"/>
          </p:nvPr>
        </p:nvSpPr>
        <p:spPr/>
        <p:txBody>
          <a:bodyPr/>
          <a:p>
            <a:fld id="{2887F0F5-0ECA-42C5-BF3D-C439A20D1CAA}" type="datetime1">
              <a:rPr lang="en-US"/>
              <a:t>09/27/25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2223720" y="456840"/>
            <a:ext cx="6767640" cy="576360"/>
          </a:xfrm>
          <a:prstGeom prst="rect">
            <a:avLst/>
          </a:prstGeom>
          <a:solidFill>
            <a:srgbClr val="ffffff"/>
          </a:solidFill>
          <a:ln w="0">
            <a:noFill/>
          </a:ln>
        </p:spPr>
        <p:txBody>
          <a:bodyPr lIns="90000" rIns="90000" tIns="46800" bIns="46800" anchor="t">
            <a:noAutofit/>
          </a:bodyPr>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QSE Project Manager Meeting Goals</a:t>
            </a:r>
            <a:endParaRPr b="1" lang="en-US" sz="3200" strike="noStrike" u="none">
              <a:solidFill>
                <a:srgbClr val="000000"/>
              </a:solidFill>
              <a:effectLst/>
              <a:uFillTx/>
              <a:latin typeface="Arial"/>
            </a:endParaRPr>
          </a:p>
        </p:txBody>
      </p:sp>
      <p:sp>
        <p:nvSpPr>
          <p:cNvPr id="82" name=""/>
          <p:cNvSpPr/>
          <p:nvPr/>
        </p:nvSpPr>
        <p:spPr>
          <a:xfrm>
            <a:off x="871560" y="1406520"/>
            <a:ext cx="7507440" cy="4995720"/>
          </a:xfrm>
          <a:prstGeom prst="rect">
            <a:avLst/>
          </a:prstGeom>
          <a:noFill/>
          <a:ln w="0">
            <a:noFill/>
          </a:ln>
        </p:spPr>
        <p:style>
          <a:lnRef idx="0"/>
          <a:fillRef idx="0"/>
          <a:effectRef idx="0"/>
          <a:fontRef idx="minor"/>
        </p:style>
        <p:txBody>
          <a:bodyPr lIns="90360" rIns="90360" tIns="44280" bIns="44280" anchor="t">
            <a:normAutofit/>
          </a:bodyPr>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Facilitate readiness tracking of QSEs by ERCOT.</a:t>
            </a: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Develop and maintain a QSE readiness presentation to the ERCOT Board of directors at each board meeting.</a:t>
            </a: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Reach agreement of the format and schedule for future QSE project manager meetings. </a:t>
            </a: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Identification of any additional focused implementation groups</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38F44F4F-DC63-4260-974B-1CD745C67EB3}" type="slidenum">
              <a:t>6</a:t>
            </a:fld>
          </a:p>
        </p:txBody>
      </p:sp>
      <p:sp>
        <p:nvSpPr>
          <p:cNvPr id="4" name="PlaceHolder 3"/>
          <p:cNvSpPr>
            <a:spLocks noGrp="1"/>
          </p:cNvSpPr>
          <p:nvPr>
            <p:ph type="dt" idx="2"/>
          </p:nvPr>
        </p:nvSpPr>
        <p:spPr/>
        <p:txBody>
          <a:bodyPr/>
          <a:p>
            <a:fld id="{D0CCD6BA-56EF-42CA-841D-5C1326E873C9}" type="datetime1">
              <a:rPr lang="en-US"/>
              <a:t>09/27/25</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2223720" y="456840"/>
            <a:ext cx="6767640" cy="576360"/>
          </a:xfrm>
          <a:prstGeom prst="rect">
            <a:avLst/>
          </a:prstGeom>
          <a:solidFill>
            <a:srgbClr val="ffffff"/>
          </a:solidFill>
          <a:ln w="0">
            <a:noFill/>
          </a:ln>
        </p:spPr>
        <p:txBody>
          <a:bodyPr lIns="90000" rIns="90000" tIns="46800" bIns="46800" anchor="t">
            <a:noAutofit/>
          </a:bodyPr>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QSE Project Manager Meeting Goals</a:t>
            </a:r>
            <a:endParaRPr b="1" lang="en-US" sz="3200" strike="noStrike" u="none">
              <a:solidFill>
                <a:srgbClr val="000000"/>
              </a:solidFill>
              <a:effectLst/>
              <a:uFillTx/>
              <a:latin typeface="Arial"/>
            </a:endParaRPr>
          </a:p>
        </p:txBody>
      </p:sp>
      <p:sp>
        <p:nvSpPr>
          <p:cNvPr id="84" name=""/>
          <p:cNvSpPr/>
          <p:nvPr/>
        </p:nvSpPr>
        <p:spPr>
          <a:xfrm>
            <a:off x="871560" y="1406520"/>
            <a:ext cx="7507440" cy="4995720"/>
          </a:xfrm>
          <a:prstGeom prst="rect">
            <a:avLst/>
          </a:prstGeom>
          <a:noFill/>
          <a:ln w="0">
            <a:noFill/>
          </a:ln>
        </p:spPr>
        <p:style>
          <a:lnRef idx="0"/>
          <a:fillRef idx="0"/>
          <a:effectRef idx="0"/>
          <a:fontRef idx="minor"/>
        </p:style>
        <p:txBody>
          <a:bodyPr lIns="90360" rIns="90360" tIns="44280" bIns="44280" anchor="t">
            <a:normAutofit/>
          </a:bodyPr>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This is not a PIW meeting (No gap analysis review)</a:t>
            </a: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We are not here to change policies or market rules</a:t>
            </a: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We are here to coordinate implementation</a:t>
            </a: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This is not a MRS training session</a:t>
            </a: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1200240" indent="-228600">
              <a:lnSpc>
                <a:spcPct val="100000"/>
              </a:lnSpc>
              <a:spcBef>
                <a:spcPts val="25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F5D7D83E-B215-4B18-AC3F-311D576162EE}" type="slidenum">
              <a:t>7</a:t>
            </a:fld>
          </a:p>
        </p:txBody>
      </p:sp>
      <p:sp>
        <p:nvSpPr>
          <p:cNvPr id="4" name="PlaceHolder 3"/>
          <p:cNvSpPr>
            <a:spLocks noGrp="1"/>
          </p:cNvSpPr>
          <p:nvPr>
            <p:ph type="dt" idx="2"/>
          </p:nvPr>
        </p:nvSpPr>
        <p:spPr/>
        <p:txBody>
          <a:bodyPr/>
          <a:p>
            <a:fld id="{975DA5D8-18A3-4F6E-99DA-6506EF4C8CD3}" type="datetime1">
              <a:rPr lang="en-US"/>
              <a:t>09/27/25</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11751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2000-04-27T13:21:12Z</dcterms:created>
  <dc:creator>Phil Crosby</dc:creator>
  <dc:description>PowerPoint General 2-Color Overhead Presentation Template.  Andersen Consulting Firmwide Templates v8.0a.</dc:description>
  <dc:language>en-US</dc:language>
  <cp:lastModifiedBy>Michael J. Curry</cp:lastModifiedBy>
  <cp:lastPrinted>2000-09-22T19:33:40Z</cp:lastPrinted>
  <dcterms:modified xsi:type="dcterms:W3CDTF">2000-11-27T13:47:30Z</dcterms:modified>
  <cp:revision>231</cp:revision>
  <dc:subject>Presentation Template Designs</dc:subject>
  <dc:title>No Slide Title</dc:title>
</cp:coreProperties>
</file>