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embeddings/oleObject1.xlsx" ContentType="application/vnd.openxmlformats-officedocument.spreadsheetml.sheet"/>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6.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34.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F443A725-D6B3-4994-B225-2EAA26A39F40}"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title text format</a:t>
            </a:r>
            <a:endParaRPr b="0" lang="en-US" sz="2800" strike="noStrike" u="none">
              <a:solidFill>
                <a:srgbClr val="000000"/>
              </a:solidFill>
              <a:effectLst/>
              <a:uFillTx/>
              <a:latin typeface="Arial"/>
            </a:endParaRPr>
          </a:p>
        </p:txBody>
      </p:sp>
      <p:sp>
        <p:nvSpPr>
          <p:cNvPr id="1" name="PlaceHolder 2"/>
          <p:cNvSpPr>
            <a:spLocks noGrp="1"/>
          </p:cNvSpPr>
          <p:nvPr>
            <p:ph type="body"/>
          </p:nvPr>
        </p:nvSpPr>
        <p:spPr>
          <a:xfrm>
            <a:off x="685800" y="17524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685440" y="6095880"/>
            <a:ext cx="6553080" cy="60984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&lt;footer&gt;</a:t>
            </a:r>
            <a:r>
              <a:rPr b="1" lang="en-US" sz="1000" strike="noStrike" u="none">
                <a:solidFill>
                  <a:srgbClr val="000000"/>
                </a:solidFill>
                <a:effectLst/>
                <a:uFillTx/>
                <a:latin typeface="Arial"/>
              </a:rPr>
              <a:t>Confidential. This presentation is for discussion purposes only. Nothing  herein is or should be construed as an offer or commitment by Enron or its affiliates to enter into any transaction or  to create a binding and enforceable contract</a:t>
            </a:r>
            <a:endParaRPr b="0" lang="en-US" sz="1000" strike="noStrike" u="none">
              <a:solidFill>
                <a:srgbClr val="000000"/>
              </a:solidFill>
              <a:effectLst/>
              <a:uFillTx/>
              <a:latin typeface="Times New Roman"/>
            </a:endParaRPr>
          </a:p>
        </p:txBody>
      </p:sp>
      <p:sp>
        <p:nvSpPr>
          <p:cNvPr id="3" name="PlaceHolder 4"/>
          <p:cNvSpPr>
            <a:spLocks noGrp="1"/>
          </p:cNvSpPr>
          <p:nvPr>
            <p:ph type="sldNum" idx="2"/>
          </p:nvPr>
        </p:nvSpPr>
        <p:spPr>
          <a:xfrm>
            <a:off x="7314840" y="6248520"/>
            <a:ext cx="11430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4344571-80E9-44A2-A0F0-8F2E27B4E8D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
          <p:cNvSpPr/>
          <p:nvPr/>
        </p:nvSpPr>
        <p:spPr>
          <a:xfrm>
            <a:off x="1523880" y="1397160"/>
            <a:ext cx="6096240" cy="4063680"/>
          </a:xfrm>
          <a:prstGeom prst="rect">
            <a:avLst/>
          </a:prstGeom>
          <a:no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5" name="E_COLOR_R" descr=""/>
          <p:cNvPicPr/>
          <p:nvPr/>
        </p:nvPicPr>
        <p:blipFill>
          <a:blip r:embed="rId2"/>
          <a:stretch/>
        </p:blipFill>
        <p:spPr>
          <a:xfrm>
            <a:off x="95400" y="0"/>
            <a:ext cx="539640" cy="531720"/>
          </a:xfrm>
          <a:prstGeom prst="rect">
            <a:avLst/>
          </a:prstGeom>
          <a:noFill/>
          <a:ln w="0">
            <a:noFill/>
          </a:ln>
        </p:spPr>
      </p:pic>
      <p:sp>
        <p:nvSpPr>
          <p:cNvPr id="6" name=""/>
          <p:cNvSpPr/>
          <p:nvPr/>
        </p:nvSpPr>
        <p:spPr>
          <a:xfrm>
            <a:off x="680760" y="152280"/>
            <a:ext cx="52725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Enron North America -  Producer Services</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
          <p:cNvSpPr/>
          <p:nvPr/>
        </p:nvSpPr>
        <p:spPr>
          <a:xfrm>
            <a:off x="838080" y="1447920"/>
            <a:ext cx="777240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Gas Asset - Portfolio Management Services Proposal</a:t>
            </a:r>
            <a:endParaRPr b="0" lang="en-US" sz="3200" strike="noStrike" u="none">
              <a:solidFill>
                <a:srgbClr val="000000"/>
              </a:solidFill>
              <a:effectLst/>
              <a:uFillTx/>
              <a:latin typeface="Times New Roman"/>
            </a:endParaRPr>
          </a:p>
        </p:txBody>
      </p:sp>
      <p:sp>
        <p:nvSpPr>
          <p:cNvPr id="8" name=""/>
          <p:cNvSpPr/>
          <p:nvPr/>
        </p:nvSpPr>
        <p:spPr>
          <a:xfrm>
            <a:off x="2517480" y="3276720"/>
            <a:ext cx="448380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Prepared for:</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Pure Resources Company, L.C.</a:t>
            </a:r>
            <a:endParaRPr b="0" lang="en-US" sz="2400" strike="noStrike" u="none">
              <a:solidFill>
                <a:srgbClr val="000000"/>
              </a:solidFill>
              <a:effectLst/>
              <a:uFillTx/>
              <a:latin typeface="Times New Roman"/>
            </a:endParaRPr>
          </a:p>
        </p:txBody>
      </p:sp>
      <p:sp>
        <p:nvSpPr>
          <p:cNvPr id="9" name=""/>
          <p:cNvSpPr/>
          <p:nvPr/>
        </p:nvSpPr>
        <p:spPr>
          <a:xfrm>
            <a:off x="3355560" y="4800600"/>
            <a:ext cx="285804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September 28,2001</a:t>
            </a:r>
            <a:endParaRPr b="0" lang="en-US" sz="2400" strike="noStrike" u="none">
              <a:solidFill>
                <a:srgbClr val="000000"/>
              </a:solidFill>
              <a:effectLst/>
              <a:uFillTx/>
              <a:latin typeface="Times New Roman"/>
            </a:endParaRPr>
          </a:p>
        </p:txBody>
      </p:sp>
      <p:sp>
        <p:nvSpPr>
          <p:cNvPr id="10" name=""/>
          <p:cNvSpPr/>
          <p:nvPr/>
        </p:nvSpPr>
        <p:spPr>
          <a:xfrm>
            <a:off x="6552360" y="5638680"/>
            <a:ext cx="232884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5050"/>
                </a:solidFill>
                <a:effectLst/>
                <a:uFillTx/>
                <a:latin typeface="Arial"/>
              </a:rPr>
              <a:t>2nd DRAFT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685800" y="762120"/>
            <a:ext cx="7331040" cy="507564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Firm Transport Discussions:</a:t>
            </a:r>
            <a:endParaRPr b="0" lang="en-US" sz="2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San Juan Receipt Point Issues:</a:t>
            </a:r>
            <a:endParaRPr b="0" lang="en-US" sz="20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Currently, shippers on El Paso do not have basin specific primary receipt points.</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San Juan receipt point, which sources El Paso’s cheapest gas, is consistently over-nominated, resulting in actual flow rates below nominations.  The ensuing </a:t>
            </a:r>
            <a:r>
              <a:rPr b="1" lang="en-US" sz="1800" strike="noStrike" u="none">
                <a:solidFill>
                  <a:srgbClr val="000000"/>
                </a:solidFill>
                <a:effectLst/>
                <a:uFillTx/>
                <a:latin typeface="Arial"/>
              </a:rPr>
              <a:t>pro-rata cuts (historically in the range of 20- 40% cuts) of San Juan receipt point nominations forces San Juan shippers to find alternative markets</a:t>
            </a:r>
            <a:r>
              <a:rPr b="0" lang="en-US" sz="1800" strike="noStrike" u="none">
                <a:solidFill>
                  <a:srgbClr val="000000"/>
                </a:solidFill>
                <a:effectLst/>
                <a:uFillTx/>
                <a:latin typeface="Arial"/>
              </a:rPr>
              <a:t> for any gas above their allocated capacity.</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technical conference was  held by El Paso Pipeline on July 18 to discuss system wide receipt point allocation.  A follow up conference is scheduled for October 2001.</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If the receipt point allocation occurs, each existing shipper’s capacity may be divided between the San Juan, Permian, and Anadarko receipt points.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762120" y="762120"/>
            <a:ext cx="7864200" cy="5367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Firm Transport Discussions continued:</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Transport Value:</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Opportunity to capture California price volatility immediately</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History may repeat itself (Winter 2000-2001) </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Many factors may create spikes in pricing (storage, hydro/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generation demand, weather) – it doesn’t need to be “the perfect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storm” to create price volatility</a:t>
            </a:r>
            <a:endParaRPr b="0" lang="en-US" sz="18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Allows portfolio diversification</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Northern California market price vs. San Juan local supply pool price</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Option to elect monthly or daily price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Manages physical flow risk – choice of coverage level</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Option to extend transport after 5/31/06 at market rates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762840" y="609480"/>
            <a:ext cx="40809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Firm Transport Discussions continued: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graphicFrame>
        <p:nvGraphicFramePr>
          <p:cNvPr id="23" name=""/>
          <p:cNvGraphicFramePr/>
          <p:nvPr/>
        </p:nvGraphicFramePr>
        <p:xfrm>
          <a:off x="114480" y="1004760"/>
          <a:ext cx="8915400" cy="5624640"/>
        </p:xfrm>
        <a:graphic>
          <a:graphicData uri="http://schemas.openxmlformats.org/presentationml/2006/ole">
            <p:oleObj progId="Excel.Sheet.12" r:id="rId1" spid="">
              <p:embed/>
              <p:pic>
                <p:nvPicPr>
                  <p:cNvPr id="24" name="" descr=""/>
                  <p:cNvPicPr/>
                  <p:nvPr/>
                </p:nvPicPr>
                <p:blipFill>
                  <a:blip r:embed="rId2"/>
                  <a:stretch/>
                </p:blipFill>
                <p:spPr>
                  <a:xfrm>
                    <a:off x="114480" y="1004760"/>
                    <a:ext cx="8915400" cy="56246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5" name=""/>
          <p:cNvGraphicFramePr/>
          <p:nvPr/>
        </p:nvGraphicFramePr>
        <p:xfrm>
          <a:off x="1666800" y="1771560"/>
          <a:ext cx="5810400" cy="3314880"/>
        </p:xfrm>
        <a:graphic>
          <a:graphicData uri="http://schemas.openxmlformats.org/presentationml/2006/ole">
            <p:oleObj progId="Excel.Sheet.12" r:id="rId1" spid="">
              <p:embed/>
              <p:pic>
                <p:nvPicPr>
                  <p:cNvPr id="26" name="" descr=""/>
                  <p:cNvPicPr/>
                  <p:nvPr/>
                </p:nvPicPr>
                <p:blipFill>
                  <a:blip r:embed="rId2"/>
                  <a:stretch/>
                </p:blipFill>
                <p:spPr>
                  <a:xfrm>
                    <a:off x="1666800" y="1771560"/>
                    <a:ext cx="5810400" cy="33148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762120" y="609480"/>
            <a:ext cx="8076960" cy="5580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Firm Transport Discussions continued:</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With or without firm transport, Pure is exposed to physical curtailment risks resulting in operational costs, price deducts or both.</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Producers with San Juan production and transport capacity may be affected by FERC’s adjusted receipt point allocations for El Paso Pipeline.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approximately 70-80% flows now, expectation of FERC reallocation decisions may result in 60-70% for San Juan w/remaining at Permian Basin.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If reallocation occurs, Pure has option to use the firm transport for Permian Basin gas to deliver to the N. California border when pricing is economical.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EPNG settlement rates are constant through 2005.</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762120" y="762120"/>
            <a:ext cx="7940520" cy="489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Option 2:  Purchase Pricing in San Juan Basin:</a:t>
            </a:r>
            <a:endParaRPr b="0" lang="en-US" sz="20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will purchase Pure’s San Juan Basin production as follows:</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Term: 11/01/2001 through 10/31/04 (3 years)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Volumes delivered to El Paso Pool #9LL4:</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 to elect volumes priced at at one or more of the following:)</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Firm - Avg flow</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FOM El Paso San Juan Index less $0.01</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Firm - 100% flow</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FOM El Paso San Juan Index less $0.15</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Wellhead firm*</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FOM El Paso San Juan Index less $0.015</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80% base load with 5% tolerance against Pure’s FOM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nominations; 20% priced at Gas Daily Daily; MDQ to be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established under dedication)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Volumes delivered to other El Paso San Juan Pools via Williams Pipeline: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Same as above, less any transport and fuel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
          <p:cNvSpPr/>
          <p:nvPr/>
        </p:nvSpPr>
        <p:spPr>
          <a:xfrm>
            <a:off x="609480" y="838080"/>
            <a:ext cx="7550280" cy="3294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Example - </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Pure’s San Juan Basin Portfolio Diversification:</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20,000/d of firm transport; sale at PG&amp;E N. Calif. border index less $0.06</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10,000/d firm sale avg. flow at FOM San Juan Index less $0.01</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10,000/d firm sale 100% flow at FOM San Juan Index less $0.125</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30,000/d wellhead firm at FOM San Juan Index less $0.015</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914400" y="990720"/>
            <a:ext cx="7543800" cy="4025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 Permian Basin Area Gas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Pure’s  Permian Basin Volume: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50,000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 Delivery Points: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EP Perm.WAHA Pool #9LL5</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28,500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EP Perm. Keystone Pool #9LL3</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6,500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Tailgate-Mivida Plant (LS or Oasis)</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15,000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762120" y="609480"/>
            <a:ext cx="7711920" cy="5994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Purchase Pricing in Permian Basin:</a:t>
            </a:r>
            <a:endParaRPr b="0" lang="en-US" sz="20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will purchase Pure’s Permian Basin production as follows:</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Term: 11/01/2001 through 10/31/04 (3 years)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Volumes delivered to El Paso Pool #9LL3 or #9LL5:</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 to elect volumes priced at at one or more of the following:)</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Firm Delivery</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El Paso Permian Index less $0.02</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Wellhead firm*</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El Paso Permian Index less $0.025</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Volumes delivered to Lone Star or Oasis, Tailgate of Mivida Plant</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Firm Delivery</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IFERC WAHA less $0.0125</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Wellhead firm*</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IFERC WAHA less $0.0175</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80% base load with 5% tolerance against Pure’s FOM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nominations; 20% priced at Gas Daily Daily; MDQ to be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established under dedication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1050840" y="950760"/>
            <a:ext cx="7712280" cy="2044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Permian Basin Area Gas continued</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If El Paso firm transport is conveyed and FERC reallocation occurs, Pure will have the option to move Permian gas to capture price at PG&amp;E - N. California border</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San Juan Discussion)</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1051200" y="954000"/>
            <a:ext cx="4767840" cy="4940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Table of Contents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  Executive Summary</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II. Portfolio Options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  San Juan Basin Area Gas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B.  Permian Basin Area Gas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C.  Offshore (IP) Area Gas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D.  South Texas Area Gas (Transco P/L)</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III.  Additional Proposal and Discussion Items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IV. Drafts of Contract Agreement Forms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 Closing and Timing</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VI. Pricing Summary</a:t>
            </a:r>
            <a:r>
              <a:rPr b="0"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822240" y="874800"/>
            <a:ext cx="7483680" cy="5123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 Offshore (IP) Area Gas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Pure’s  Offshore Volume: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36,200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 Delivery Points: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West Cam 297#3</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3,600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Vermillion 306</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1,500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Vermillion 326 A#1</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5,000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West Cam 172 “E”</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8,800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West Cam 172 “D”</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11,500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West Cam 49</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5,800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762120" y="609480"/>
            <a:ext cx="6797520" cy="5720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Purchase Pricing for Offshore Gas Areas:</a:t>
            </a:r>
            <a:endParaRPr b="0" lang="en-US" sz="20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will purchase Pure’s production at the wellhead on wellhead firm* basis.</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(80% base load with 5% tolerance against Pure’s FOM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nominations; 20% priced at Gas Daily Daily; Maximum Daily Quantities to be established under a dedication) </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Term: 11/01/2001 through 10/31/04 (3 years)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Wellhead delivery points and pricing:</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West Cam 297#3</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IF ANR La Index less $0.01 *</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Vermillion 306</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IF TETCO Index less $0.005 *</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Vermillion 326 A#1</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IF NGPL La Index less $0.005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West Cam 172 “E”</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IF ANR La Index less $0.01*</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West Cam 172 “D”</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IF ANR La Index less $0.005*</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West Cam 49</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IF Tenn La Index less $0.005*</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and less all applicable transport, fuel and other fees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
          <p:cNvSpPr/>
          <p:nvPr/>
        </p:nvSpPr>
        <p:spPr>
          <a:xfrm>
            <a:off x="609480" y="1066680"/>
            <a:ext cx="8093160" cy="2593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Offshore Gas Areas continued:</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ENA will act as Agent for Pure and manage its transport and gathering capacity, and provide all scheduling and nomination services.  As Agent, ENA will remit payment of applicable transportation tariffs, gathering fees, and other fees, if any (including demand, variable and fuel charges) and as necessary, and deduct 100% of the associated charges from Pure’s settlement price shown above.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914400" y="1295280"/>
            <a:ext cx="7010280" cy="2654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 South Texas Area Gas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Pure’s  South Texas Volume: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15,000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 Delivery Points: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Taylor/Cranek Common Pt (Transco P/L)</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15,000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762120" y="762120"/>
            <a:ext cx="7772400" cy="4623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Purchase Pricing for South Texas Gas Area:</a:t>
            </a:r>
            <a:endParaRPr b="0" lang="en-US" sz="20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will purchase Pure’s production at the wellhead on wellhead firm* basis.</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(80% base load with 5% tolerance against Pure’s FOM nominations; 20% priced at Gas Daily Daily; Maximum Daily Quantities to be established under a dedication) </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Term: 11/01/2001 through 10/31/04 (3 years)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Wellhead delivery point and pricing:</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Taylor/Cranek Common Pt.</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IF Transco Zone 1 less $0.00*</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and less all applicable transport, fuel and other fees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1050840" y="1332000"/>
            <a:ext cx="7483680" cy="3050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South Texas Gas Area continued:</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ENA will act as Agent for Pure and manage its transport and gathering capacity, and provide all scheduling and nomination services.  As Agent, ENA will remit payment of all applicable transportation tariffs, gathering fees, and other fees, if any (including demand, variable and fuel charges) and as necessary, and deduct 100% of the associated charges from Pure’s settlement price shown above.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762120" y="457200"/>
            <a:ext cx="7635600" cy="5885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Additional Proposal Discussion Items: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Marketing and Risk Management:</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will provide pricing should Pure desire to lock in fixed price, or elect to convert gas daily index gas to FOM index pricing</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will provide pricing for financial hedges or other derivative products upon request from Pure</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Management Services: </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Contractual arrangement outlining relationship of ENA and Pure to work together to find new structures, services and products that create incremental value to Pure;</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 will have no obligation to execute and will have the right to terminate the arrangement upon 30 days notice</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 will agree to provide data and information for pricing of additional services and products under a mutually agreeable Confidentiality Agreement</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838080" y="609480"/>
            <a:ext cx="7864560" cy="5549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Additional Proposal Discussion Items continued:</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Other:</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Under existing proposal, ENA has the right to purchase gas under existing contracts when it becomes available on 4/01/02 (to be included in overall package)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Discussion of gas to power swap or sale of power for Pure’s West Texas operational needs and value contribution?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to provide Pure with a personalized web page for exchange of information and changing market news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to provide Pure with a designated account manager to respond to questions, provide pricing, discuss settlements and nominations, etc.</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to provide mapping information for new well connections and related activities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990720" y="685800"/>
            <a:ext cx="6188040" cy="5123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Draft of Contract Forms: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Enfolio  Master First Purchaser/ Dedicated Reserves  - used for multiple transaction wellhead purchases*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Enfolio Master Firm Purchase - used for multiple firm transactions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Management Services and Confidentiality Agreement</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Assignment of El Paso Pipeline Firm Capacity</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*Wellhead gas purchases are executed in the name of ENA Upstream Company, L.L.C., a wholly owned subsidiary of Enron North America Corp.</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
          <p:cNvSpPr/>
          <p:nvPr/>
        </p:nvSpPr>
        <p:spPr>
          <a:xfrm>
            <a:off x="762120" y="1066680"/>
            <a:ext cx="7559640" cy="4574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 Closing and Timing</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Final Due Diligence (1-14 days)</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Complete engineering review for expected daily flows and reserve estimates</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Review of transport/gathering and other contracts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Contract documentation (1-10 days)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Contract execution (on or before 10/15/01)</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Agency designations and systems/data entry (1-30 days)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Effective date - management services,purchase and transport transactions(as of 11/01/01)</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838080" y="762120"/>
            <a:ext cx="7848720" cy="5672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Arial"/>
              </a:rPr>
              <a:t>ENA’s experience in gas management and producer services enables ENA to provide competitive pricing, flexibility in structuring, and proficiency in handling of a producer’s gas asset portfolio.</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  Executive Summary</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Pure’ s Objectives: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To maximize gas price at pooling points.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To minimize expense of delivery of wellhead gas to pooling points.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To optimize value of its gas assets through diversification of portfolio management tools.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2895480" y="584280"/>
            <a:ext cx="21182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Pricing Summary</a:t>
            </a:r>
            <a:endParaRPr b="0" lang="en-US" sz="2000" strike="noStrike" u="none">
              <a:solidFill>
                <a:srgbClr val="000000"/>
              </a:solidFill>
              <a:effectLst/>
              <a:uFillTx/>
              <a:latin typeface="Times New Roman"/>
            </a:endParaRPr>
          </a:p>
        </p:txBody>
      </p:sp>
      <p:graphicFrame>
        <p:nvGraphicFramePr>
          <p:cNvPr id="44" name=""/>
          <p:cNvGraphicFramePr/>
          <p:nvPr/>
        </p:nvGraphicFramePr>
        <p:xfrm>
          <a:off x="1371600" y="1143000"/>
          <a:ext cx="5694480" cy="4772160"/>
        </p:xfrm>
        <a:graphic>
          <a:graphicData uri="http://schemas.openxmlformats.org/presentationml/2006/ole">
            <p:oleObj progId="Excel.Sheet.12" r:id="rId1" spid="">
              <p:embed/>
              <p:pic>
                <p:nvPicPr>
                  <p:cNvPr id="45" name="" descr=""/>
                  <p:cNvPicPr/>
                  <p:nvPr/>
                </p:nvPicPr>
                <p:blipFill>
                  <a:blip r:embed="rId2"/>
                  <a:stretch/>
                </p:blipFill>
                <p:spPr>
                  <a:xfrm>
                    <a:off x="1371600" y="1143000"/>
                    <a:ext cx="5694480" cy="47721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2665080" y="457200"/>
            <a:ext cx="29674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Pricing Summary page 2</a:t>
            </a:r>
            <a:endParaRPr b="0" lang="en-US" sz="2000" strike="noStrike" u="none">
              <a:solidFill>
                <a:srgbClr val="000000"/>
              </a:solidFill>
              <a:effectLst/>
              <a:uFillTx/>
              <a:latin typeface="Times New Roman"/>
            </a:endParaRPr>
          </a:p>
        </p:txBody>
      </p:sp>
      <p:graphicFrame>
        <p:nvGraphicFramePr>
          <p:cNvPr id="47" name=""/>
          <p:cNvGraphicFramePr/>
          <p:nvPr/>
        </p:nvGraphicFramePr>
        <p:xfrm>
          <a:off x="1371600" y="914400"/>
          <a:ext cx="5676840" cy="4765680"/>
        </p:xfrm>
        <a:graphic>
          <a:graphicData uri="http://schemas.openxmlformats.org/presentationml/2006/ole">
            <p:oleObj progId="Excel.Sheet.12" r:id="rId1" spid="">
              <p:embed/>
              <p:pic>
                <p:nvPicPr>
                  <p:cNvPr id="48" name="" descr=""/>
                  <p:cNvPicPr/>
                  <p:nvPr/>
                </p:nvPicPr>
                <p:blipFill>
                  <a:blip r:embed="rId2"/>
                  <a:stretch/>
                </p:blipFill>
                <p:spPr>
                  <a:xfrm>
                    <a:off x="1371600" y="914400"/>
                    <a:ext cx="5676840" cy="4765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9" name=""/>
          <p:cNvGraphicFramePr/>
          <p:nvPr/>
        </p:nvGraphicFramePr>
        <p:xfrm>
          <a:off x="1600200" y="990720"/>
          <a:ext cx="5676840" cy="4832280"/>
        </p:xfrm>
        <a:graphic>
          <a:graphicData uri="http://schemas.openxmlformats.org/presentationml/2006/ole">
            <p:oleObj progId="Excel.Sheet.12" r:id="rId1" spid="">
              <p:embed/>
              <p:pic>
                <p:nvPicPr>
                  <p:cNvPr id="50" name="" descr=""/>
                  <p:cNvPicPr/>
                  <p:nvPr/>
                </p:nvPicPr>
                <p:blipFill>
                  <a:blip r:embed="rId2"/>
                  <a:stretch/>
                </p:blipFill>
                <p:spPr>
                  <a:xfrm>
                    <a:off x="1600200" y="990720"/>
                    <a:ext cx="5676840" cy="4832280"/>
                  </a:xfrm>
                  <a:prstGeom prst="rect">
                    <a:avLst/>
                  </a:prstGeom>
                  <a:noFill/>
                  <a:ln w="0">
                    <a:noFill/>
                  </a:ln>
                </p:spPr>
              </p:pic>
            </p:oleObj>
          </a:graphicData>
        </a:graphic>
      </p:graphicFrame>
      <p:sp>
        <p:nvSpPr>
          <p:cNvPr id="51" name=""/>
          <p:cNvSpPr/>
          <p:nvPr/>
        </p:nvSpPr>
        <p:spPr>
          <a:xfrm>
            <a:off x="2877840" y="468360"/>
            <a:ext cx="29674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Pricing Summary page 3</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
          <p:cNvSpPr/>
          <p:nvPr/>
        </p:nvSpPr>
        <p:spPr>
          <a:xfrm>
            <a:off x="380880" y="1295280"/>
            <a:ext cx="8610840" cy="4208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These materials are provided as a basis for continued discussions as an expression of the interest of Enron North America Corp. in entering into one or more transactions with Pure Resources Company, L.L.C.  Nothing set forth in the materials is or should be construed as an offer or commitment to enter into any transaction or creates or is intended to create a binding and enforceable contract between the parties or a duty to negotiate in good faith toward a binding contract.</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closing of any transaction is subject to the satisfactory completion of due diligence which has not been completed, Enron North America’s management approval which has not been obtained, and the execution and delivery of mutually agreeable definitive agreements, and the satisfaction of other conditions precedent that will be set forth in the definitive agreements.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These materials are confidential and proprietary and are not to be disclosed to any other party.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3" name="E_COLOR_R" descr=""/>
          <p:cNvPicPr/>
          <p:nvPr/>
        </p:nvPicPr>
        <p:blipFill>
          <a:blip r:embed="rId1"/>
          <a:stretch/>
        </p:blipFill>
        <p:spPr>
          <a:xfrm>
            <a:off x="95400" y="0"/>
            <a:ext cx="539640" cy="531720"/>
          </a:xfrm>
          <a:prstGeom prst="rect">
            <a:avLst/>
          </a:prstGeom>
          <a:noFill/>
          <a:ln w="0">
            <a:noFill/>
          </a:ln>
        </p:spPr>
      </p:pic>
      <p:sp>
        <p:nvSpPr>
          <p:cNvPr id="54" name=""/>
          <p:cNvSpPr/>
          <p:nvPr/>
        </p:nvSpPr>
        <p:spPr>
          <a:xfrm>
            <a:off x="3641760" y="217476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pic>
        <p:nvPicPr>
          <p:cNvPr id="55" name="E_COLOR_R" descr=""/>
          <p:cNvPicPr/>
          <p:nvPr/>
        </p:nvPicPr>
        <p:blipFill>
          <a:blip r:embed="rId2"/>
          <a:stretch/>
        </p:blipFill>
        <p:spPr>
          <a:xfrm>
            <a:off x="2895480" y="1752480"/>
            <a:ext cx="2989440" cy="294660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914400" y="914400"/>
            <a:ext cx="7772400" cy="4513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Enron’s Objectives: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contractual arrangement with Pure Resources Company, L.LC. (“Pure”) to provide the following services: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Gas purchase at market prices;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Act as Agent for management of capacity and provider of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scheduling and nomination services;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Assist in diversifying Pure’s portfolio in the Western U. S. by conveyance of capacity on El Paso Pipeline; </a:t>
            </a:r>
            <a:endParaRPr b="0" lang="en-US" sz="18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value through additional producer services and on-going opportunities.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822240" y="727200"/>
            <a:ext cx="18432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15" name=""/>
          <p:cNvSpPr/>
          <p:nvPr/>
        </p:nvSpPr>
        <p:spPr>
          <a:xfrm>
            <a:off x="838080" y="533520"/>
            <a:ext cx="7559640" cy="57942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Proposal Summary</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ENA’s Performance:</a:t>
            </a:r>
            <a:endParaRPr b="0" lang="en-US" sz="20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Work with Pure to find and deliver new structures that create incremental value while balancing associated risk issues;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 management services via transport, nominations, scheduling, and purchases, as well as provide information and other related services to manage Pure’s physical gas assets.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Effective Date &amp; Term:</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November 1, 2001</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 years on purchases and other management services;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 years on conveyance of firm transport capacity</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Purchase Prices: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 listed per delivery point</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El Paso Capacity:</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Transfer at current rates, all rights and entitlements delivered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685800" y="1143000"/>
            <a:ext cx="7924680" cy="4574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II. Portfolio Options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following options are presented for further discussion as “tools” for optimizing value and diversifying Pure’s portfolio.</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Proposal may include:</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Firm vs. interruptible delivery</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First of month (“FOM”) index vs. gas daily index pricing</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Firm transport capacity</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Wellhead delivery and/or net back arrangements</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Pricing at NYMEX and/or at points other than local indices.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Pure’s election should be in accordance with their independent views and desired risk profile. </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762120" y="762120"/>
            <a:ext cx="7559640" cy="4848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 San Juan Basin</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Pure’s  San Juan Basin Volume: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72,700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 Delivery Points: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El Paso Pool # 9LL4</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16,500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LaPlata CDP 4&amp;6</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14,000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Thomas Jacquez</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1,500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44 Canyon</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3,000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High Flume</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11,500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El Paso via Williams P/L</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25,200 Mmbtu/d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(LaPlata 2,3,7; Middle Mesa, La Posta, SE Durango)</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762120" y="685800"/>
            <a:ext cx="7711920" cy="5656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San Juan Basin Proposed Options: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Option 1:  Firm Transport Capacity/Purchase at N. Calif. Border:</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will assign at tarriff rates (currently $0.3854 plus variable and fuel) up to 20,000 Mmbtu/d of capacity on El Paso P/L for the term of November 2001 through May 2006.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Pure would receive all rights and entitlements to such capacity, including the associated right-of-first-refusal for a contract extension after May 2006.</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lvl="1" marL="457200"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lvl="1" marL="457200"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822240" y="960480"/>
            <a:ext cx="7635960" cy="505620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Option 1 continued:</a:t>
            </a:r>
            <a:endParaRPr b="0" lang="en-US" sz="20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will in turn purchase up to 20,000 MMBtu per day of Pure’s San Juan production under the following terms:</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Gas Daily PG&amp;E (large packages) daily index less $0.06 per MMBtu</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ENA would act as Agent for Pure and manage the capacity, providing all scheduling and nomination services.  As Agent, ENA will pay all applicable tariffs (includes demand, variable and fuel charges)  to El Paso for Pure’s gas that is transported to the N. California border, deducting 100% of the applicable transportation charges from Pure’s settlement price.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Pure’s gas that does not flow on El Paso would be priced at Gas Daily NW, Wyoming Pool index minus $0.10 per MMBtu.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984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2001-09-22T16:37:56Z</dcterms:created>
  <dc:creator>Anthony Borreca</dc:creator>
  <dc:description/>
  <dc:language>en-US</dc:language>
  <cp:lastModifiedBy>Anthony Borreca</cp:lastModifiedBy>
  <cp:lastPrinted>2001-09-24T02:50:11Z</cp:lastPrinted>
  <dcterms:modified xsi:type="dcterms:W3CDTF">2001-09-27T03:42:01Z</dcterms:modified>
  <cp:revision>65</cp:revision>
  <dc:subject/>
  <dc:title>No Slide Title</dc:title>
</cp:coreProperties>
</file>