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5000" indent="-2854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41280" indent="-285480">
              <a:spcBef>
                <a:spcPts val="499"/>
              </a:spcBef>
              <a:buClr>
                <a:srgbClr val="037592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17560" indent="-2854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93840" indent="-28584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193840" indent="-28584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193840" indent="-28584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440" y="0"/>
            <a:ext cx="9141120" cy="228600"/>
          </a:xfrm>
          <a:prstGeom prst="rect">
            <a:avLst/>
          </a:prstGeom>
          <a:solidFill>
            <a:srgbClr val="03759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3691080" y="6432480"/>
            <a:ext cx="1747800" cy="281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440" y="0"/>
            <a:ext cx="9141120" cy="228600"/>
          </a:xfrm>
          <a:prstGeom prst="rect">
            <a:avLst/>
          </a:prstGeom>
          <a:solidFill>
            <a:srgbClr val="03759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3691080" y="6432480"/>
            <a:ext cx="1747800" cy="28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Creating Reliable and Effective Pricing System for Pulp Derivatives</a:t>
            </a:r>
            <a:endParaRPr b="1" lang="en-US" sz="28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290520" y="254160"/>
            <a:ext cx="82422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YOU MAY ENTER HERE A THEME TEXT FOR THE PRESENTATION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Cutting Edge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ICM Conference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14-15 January, 1998; Stockholm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00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Timo Teräs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Creating the Index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Closeness with the underlying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Reflecting normal trade of prime quality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Represented quality measurable in technical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sellers and buyers views represented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main countries represented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and small companies represented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Defined shipment time for underlying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Impossible to manipulate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to audit and audited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Acceptance of regulatory and anti-trust authorities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to copyright (sell/lease)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Totally transparent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PIX index elements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report weekly 3 last sales/purchase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NBSKP/CIF North Atlantic/North Sea port in USD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bleached ECF/TCF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number of sellers’ and buyers’ quotes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before customer-specific discounts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and highest transactions (10% each) eliminated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 panel as “trouble shooter”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GB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Comparison: Cash Settled vs Delivery Settled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Traded volumes still small - conclusions unclear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Logical difference: discounts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reasons for differences between contracts include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small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insufficient number of 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insufficient amount of warrants issued (delivery settled)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high portion of actual deliveries (delivery settled)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closeness of settlement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increasing amount or geographical spreading of spot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trading between market makers/non-industry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different closing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growing volumes reliability increases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Contents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Earlier attempts to create futures market for pulp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derivatives from an industry point-of-view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the underlying market - reliable pricing of pulp 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fluctuations and their impact on the pricing  of pulp 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Creating the Pulp Price Index (PIX) for cash-settled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just">
              <a:lnSpc>
                <a:spcPct val="100000"/>
              </a:lnSpc>
              <a:spcBef>
                <a:spcPts val="499"/>
              </a:spcBef>
              <a:spcAft>
                <a:spcPts val="2401"/>
              </a:spcAft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Comparison of the price distribution of cash-settled and delivery-settled contracts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Problems with Earlier Attempts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not high enough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not ripe to participate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Bad PR from derivatives failures for other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Unlucky timing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delivery concept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reliable index for cash 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Division of potential volume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Key Advantages to Industry Participant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bottom-line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reduction (insurance)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Easier and more reliable budgeting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as a financial tool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tender offers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co-op within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focus in core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down-time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reduction of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index for other purposes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share values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Company Disadvantages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(product dependant)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(infrastructure, training etc.)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tied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requirement (if delivery settled)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problems (if delivery settled)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out of contract at unwanted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increase in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or index influencing underlying product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requirement (if delivery settled)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Company Risks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Oversized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internal co-operation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contract flexibility (volumes)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Helping competitor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Failure/problem with index (cash settled contracts)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squeeze (delivery settled contracts)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Volatility of Underlying Market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over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Marginality of market pulp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in different currencies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bursts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market variations in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settled contracts follow spot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settled contracts follow list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Correctness of changes between settlement dates decisive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Laws of supply/demand and price expectations decisive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Price Fluctuations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quoted less and less misleading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competition and transparency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times common interest to show high/stable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some reasons for misleading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varying rebates and payment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sales in different currencies - exchange rates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spot vs regular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89898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7237440" y="6553080"/>
            <a:ext cx="1905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6553080"/>
            <a:ext cx="10666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Initials /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925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Pulp Derivatives</a:t>
            </a:r>
            <a:br>
              <a:rPr sz="2400"/>
            </a:br>
            <a:r>
              <a:rPr b="1" lang="en-US" sz="2400" strike="noStrike" u="none">
                <a:solidFill>
                  <a:srgbClr val="037592"/>
                </a:solidFill>
                <a:effectLst/>
                <a:uFillTx/>
                <a:latin typeface="Arial"/>
              </a:rPr>
              <a:t>Credible Index - Choosing Benchmark Grade</a:t>
            </a:r>
            <a:endParaRPr b="1" lang="en-US" sz="2400" strike="noStrike" u="none">
              <a:solidFill>
                <a:srgbClr val="037592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654200"/>
            <a:ext cx="7772400" cy="4441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Representing large part of physical trade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Quotes from different producers close to one another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destination with uniform terms of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006666"/>
              </a:buClr>
              <a:buSzPct val="60000"/>
              <a:buFont typeface="Wingdings" charset="2"/>
              <a:buChar char="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public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1996-10-17T18:29:50Z</dcterms:created>
  <dc:creator> </dc:creator>
  <dc:description/>
  <dc:language>en-US</dc:language>
  <cp:lastModifiedBy>TIMO TERAS</cp:lastModifiedBy>
  <cp:lastPrinted>1997-02-28T04:50:34Z</cp:lastPrinted>
  <dcterms:modified xsi:type="dcterms:W3CDTF">2001-05-15T08:08:28Z</dcterms:modified>
  <cp:revision>1</cp:revision>
  <dc:subject/>
  <dc:title>Presentation Template</dc:title>
</cp:coreProperties>
</file>