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3.png" ContentType="image/png"/>
  <Override PartName="/ppt/media/image4.png" ContentType="image/png"/>
  <Override PartName="/ppt/media/image9.png" ContentType="image/png"/>
  <Override PartName="/ppt/media/image15.wmf" ContentType="image/x-wmf"/>
  <Override PartName="/ppt/media/image14.wmf" ContentType="image/x-wmf"/>
  <Override PartName="/ppt/media/image3.wmf" ContentType="image/x-wmf"/>
  <Override PartName="/ppt/media/image5.png" ContentType="image/png"/>
  <Override PartName="/ppt/media/image6.png" ContentType="image/png"/>
  <Override PartName="/ppt/media/image10.png" ContentType="image/png"/>
  <Override PartName="/ppt/media/image1.png" ContentType="image/png"/>
  <Override PartName="/ppt/media/image16.png" ContentType="image/png"/>
  <Override PartName="/ppt/media/image7.png" ContentType="image/png"/>
  <Override PartName="/ppt/media/image11.png" ContentType="image/png"/>
  <Override PartName="/ppt/media/image2.png" ContentType="image/png"/>
  <Override PartName="/ppt/media/image8.png" ContentType="image/png"/>
  <Override PartName="/ppt/media/image12.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bin" ContentType="application/vnd.openxmlformats-officedocument.oleObject"/>
  <Override PartName="/ppt/embeddings/oleObject2.bin" ContentType="application/vnd.openxmlformats-officedocument.oleObject"/>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24.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24.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notesSlides/_rels/notesSlide15.xml.rels" ContentType="application/vnd.openxmlformats-package.relationships+xml"/>
  <Override PartName="/ppt/notesSlides/_rels/notesSlide8.xml.rels" ContentType="application/vnd.openxmlformats-package.relationships+xml"/>
  <Override PartName="/ppt/notesSlides/_rels/notesSlide14.xml.rels" ContentType="application/vnd.openxmlformats-package.relationships+xml"/>
  <Override PartName="/ppt/notesSlides/_rels/notesSlide7.xml.rels" ContentType="application/vnd.openxmlformats-package.relationships+xml"/>
  <Override PartName="/ppt/notesSlides/_rels/notesSlide13.xml.rels" ContentType="application/vnd.openxmlformats-package.relationships+xml"/>
  <Override PartName="/ppt/notesSlides/_rels/notesSlide6.xml.rels" ContentType="application/vnd.openxmlformats-package.relationships+xml"/>
  <Override PartName="/ppt/notesSlides/_rels/notesSlide22.xml.rels" ContentType="application/vnd.openxmlformats-package.relationships+xml"/>
  <Override PartName="/ppt/notesSlides/_rels/notesSlide3.xml.rels" ContentType="application/vnd.openxmlformats-package.relationships+xml"/>
  <Override PartName="/ppt/notesSlides/_rels/notesSlide21.xml.rels" ContentType="application/vnd.openxmlformats-package.relationships+xml"/>
  <Override PartName="/ppt/notesSlides/_rels/notesSlide2.xml.rels" ContentType="application/vnd.openxmlformats-package.relationships+xml"/>
  <Override PartName="/ppt/notesSlides/_rels/notesSlide5.xml.rels" ContentType="application/vnd.openxmlformats-package.relationships+xml"/>
  <Override PartName="/ppt/notesSlides/_rels/notesSlide4.xml.rels" ContentType="application/vnd.openxmlformats-package.relationship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21.xml" ContentType="application/vnd.openxmlformats-officedocument.presentationml.notesSlide+xml"/>
  <Override PartName="/ppt/notesSlides/notesSlide8.xml" ContentType="application/vnd.openxmlformats-officedocument.presentationml.notesSlide+xml"/>
  <Override PartName="/ppt/notesSlides/notesSlide2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Lst>
  <p:sldSz cx="8129588" cy="6099175"/>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 name=""/>
          <p:cNvSpPr/>
          <p:nvPr/>
        </p:nvSpPr>
        <p:spPr>
          <a:xfrm>
            <a:off x="0" y="0"/>
            <a:ext cx="6994800" cy="92808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ffffff"/>
              </a:solidFill>
              <a:effectLst/>
              <a:uFillTx/>
              <a:latin typeface="Times New Roman"/>
            </a:endParaRPr>
          </a:p>
        </p:txBody>
      </p:sp>
      <p:sp>
        <p:nvSpPr>
          <p:cNvPr id="12" name="PlaceHolder 1"/>
          <p:cNvSpPr>
            <a:spLocks noGrp="1"/>
          </p:cNvSpPr>
          <p:nvPr>
            <p:ph type="sldImg"/>
          </p:nvPr>
        </p:nvSpPr>
        <p:spPr>
          <a:xfrm>
            <a:off x="713880" y="184320"/>
            <a:ext cx="5505480" cy="4130640"/>
          </a:xfrm>
          <a:prstGeom prst="rect">
            <a:avLst/>
          </a:prstGeom>
          <a:noFill/>
          <a:ln w="12600">
            <a:solidFill>
              <a:srgbClr val="000000"/>
            </a:solidFill>
            <a:miter/>
          </a:ln>
        </p:spPr>
        <p:txBody>
          <a:bodyPr lIns="90000" rIns="90000" tIns="46800" bIns="46800" anchor="ctr">
            <a:noAutofit/>
          </a:bodyPr>
          <a:p>
            <a:pPr algn="ctr">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3900" strike="noStrike" u="none">
                <a:solidFill>
                  <a:srgbClr val="ffffff"/>
                </a:solidFill>
                <a:effectLst/>
                <a:uFillTx/>
                <a:latin typeface="Frutiger 45 Light"/>
              </a:rPr>
              <a:t>Click to move the slide</a:t>
            </a:r>
            <a:endParaRPr b="0" lang="en-US" sz="3900" strike="noStrike" u="none">
              <a:solidFill>
                <a:srgbClr val="ffffff"/>
              </a:solidFill>
              <a:effectLst/>
              <a:uFillTx/>
              <a:latin typeface="Frutiger 45 Light"/>
            </a:endParaRPr>
          </a:p>
        </p:txBody>
      </p:sp>
      <p:sp>
        <p:nvSpPr>
          <p:cNvPr id="13" name="PlaceHolder 2"/>
          <p:cNvSpPr>
            <a:spLocks noGrp="1"/>
          </p:cNvSpPr>
          <p:nvPr>
            <p:ph type="body"/>
          </p:nvPr>
        </p:nvSpPr>
        <p:spPr>
          <a:xfrm>
            <a:off x="348840" y="4460760"/>
            <a:ext cx="6264360" cy="4399200"/>
          </a:xfrm>
          <a:prstGeom prst="rect">
            <a:avLst/>
          </a:prstGeom>
          <a:noFill/>
          <a:ln w="0">
            <a:noFill/>
          </a:ln>
        </p:spPr>
        <p:txBody>
          <a:bodyPr lIns="98280" rIns="98280" tIns="51480" bIns="51480" anchor="t">
            <a:noAutofit/>
          </a:bodyPr>
          <a:p>
            <a:pPr indent="0">
              <a:lnSpc>
                <a:spcPct val="90000"/>
              </a:lnSpc>
              <a:spcBef>
                <a:spcPts val="700"/>
              </a:spcBef>
              <a:buNone/>
              <a:tabLst>
                <a:tab algn="l" pos="1020600"/>
                <a:tab algn="l" pos="2041560"/>
                <a:tab algn="l" pos="3062160"/>
                <a:tab algn="l" pos="4083120"/>
                <a:tab algn="l" pos="5103720"/>
                <a:tab algn="l" pos="6124680"/>
                <a:tab algn="l" pos="7145280"/>
                <a:tab algn="l" pos="8166240"/>
                <a:tab algn="l" pos="9186840"/>
                <a:tab algn="l" pos="10207800"/>
              </a:tabLst>
            </a:pPr>
            <a:r>
              <a:rPr b="0" lang="en-US" sz="1400" strike="noStrike" u="none">
                <a:solidFill>
                  <a:srgbClr val="000000"/>
                </a:solidFill>
                <a:effectLst/>
                <a:uFillTx/>
                <a:latin typeface="Arial"/>
              </a:rPr>
              <a:t>Click to edit the notes format</a:t>
            </a:r>
            <a:endParaRPr b="0" lang="en-US" sz="1400" strike="noStrike" u="none">
              <a:solidFill>
                <a:srgbClr val="000000"/>
              </a:solidFill>
              <a:effectLst/>
              <a:uFillTx/>
              <a:latin typeface="Arial"/>
            </a:endParaRPr>
          </a:p>
        </p:txBody>
      </p:sp>
      <p:sp>
        <p:nvSpPr>
          <p:cNvPr id="14" name=""/>
          <p:cNvSpPr/>
          <p:nvPr/>
        </p:nvSpPr>
        <p:spPr>
          <a:xfrm>
            <a:off x="6332400" y="8836200"/>
            <a:ext cx="460440" cy="220320"/>
          </a:xfrm>
          <a:prstGeom prst="rect">
            <a:avLst/>
          </a:prstGeom>
          <a:no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15" name=""/>
          <p:cNvSpPr/>
          <p:nvPr/>
        </p:nvSpPr>
        <p:spPr>
          <a:xfrm>
            <a:off x="92160" y="9034560"/>
            <a:ext cx="68072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16" name="PlaceHolder 3"/>
          <p:cNvSpPr>
            <a:spLocks noGrp="1"/>
          </p:cNvSpPr>
          <p:nvPr>
            <p:ph type="sldNum" idx="4"/>
          </p:nvPr>
        </p:nvSpPr>
        <p:spPr>
          <a:xfrm>
            <a:off x="6001920" y="8910720"/>
            <a:ext cx="833400" cy="296640"/>
          </a:xfrm>
          <a:prstGeom prst="rect">
            <a:avLst/>
          </a:prstGeom>
          <a:noFill/>
          <a:ln w="0">
            <a:noFill/>
          </a:ln>
        </p:spPr>
        <p:txBody>
          <a:bodyPr lIns="19440" rIns="19440" tIns="0" bIns="0" anchor="b">
            <a:noAutofit/>
          </a:bodyPr>
          <a:lstStyle>
            <a:lvl1pPr indent="0" algn="r">
              <a:lnSpc>
                <a:spcPct val="100000"/>
              </a:lnSpc>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defRPr b="0" lang="en-US" sz="800" strike="noStrike" u="none">
                <a:solidFill>
                  <a:srgbClr val="000000"/>
                </a:solidFill>
                <a:effectLst/>
                <a:uFillTx/>
                <a:latin typeface="Arial"/>
              </a:defRPr>
            </a:lvl1pPr>
          </a:lstStyle>
          <a:p>
            <a:pPr indent="0" algn="r">
              <a:lnSpc>
                <a:spcPct val="100000"/>
              </a:lnSpc>
              <a:buNone/>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fld id="{5692C7E1-A914-4091-85E9-AA1AC961F2AE}" type="slidenum">
              <a:rPr b="0" lang="en-US" sz="800" strike="noStrike" u="none">
                <a:solidFill>
                  <a:srgbClr val="000000"/>
                </a:solidFill>
                <a:effectLst/>
                <a:uFillTx/>
                <a:latin typeface="Arial"/>
              </a:rPr>
              <a:t>&lt;number&gt;</a:t>
            </a:fld>
            <a:endParaRPr b="0" lang="en-US" sz="8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3.xml.rels><?xml version="1.0" encoding="UTF-8"?>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
</Relationships>
</file>

<file path=ppt/notesSlides/_rels/notesSlide14.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
</Relationships>
</file>

<file path=ppt/notesSlides/_rels/notesSlide15.xml.rels><?xml version="1.0" encoding="UTF-8"?>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21.xml.rels><?xml version="1.0" encoding="UTF-8"?>
<Relationships xmlns="http://schemas.openxmlformats.org/package/2006/relationships"><Relationship Id="rId1" Type="http://schemas.openxmlformats.org/officeDocument/2006/relationships/slide" Target="../slides/slide21.xml"/><Relationship Id="rId2" Type="http://schemas.openxmlformats.org/officeDocument/2006/relationships/notesMaster" Target="../notesMasters/notesMaster1.xml"/>
</Relationships>
</file>

<file path=ppt/notesSlides/_rels/notesSlide22.xml.rels><?xml version="1.0" encoding="UTF-8"?>
<Relationships xmlns="http://schemas.openxmlformats.org/package/2006/relationships"><Relationship Id="rId1" Type="http://schemas.openxmlformats.org/officeDocument/2006/relationships/slide" Target="../slides/slide2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notesSlide1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7" name=""/>
          <p:cNvSpPr txBox="1"/>
          <p:nvPr/>
        </p:nvSpPr>
        <p:spPr>
          <a:xfrm>
            <a:off x="6001920" y="8910720"/>
            <a:ext cx="833400" cy="296640"/>
          </a:xfrm>
          <a:prstGeom prst="rect">
            <a:avLst/>
          </a:prstGeom>
          <a:noFill/>
          <a:ln w="0">
            <a:noFill/>
          </a:ln>
        </p:spPr>
        <p:txBody>
          <a:bodyPr lIns="19440" rIns="19440" tIns="0" bIns="0" anchor="b">
            <a:noAutofit/>
          </a:bodyPr>
          <a:p>
            <a:pPr algn="r">
              <a:lnSpc>
                <a:spcPct val="100000"/>
              </a:lnSpc>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fld id="{7B339311-36B9-4666-A31C-248E1C4B81F7}" type="slidenum">
              <a:rPr b="0" lang="en-US" sz="800" strike="noStrike" u="none">
                <a:solidFill>
                  <a:srgbClr val="000000"/>
                </a:solidFill>
                <a:effectLst/>
                <a:uFillTx/>
                <a:latin typeface="Arial"/>
              </a:rPr>
              <a:t>&lt;number&gt;</a:t>
            </a:fld>
            <a:endParaRPr b="0" lang="en-US" sz="800" strike="noStrike" u="none">
              <a:solidFill>
                <a:srgbClr val="000000"/>
              </a:solidFill>
              <a:effectLst/>
              <a:uFillTx/>
              <a:latin typeface="Times New Roman"/>
            </a:endParaRPr>
          </a:p>
        </p:txBody>
      </p:sp>
      <p:sp>
        <p:nvSpPr>
          <p:cNvPr id="1038" name="PlaceHolder 1"/>
          <p:cNvSpPr>
            <a:spLocks noGrp="1"/>
          </p:cNvSpPr>
          <p:nvPr>
            <p:ph type="sldImg"/>
          </p:nvPr>
        </p:nvSpPr>
        <p:spPr>
          <a:xfrm>
            <a:off x="-711360" y="2197080"/>
            <a:ext cx="9109080" cy="6834240"/>
          </a:xfrm>
          <a:prstGeom prst="rect">
            <a:avLst/>
          </a:prstGeom>
          <a:ln w="0">
            <a:noFill/>
          </a:ln>
        </p:spPr>
      </p:sp>
      <p:sp>
        <p:nvSpPr>
          <p:cNvPr id="1039" name="PlaceHolder 2"/>
          <p:cNvSpPr>
            <a:spLocks noGrp="1"/>
          </p:cNvSpPr>
          <p:nvPr>
            <p:ph type="body"/>
          </p:nvPr>
        </p:nvSpPr>
        <p:spPr>
          <a:xfrm>
            <a:off x="1342800" y="618840"/>
            <a:ext cx="4195800" cy="245880"/>
          </a:xfrm>
          <a:prstGeom prst="rect">
            <a:avLst/>
          </a:prstGeom>
          <a:noFill/>
          <a:ln w="0">
            <a:noFill/>
          </a:ln>
        </p:spPr>
        <p:txBody>
          <a:bodyPr lIns="0" rIns="0" tIns="0" bIns="0" anchor="t">
            <a:noAutofit/>
          </a:bodyPr>
          <a:p>
            <a:pPr indent="0">
              <a:lnSpc>
                <a:spcPct val="90000"/>
              </a:lnSpc>
              <a:spcBef>
                <a:spcPts val="700"/>
              </a:spcBef>
              <a:buNone/>
              <a:tabLst>
                <a:tab algn="l" pos="1020600"/>
                <a:tab algn="l" pos="2041560"/>
                <a:tab algn="l" pos="3062160"/>
                <a:tab algn="l" pos="4083120"/>
                <a:tab algn="l" pos="5103720"/>
                <a:tab algn="l" pos="6124680"/>
                <a:tab algn="l" pos="7145280"/>
                <a:tab algn="l" pos="8166240"/>
                <a:tab algn="l" pos="9186840"/>
                <a:tab algn="l" pos="10207800"/>
              </a:tabLst>
            </a:pPr>
            <a:endParaRPr b="0" lang="en-US" sz="1400" strike="noStrike" u="none">
              <a:solidFill>
                <a:srgbClr val="000000"/>
              </a:solidFill>
              <a:effectLst/>
              <a:uFillTx/>
              <a:latin typeface="Arial"/>
            </a:endParaRPr>
          </a:p>
        </p:txBody>
      </p:sp>
      <p:sp>
        <p:nvSpPr>
          <p:cNvPr id="1040" name="McK Separator"/>
          <p:cNvSpPr/>
          <p:nvPr/>
        </p:nvSpPr>
        <p:spPr>
          <a:xfrm>
            <a:off x="1339920" y="2154240"/>
            <a:ext cx="500688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Times New Roman"/>
            </a:endParaRP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
          <p:cNvSpPr txBox="1"/>
          <p:nvPr/>
        </p:nvSpPr>
        <p:spPr>
          <a:xfrm>
            <a:off x="6001920" y="8910720"/>
            <a:ext cx="833400" cy="296640"/>
          </a:xfrm>
          <a:prstGeom prst="rect">
            <a:avLst/>
          </a:prstGeom>
          <a:noFill/>
          <a:ln w="0">
            <a:noFill/>
          </a:ln>
        </p:spPr>
        <p:txBody>
          <a:bodyPr lIns="19440" rIns="19440" tIns="0" bIns="0" anchor="b">
            <a:noAutofit/>
          </a:bodyPr>
          <a:p>
            <a:pPr algn="r">
              <a:lnSpc>
                <a:spcPct val="100000"/>
              </a:lnSpc>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fld id="{762358BA-A957-4DFC-AF49-29EE9B72B8E7}" type="slidenum">
              <a:rPr b="0" lang="en-US" sz="800" strike="noStrike" u="none">
                <a:solidFill>
                  <a:srgbClr val="000000"/>
                </a:solidFill>
                <a:effectLst/>
                <a:uFillTx/>
                <a:latin typeface="Arial"/>
              </a:rPr>
              <a:t>&lt;number&gt;</a:t>
            </a:fld>
            <a:endParaRPr b="0" lang="en-US" sz="800" strike="noStrike" u="none">
              <a:solidFill>
                <a:srgbClr val="000000"/>
              </a:solidFill>
              <a:effectLst/>
              <a:uFillTx/>
              <a:latin typeface="Times New Roman"/>
            </a:endParaRPr>
          </a:p>
        </p:txBody>
      </p:sp>
      <p:sp>
        <p:nvSpPr>
          <p:cNvPr id="1042" name="PlaceHolder 1"/>
          <p:cNvSpPr>
            <a:spLocks noGrp="1"/>
          </p:cNvSpPr>
          <p:nvPr>
            <p:ph type="sldImg"/>
          </p:nvPr>
        </p:nvSpPr>
        <p:spPr>
          <a:xfrm>
            <a:off x="-711360" y="2197080"/>
            <a:ext cx="9109080" cy="6834240"/>
          </a:xfrm>
          <a:prstGeom prst="rect">
            <a:avLst/>
          </a:prstGeom>
          <a:ln w="0">
            <a:noFill/>
          </a:ln>
        </p:spPr>
      </p:sp>
      <p:sp>
        <p:nvSpPr>
          <p:cNvPr id="1043" name="PlaceHolder 2"/>
          <p:cNvSpPr>
            <a:spLocks noGrp="1"/>
          </p:cNvSpPr>
          <p:nvPr>
            <p:ph type="body"/>
          </p:nvPr>
        </p:nvSpPr>
        <p:spPr>
          <a:xfrm>
            <a:off x="1342800" y="618840"/>
            <a:ext cx="4195800" cy="245880"/>
          </a:xfrm>
          <a:prstGeom prst="rect">
            <a:avLst/>
          </a:prstGeom>
          <a:noFill/>
          <a:ln w="0">
            <a:noFill/>
          </a:ln>
        </p:spPr>
        <p:txBody>
          <a:bodyPr lIns="0" rIns="0" tIns="0" bIns="0" anchor="t">
            <a:noAutofit/>
          </a:bodyPr>
          <a:p>
            <a:pPr indent="0">
              <a:lnSpc>
                <a:spcPct val="90000"/>
              </a:lnSpc>
              <a:spcBef>
                <a:spcPts val="700"/>
              </a:spcBef>
              <a:buNone/>
              <a:tabLst>
                <a:tab algn="l" pos="1020600"/>
                <a:tab algn="l" pos="2041560"/>
                <a:tab algn="l" pos="3062160"/>
                <a:tab algn="l" pos="4083120"/>
                <a:tab algn="l" pos="5103720"/>
                <a:tab algn="l" pos="6124680"/>
                <a:tab algn="l" pos="7145280"/>
                <a:tab algn="l" pos="8166240"/>
                <a:tab algn="l" pos="9186840"/>
                <a:tab algn="l" pos="10207800"/>
              </a:tabLst>
            </a:pPr>
            <a:endParaRPr b="0" lang="en-US" sz="1400" strike="noStrike" u="none">
              <a:solidFill>
                <a:srgbClr val="000000"/>
              </a:solidFill>
              <a:effectLst/>
              <a:uFillTx/>
              <a:latin typeface="Arial"/>
            </a:endParaRPr>
          </a:p>
        </p:txBody>
      </p:sp>
      <p:sp>
        <p:nvSpPr>
          <p:cNvPr id="1044" name="McK Separator"/>
          <p:cNvSpPr/>
          <p:nvPr/>
        </p:nvSpPr>
        <p:spPr>
          <a:xfrm>
            <a:off x="1339920" y="2154240"/>
            <a:ext cx="500688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Times New Roman"/>
            </a:endParaRP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
          <p:cNvSpPr txBox="1"/>
          <p:nvPr/>
        </p:nvSpPr>
        <p:spPr>
          <a:xfrm>
            <a:off x="6001920" y="8910720"/>
            <a:ext cx="833400" cy="296640"/>
          </a:xfrm>
          <a:prstGeom prst="rect">
            <a:avLst/>
          </a:prstGeom>
          <a:noFill/>
          <a:ln w="0">
            <a:noFill/>
          </a:ln>
        </p:spPr>
        <p:txBody>
          <a:bodyPr lIns="19440" rIns="19440" tIns="0" bIns="0" anchor="b">
            <a:noAutofit/>
          </a:bodyPr>
          <a:p>
            <a:pPr algn="r">
              <a:lnSpc>
                <a:spcPct val="100000"/>
              </a:lnSpc>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fld id="{22CD94EC-3E02-4663-AE41-9A80E60AC443}" type="slidenum">
              <a:rPr b="0" lang="en-US" sz="800" strike="noStrike" u="none">
                <a:solidFill>
                  <a:srgbClr val="000000"/>
                </a:solidFill>
                <a:effectLst/>
                <a:uFillTx/>
                <a:latin typeface="Arial"/>
              </a:rPr>
              <a:t>&lt;number&gt;</a:t>
            </a:fld>
            <a:endParaRPr b="0" lang="en-US" sz="800" strike="noStrike" u="none">
              <a:solidFill>
                <a:srgbClr val="000000"/>
              </a:solidFill>
              <a:effectLst/>
              <a:uFillTx/>
              <a:latin typeface="Times New Roman"/>
            </a:endParaRPr>
          </a:p>
        </p:txBody>
      </p:sp>
      <p:sp>
        <p:nvSpPr>
          <p:cNvPr id="1046" name="PlaceHolder 1"/>
          <p:cNvSpPr>
            <a:spLocks noGrp="1"/>
          </p:cNvSpPr>
          <p:nvPr>
            <p:ph type="sldImg"/>
          </p:nvPr>
        </p:nvSpPr>
        <p:spPr>
          <a:xfrm>
            <a:off x="-711360" y="2197080"/>
            <a:ext cx="9109080" cy="6834240"/>
          </a:xfrm>
          <a:prstGeom prst="rect">
            <a:avLst/>
          </a:prstGeom>
          <a:ln w="0">
            <a:noFill/>
          </a:ln>
        </p:spPr>
      </p:sp>
      <p:sp>
        <p:nvSpPr>
          <p:cNvPr id="1047" name="PlaceHolder 2"/>
          <p:cNvSpPr>
            <a:spLocks noGrp="1"/>
          </p:cNvSpPr>
          <p:nvPr>
            <p:ph type="body"/>
          </p:nvPr>
        </p:nvSpPr>
        <p:spPr>
          <a:xfrm>
            <a:off x="1342800" y="618840"/>
            <a:ext cx="4195800" cy="245880"/>
          </a:xfrm>
          <a:prstGeom prst="rect">
            <a:avLst/>
          </a:prstGeom>
          <a:noFill/>
          <a:ln w="0">
            <a:noFill/>
          </a:ln>
        </p:spPr>
        <p:txBody>
          <a:bodyPr lIns="0" rIns="0" tIns="0" bIns="0" anchor="t">
            <a:noAutofit/>
          </a:bodyPr>
          <a:p>
            <a:pPr indent="0">
              <a:lnSpc>
                <a:spcPct val="90000"/>
              </a:lnSpc>
              <a:spcBef>
                <a:spcPts val="700"/>
              </a:spcBef>
              <a:buNone/>
              <a:tabLst>
                <a:tab algn="l" pos="1020600"/>
                <a:tab algn="l" pos="2041560"/>
                <a:tab algn="l" pos="3062160"/>
                <a:tab algn="l" pos="4083120"/>
                <a:tab algn="l" pos="5103720"/>
                <a:tab algn="l" pos="6124680"/>
                <a:tab algn="l" pos="7145280"/>
                <a:tab algn="l" pos="8166240"/>
                <a:tab algn="l" pos="9186840"/>
                <a:tab algn="l" pos="10207800"/>
              </a:tabLst>
            </a:pPr>
            <a:endParaRPr b="0" lang="en-US" sz="1400" strike="noStrike" u="none">
              <a:solidFill>
                <a:srgbClr val="000000"/>
              </a:solidFill>
              <a:effectLst/>
              <a:uFillTx/>
              <a:latin typeface="Arial"/>
            </a:endParaRPr>
          </a:p>
        </p:txBody>
      </p:sp>
      <p:sp>
        <p:nvSpPr>
          <p:cNvPr id="1048" name="McK Separator"/>
          <p:cNvSpPr/>
          <p:nvPr/>
        </p:nvSpPr>
        <p:spPr>
          <a:xfrm>
            <a:off x="1339920" y="2154240"/>
            <a:ext cx="500688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Times New Roman"/>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
          <p:cNvSpPr txBox="1"/>
          <p:nvPr/>
        </p:nvSpPr>
        <p:spPr>
          <a:xfrm>
            <a:off x="6001920" y="8910720"/>
            <a:ext cx="833400" cy="296640"/>
          </a:xfrm>
          <a:prstGeom prst="rect">
            <a:avLst/>
          </a:prstGeom>
          <a:noFill/>
          <a:ln w="0">
            <a:noFill/>
          </a:ln>
        </p:spPr>
        <p:txBody>
          <a:bodyPr lIns="19440" rIns="19440" tIns="0" bIns="0" anchor="b">
            <a:noAutofit/>
          </a:bodyPr>
          <a:p>
            <a:pPr algn="r">
              <a:lnSpc>
                <a:spcPct val="100000"/>
              </a:lnSpc>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fld id="{C9FFFAAD-8182-43B5-97C7-00EBF82E748B}" type="slidenum">
              <a:rPr b="0" lang="en-US" sz="800" strike="noStrike" u="none">
                <a:solidFill>
                  <a:srgbClr val="000000"/>
                </a:solidFill>
                <a:effectLst/>
                <a:uFillTx/>
                <a:latin typeface="Arial"/>
              </a:rPr>
              <a:t>&lt;number&gt;</a:t>
            </a:fld>
            <a:endParaRPr b="0" lang="en-US" sz="800" strike="noStrike" u="none">
              <a:solidFill>
                <a:srgbClr val="000000"/>
              </a:solidFill>
              <a:effectLst/>
              <a:uFillTx/>
              <a:latin typeface="Times New Roman"/>
            </a:endParaRPr>
          </a:p>
        </p:txBody>
      </p:sp>
      <p:sp>
        <p:nvSpPr>
          <p:cNvPr id="1013" name="PlaceHolder 1"/>
          <p:cNvSpPr>
            <a:spLocks noGrp="1"/>
          </p:cNvSpPr>
          <p:nvPr>
            <p:ph type="sldImg"/>
          </p:nvPr>
        </p:nvSpPr>
        <p:spPr>
          <a:xfrm>
            <a:off x="-711360" y="2197080"/>
            <a:ext cx="9109080" cy="6834240"/>
          </a:xfrm>
          <a:prstGeom prst="rect">
            <a:avLst/>
          </a:prstGeom>
          <a:ln w="0">
            <a:noFill/>
          </a:ln>
        </p:spPr>
      </p:sp>
      <p:sp>
        <p:nvSpPr>
          <p:cNvPr id="1014" name="PlaceHolder 2"/>
          <p:cNvSpPr>
            <a:spLocks noGrp="1"/>
          </p:cNvSpPr>
          <p:nvPr>
            <p:ph type="body"/>
          </p:nvPr>
        </p:nvSpPr>
        <p:spPr>
          <a:xfrm>
            <a:off x="1342800" y="618840"/>
            <a:ext cx="4195800" cy="245880"/>
          </a:xfrm>
          <a:prstGeom prst="rect">
            <a:avLst/>
          </a:prstGeom>
          <a:noFill/>
          <a:ln w="0">
            <a:noFill/>
          </a:ln>
        </p:spPr>
        <p:txBody>
          <a:bodyPr lIns="0" rIns="0" tIns="0" bIns="0" anchor="t">
            <a:noAutofit/>
          </a:bodyPr>
          <a:p>
            <a:pPr indent="0">
              <a:lnSpc>
                <a:spcPct val="90000"/>
              </a:lnSpc>
              <a:spcBef>
                <a:spcPts val="700"/>
              </a:spcBef>
              <a:buNone/>
              <a:tabLst>
                <a:tab algn="l" pos="1020600"/>
                <a:tab algn="l" pos="2041560"/>
                <a:tab algn="l" pos="3062160"/>
                <a:tab algn="l" pos="4083120"/>
                <a:tab algn="l" pos="5103720"/>
                <a:tab algn="l" pos="6124680"/>
                <a:tab algn="l" pos="7145280"/>
                <a:tab algn="l" pos="8166240"/>
                <a:tab algn="l" pos="9186840"/>
                <a:tab algn="l" pos="10207800"/>
              </a:tabLst>
            </a:pPr>
            <a:endParaRPr b="0" lang="en-US" sz="1400" strike="noStrike" u="none">
              <a:solidFill>
                <a:srgbClr val="000000"/>
              </a:solidFill>
              <a:effectLst/>
              <a:uFillTx/>
              <a:latin typeface="Arial"/>
            </a:endParaRPr>
          </a:p>
        </p:txBody>
      </p:sp>
      <p:sp>
        <p:nvSpPr>
          <p:cNvPr id="1015" name="McK Separator"/>
          <p:cNvSpPr/>
          <p:nvPr/>
        </p:nvSpPr>
        <p:spPr>
          <a:xfrm>
            <a:off x="1339920" y="2154240"/>
            <a:ext cx="500688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Times New Roman"/>
            </a:endParaRP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9" name=""/>
          <p:cNvSpPr txBox="1"/>
          <p:nvPr/>
        </p:nvSpPr>
        <p:spPr>
          <a:xfrm>
            <a:off x="6001920" y="8910720"/>
            <a:ext cx="833400" cy="296640"/>
          </a:xfrm>
          <a:prstGeom prst="rect">
            <a:avLst/>
          </a:prstGeom>
          <a:noFill/>
          <a:ln w="0">
            <a:noFill/>
          </a:ln>
        </p:spPr>
        <p:txBody>
          <a:bodyPr lIns="19440" rIns="19440" tIns="0" bIns="0" anchor="b">
            <a:noAutofit/>
          </a:bodyPr>
          <a:p>
            <a:pPr algn="r">
              <a:lnSpc>
                <a:spcPct val="100000"/>
              </a:lnSpc>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fld id="{82672334-8DAB-4B03-A139-BD55DFCB7062}" type="slidenum">
              <a:rPr b="0" lang="en-US" sz="800" strike="noStrike" u="none">
                <a:solidFill>
                  <a:srgbClr val="000000"/>
                </a:solidFill>
                <a:effectLst/>
                <a:uFillTx/>
                <a:latin typeface="Arial"/>
              </a:rPr>
              <a:t>&lt;number&gt;</a:t>
            </a:fld>
            <a:endParaRPr b="0" lang="en-US" sz="800" strike="noStrike" u="none">
              <a:solidFill>
                <a:srgbClr val="000000"/>
              </a:solidFill>
              <a:effectLst/>
              <a:uFillTx/>
              <a:latin typeface="Times New Roman"/>
            </a:endParaRPr>
          </a:p>
        </p:txBody>
      </p:sp>
      <p:sp>
        <p:nvSpPr>
          <p:cNvPr id="1050" name="PlaceHolder 1"/>
          <p:cNvSpPr>
            <a:spLocks noGrp="1"/>
          </p:cNvSpPr>
          <p:nvPr>
            <p:ph type="sldImg"/>
          </p:nvPr>
        </p:nvSpPr>
        <p:spPr>
          <a:xfrm>
            <a:off x="1177920" y="695160"/>
            <a:ext cx="4637160" cy="3480120"/>
          </a:xfrm>
          <a:prstGeom prst="rect">
            <a:avLst/>
          </a:prstGeom>
          <a:ln w="0">
            <a:noFill/>
          </a:ln>
        </p:spPr>
      </p:sp>
      <p:sp>
        <p:nvSpPr>
          <p:cNvPr id="1051" name="PlaceHolder 2"/>
          <p:cNvSpPr>
            <a:spLocks noGrp="1"/>
          </p:cNvSpPr>
          <p:nvPr>
            <p:ph type="body"/>
          </p:nvPr>
        </p:nvSpPr>
        <p:spPr>
          <a:xfrm>
            <a:off x="931680" y="4406760"/>
            <a:ext cx="5128920" cy="4176720"/>
          </a:xfrm>
          <a:prstGeom prst="rect">
            <a:avLst/>
          </a:prstGeom>
          <a:noFill/>
          <a:ln w="0">
            <a:noFill/>
          </a:ln>
        </p:spPr>
        <p:txBody>
          <a:bodyPr lIns="0" rIns="0" tIns="0" bIns="0" anchor="t">
            <a:noAutofit/>
          </a:bodyPr>
          <a:p>
            <a:pPr indent="0">
              <a:lnSpc>
                <a:spcPct val="90000"/>
              </a:lnSpc>
              <a:spcBef>
                <a:spcPts val="700"/>
              </a:spcBef>
              <a:buNone/>
              <a:tabLst>
                <a:tab algn="l" pos="1020600"/>
                <a:tab algn="l" pos="2041560"/>
                <a:tab algn="l" pos="3062160"/>
                <a:tab algn="l" pos="4083120"/>
                <a:tab algn="l" pos="5103720"/>
                <a:tab algn="l" pos="6124680"/>
                <a:tab algn="l" pos="7145280"/>
                <a:tab algn="l" pos="8166240"/>
                <a:tab algn="l" pos="9186840"/>
                <a:tab algn="l" pos="10207800"/>
              </a:tabLst>
            </a:pPr>
            <a:endParaRPr b="0" lang="en-US" sz="1400" strike="noStrike" u="none">
              <a:solidFill>
                <a:srgbClr val="000000"/>
              </a:solidFill>
              <a:effectLst/>
              <a:uFillTx/>
              <a:latin typeface="Arial"/>
            </a:endParaRP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52" name=""/>
          <p:cNvSpPr txBox="1"/>
          <p:nvPr/>
        </p:nvSpPr>
        <p:spPr>
          <a:xfrm>
            <a:off x="6001920" y="8910720"/>
            <a:ext cx="833400" cy="296640"/>
          </a:xfrm>
          <a:prstGeom prst="rect">
            <a:avLst/>
          </a:prstGeom>
          <a:noFill/>
          <a:ln w="0">
            <a:noFill/>
          </a:ln>
        </p:spPr>
        <p:txBody>
          <a:bodyPr lIns="19440" rIns="19440" tIns="0" bIns="0" anchor="b">
            <a:noAutofit/>
          </a:bodyPr>
          <a:p>
            <a:pPr algn="r">
              <a:lnSpc>
                <a:spcPct val="100000"/>
              </a:lnSpc>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fld id="{23F7E1D9-560D-429E-9EA2-28B582D5FCA9}" type="slidenum">
              <a:rPr b="0" lang="en-US" sz="800" strike="noStrike" u="none">
                <a:solidFill>
                  <a:srgbClr val="000000"/>
                </a:solidFill>
                <a:effectLst/>
                <a:uFillTx/>
                <a:latin typeface="Arial"/>
              </a:rPr>
              <a:t>&lt;number&gt;</a:t>
            </a:fld>
            <a:endParaRPr b="0" lang="en-US" sz="800" strike="noStrike" u="none">
              <a:solidFill>
                <a:srgbClr val="000000"/>
              </a:solidFill>
              <a:effectLst/>
              <a:uFillTx/>
              <a:latin typeface="Times New Roman"/>
            </a:endParaRPr>
          </a:p>
        </p:txBody>
      </p:sp>
      <p:sp>
        <p:nvSpPr>
          <p:cNvPr id="1053" name="PlaceHolder 1"/>
          <p:cNvSpPr>
            <a:spLocks noGrp="1"/>
          </p:cNvSpPr>
          <p:nvPr>
            <p:ph type="sldImg"/>
          </p:nvPr>
        </p:nvSpPr>
        <p:spPr>
          <a:xfrm>
            <a:off x="1177920" y="695160"/>
            <a:ext cx="4637160" cy="3480120"/>
          </a:xfrm>
          <a:prstGeom prst="rect">
            <a:avLst/>
          </a:prstGeom>
          <a:ln w="0">
            <a:noFill/>
          </a:ln>
        </p:spPr>
      </p:sp>
      <p:sp>
        <p:nvSpPr>
          <p:cNvPr id="1054" name="PlaceHolder 2"/>
          <p:cNvSpPr>
            <a:spLocks noGrp="1"/>
          </p:cNvSpPr>
          <p:nvPr>
            <p:ph type="body"/>
          </p:nvPr>
        </p:nvSpPr>
        <p:spPr>
          <a:xfrm>
            <a:off x="931680" y="4406760"/>
            <a:ext cx="5128920" cy="4176720"/>
          </a:xfrm>
          <a:prstGeom prst="rect">
            <a:avLst/>
          </a:prstGeom>
          <a:noFill/>
          <a:ln w="0">
            <a:noFill/>
          </a:ln>
        </p:spPr>
        <p:txBody>
          <a:bodyPr lIns="0" rIns="0" tIns="0" bIns="0" anchor="t">
            <a:noAutofit/>
          </a:bodyPr>
          <a:p>
            <a:pPr indent="0">
              <a:lnSpc>
                <a:spcPct val="90000"/>
              </a:lnSpc>
              <a:spcBef>
                <a:spcPts val="700"/>
              </a:spcBef>
              <a:buNone/>
              <a:tabLst>
                <a:tab algn="l" pos="1020600"/>
                <a:tab algn="l" pos="2041560"/>
                <a:tab algn="l" pos="3062160"/>
                <a:tab algn="l" pos="4083120"/>
                <a:tab algn="l" pos="5103720"/>
                <a:tab algn="l" pos="6124680"/>
                <a:tab algn="l" pos="7145280"/>
                <a:tab algn="l" pos="8166240"/>
                <a:tab algn="l" pos="9186840"/>
                <a:tab algn="l" pos="10207800"/>
              </a:tabLst>
            </a:pPr>
            <a:endParaRPr b="0" lang="en-US" sz="1400" strike="noStrike" u="none">
              <a:solidFill>
                <a:srgbClr val="000000"/>
              </a:solidFill>
              <a:effectLst/>
              <a:uFillTx/>
              <a:latin typeface="Arial"/>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6" name=""/>
          <p:cNvSpPr txBox="1"/>
          <p:nvPr/>
        </p:nvSpPr>
        <p:spPr>
          <a:xfrm>
            <a:off x="6001920" y="8910720"/>
            <a:ext cx="833400" cy="296640"/>
          </a:xfrm>
          <a:prstGeom prst="rect">
            <a:avLst/>
          </a:prstGeom>
          <a:noFill/>
          <a:ln w="0">
            <a:noFill/>
          </a:ln>
        </p:spPr>
        <p:txBody>
          <a:bodyPr lIns="19440" rIns="19440" tIns="0" bIns="0" anchor="b">
            <a:noAutofit/>
          </a:bodyPr>
          <a:p>
            <a:pPr algn="r">
              <a:lnSpc>
                <a:spcPct val="100000"/>
              </a:lnSpc>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fld id="{003C2753-AEC4-47B8-B496-7D73688C50A4}" type="slidenum">
              <a:rPr b="0" lang="en-US" sz="800" strike="noStrike" u="none">
                <a:solidFill>
                  <a:srgbClr val="000000"/>
                </a:solidFill>
                <a:effectLst/>
                <a:uFillTx/>
                <a:latin typeface="Arial"/>
              </a:rPr>
              <a:t>&lt;number&gt;</a:t>
            </a:fld>
            <a:endParaRPr b="0" lang="en-US" sz="800" strike="noStrike" u="none">
              <a:solidFill>
                <a:srgbClr val="000000"/>
              </a:solidFill>
              <a:effectLst/>
              <a:uFillTx/>
              <a:latin typeface="Times New Roman"/>
            </a:endParaRPr>
          </a:p>
        </p:txBody>
      </p:sp>
      <p:sp>
        <p:nvSpPr>
          <p:cNvPr id="1017" name="PlaceHolder 1"/>
          <p:cNvSpPr>
            <a:spLocks noGrp="1"/>
          </p:cNvSpPr>
          <p:nvPr>
            <p:ph type="sldImg"/>
          </p:nvPr>
        </p:nvSpPr>
        <p:spPr>
          <a:xfrm>
            <a:off x="-711360" y="2197080"/>
            <a:ext cx="9109080" cy="6834240"/>
          </a:xfrm>
          <a:prstGeom prst="rect">
            <a:avLst/>
          </a:prstGeom>
          <a:ln w="0">
            <a:noFill/>
          </a:ln>
        </p:spPr>
      </p:sp>
      <p:sp>
        <p:nvSpPr>
          <p:cNvPr id="1018" name="PlaceHolder 2"/>
          <p:cNvSpPr>
            <a:spLocks noGrp="1"/>
          </p:cNvSpPr>
          <p:nvPr>
            <p:ph type="body"/>
          </p:nvPr>
        </p:nvSpPr>
        <p:spPr>
          <a:xfrm>
            <a:off x="1342800" y="618840"/>
            <a:ext cx="4195800" cy="245880"/>
          </a:xfrm>
          <a:prstGeom prst="rect">
            <a:avLst/>
          </a:prstGeom>
          <a:noFill/>
          <a:ln w="0">
            <a:noFill/>
          </a:ln>
        </p:spPr>
        <p:txBody>
          <a:bodyPr lIns="0" rIns="0" tIns="0" bIns="0" anchor="t">
            <a:noAutofit/>
          </a:bodyPr>
          <a:p>
            <a:pPr indent="0">
              <a:lnSpc>
                <a:spcPct val="90000"/>
              </a:lnSpc>
              <a:spcBef>
                <a:spcPts val="700"/>
              </a:spcBef>
              <a:buNone/>
              <a:tabLst>
                <a:tab algn="l" pos="1020600"/>
                <a:tab algn="l" pos="2041560"/>
                <a:tab algn="l" pos="3062160"/>
                <a:tab algn="l" pos="4083120"/>
                <a:tab algn="l" pos="5103720"/>
                <a:tab algn="l" pos="6124680"/>
                <a:tab algn="l" pos="7145280"/>
                <a:tab algn="l" pos="8166240"/>
                <a:tab algn="l" pos="9186840"/>
                <a:tab algn="l" pos="10207800"/>
              </a:tabLst>
            </a:pPr>
            <a:endParaRPr b="0" lang="en-US" sz="1400" strike="noStrike" u="none">
              <a:solidFill>
                <a:srgbClr val="000000"/>
              </a:solidFill>
              <a:effectLst/>
              <a:uFillTx/>
              <a:latin typeface="Arial"/>
            </a:endParaRPr>
          </a:p>
        </p:txBody>
      </p:sp>
      <p:sp>
        <p:nvSpPr>
          <p:cNvPr id="1019" name="McK Separator"/>
          <p:cNvSpPr/>
          <p:nvPr/>
        </p:nvSpPr>
        <p:spPr>
          <a:xfrm>
            <a:off x="1339920" y="2154240"/>
            <a:ext cx="500688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Times New Roman"/>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20" name=""/>
          <p:cNvSpPr txBox="1"/>
          <p:nvPr/>
        </p:nvSpPr>
        <p:spPr>
          <a:xfrm>
            <a:off x="6001920" y="8910720"/>
            <a:ext cx="833400" cy="296640"/>
          </a:xfrm>
          <a:prstGeom prst="rect">
            <a:avLst/>
          </a:prstGeom>
          <a:noFill/>
          <a:ln w="0">
            <a:noFill/>
          </a:ln>
        </p:spPr>
        <p:txBody>
          <a:bodyPr lIns="19440" rIns="19440" tIns="0" bIns="0" anchor="b">
            <a:noAutofit/>
          </a:bodyPr>
          <a:p>
            <a:pPr algn="r">
              <a:lnSpc>
                <a:spcPct val="100000"/>
              </a:lnSpc>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fld id="{26063688-F64E-473F-A24F-593FEB1C9FFD}" type="slidenum">
              <a:rPr b="0" lang="en-US" sz="800" strike="noStrike" u="none">
                <a:solidFill>
                  <a:srgbClr val="000000"/>
                </a:solidFill>
                <a:effectLst/>
                <a:uFillTx/>
                <a:latin typeface="Arial"/>
              </a:rPr>
              <a:t>&lt;number&gt;</a:t>
            </a:fld>
            <a:endParaRPr b="0" lang="en-US" sz="800" strike="noStrike" u="none">
              <a:solidFill>
                <a:srgbClr val="000000"/>
              </a:solidFill>
              <a:effectLst/>
              <a:uFillTx/>
              <a:latin typeface="Times New Roman"/>
            </a:endParaRPr>
          </a:p>
        </p:txBody>
      </p:sp>
      <p:sp>
        <p:nvSpPr>
          <p:cNvPr id="1021" name="PlaceHolder 1"/>
          <p:cNvSpPr>
            <a:spLocks noGrp="1"/>
          </p:cNvSpPr>
          <p:nvPr>
            <p:ph type="sldImg"/>
          </p:nvPr>
        </p:nvSpPr>
        <p:spPr>
          <a:xfrm>
            <a:off x="-711360" y="2197080"/>
            <a:ext cx="9109080" cy="6834240"/>
          </a:xfrm>
          <a:prstGeom prst="rect">
            <a:avLst/>
          </a:prstGeom>
          <a:ln w="0">
            <a:noFill/>
          </a:ln>
        </p:spPr>
      </p:sp>
      <p:sp>
        <p:nvSpPr>
          <p:cNvPr id="1022" name="PlaceHolder 2"/>
          <p:cNvSpPr>
            <a:spLocks noGrp="1"/>
          </p:cNvSpPr>
          <p:nvPr>
            <p:ph type="body"/>
          </p:nvPr>
        </p:nvSpPr>
        <p:spPr>
          <a:xfrm>
            <a:off x="1342800" y="618840"/>
            <a:ext cx="4195800" cy="245880"/>
          </a:xfrm>
          <a:prstGeom prst="rect">
            <a:avLst/>
          </a:prstGeom>
          <a:noFill/>
          <a:ln w="0">
            <a:noFill/>
          </a:ln>
        </p:spPr>
        <p:txBody>
          <a:bodyPr lIns="0" rIns="0" tIns="0" bIns="0" anchor="t">
            <a:noAutofit/>
          </a:bodyPr>
          <a:p>
            <a:pPr indent="0">
              <a:lnSpc>
                <a:spcPct val="90000"/>
              </a:lnSpc>
              <a:spcBef>
                <a:spcPts val="700"/>
              </a:spcBef>
              <a:buNone/>
              <a:tabLst>
                <a:tab algn="l" pos="1020600"/>
                <a:tab algn="l" pos="2041560"/>
                <a:tab algn="l" pos="3062160"/>
                <a:tab algn="l" pos="4083120"/>
                <a:tab algn="l" pos="5103720"/>
                <a:tab algn="l" pos="6124680"/>
                <a:tab algn="l" pos="7145280"/>
                <a:tab algn="l" pos="8166240"/>
                <a:tab algn="l" pos="9186840"/>
                <a:tab algn="l" pos="10207800"/>
              </a:tabLst>
            </a:pPr>
            <a:endParaRPr b="0" lang="en-US" sz="1400" strike="noStrike" u="none">
              <a:solidFill>
                <a:srgbClr val="000000"/>
              </a:solidFill>
              <a:effectLst/>
              <a:uFillTx/>
              <a:latin typeface="Arial"/>
            </a:endParaRPr>
          </a:p>
        </p:txBody>
      </p:sp>
      <p:sp>
        <p:nvSpPr>
          <p:cNvPr id="1023" name="McK Separator"/>
          <p:cNvSpPr/>
          <p:nvPr/>
        </p:nvSpPr>
        <p:spPr>
          <a:xfrm>
            <a:off x="1339920" y="2154240"/>
            <a:ext cx="500688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Times New Roman"/>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24" name=""/>
          <p:cNvSpPr txBox="1"/>
          <p:nvPr/>
        </p:nvSpPr>
        <p:spPr>
          <a:xfrm>
            <a:off x="6001920" y="8910720"/>
            <a:ext cx="833400" cy="296640"/>
          </a:xfrm>
          <a:prstGeom prst="rect">
            <a:avLst/>
          </a:prstGeom>
          <a:noFill/>
          <a:ln w="0">
            <a:noFill/>
          </a:ln>
        </p:spPr>
        <p:txBody>
          <a:bodyPr lIns="19440" rIns="19440" tIns="0" bIns="0" anchor="b">
            <a:noAutofit/>
          </a:bodyPr>
          <a:p>
            <a:pPr algn="r">
              <a:lnSpc>
                <a:spcPct val="100000"/>
              </a:lnSpc>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fld id="{A036B707-7E2B-481B-903E-EE30F776750C}" type="slidenum">
              <a:rPr b="0" lang="en-US" sz="800" strike="noStrike" u="none">
                <a:solidFill>
                  <a:srgbClr val="000000"/>
                </a:solidFill>
                <a:effectLst/>
                <a:uFillTx/>
                <a:latin typeface="Arial"/>
              </a:rPr>
              <a:t>&lt;number&gt;</a:t>
            </a:fld>
            <a:endParaRPr b="0" lang="en-US" sz="800" strike="noStrike" u="none">
              <a:solidFill>
                <a:srgbClr val="000000"/>
              </a:solidFill>
              <a:effectLst/>
              <a:uFillTx/>
              <a:latin typeface="Times New Roman"/>
            </a:endParaRPr>
          </a:p>
        </p:txBody>
      </p:sp>
      <p:sp>
        <p:nvSpPr>
          <p:cNvPr id="1025" name="PlaceHolder 1"/>
          <p:cNvSpPr>
            <a:spLocks noGrp="1"/>
          </p:cNvSpPr>
          <p:nvPr>
            <p:ph type="sldImg"/>
          </p:nvPr>
        </p:nvSpPr>
        <p:spPr>
          <a:xfrm>
            <a:off x="-711360" y="2197080"/>
            <a:ext cx="9109080" cy="6834240"/>
          </a:xfrm>
          <a:prstGeom prst="rect">
            <a:avLst/>
          </a:prstGeom>
          <a:ln w="0">
            <a:noFill/>
          </a:ln>
        </p:spPr>
      </p:sp>
      <p:sp>
        <p:nvSpPr>
          <p:cNvPr id="1026" name="PlaceHolder 2"/>
          <p:cNvSpPr>
            <a:spLocks noGrp="1"/>
          </p:cNvSpPr>
          <p:nvPr>
            <p:ph type="body"/>
          </p:nvPr>
        </p:nvSpPr>
        <p:spPr>
          <a:xfrm>
            <a:off x="1342800" y="618840"/>
            <a:ext cx="4195800" cy="245880"/>
          </a:xfrm>
          <a:prstGeom prst="rect">
            <a:avLst/>
          </a:prstGeom>
          <a:noFill/>
          <a:ln w="0">
            <a:noFill/>
          </a:ln>
        </p:spPr>
        <p:txBody>
          <a:bodyPr lIns="0" rIns="0" tIns="0" bIns="0" anchor="t">
            <a:noAutofit/>
          </a:bodyPr>
          <a:p>
            <a:pPr indent="0">
              <a:lnSpc>
                <a:spcPct val="90000"/>
              </a:lnSpc>
              <a:spcBef>
                <a:spcPts val="700"/>
              </a:spcBef>
              <a:buNone/>
              <a:tabLst>
                <a:tab algn="l" pos="1020600"/>
                <a:tab algn="l" pos="2041560"/>
                <a:tab algn="l" pos="3062160"/>
                <a:tab algn="l" pos="4083120"/>
                <a:tab algn="l" pos="5103720"/>
                <a:tab algn="l" pos="6124680"/>
                <a:tab algn="l" pos="7145280"/>
                <a:tab algn="l" pos="8166240"/>
                <a:tab algn="l" pos="9186840"/>
                <a:tab algn="l" pos="10207800"/>
              </a:tabLst>
            </a:pPr>
            <a:endParaRPr b="0" lang="en-US" sz="1400" strike="noStrike" u="none">
              <a:solidFill>
                <a:srgbClr val="000000"/>
              </a:solidFill>
              <a:effectLst/>
              <a:uFillTx/>
              <a:latin typeface="Arial"/>
            </a:endParaRPr>
          </a:p>
        </p:txBody>
      </p:sp>
      <p:sp>
        <p:nvSpPr>
          <p:cNvPr id="1027" name="McK Separator"/>
          <p:cNvSpPr/>
          <p:nvPr/>
        </p:nvSpPr>
        <p:spPr>
          <a:xfrm>
            <a:off x="1339920" y="2154240"/>
            <a:ext cx="500688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Times New Roman"/>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28" name=""/>
          <p:cNvSpPr txBox="1"/>
          <p:nvPr/>
        </p:nvSpPr>
        <p:spPr>
          <a:xfrm>
            <a:off x="6001920" y="8910720"/>
            <a:ext cx="833400" cy="296640"/>
          </a:xfrm>
          <a:prstGeom prst="rect">
            <a:avLst/>
          </a:prstGeom>
          <a:noFill/>
          <a:ln w="0">
            <a:noFill/>
          </a:ln>
        </p:spPr>
        <p:txBody>
          <a:bodyPr lIns="19440" rIns="19440" tIns="0" bIns="0" anchor="b">
            <a:noAutofit/>
          </a:bodyPr>
          <a:p>
            <a:pPr algn="r">
              <a:lnSpc>
                <a:spcPct val="100000"/>
              </a:lnSpc>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fld id="{2BE02F30-4922-484F-B903-5F8B507749CE}" type="slidenum">
              <a:rPr b="0" lang="en-US" sz="800" strike="noStrike" u="none">
                <a:solidFill>
                  <a:srgbClr val="000000"/>
                </a:solidFill>
                <a:effectLst/>
                <a:uFillTx/>
                <a:latin typeface="Arial"/>
              </a:rPr>
              <a:t>&lt;number&gt;</a:t>
            </a:fld>
            <a:endParaRPr b="0" lang="en-US" sz="800" strike="noStrike" u="none">
              <a:solidFill>
                <a:srgbClr val="000000"/>
              </a:solidFill>
              <a:effectLst/>
              <a:uFillTx/>
              <a:latin typeface="Times New Roman"/>
            </a:endParaRPr>
          </a:p>
        </p:txBody>
      </p:sp>
      <p:sp>
        <p:nvSpPr>
          <p:cNvPr id="1029" name="PlaceHolder 1"/>
          <p:cNvSpPr>
            <a:spLocks noGrp="1"/>
          </p:cNvSpPr>
          <p:nvPr>
            <p:ph type="sldImg"/>
          </p:nvPr>
        </p:nvSpPr>
        <p:spPr>
          <a:xfrm>
            <a:off x="-711360" y="2197080"/>
            <a:ext cx="9109080" cy="6834240"/>
          </a:xfrm>
          <a:prstGeom prst="rect">
            <a:avLst/>
          </a:prstGeom>
          <a:ln w="0">
            <a:noFill/>
          </a:ln>
        </p:spPr>
      </p:sp>
      <p:sp>
        <p:nvSpPr>
          <p:cNvPr id="1030" name="PlaceHolder 2"/>
          <p:cNvSpPr>
            <a:spLocks noGrp="1"/>
          </p:cNvSpPr>
          <p:nvPr>
            <p:ph type="body"/>
          </p:nvPr>
        </p:nvSpPr>
        <p:spPr>
          <a:xfrm>
            <a:off x="1342800" y="618840"/>
            <a:ext cx="4195800" cy="245880"/>
          </a:xfrm>
          <a:prstGeom prst="rect">
            <a:avLst/>
          </a:prstGeom>
          <a:noFill/>
          <a:ln w="0">
            <a:noFill/>
          </a:ln>
        </p:spPr>
        <p:txBody>
          <a:bodyPr lIns="0" rIns="0" tIns="0" bIns="0" anchor="t">
            <a:noAutofit/>
          </a:bodyPr>
          <a:p>
            <a:pPr indent="0">
              <a:lnSpc>
                <a:spcPct val="90000"/>
              </a:lnSpc>
              <a:spcBef>
                <a:spcPts val="700"/>
              </a:spcBef>
              <a:buNone/>
              <a:tabLst>
                <a:tab algn="l" pos="1020600"/>
                <a:tab algn="l" pos="2041560"/>
                <a:tab algn="l" pos="3062160"/>
                <a:tab algn="l" pos="4083120"/>
                <a:tab algn="l" pos="5103720"/>
                <a:tab algn="l" pos="6124680"/>
                <a:tab algn="l" pos="7145280"/>
                <a:tab algn="l" pos="8166240"/>
                <a:tab algn="l" pos="9186840"/>
                <a:tab algn="l" pos="10207800"/>
              </a:tabLst>
            </a:pPr>
            <a:endParaRPr b="0" lang="en-US" sz="1400" strike="noStrike" u="none">
              <a:solidFill>
                <a:srgbClr val="000000"/>
              </a:solidFill>
              <a:effectLst/>
              <a:uFillTx/>
              <a:latin typeface="Arial"/>
            </a:endParaRPr>
          </a:p>
        </p:txBody>
      </p:sp>
      <p:sp>
        <p:nvSpPr>
          <p:cNvPr id="1031" name="McK Separator"/>
          <p:cNvSpPr/>
          <p:nvPr/>
        </p:nvSpPr>
        <p:spPr>
          <a:xfrm>
            <a:off x="1339920" y="2154240"/>
            <a:ext cx="500688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Times New Roman"/>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2" name=""/>
          <p:cNvSpPr txBox="1"/>
          <p:nvPr/>
        </p:nvSpPr>
        <p:spPr>
          <a:xfrm>
            <a:off x="6001920" y="8910720"/>
            <a:ext cx="833400" cy="296640"/>
          </a:xfrm>
          <a:prstGeom prst="rect">
            <a:avLst/>
          </a:prstGeom>
          <a:noFill/>
          <a:ln w="0">
            <a:noFill/>
          </a:ln>
        </p:spPr>
        <p:txBody>
          <a:bodyPr lIns="19440" rIns="19440" tIns="0" bIns="0" anchor="b">
            <a:noAutofit/>
          </a:bodyPr>
          <a:p>
            <a:pPr algn="r">
              <a:lnSpc>
                <a:spcPct val="100000"/>
              </a:lnSpc>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fld id="{083F1736-9F39-4EE8-BD6F-86766EFE152B}" type="slidenum">
              <a:rPr b="0" lang="en-US" sz="800" strike="noStrike" u="none">
                <a:solidFill>
                  <a:srgbClr val="000000"/>
                </a:solidFill>
                <a:effectLst/>
                <a:uFillTx/>
                <a:latin typeface="Arial"/>
              </a:rPr>
              <a:t>&lt;number&gt;</a:t>
            </a:fld>
            <a:endParaRPr b="0" lang="en-US" sz="800" strike="noStrike" u="none">
              <a:solidFill>
                <a:srgbClr val="000000"/>
              </a:solidFill>
              <a:effectLst/>
              <a:uFillTx/>
              <a:latin typeface="Times New Roman"/>
            </a:endParaRPr>
          </a:p>
        </p:txBody>
      </p:sp>
      <p:sp>
        <p:nvSpPr>
          <p:cNvPr id="1033" name="PlaceHolder 1"/>
          <p:cNvSpPr>
            <a:spLocks noGrp="1"/>
          </p:cNvSpPr>
          <p:nvPr>
            <p:ph type="sldImg"/>
          </p:nvPr>
        </p:nvSpPr>
        <p:spPr>
          <a:xfrm>
            <a:off x="-711360" y="2197080"/>
            <a:ext cx="9109080" cy="6834240"/>
          </a:xfrm>
          <a:prstGeom prst="rect">
            <a:avLst/>
          </a:prstGeom>
          <a:ln w="0">
            <a:noFill/>
          </a:ln>
        </p:spPr>
      </p:sp>
      <p:sp>
        <p:nvSpPr>
          <p:cNvPr id="1034" name="PlaceHolder 2"/>
          <p:cNvSpPr>
            <a:spLocks noGrp="1"/>
          </p:cNvSpPr>
          <p:nvPr>
            <p:ph type="body"/>
          </p:nvPr>
        </p:nvSpPr>
        <p:spPr>
          <a:xfrm>
            <a:off x="1342800" y="618840"/>
            <a:ext cx="4195800" cy="245880"/>
          </a:xfrm>
          <a:prstGeom prst="rect">
            <a:avLst/>
          </a:prstGeom>
          <a:noFill/>
          <a:ln w="0">
            <a:noFill/>
          </a:ln>
        </p:spPr>
        <p:txBody>
          <a:bodyPr lIns="0" rIns="0" tIns="0" bIns="0" anchor="t">
            <a:noAutofit/>
          </a:bodyPr>
          <a:p>
            <a:pPr indent="0">
              <a:lnSpc>
                <a:spcPct val="90000"/>
              </a:lnSpc>
              <a:spcBef>
                <a:spcPts val="700"/>
              </a:spcBef>
              <a:buNone/>
              <a:tabLst>
                <a:tab algn="l" pos="1020600"/>
                <a:tab algn="l" pos="2041560"/>
                <a:tab algn="l" pos="3062160"/>
                <a:tab algn="l" pos="4083120"/>
                <a:tab algn="l" pos="5103720"/>
                <a:tab algn="l" pos="6124680"/>
                <a:tab algn="l" pos="7145280"/>
                <a:tab algn="l" pos="8166240"/>
                <a:tab algn="l" pos="9186840"/>
                <a:tab algn="l" pos="10207800"/>
              </a:tabLst>
            </a:pPr>
            <a:endParaRPr b="0" lang="en-US" sz="1400" strike="noStrike" u="none">
              <a:solidFill>
                <a:srgbClr val="000000"/>
              </a:solidFill>
              <a:effectLst/>
              <a:uFillTx/>
              <a:latin typeface="Arial"/>
            </a:endParaRPr>
          </a:p>
        </p:txBody>
      </p:sp>
      <p:sp>
        <p:nvSpPr>
          <p:cNvPr id="1035" name="McK Separator"/>
          <p:cNvSpPr/>
          <p:nvPr/>
        </p:nvSpPr>
        <p:spPr>
          <a:xfrm>
            <a:off x="1339920" y="2154240"/>
            <a:ext cx="500688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Times New Roman"/>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6001920" y="8910720"/>
            <a:ext cx="833400" cy="296640"/>
          </a:xfrm>
          <a:prstGeom prst="rect">
            <a:avLst/>
          </a:prstGeom>
          <a:noFill/>
          <a:ln w="0">
            <a:noFill/>
          </a:ln>
        </p:spPr>
        <p:txBody>
          <a:bodyPr lIns="19440" rIns="19440" tIns="0" bIns="0" anchor="b">
            <a:noAutofit/>
          </a:bodyPr>
          <a:p>
            <a:pPr algn="r">
              <a:lnSpc>
                <a:spcPct val="100000"/>
              </a:lnSpc>
              <a:tabLst>
                <a:tab algn="l" pos="0"/>
                <a:tab algn="l" pos="930240"/>
                <a:tab algn="l" pos="1860480"/>
                <a:tab algn="l" pos="2790720"/>
                <a:tab algn="l" pos="3720960"/>
                <a:tab algn="l" pos="4651200"/>
                <a:tab algn="l" pos="5581800"/>
                <a:tab algn="l" pos="6512040"/>
                <a:tab algn="l" pos="7442280"/>
                <a:tab algn="l" pos="8372520"/>
                <a:tab algn="l" pos="9302760"/>
                <a:tab algn="l" pos="10233000"/>
              </a:tabLst>
            </a:pPr>
            <a:fld id="{C02D2FBE-2AA4-41D4-B018-0CA729EF0F16}" type="slidenum">
              <a:rPr b="0" lang="en-US" sz="800" strike="noStrike" u="none">
                <a:solidFill>
                  <a:srgbClr val="000000"/>
                </a:solidFill>
                <a:effectLst/>
                <a:uFillTx/>
                <a:latin typeface="Arial"/>
              </a:rPr>
              <a:t>&lt;number&gt;</a:t>
            </a:fld>
            <a:endParaRPr b="0" lang="en-US" sz="8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09480" y="542880"/>
            <a:ext cx="6910560" cy="1015920"/>
          </a:xfrm>
          <a:prstGeom prst="rect">
            <a:avLst/>
          </a:prstGeom>
          <a:noFill/>
          <a:ln w="0">
            <a:noFill/>
          </a:ln>
        </p:spPr>
        <p:txBody>
          <a:bodyPr lIns="81360" rIns="81360" tIns="40680" bIns="40680" anchor="ctr">
            <a:spAutoFit/>
          </a:bodyPr>
          <a:p>
            <a:pPr indent="0" algn="ctr">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endParaRPr b="0" lang="en-US" sz="3900" strike="noStrike" u="none">
              <a:solidFill>
                <a:srgbClr val="ffffff"/>
              </a:solidFill>
              <a:effectLst/>
              <a:uFillTx/>
              <a:latin typeface="Frutiger 45 Light"/>
            </a:endParaRPr>
          </a:p>
        </p:txBody>
      </p:sp>
      <p:sp>
        <p:nvSpPr>
          <p:cNvPr id="6" name="PlaceHolder 2"/>
          <p:cNvSpPr>
            <a:spLocks noGrp="1"/>
          </p:cNvSpPr>
          <p:nvPr>
            <p:ph/>
          </p:nvPr>
        </p:nvSpPr>
        <p:spPr>
          <a:xfrm>
            <a:off x="609480" y="1762200"/>
            <a:ext cx="3372120" cy="3659040"/>
          </a:xfrm>
          <a:prstGeom prst="rect">
            <a:avLst/>
          </a:prstGeom>
          <a:noFill/>
          <a:ln w="0">
            <a:noFill/>
          </a:ln>
        </p:spPr>
        <p:txBody>
          <a:bodyPr lIns="81360" rIns="81360" tIns="40680" bIns="40680" anchor="t">
            <a:normAutofit/>
          </a:bodyPr>
          <a:p>
            <a:pPr indent="0">
              <a:spcBef>
                <a:spcPts val="700"/>
              </a:spcBef>
              <a:buNone/>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endParaRPr b="0" lang="en-US" sz="2800" strike="noStrike" u="none">
              <a:solidFill>
                <a:srgbClr val="ffffff"/>
              </a:solidFill>
              <a:effectLst/>
              <a:uFillTx/>
              <a:latin typeface="Frutiger 45 Light"/>
            </a:endParaRPr>
          </a:p>
        </p:txBody>
      </p:sp>
      <p:sp>
        <p:nvSpPr>
          <p:cNvPr id="7" name="PlaceHolder 3"/>
          <p:cNvSpPr>
            <a:spLocks noGrp="1"/>
          </p:cNvSpPr>
          <p:nvPr>
            <p:ph/>
          </p:nvPr>
        </p:nvSpPr>
        <p:spPr>
          <a:xfrm>
            <a:off x="4150440" y="1762200"/>
            <a:ext cx="3372120" cy="3659040"/>
          </a:xfrm>
          <a:prstGeom prst="rect">
            <a:avLst/>
          </a:prstGeom>
          <a:noFill/>
          <a:ln w="0">
            <a:noFill/>
          </a:ln>
        </p:spPr>
        <p:txBody>
          <a:bodyPr lIns="81360" rIns="81360" tIns="40680" bIns="40680" anchor="t">
            <a:normAutofit/>
          </a:bodyPr>
          <a:p>
            <a:pPr indent="0">
              <a:spcBef>
                <a:spcPts val="700"/>
              </a:spcBef>
              <a:buNone/>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endParaRPr b="0" lang="en-US" sz="2800" strike="noStrike" u="none">
              <a:solidFill>
                <a:srgbClr val="ffffff"/>
              </a:solidFill>
              <a:effectLst/>
              <a:uFillTx/>
              <a:latin typeface="Frutiger 45 Light"/>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C3A03488-A9EB-4C14-A056-8BB61C7A61DB}"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EAE01DD4-A1AE-4BF2-A376-04361FA1730B}"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09480" y="542880"/>
            <a:ext cx="6910560" cy="1015920"/>
          </a:xfrm>
          <a:prstGeom prst="rect">
            <a:avLst/>
          </a:prstGeom>
          <a:noFill/>
          <a:ln w="0">
            <a:noFill/>
          </a:ln>
        </p:spPr>
        <p:txBody>
          <a:bodyPr lIns="81360" rIns="81360" tIns="40680" bIns="40680" anchor="ctr">
            <a:spAutoFit/>
          </a:bodyPr>
          <a:p>
            <a:pPr indent="0" algn="ctr">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endParaRPr b="0" lang="en-US" sz="3900" strike="noStrike" u="none">
              <a:solidFill>
                <a:srgbClr val="ffffff"/>
              </a:solidFill>
              <a:effectLst/>
              <a:uFillTx/>
              <a:latin typeface="Frutiger 45 Light"/>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E494BCCA-4B6F-494A-9AB4-55E67CFCDF32}"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9" name="PlaceHolder 1"/>
          <p:cNvSpPr>
            <a:spLocks noGrp="1"/>
          </p:cNvSpPr>
          <p:nvPr>
            <p:ph type="title"/>
          </p:nvPr>
        </p:nvSpPr>
        <p:spPr>
          <a:xfrm>
            <a:off x="609480" y="542880"/>
            <a:ext cx="6910560" cy="1015920"/>
          </a:xfrm>
          <a:prstGeom prst="rect">
            <a:avLst/>
          </a:prstGeom>
          <a:noFill/>
          <a:ln w="0">
            <a:noFill/>
          </a:ln>
        </p:spPr>
        <p:txBody>
          <a:bodyPr lIns="81360" rIns="81360" tIns="40680" bIns="40680" anchor="ctr">
            <a:spAutoFit/>
          </a:bodyPr>
          <a:p>
            <a:pPr indent="0" algn="ctr">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endParaRPr b="0" lang="en-US" sz="3900" strike="noStrike" u="none">
              <a:solidFill>
                <a:srgbClr val="ffffff"/>
              </a:solidFill>
              <a:effectLst/>
              <a:uFillTx/>
              <a:latin typeface="Frutiger 45 Light"/>
            </a:endParaRPr>
          </a:p>
        </p:txBody>
      </p:sp>
      <p:sp>
        <p:nvSpPr>
          <p:cNvPr id="10" name="PlaceHolder 2"/>
          <p:cNvSpPr>
            <a:spLocks noGrp="1"/>
          </p:cNvSpPr>
          <p:nvPr>
            <p:ph/>
          </p:nvPr>
        </p:nvSpPr>
        <p:spPr>
          <a:xfrm>
            <a:off x="609480" y="1762200"/>
            <a:ext cx="6910560" cy="3659040"/>
          </a:xfrm>
          <a:prstGeom prst="rect">
            <a:avLst/>
          </a:prstGeom>
          <a:noFill/>
          <a:ln w="0">
            <a:noFill/>
          </a:ln>
        </p:spPr>
        <p:txBody>
          <a:bodyPr lIns="81360" rIns="81360" tIns="40680" bIns="40680" anchor="t">
            <a:normAutofit/>
          </a:bodyPr>
          <a:p>
            <a:pPr indent="0">
              <a:spcBef>
                <a:spcPts val="700"/>
              </a:spcBef>
              <a:buNone/>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endParaRPr b="0" lang="en-US" sz="2800" strike="noStrike" u="none">
              <a:solidFill>
                <a:srgbClr val="ffffff"/>
              </a:solidFill>
              <a:effectLst/>
              <a:uFillTx/>
              <a:latin typeface="Frutiger 45 Light"/>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E40A25AE-96EF-4A8D-89F6-8C68CEF38ED4}"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09480" y="542880"/>
            <a:ext cx="6910560" cy="1015920"/>
          </a:xfrm>
          <a:prstGeom prst="rect">
            <a:avLst/>
          </a:prstGeom>
          <a:noFill/>
          <a:ln w="0">
            <a:noFill/>
          </a:ln>
        </p:spPr>
        <p:txBody>
          <a:bodyPr lIns="81360" rIns="81360" tIns="40680" bIns="40680" anchor="ctr">
            <a:noAutofit/>
          </a:bodyPr>
          <a:p>
            <a:pPr indent="0" algn="ctr">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3900" strike="noStrike" u="none">
                <a:solidFill>
                  <a:srgbClr val="ffffff"/>
                </a:solidFill>
                <a:effectLst/>
                <a:uFillTx/>
                <a:latin typeface="Frutiger 45 Light"/>
              </a:rPr>
              <a:t>Click to edit the title text format</a:t>
            </a:r>
            <a:endParaRPr b="0" lang="en-US" sz="3900" strike="noStrike" u="none">
              <a:solidFill>
                <a:srgbClr val="ffffff"/>
              </a:solidFill>
              <a:effectLst/>
              <a:uFillTx/>
              <a:latin typeface="Frutiger 45 Light"/>
            </a:endParaRPr>
          </a:p>
        </p:txBody>
      </p:sp>
      <p:sp>
        <p:nvSpPr>
          <p:cNvPr id="1" name="PlaceHolder 2"/>
          <p:cNvSpPr>
            <a:spLocks noGrp="1"/>
          </p:cNvSpPr>
          <p:nvPr>
            <p:ph type="body"/>
          </p:nvPr>
        </p:nvSpPr>
        <p:spPr>
          <a:xfrm>
            <a:off x="609480" y="1762200"/>
            <a:ext cx="6910560" cy="3659040"/>
          </a:xfrm>
          <a:prstGeom prst="rect">
            <a:avLst/>
          </a:prstGeom>
          <a:noFill/>
          <a:ln w="0">
            <a:noFill/>
          </a:ln>
        </p:spPr>
        <p:txBody>
          <a:bodyPr lIns="81360" rIns="81360" tIns="40680" bIns="40680" anchor="t">
            <a:normAutofit/>
          </a:bodyPr>
          <a:p>
            <a:pPr marL="304920" indent="-304920">
              <a:spcBef>
                <a:spcPts val="700"/>
              </a:spcBef>
              <a:buClr>
                <a:srgbClr val="ffffff"/>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2800" strike="noStrike" u="none">
                <a:solidFill>
                  <a:srgbClr val="ffffff"/>
                </a:solidFill>
                <a:effectLst/>
                <a:uFillTx/>
                <a:latin typeface="Frutiger 45 Light"/>
              </a:rPr>
              <a:t>Click to edit the outline text format</a:t>
            </a:r>
            <a:endParaRPr b="0" lang="en-US" sz="2800" strike="noStrike" u="none">
              <a:solidFill>
                <a:srgbClr val="ffffff"/>
              </a:solidFill>
              <a:effectLst/>
              <a:uFillTx/>
              <a:latin typeface="Frutiger 45 Light"/>
            </a:endParaRPr>
          </a:p>
          <a:p>
            <a:pPr lvl="1" marL="660240" indent="-253800">
              <a:spcBef>
                <a:spcPts val="700"/>
              </a:spcBef>
              <a:buClr>
                <a:srgbClr val="ffffff"/>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2800" strike="noStrike" u="none">
                <a:solidFill>
                  <a:srgbClr val="ffffff"/>
                </a:solidFill>
                <a:effectLst/>
                <a:uFillTx/>
                <a:latin typeface="Frutiger 45 Light"/>
              </a:rPr>
              <a:t>Second Outline Level</a:t>
            </a:r>
            <a:endParaRPr b="0" lang="en-US" sz="2800" strike="noStrike" u="none">
              <a:solidFill>
                <a:srgbClr val="ffffff"/>
              </a:solidFill>
              <a:effectLst/>
              <a:uFillTx/>
              <a:latin typeface="Frutiger 45 Light"/>
            </a:endParaRPr>
          </a:p>
          <a:p>
            <a:pPr lvl="2" marL="1015920" indent="-203040">
              <a:spcBef>
                <a:spcPts val="700"/>
              </a:spcBef>
              <a:buClr>
                <a:srgbClr val="ffffff"/>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2800" strike="noStrike" u="none">
                <a:solidFill>
                  <a:srgbClr val="ffffff"/>
                </a:solidFill>
                <a:effectLst/>
                <a:uFillTx/>
                <a:latin typeface="Frutiger 45 Light"/>
              </a:rPr>
              <a:t>Third Outline Level</a:t>
            </a:r>
            <a:endParaRPr b="0" lang="en-US" sz="2800" strike="noStrike" u="none">
              <a:solidFill>
                <a:srgbClr val="ffffff"/>
              </a:solidFill>
              <a:effectLst/>
              <a:uFillTx/>
              <a:latin typeface="Frutiger 45 Light"/>
            </a:endParaRPr>
          </a:p>
          <a:p>
            <a:pPr lvl="3" marL="1422360" indent="-203040">
              <a:spcBef>
                <a:spcPts val="700"/>
              </a:spcBef>
              <a:buClr>
                <a:srgbClr val="ffffff"/>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2800" strike="noStrike" u="none">
                <a:solidFill>
                  <a:srgbClr val="ffffff"/>
                </a:solidFill>
                <a:effectLst/>
                <a:uFillTx/>
                <a:latin typeface="Frutiger 45 Light"/>
              </a:rPr>
              <a:t>Fourth Outline Level</a:t>
            </a:r>
            <a:endParaRPr b="0" lang="en-US" sz="2800" strike="noStrike" u="none">
              <a:solidFill>
                <a:srgbClr val="ffffff"/>
              </a:solidFill>
              <a:effectLst/>
              <a:uFillTx/>
              <a:latin typeface="Frutiger 45 Light"/>
            </a:endParaRPr>
          </a:p>
          <a:p>
            <a:pPr lvl="4" marL="1828800" indent="-203040">
              <a:spcBef>
                <a:spcPts val="700"/>
              </a:spcBef>
              <a:buClr>
                <a:srgbClr val="ffffff"/>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2800" strike="noStrike" u="none">
                <a:solidFill>
                  <a:srgbClr val="ffffff"/>
                </a:solidFill>
                <a:effectLst/>
                <a:uFillTx/>
                <a:latin typeface="Frutiger 45 Light"/>
              </a:rPr>
              <a:t>Fifth Outline Level</a:t>
            </a:r>
            <a:endParaRPr b="0" lang="en-US" sz="2800" strike="noStrike" u="none">
              <a:solidFill>
                <a:srgbClr val="ffffff"/>
              </a:solidFill>
              <a:effectLst/>
              <a:uFillTx/>
              <a:latin typeface="Frutiger 45 Light"/>
            </a:endParaRPr>
          </a:p>
          <a:p>
            <a:pPr lvl="5" marL="1828800" indent="-203040">
              <a:spcBef>
                <a:spcPts val="700"/>
              </a:spcBef>
              <a:buClr>
                <a:srgbClr val="ffffff"/>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2800" strike="noStrike" u="none">
                <a:solidFill>
                  <a:srgbClr val="ffffff"/>
                </a:solidFill>
                <a:effectLst/>
                <a:uFillTx/>
                <a:latin typeface="Frutiger 45 Light"/>
              </a:rPr>
              <a:t>Sixth Outline Level</a:t>
            </a:r>
            <a:endParaRPr b="0" lang="en-US" sz="2800" strike="noStrike" u="none">
              <a:solidFill>
                <a:srgbClr val="ffffff"/>
              </a:solidFill>
              <a:effectLst/>
              <a:uFillTx/>
              <a:latin typeface="Frutiger 45 Light"/>
            </a:endParaRPr>
          </a:p>
          <a:p>
            <a:pPr lvl="6" marL="1828800" indent="-203040">
              <a:spcBef>
                <a:spcPts val="700"/>
              </a:spcBef>
              <a:buClr>
                <a:srgbClr val="ffffff"/>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2800" strike="noStrike" u="none">
                <a:solidFill>
                  <a:srgbClr val="ffffff"/>
                </a:solidFill>
                <a:effectLst/>
                <a:uFillTx/>
                <a:latin typeface="Frutiger 45 Light"/>
              </a:rPr>
              <a:t>Seventh Outline Level</a:t>
            </a:r>
            <a:endParaRPr b="0" lang="en-US" sz="2800" strike="noStrike" u="none">
              <a:solidFill>
                <a:srgbClr val="ffffff"/>
              </a:solidFill>
              <a:effectLst/>
              <a:uFillTx/>
              <a:latin typeface="Frutiger 45 Light"/>
            </a:endParaRPr>
          </a:p>
        </p:txBody>
      </p:sp>
      <p:sp>
        <p:nvSpPr>
          <p:cNvPr id="2" name="PlaceHolder 3"/>
          <p:cNvSpPr>
            <a:spLocks noGrp="1"/>
          </p:cNvSpPr>
          <p:nvPr>
            <p:ph type="dt" idx="1"/>
          </p:nvPr>
        </p:nvSpPr>
        <p:spPr>
          <a:xfrm>
            <a:off x="609480" y="5555880"/>
            <a:ext cx="1694160" cy="407880"/>
          </a:xfrm>
          <a:prstGeom prst="rect">
            <a:avLst/>
          </a:prstGeom>
          <a:noFill/>
          <a:ln w="0">
            <a:noFill/>
          </a:ln>
        </p:spPr>
        <p:txBody>
          <a:bodyPr lIns="81360" rIns="81360" tIns="40680" bIns="40680" anchor="t">
            <a:noAutofit/>
          </a:bodyPr>
          <a:lstStyle>
            <a:lvl1pPr indent="0">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defRPr b="0" lang="en-US" sz="1200" strike="noStrike" u="none">
                <a:solidFill>
                  <a:srgbClr val="ffffff"/>
                </a:solidFill>
                <a:effectLst/>
                <a:uFillTx/>
                <a:latin typeface="Times New Roman"/>
              </a:defRPr>
            </a:lvl1pPr>
          </a:lstStyle>
          <a:p>
            <a:pPr indent="0">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ffffff"/>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3" name="PlaceHolder 4"/>
          <p:cNvSpPr>
            <a:spLocks noGrp="1"/>
          </p:cNvSpPr>
          <p:nvPr>
            <p:ph type="ftr" idx="2"/>
          </p:nvPr>
        </p:nvSpPr>
        <p:spPr>
          <a:xfrm>
            <a:off x="2778120" y="5555880"/>
            <a:ext cx="2573280" cy="407880"/>
          </a:xfrm>
          <a:prstGeom prst="rect">
            <a:avLst/>
          </a:prstGeom>
          <a:noFill/>
          <a:ln w="0">
            <a:noFill/>
          </a:ln>
        </p:spPr>
        <p:txBody>
          <a:bodyPr lIns="81360" rIns="81360" tIns="40680" bIns="40680" anchor="t">
            <a:noAutofit/>
          </a:bodyPr>
          <a:lstStyle>
            <a:lvl1pPr indent="0" algn="ctr">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defRPr b="0" lang="en-US" sz="1200" strike="noStrike" u="none">
                <a:solidFill>
                  <a:srgbClr val="ffffff"/>
                </a:solidFill>
                <a:effectLst/>
                <a:uFillTx/>
                <a:latin typeface="Times New Roman"/>
              </a:defRPr>
            </a:lvl1pPr>
          </a:lstStyle>
          <a:p>
            <a:pPr indent="0" algn="ctr">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ffffff"/>
                </a:solidFill>
                <a:effectLst/>
                <a:uFillTx/>
                <a:latin typeface="Times New Roman"/>
              </a:rPr>
              <a:t>&lt;footer&gt;</a:t>
            </a:r>
            <a:endParaRPr b="0" lang="en-US" sz="1200" strike="noStrike" u="none">
              <a:solidFill>
                <a:srgbClr val="000000"/>
              </a:solidFill>
              <a:effectLst/>
              <a:uFillTx/>
              <a:latin typeface="Times New Roman"/>
            </a:endParaRPr>
          </a:p>
        </p:txBody>
      </p:sp>
      <p:sp>
        <p:nvSpPr>
          <p:cNvPr id="4" name="PlaceHolder 5"/>
          <p:cNvSpPr>
            <a:spLocks noGrp="1"/>
          </p:cNvSpPr>
          <p:nvPr>
            <p:ph type="sldNum" idx="3"/>
          </p:nvPr>
        </p:nvSpPr>
        <p:spPr>
          <a:xfrm>
            <a:off x="5825880" y="5555880"/>
            <a:ext cx="1693800" cy="407880"/>
          </a:xfrm>
          <a:prstGeom prst="rect">
            <a:avLst/>
          </a:prstGeom>
          <a:noFill/>
          <a:ln w="0">
            <a:noFill/>
          </a:ln>
        </p:spPr>
        <p:txBody>
          <a:bodyPr lIns="81360" rIns="81360" tIns="40680" bIns="40680" anchor="t">
            <a:noAutofit/>
          </a:bodyPr>
          <a:lstStyle>
            <a:lvl1pPr indent="0" algn="r">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defRPr b="0" lang="en-US" sz="1200" strike="noStrike" u="none">
                <a:solidFill>
                  <a:srgbClr val="ffffff"/>
                </a:solidFill>
                <a:effectLst/>
                <a:uFillTx/>
                <a:latin typeface="Times New Roman"/>
              </a:defRPr>
            </a:lvl1pPr>
          </a:lstStyle>
          <a:p>
            <a:pPr indent="0" algn="r">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fld id="{87539EBF-170C-43E5-A5A7-2F6849C6F985}" type="slidenum">
              <a:rPr b="0" lang="en-US" sz="1200" strike="noStrike" u="none">
                <a:solidFill>
                  <a:srgbClr val="ffffff"/>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4.xml"/>
</Relationships>
</file>

<file path=ppt/slides/_rels/slide1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4.xml"/>
</Relationships>
</file>

<file path=ppt/slides/_rels/slide1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4.wmf"/><Relationship Id="rId3" Type="http://schemas.openxmlformats.org/officeDocument/2006/relationships/image" Target="../media/image14.wmf"/><Relationship Id="rId4" Type="http://schemas.openxmlformats.org/officeDocument/2006/relationships/image" Target="../media/image14.wmf"/><Relationship Id="rId5" Type="http://schemas.openxmlformats.org/officeDocument/2006/relationships/image" Target="../media/image14.wmf"/><Relationship Id="rId6" Type="http://schemas.openxmlformats.org/officeDocument/2006/relationships/image" Target="../media/image14.wmf"/><Relationship Id="rId7" Type="http://schemas.openxmlformats.org/officeDocument/2006/relationships/image" Target="../media/image14.wmf"/><Relationship Id="rId8" Type="http://schemas.openxmlformats.org/officeDocument/2006/relationships/slideLayout" Target="../slideLayouts/slideLayout3.xml"/><Relationship Id="rId9" Type="http://schemas.openxmlformats.org/officeDocument/2006/relationships/notesSlide" Target="../notesSlides/notesSlide13.xml"/>
</Relationships>
</file>

<file path=ppt/slides/_rels/slide1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Relationship Id="rId3" Type="http://schemas.openxmlformats.org/officeDocument/2006/relationships/notesSlide" Target="../notesSlides/notesSlide14.xml"/>
</Relationships>
</file>

<file path=ppt/slides/_rels/slide1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3.wmf"/><Relationship Id="rId3" Type="http://schemas.openxmlformats.org/officeDocument/2006/relationships/image" Target="../media/image3.wmf"/><Relationship Id="rId4" Type="http://schemas.openxmlformats.org/officeDocument/2006/relationships/image" Target="../media/image3.wmf"/><Relationship Id="rId5" Type="http://schemas.openxmlformats.org/officeDocument/2006/relationships/image" Target="../media/image3.wmf"/><Relationship Id="rId6" Type="http://schemas.openxmlformats.org/officeDocument/2006/relationships/image" Target="../media/image3.wmf"/><Relationship Id="rId7" Type="http://schemas.openxmlformats.org/officeDocument/2006/relationships/image" Target="../media/image3.wmf"/><Relationship Id="rId8" Type="http://schemas.openxmlformats.org/officeDocument/2006/relationships/image" Target="../media/image3.wmf"/><Relationship Id="rId9" Type="http://schemas.openxmlformats.org/officeDocument/2006/relationships/image" Target="../media/image3.wmf"/><Relationship Id="rId10" Type="http://schemas.openxmlformats.org/officeDocument/2006/relationships/image" Target="../media/image3.wmf"/><Relationship Id="rId11" Type="http://schemas.openxmlformats.org/officeDocument/2006/relationships/image" Target="../media/image15.wmf"/><Relationship Id="rId12" Type="http://schemas.openxmlformats.org/officeDocument/2006/relationships/image" Target="../media/image15.wmf"/><Relationship Id="rId13" Type="http://schemas.openxmlformats.org/officeDocument/2006/relationships/slideLayout" Target="../slideLayouts/slideLayout3.xml"/><Relationship Id="rId14" Type="http://schemas.openxmlformats.org/officeDocument/2006/relationships/notesSlide" Target="../notesSlides/notesSlide15.xml"/>
</Relationships>
</file>

<file path=ppt/slides/_rels/slide1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4.xml"/>
</Relationships>
</file>

<file path=ppt/slides/_rels/slide1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6.png"/><Relationship Id="rId3" Type="http://schemas.openxmlformats.org/officeDocument/2006/relationships/image" Target="../media/image9.png"/><Relationship Id="rId4" Type="http://schemas.openxmlformats.org/officeDocument/2006/relationships/image" Target="../media/image8.png"/><Relationship Id="rId5" Type="http://schemas.openxmlformats.org/officeDocument/2006/relationships/image" Target="../media/image9.png"/><Relationship Id="rId6" Type="http://schemas.openxmlformats.org/officeDocument/2006/relationships/image" Target="../media/image8.png"/><Relationship Id="rId7" Type="http://schemas.openxmlformats.org/officeDocument/2006/relationships/image" Target="../media/image9.png"/><Relationship Id="rId8" Type="http://schemas.openxmlformats.org/officeDocument/2006/relationships/image" Target="../media/image9.png"/><Relationship Id="rId9" Type="http://schemas.openxmlformats.org/officeDocument/2006/relationships/image" Target="../media/image9.png"/><Relationship Id="rId10" Type="http://schemas.openxmlformats.org/officeDocument/2006/relationships/image" Target="../media/image8.png"/><Relationship Id="rId11" Type="http://schemas.openxmlformats.org/officeDocument/2006/relationships/image" Target="../media/image9.png"/><Relationship Id="rId12" Type="http://schemas.openxmlformats.org/officeDocument/2006/relationships/image" Target="../media/image9.png"/><Relationship Id="rId13" Type="http://schemas.openxmlformats.org/officeDocument/2006/relationships/image" Target="../media/image9.png"/><Relationship Id="rId14" Type="http://schemas.openxmlformats.org/officeDocument/2006/relationships/image" Target="../media/image9.png"/><Relationship Id="rId15" Type="http://schemas.openxmlformats.org/officeDocument/2006/relationships/image" Target="../media/image9.png"/><Relationship Id="rId16" Type="http://schemas.openxmlformats.org/officeDocument/2006/relationships/image" Target="../media/image9.png"/><Relationship Id="rId17" Type="http://schemas.openxmlformats.org/officeDocument/2006/relationships/image" Target="../media/image7.png"/><Relationship Id="rId18" Type="http://schemas.openxmlformats.org/officeDocument/2006/relationships/image" Target="../media/image7.png"/><Relationship Id="rId19" Type="http://schemas.openxmlformats.org/officeDocument/2006/relationships/image" Target="../media/image7.png"/><Relationship Id="rId20" Type="http://schemas.openxmlformats.org/officeDocument/2006/relationships/slideLayout" Target="../slideLayouts/slideLayout3.xml"/>
</Relationships>
</file>

<file path=ppt/slides/_rels/slide18.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6.png"/><Relationship Id="rId3" Type="http://schemas.openxmlformats.org/officeDocument/2006/relationships/image" Target="../media/image9.png"/><Relationship Id="rId4" Type="http://schemas.openxmlformats.org/officeDocument/2006/relationships/image" Target="../media/image8.png"/><Relationship Id="rId5" Type="http://schemas.openxmlformats.org/officeDocument/2006/relationships/image" Target="../media/image9.png"/><Relationship Id="rId6" Type="http://schemas.openxmlformats.org/officeDocument/2006/relationships/image" Target="../media/image8.png"/><Relationship Id="rId7" Type="http://schemas.openxmlformats.org/officeDocument/2006/relationships/image" Target="../media/image9.png"/><Relationship Id="rId8" Type="http://schemas.openxmlformats.org/officeDocument/2006/relationships/image" Target="../media/image9.png"/><Relationship Id="rId9" Type="http://schemas.openxmlformats.org/officeDocument/2006/relationships/image" Target="../media/image9.png"/><Relationship Id="rId10" Type="http://schemas.openxmlformats.org/officeDocument/2006/relationships/image" Target="../media/image8.png"/><Relationship Id="rId11" Type="http://schemas.openxmlformats.org/officeDocument/2006/relationships/image" Target="../media/image9.png"/><Relationship Id="rId12" Type="http://schemas.openxmlformats.org/officeDocument/2006/relationships/image" Target="../media/image9.png"/><Relationship Id="rId13" Type="http://schemas.openxmlformats.org/officeDocument/2006/relationships/image" Target="../media/image9.png"/><Relationship Id="rId14" Type="http://schemas.openxmlformats.org/officeDocument/2006/relationships/image" Target="../media/image9.png"/><Relationship Id="rId15" Type="http://schemas.openxmlformats.org/officeDocument/2006/relationships/image" Target="../media/image9.png"/><Relationship Id="rId16" Type="http://schemas.openxmlformats.org/officeDocument/2006/relationships/image" Target="../media/image9.png"/><Relationship Id="rId17" Type="http://schemas.openxmlformats.org/officeDocument/2006/relationships/image" Target="../media/image7.png"/><Relationship Id="rId18" Type="http://schemas.openxmlformats.org/officeDocument/2006/relationships/image" Target="../media/image7.png"/><Relationship Id="rId19" Type="http://schemas.openxmlformats.org/officeDocument/2006/relationships/image" Target="../media/image7.png"/><Relationship Id="rId20" Type="http://schemas.openxmlformats.org/officeDocument/2006/relationships/slideLayout" Target="../slideLayouts/slideLayout3.xml"/>
</Relationships>
</file>

<file path=ppt/slides/_rels/slide1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4.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3.xml"/><Relationship Id="rId4" Type="http://schemas.openxmlformats.org/officeDocument/2006/relationships/notesSlide" Target="../notesSlides/notesSlide2.xml"/>
</Relationships>
</file>

<file path=ppt/slides/_rels/slide20.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4.xml"/>
</Relationships>
</file>

<file path=ppt/slides/_rels/slide2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4.xml"/><Relationship Id="rId3" Type="http://schemas.openxmlformats.org/officeDocument/2006/relationships/notesSlide" Target="../notesSlides/notesSlide21.xml"/>
</Relationships>
</file>

<file path=ppt/slides/_rels/slide2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4.xml"/><Relationship Id="rId3" Type="http://schemas.openxmlformats.org/officeDocument/2006/relationships/notesSlide" Target="../notesSlides/notesSlide22.xml"/>
</Relationships>
</file>

<file path=ppt/slides/_rels/slide2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4.xml"/>
</Relationships>
</file>

<file path=ppt/slides/_rels/slide2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4.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Relationship Id="rId3"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3.xml"/><Relationship Id="rId3"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3.wmf"/><Relationship Id="rId3" Type="http://schemas.openxmlformats.org/officeDocument/2006/relationships/image" Target="../media/image3.wmf"/><Relationship Id="rId4" Type="http://schemas.openxmlformats.org/officeDocument/2006/relationships/image" Target="../media/image3.wmf"/><Relationship Id="rId5" Type="http://schemas.openxmlformats.org/officeDocument/2006/relationships/slideLayout" Target="../slideLayouts/slideLayout3.xml"/><Relationship Id="rId6"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3.wmf"/><Relationship Id="rId3" Type="http://schemas.openxmlformats.org/officeDocument/2006/relationships/image" Target="../media/image3.wmf"/><Relationship Id="rId4" Type="http://schemas.openxmlformats.org/officeDocument/2006/relationships/image" Target="../media/image3.wmf"/><Relationship Id="rId5" Type="http://schemas.openxmlformats.org/officeDocument/2006/relationships/image" Target="../media/image3.wmf"/><Relationship Id="rId6" Type="http://schemas.openxmlformats.org/officeDocument/2006/relationships/slideLayout" Target="../slideLayouts/slideLayout3.xml"/><Relationship Id="rId7"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4.png"/><Relationship Id="rId3" Type="http://schemas.openxmlformats.org/officeDocument/2006/relationships/slideLayout" Target="../slideLayouts/slideLayout3.xml"/><Relationship Id="rId4"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5.png"/><Relationship Id="rId3" Type="http://schemas.openxmlformats.org/officeDocument/2006/relationships/oleObject" Target="../embeddings/oleObject1.bin"/><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7" Type="http://schemas.openxmlformats.org/officeDocument/2006/relationships/image" Target="../media/image9.png"/><Relationship Id="rId8" Type="http://schemas.openxmlformats.org/officeDocument/2006/relationships/image" Target="../media/image9.png"/><Relationship Id="rId9" Type="http://schemas.openxmlformats.org/officeDocument/2006/relationships/image" Target="../media/image9.png"/><Relationship Id="rId10" Type="http://schemas.openxmlformats.org/officeDocument/2006/relationships/image" Target="../media/image10.png"/><Relationship Id="rId11" Type="http://schemas.openxmlformats.org/officeDocument/2006/relationships/image" Target="../media/image10.png"/><Relationship Id="rId12" Type="http://schemas.openxmlformats.org/officeDocument/2006/relationships/image" Target="../media/image9.png"/><Relationship Id="rId13" Type="http://schemas.openxmlformats.org/officeDocument/2006/relationships/image" Target="../media/image9.png"/><Relationship Id="rId14" Type="http://schemas.openxmlformats.org/officeDocument/2006/relationships/image" Target="../media/image11.png"/><Relationship Id="rId15" Type="http://schemas.openxmlformats.org/officeDocument/2006/relationships/image" Target="../media/image12.png"/><Relationship Id="rId16" Type="http://schemas.openxmlformats.org/officeDocument/2006/relationships/oleObject" Target="../embeddings/oleObject2.bin"/><Relationship Id="rId17" Type="http://schemas.openxmlformats.org/officeDocument/2006/relationships/image" Target="../media/image13.png"/><Relationship Id="rId18" Type="http://schemas.openxmlformats.org/officeDocument/2006/relationships/slideLayout" Target="../slideLayouts/slideLayout3.xml"/><Relationship Id="rId19"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609480" y="75960"/>
            <a:ext cx="6910560" cy="609480"/>
          </a:xfrm>
          <a:prstGeom prst="rect">
            <a:avLst/>
          </a:prstGeom>
          <a:noFill/>
          <a:ln w="0">
            <a:noFill/>
          </a:ln>
        </p:spPr>
        <p:txBody>
          <a:bodyPr lIns="81360" rIns="81360" tIns="40680" bIns="40680" anchor="ctr">
            <a:noAutofit/>
          </a:bodyPr>
          <a:p>
            <a:pPr indent="0" algn="ctr">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3900" strike="noStrike" u="none">
                <a:solidFill>
                  <a:srgbClr val="ffff00"/>
                </a:solidFill>
                <a:effectLst/>
                <a:uFillTx/>
                <a:latin typeface="Frutiger 45 Light"/>
              </a:rPr>
              <a:t>Back to Basics</a:t>
            </a:r>
            <a:endParaRPr b="0" lang="en-US" sz="3900" strike="noStrike" u="none">
              <a:solidFill>
                <a:srgbClr val="ffffff"/>
              </a:solidFill>
              <a:effectLst/>
              <a:uFillTx/>
              <a:latin typeface="Frutiger 45 Light"/>
            </a:endParaRPr>
          </a:p>
        </p:txBody>
      </p:sp>
      <p:sp>
        <p:nvSpPr>
          <p:cNvPr id="18" name="PlaceHolder 2"/>
          <p:cNvSpPr>
            <a:spLocks noGrp="1"/>
          </p:cNvSpPr>
          <p:nvPr>
            <p:ph/>
          </p:nvPr>
        </p:nvSpPr>
        <p:spPr>
          <a:xfrm>
            <a:off x="609480" y="685800"/>
            <a:ext cx="6910560" cy="3659040"/>
          </a:xfrm>
          <a:prstGeom prst="rect">
            <a:avLst/>
          </a:prstGeom>
          <a:noFill/>
          <a:ln w="0">
            <a:noFill/>
          </a:ln>
        </p:spPr>
        <p:txBody>
          <a:bodyPr lIns="81360" rIns="81360" tIns="40680" bIns="40680" anchor="t">
            <a:normAutofit fontScale="85000" lnSpcReduction="9999"/>
          </a:bodyPr>
          <a:p>
            <a:pPr marL="304920" indent="-304920">
              <a:spcBef>
                <a:spcPts val="700"/>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2800" strike="noStrike" u="none">
                <a:solidFill>
                  <a:srgbClr val="ffff00"/>
                </a:solidFill>
                <a:effectLst/>
                <a:uFillTx/>
                <a:latin typeface="Frutiger 45 Light"/>
              </a:rPr>
              <a:t>What is ePowered™ Media Cast?</a:t>
            </a:r>
            <a:endParaRPr b="0" lang="en-US" sz="2800" strike="noStrike" u="none">
              <a:solidFill>
                <a:srgbClr val="ffffff"/>
              </a:solidFill>
              <a:effectLst/>
              <a:uFillTx/>
              <a:latin typeface="Frutiger 45 Light"/>
            </a:endParaRPr>
          </a:p>
          <a:p>
            <a:pPr lvl="1" marL="660240" indent="-253800">
              <a:spcBef>
                <a:spcPts val="524"/>
              </a:spcBef>
              <a:buClr>
                <a:srgbClr val="ffff00"/>
              </a:buClr>
              <a:buFont typeface="Symbol" charset="2"/>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2100" strike="noStrike" u="none">
                <a:solidFill>
                  <a:srgbClr val="ffff00"/>
                </a:solidFill>
                <a:effectLst/>
                <a:uFillTx/>
                <a:latin typeface="Frutiger 45 Light"/>
              </a:rPr>
              <a:t> Enron Communications is enabling video over the Internet the way it was meant to be seen.  </a:t>
            </a:r>
            <a:endParaRPr b="0" lang="en-US" sz="2100" strike="noStrike" u="none">
              <a:solidFill>
                <a:srgbClr val="ffffff"/>
              </a:solidFill>
              <a:effectLst/>
              <a:uFillTx/>
              <a:latin typeface="Frutiger 45 Light"/>
            </a:endParaRPr>
          </a:p>
          <a:p>
            <a:pPr lvl="1" marL="660240" indent="-253800">
              <a:spcBef>
                <a:spcPts val="524"/>
              </a:spcBef>
              <a:buClr>
                <a:srgbClr val="ffff00"/>
              </a:buClr>
              <a:buFont typeface="Symbol" charset="2"/>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2100" strike="noStrike" u="none">
                <a:solidFill>
                  <a:srgbClr val="ffff00"/>
                </a:solidFill>
                <a:effectLst/>
                <a:uFillTx/>
                <a:latin typeface="Frutiger 45 Light"/>
              </a:rPr>
              <a:t> Brings broadcast quality video to users of the Internet in a manner previously unavailable by delivering live and on-demand content without the jerky video and constant buffering caused by the bottlenecks of today's Internet.  </a:t>
            </a:r>
            <a:endParaRPr b="0" lang="en-US" sz="2100" strike="noStrike" u="none">
              <a:solidFill>
                <a:srgbClr val="ffffff"/>
              </a:solidFill>
              <a:effectLst/>
              <a:uFillTx/>
              <a:latin typeface="Frutiger 45 Light"/>
            </a:endParaRPr>
          </a:p>
          <a:p>
            <a:pPr lvl="1" marL="660240" indent="-253800">
              <a:spcBef>
                <a:spcPts val="524"/>
              </a:spcBef>
              <a:buClr>
                <a:srgbClr val="ffff00"/>
              </a:buClr>
              <a:buFont typeface="Symbol" charset="2"/>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2100" strike="noStrike" u="none">
                <a:solidFill>
                  <a:srgbClr val="ffff00"/>
                </a:solidFill>
                <a:effectLst/>
                <a:uFillTx/>
                <a:latin typeface="Frutiger 45 Light"/>
              </a:rPr>
              <a:t> By combining a private fiber and satellite network with a distributed server architecture, Enron has created a premium delivery platform to revolutionize the way people use video on the Internet.</a:t>
            </a:r>
            <a:endParaRPr b="0" lang="en-US" sz="2100" strike="noStrike" u="none">
              <a:solidFill>
                <a:srgbClr val="ffffff"/>
              </a:solidFill>
              <a:effectLst/>
              <a:uFillTx/>
              <a:latin typeface="Frutiger 45 Light"/>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806" name="PlaceHolder 1"/>
          <p:cNvSpPr>
            <a:spLocks noGrp="1"/>
          </p:cNvSpPr>
          <p:nvPr>
            <p:ph type="title"/>
          </p:nvPr>
        </p:nvSpPr>
        <p:spPr>
          <a:xfrm>
            <a:off x="609480" y="134640"/>
            <a:ext cx="6910560" cy="677880"/>
          </a:xfrm>
          <a:prstGeom prst="rect">
            <a:avLst/>
          </a:prstGeom>
          <a:noFill/>
          <a:ln w="0">
            <a:noFill/>
          </a:ln>
        </p:spPr>
        <p:txBody>
          <a:bodyPr lIns="81360" rIns="81360" tIns="40680" bIns="40680" anchor="t">
            <a:noAutofit/>
          </a:bodyPr>
          <a:p>
            <a:pPr indent="0" algn="ctr">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3600" strike="noStrike" u="none">
                <a:solidFill>
                  <a:srgbClr val="ffff00"/>
                </a:solidFill>
                <a:effectLst/>
                <a:uFillTx/>
                <a:latin typeface="Frutiger 45 Light"/>
              </a:rPr>
              <a:t>ECI Distribution Alliances</a:t>
            </a:r>
            <a:endParaRPr b="0" lang="en-US" sz="3600" strike="noStrike" u="none">
              <a:solidFill>
                <a:srgbClr val="ffffff"/>
              </a:solidFill>
              <a:effectLst/>
              <a:uFillTx/>
              <a:latin typeface="Frutiger 45 Light"/>
            </a:endParaRPr>
          </a:p>
        </p:txBody>
      </p:sp>
      <p:sp>
        <p:nvSpPr>
          <p:cNvPr id="807" name=""/>
          <p:cNvSpPr/>
          <p:nvPr/>
        </p:nvSpPr>
        <p:spPr>
          <a:xfrm>
            <a:off x="1335240" y="4359600"/>
            <a:ext cx="4887720" cy="691560"/>
          </a:xfrm>
          <a:prstGeom prst="rect">
            <a:avLst/>
          </a:prstGeom>
          <a:noFill/>
          <a:ln w="0">
            <a:noFill/>
          </a:ln>
        </p:spPr>
        <p:style>
          <a:lnRef idx="0"/>
          <a:fillRef idx="0"/>
          <a:effectRef idx="0"/>
          <a:fontRef idx="minor"/>
        </p:style>
        <p:txBody>
          <a:bodyPr wrap="none" lIns="81360" rIns="81360" tIns="40680" bIns="40680" anchor="ctr">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2000" strike="noStrike" u="none">
                <a:solidFill>
                  <a:srgbClr val="ffff00"/>
                </a:solidFill>
                <a:effectLst/>
                <a:uFillTx/>
                <a:latin typeface="Frutiger 45 Light"/>
              </a:rPr>
              <a:t>Represent Over 500 PoPs</a:t>
            </a:r>
            <a:endParaRPr b="0" lang="en-US" sz="2000" strike="noStrike" u="none">
              <a:solidFill>
                <a:srgbClr val="ffffff"/>
              </a:solidFill>
              <a:effectLst/>
              <a:uFillTx/>
              <a:latin typeface="Times New Roman"/>
            </a:endParaRPr>
          </a:p>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2000" strike="noStrike" u="none">
                <a:solidFill>
                  <a:srgbClr val="ffff00"/>
                </a:solidFill>
                <a:effectLst/>
                <a:uFillTx/>
                <a:latin typeface="Frutiger 45 Light"/>
              </a:rPr>
              <a:t>Directly Accessing 24 Million Desktops</a:t>
            </a:r>
            <a:endParaRPr b="0" lang="en-US" sz="2000" strike="noStrike" u="none">
              <a:solidFill>
                <a:srgbClr val="ffffff"/>
              </a:solidFill>
              <a:effectLst/>
              <a:uFillTx/>
              <a:latin typeface="Times New Roman"/>
            </a:endParaRPr>
          </a:p>
        </p:txBody>
      </p:sp>
      <p:sp>
        <p:nvSpPr>
          <p:cNvPr id="808" name="PlaceHolder 2"/>
          <p:cNvSpPr>
            <a:spLocks noGrp="1"/>
          </p:cNvSpPr>
          <p:nvPr>
            <p:ph/>
          </p:nvPr>
        </p:nvSpPr>
        <p:spPr>
          <a:xfrm>
            <a:off x="609120" y="812880"/>
            <a:ext cx="3387960" cy="3659040"/>
          </a:xfrm>
          <a:prstGeom prst="rect">
            <a:avLst/>
          </a:prstGeom>
          <a:noFill/>
          <a:ln w="0">
            <a:noFill/>
          </a:ln>
        </p:spPr>
        <p:txBody>
          <a:bodyPr lIns="81360" rIns="81360" tIns="40680" bIns="40680" anchor="t">
            <a:normAutofit/>
          </a:bodyPr>
          <a:p>
            <a:pPr marL="304920" indent="-304920">
              <a:spcBef>
                <a:spcPts val="45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800" strike="noStrike" u="none">
                <a:solidFill>
                  <a:srgbClr val="ffff00"/>
                </a:solidFill>
                <a:effectLst/>
                <a:uFillTx/>
                <a:latin typeface="Frutiger 45 Light"/>
              </a:rPr>
              <a:t>Cmetric</a:t>
            </a:r>
            <a:endParaRPr b="0" lang="en-US" sz="1800" strike="noStrike" u="none">
              <a:solidFill>
                <a:srgbClr val="ffffff"/>
              </a:solidFill>
              <a:effectLst/>
              <a:uFillTx/>
              <a:latin typeface="Frutiger 45 Light"/>
            </a:endParaRPr>
          </a:p>
          <a:p>
            <a:pPr marL="304920" indent="-304920">
              <a:spcBef>
                <a:spcPts val="45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800" strike="noStrike" u="none">
                <a:solidFill>
                  <a:srgbClr val="ffff00"/>
                </a:solidFill>
                <a:effectLst/>
                <a:uFillTx/>
                <a:latin typeface="Frutiger 45 Light"/>
              </a:rPr>
              <a:t>Easystreet</a:t>
            </a:r>
            <a:endParaRPr b="0" lang="en-US" sz="1800" strike="noStrike" u="none">
              <a:solidFill>
                <a:srgbClr val="ffffff"/>
              </a:solidFill>
              <a:effectLst/>
              <a:uFillTx/>
              <a:latin typeface="Frutiger 45 Light"/>
            </a:endParaRPr>
          </a:p>
          <a:p>
            <a:pPr marL="304920" indent="-304920">
              <a:spcBef>
                <a:spcPts val="45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800" strike="noStrike" u="none">
                <a:solidFill>
                  <a:srgbClr val="ffff00"/>
                </a:solidFill>
                <a:effectLst/>
                <a:uFillTx/>
                <a:latin typeface="Frutiger 45 Light"/>
              </a:rPr>
              <a:t>Electric Lightwave</a:t>
            </a:r>
            <a:endParaRPr b="0" lang="en-US" sz="1800" strike="noStrike" u="none">
              <a:solidFill>
                <a:srgbClr val="ffffff"/>
              </a:solidFill>
              <a:effectLst/>
              <a:uFillTx/>
              <a:latin typeface="Frutiger 45 Light"/>
            </a:endParaRPr>
          </a:p>
          <a:p>
            <a:pPr marL="304920" indent="-304920">
              <a:spcBef>
                <a:spcPts val="45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800" strike="noStrike" u="none">
                <a:solidFill>
                  <a:srgbClr val="ffff00"/>
                </a:solidFill>
                <a:effectLst/>
                <a:uFillTx/>
                <a:latin typeface="Frutiger 45 Light"/>
              </a:rPr>
              <a:t>Epoch Internet</a:t>
            </a:r>
            <a:endParaRPr b="0" lang="en-US" sz="1800" strike="noStrike" u="none">
              <a:solidFill>
                <a:srgbClr val="ffffff"/>
              </a:solidFill>
              <a:effectLst/>
              <a:uFillTx/>
              <a:latin typeface="Frutiger 45 Light"/>
            </a:endParaRPr>
          </a:p>
          <a:p>
            <a:pPr marL="304920" indent="-304920">
              <a:spcBef>
                <a:spcPts val="45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800" strike="noStrike" u="none">
                <a:solidFill>
                  <a:srgbClr val="ffff00"/>
                </a:solidFill>
                <a:effectLst/>
                <a:uFillTx/>
                <a:latin typeface="Frutiger 45 Light"/>
              </a:rPr>
              <a:t>Firstworld</a:t>
            </a:r>
            <a:endParaRPr b="0" lang="en-US" sz="1800" strike="noStrike" u="none">
              <a:solidFill>
                <a:srgbClr val="ffffff"/>
              </a:solidFill>
              <a:effectLst/>
              <a:uFillTx/>
              <a:latin typeface="Frutiger 45 Light"/>
            </a:endParaRPr>
          </a:p>
          <a:p>
            <a:pPr marL="304920" indent="-304920">
              <a:spcBef>
                <a:spcPts val="45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800" strike="noStrike" u="none">
                <a:solidFill>
                  <a:srgbClr val="ffff00"/>
                </a:solidFill>
                <a:effectLst/>
                <a:uFillTx/>
                <a:latin typeface="Frutiger 45 Light"/>
              </a:rPr>
              <a:t>Flash.net</a:t>
            </a:r>
            <a:endParaRPr b="0" lang="en-US" sz="1800" strike="noStrike" u="none">
              <a:solidFill>
                <a:srgbClr val="ffffff"/>
              </a:solidFill>
              <a:effectLst/>
              <a:uFillTx/>
              <a:latin typeface="Frutiger 45 Light"/>
            </a:endParaRPr>
          </a:p>
          <a:p>
            <a:pPr marL="304920" indent="-304920">
              <a:spcBef>
                <a:spcPts val="45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800" strike="noStrike" u="none">
                <a:solidFill>
                  <a:srgbClr val="ffff00"/>
                </a:solidFill>
                <a:effectLst/>
                <a:uFillTx/>
                <a:latin typeface="Frutiger 45 Light"/>
              </a:rPr>
              <a:t>GST</a:t>
            </a:r>
            <a:endParaRPr b="0" lang="en-US" sz="1800" strike="noStrike" u="none">
              <a:solidFill>
                <a:srgbClr val="ffffff"/>
              </a:solidFill>
              <a:effectLst/>
              <a:uFillTx/>
              <a:latin typeface="Frutiger 45 Light"/>
            </a:endParaRPr>
          </a:p>
          <a:p>
            <a:pPr marL="304920" indent="-304920">
              <a:spcBef>
                <a:spcPts val="45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800" strike="noStrike" u="none">
                <a:solidFill>
                  <a:srgbClr val="ffff00"/>
                </a:solidFill>
                <a:effectLst/>
                <a:uFillTx/>
                <a:latin typeface="Frutiger 45 Light"/>
              </a:rPr>
              <a:t>GTE internetworking</a:t>
            </a:r>
            <a:endParaRPr b="0" lang="en-US" sz="1800" strike="noStrike" u="none">
              <a:solidFill>
                <a:srgbClr val="ffffff"/>
              </a:solidFill>
              <a:effectLst/>
              <a:uFillTx/>
              <a:latin typeface="Frutiger 45 Light"/>
            </a:endParaRPr>
          </a:p>
          <a:p>
            <a:pPr marL="304920" indent="-304920">
              <a:spcBef>
                <a:spcPts val="45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800" strike="noStrike" u="none">
                <a:solidFill>
                  <a:srgbClr val="ffff00"/>
                </a:solidFill>
                <a:effectLst/>
                <a:uFillTx/>
                <a:latin typeface="Frutiger 45 Light"/>
              </a:rPr>
              <a:t>InterNap</a:t>
            </a:r>
            <a:endParaRPr b="0" lang="en-US" sz="1800" strike="noStrike" u="none">
              <a:solidFill>
                <a:srgbClr val="ffffff"/>
              </a:solidFill>
              <a:effectLst/>
              <a:uFillTx/>
              <a:latin typeface="Frutiger 45 Light"/>
            </a:endParaRPr>
          </a:p>
          <a:p>
            <a:pPr marL="304920" indent="-304920">
              <a:spcBef>
                <a:spcPts val="45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800" strike="noStrike" u="none">
                <a:solidFill>
                  <a:srgbClr val="ffff00"/>
                </a:solidFill>
                <a:effectLst/>
                <a:uFillTx/>
                <a:latin typeface="Frutiger 45 Light"/>
              </a:rPr>
              <a:t>Level 3</a:t>
            </a:r>
            <a:endParaRPr b="0" lang="en-US" sz="1800" strike="noStrike" u="none">
              <a:solidFill>
                <a:srgbClr val="ffffff"/>
              </a:solidFill>
              <a:effectLst/>
              <a:uFillTx/>
              <a:latin typeface="Frutiger 45 Light"/>
            </a:endParaRPr>
          </a:p>
        </p:txBody>
      </p:sp>
      <p:sp>
        <p:nvSpPr>
          <p:cNvPr id="809" name="PlaceHolder 3"/>
          <p:cNvSpPr>
            <a:spLocks noGrp="1"/>
          </p:cNvSpPr>
          <p:nvPr>
            <p:ph/>
          </p:nvPr>
        </p:nvSpPr>
        <p:spPr>
          <a:xfrm>
            <a:off x="4132440" y="812880"/>
            <a:ext cx="3590640" cy="3659040"/>
          </a:xfrm>
          <a:prstGeom prst="rect">
            <a:avLst/>
          </a:prstGeom>
          <a:noFill/>
          <a:ln w="0">
            <a:noFill/>
          </a:ln>
        </p:spPr>
        <p:txBody>
          <a:bodyPr lIns="81360" rIns="81360" tIns="40680" bIns="40680" anchor="t">
            <a:normAutofit/>
          </a:bodyPr>
          <a:p>
            <a:pPr marL="304920" indent="-304920">
              <a:spcBef>
                <a:spcPts val="45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800" strike="noStrike" u="none">
                <a:solidFill>
                  <a:srgbClr val="ffff00"/>
                </a:solidFill>
                <a:effectLst/>
                <a:uFillTx/>
                <a:latin typeface="Frutiger 45 Light"/>
              </a:rPr>
              <a:t>Netrail</a:t>
            </a:r>
            <a:endParaRPr b="0" lang="en-US" sz="1800" strike="noStrike" u="none">
              <a:solidFill>
                <a:srgbClr val="ffffff"/>
              </a:solidFill>
              <a:effectLst/>
              <a:uFillTx/>
              <a:latin typeface="Frutiger 45 Light"/>
            </a:endParaRPr>
          </a:p>
          <a:p>
            <a:pPr marL="304920" indent="-304920">
              <a:spcBef>
                <a:spcPts val="45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800" strike="noStrike" u="none">
                <a:solidFill>
                  <a:srgbClr val="ffff00"/>
                </a:solidFill>
                <a:effectLst/>
                <a:uFillTx/>
                <a:latin typeface="Frutiger 45 Light"/>
              </a:rPr>
              <a:t>NorthPoint</a:t>
            </a:r>
            <a:endParaRPr b="0" lang="en-US" sz="1800" strike="noStrike" u="none">
              <a:solidFill>
                <a:srgbClr val="ffffff"/>
              </a:solidFill>
              <a:effectLst/>
              <a:uFillTx/>
              <a:latin typeface="Frutiger 45 Light"/>
            </a:endParaRPr>
          </a:p>
          <a:p>
            <a:pPr marL="304920" indent="-304920">
              <a:spcBef>
                <a:spcPts val="45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800" strike="noStrike" u="none">
                <a:solidFill>
                  <a:srgbClr val="ffff00"/>
                </a:solidFill>
                <a:effectLst/>
                <a:uFillTx/>
                <a:latin typeface="Frutiger 45 Light"/>
              </a:rPr>
              <a:t>OrcoNet</a:t>
            </a:r>
            <a:endParaRPr b="0" lang="en-US" sz="1800" strike="noStrike" u="none">
              <a:solidFill>
                <a:srgbClr val="ffffff"/>
              </a:solidFill>
              <a:effectLst/>
              <a:uFillTx/>
              <a:latin typeface="Frutiger 45 Light"/>
            </a:endParaRPr>
          </a:p>
          <a:p>
            <a:pPr marL="304920" indent="-304920">
              <a:spcBef>
                <a:spcPts val="45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800" strike="noStrike" u="none">
                <a:solidFill>
                  <a:srgbClr val="ffff00"/>
                </a:solidFill>
                <a:effectLst/>
                <a:uFillTx/>
                <a:latin typeface="Frutiger 45 Light"/>
              </a:rPr>
              <a:t>PDQ.net</a:t>
            </a:r>
            <a:endParaRPr b="0" lang="en-US" sz="1800" strike="noStrike" u="none">
              <a:solidFill>
                <a:srgbClr val="ffffff"/>
              </a:solidFill>
              <a:effectLst/>
              <a:uFillTx/>
              <a:latin typeface="Frutiger 45 Light"/>
            </a:endParaRPr>
          </a:p>
          <a:p>
            <a:pPr marL="304920" indent="-304920">
              <a:spcBef>
                <a:spcPts val="45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800" strike="noStrike" u="none">
                <a:solidFill>
                  <a:srgbClr val="ffff00"/>
                </a:solidFill>
                <a:effectLst/>
                <a:uFillTx/>
                <a:latin typeface="Frutiger 45 Light"/>
              </a:rPr>
              <a:t>RCN</a:t>
            </a:r>
            <a:endParaRPr b="0" lang="en-US" sz="1800" strike="noStrike" u="none">
              <a:solidFill>
                <a:srgbClr val="ffffff"/>
              </a:solidFill>
              <a:effectLst/>
              <a:uFillTx/>
              <a:latin typeface="Frutiger 45 Light"/>
            </a:endParaRPr>
          </a:p>
          <a:p>
            <a:pPr marL="304920" indent="-304920">
              <a:spcBef>
                <a:spcPts val="45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800" strike="noStrike" u="none">
                <a:solidFill>
                  <a:srgbClr val="ffff00"/>
                </a:solidFill>
                <a:effectLst/>
                <a:uFillTx/>
                <a:latin typeface="Frutiger 45 Light"/>
              </a:rPr>
              <a:t>RMI.Net</a:t>
            </a:r>
            <a:endParaRPr b="0" lang="en-US" sz="1800" strike="noStrike" u="none">
              <a:solidFill>
                <a:srgbClr val="ffffff"/>
              </a:solidFill>
              <a:effectLst/>
              <a:uFillTx/>
              <a:latin typeface="Frutiger 45 Light"/>
            </a:endParaRPr>
          </a:p>
          <a:p>
            <a:pPr marL="304920" indent="-304920">
              <a:spcBef>
                <a:spcPts val="45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800" strike="noStrike" u="none">
                <a:solidFill>
                  <a:srgbClr val="ffff00"/>
                </a:solidFill>
                <a:effectLst/>
                <a:uFillTx/>
                <a:latin typeface="Frutiger 45 Light"/>
              </a:rPr>
              <a:t>showdigital</a:t>
            </a:r>
            <a:endParaRPr b="0" lang="en-US" sz="1800" strike="noStrike" u="none">
              <a:solidFill>
                <a:srgbClr val="ffffff"/>
              </a:solidFill>
              <a:effectLst/>
              <a:uFillTx/>
              <a:latin typeface="Frutiger 45 Light"/>
            </a:endParaRPr>
          </a:p>
          <a:p>
            <a:pPr marL="304920" indent="-304920">
              <a:spcBef>
                <a:spcPts val="45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800" strike="noStrike" u="none">
                <a:solidFill>
                  <a:srgbClr val="ffff00"/>
                </a:solidFill>
                <a:effectLst/>
                <a:uFillTx/>
                <a:latin typeface="Frutiger 45 Light"/>
              </a:rPr>
              <a:t>TeleCommute Solutions</a:t>
            </a:r>
            <a:endParaRPr b="0" lang="en-US" sz="1800" strike="noStrike" u="none">
              <a:solidFill>
                <a:srgbClr val="ffffff"/>
              </a:solidFill>
              <a:effectLst/>
              <a:uFillTx/>
              <a:latin typeface="Frutiger 45 Light"/>
            </a:endParaRPr>
          </a:p>
          <a:p>
            <a:pPr marL="304920" indent="-304920">
              <a:spcBef>
                <a:spcPts val="45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800" strike="noStrike" u="none">
                <a:solidFill>
                  <a:srgbClr val="ffff00"/>
                </a:solidFill>
                <a:effectLst/>
                <a:uFillTx/>
                <a:latin typeface="Frutiger 45 Light"/>
              </a:rPr>
              <a:t>Verio</a:t>
            </a:r>
            <a:endParaRPr b="0" lang="en-US" sz="1800" strike="noStrike" u="none">
              <a:solidFill>
                <a:srgbClr val="ffffff"/>
              </a:solidFill>
              <a:effectLst/>
              <a:uFillTx/>
              <a:latin typeface="Frutiger 45 Light"/>
            </a:endParaRPr>
          </a:p>
          <a:p>
            <a:pPr marL="304920" indent="-304920">
              <a:spcBef>
                <a:spcPts val="45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800" strike="noStrike" u="none">
                <a:solidFill>
                  <a:srgbClr val="ffff00"/>
                </a:solidFill>
                <a:effectLst/>
                <a:uFillTx/>
                <a:latin typeface="Frutiger 45 Light"/>
              </a:rPr>
              <a:t>Villagenet</a:t>
            </a:r>
            <a:endParaRPr b="0" lang="en-US" sz="1800" strike="noStrike" u="none">
              <a:solidFill>
                <a:srgbClr val="ffffff"/>
              </a:solidFill>
              <a:effectLst/>
              <a:uFillTx/>
              <a:latin typeface="Frutiger 45 Light"/>
            </a:endParaRPr>
          </a:p>
          <a:p>
            <a:pPr marL="304920" indent="0">
              <a:spcBef>
                <a:spcPts val="451"/>
              </a:spcBef>
              <a:buNone/>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endParaRPr b="0" lang="en-US" sz="1800" strike="noStrike" u="none">
              <a:solidFill>
                <a:srgbClr val="ffffff"/>
              </a:solidFill>
              <a:effectLst/>
              <a:uFillTx/>
              <a:latin typeface="Frutiger 45 Light"/>
            </a:endParaRPr>
          </a:p>
        </p:txBody>
      </p:sp>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810" name="PlaceHolder 1"/>
          <p:cNvSpPr>
            <a:spLocks noGrp="1"/>
          </p:cNvSpPr>
          <p:nvPr>
            <p:ph type="title"/>
          </p:nvPr>
        </p:nvSpPr>
        <p:spPr>
          <a:xfrm>
            <a:off x="609480" y="-360"/>
            <a:ext cx="6910560" cy="609480"/>
          </a:xfrm>
          <a:prstGeom prst="rect">
            <a:avLst/>
          </a:prstGeom>
          <a:noFill/>
          <a:ln w="0">
            <a:noFill/>
          </a:ln>
        </p:spPr>
        <p:txBody>
          <a:bodyPr lIns="81360" rIns="81360" tIns="40680" bIns="40680" anchor="ctr">
            <a:noAutofit/>
          </a:bodyPr>
          <a:p>
            <a:pPr indent="0" algn="ctr">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3600" strike="noStrike" u="none">
                <a:solidFill>
                  <a:srgbClr val="ffff00"/>
                </a:solidFill>
                <a:effectLst/>
                <a:uFillTx/>
                <a:latin typeface="Frutiger 45 Light"/>
              </a:rPr>
              <a:t>Media Cast Success</a:t>
            </a:r>
            <a:endParaRPr b="0" lang="en-US" sz="3600" strike="noStrike" u="none">
              <a:solidFill>
                <a:srgbClr val="ffffff"/>
              </a:solidFill>
              <a:effectLst/>
              <a:uFillTx/>
              <a:latin typeface="Frutiger 45 Light"/>
            </a:endParaRPr>
          </a:p>
        </p:txBody>
      </p:sp>
      <p:sp>
        <p:nvSpPr>
          <p:cNvPr id="811" name="PlaceHolder 2"/>
          <p:cNvSpPr>
            <a:spLocks noGrp="1"/>
          </p:cNvSpPr>
          <p:nvPr>
            <p:ph/>
          </p:nvPr>
        </p:nvSpPr>
        <p:spPr>
          <a:xfrm>
            <a:off x="765000" y="533520"/>
            <a:ext cx="7312320" cy="3727440"/>
          </a:xfrm>
          <a:prstGeom prst="rect">
            <a:avLst/>
          </a:prstGeom>
          <a:noFill/>
          <a:ln w="0">
            <a:noFill/>
          </a:ln>
        </p:spPr>
        <p:txBody>
          <a:bodyPr lIns="81360" rIns="81360" tIns="40680" bIns="40680" anchor="t">
            <a:normAutofit fontScale="47500" lnSpcReduction="19999"/>
          </a:bodyPr>
          <a:p>
            <a:pPr marL="304920" indent="-304920">
              <a:spcBef>
                <a:spcPts val="45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800" strike="noStrike" u="none">
                <a:solidFill>
                  <a:srgbClr val="ffff00"/>
                </a:solidFill>
                <a:effectLst/>
                <a:uFillTx/>
                <a:latin typeface="Frutiger 45 Light"/>
              </a:rPr>
              <a:t>Country Music Association(CMA) Awards</a:t>
            </a:r>
            <a:endParaRPr b="0" lang="en-US" sz="1800" strike="noStrike" u="none">
              <a:solidFill>
                <a:srgbClr val="ffffff"/>
              </a:solidFill>
              <a:effectLst/>
              <a:uFillTx/>
              <a:latin typeface="Frutiger 45 Light"/>
            </a:endParaRPr>
          </a:p>
          <a:p>
            <a:pPr lvl="1" marL="660240" indent="-253800">
              <a:spcBef>
                <a:spcPts val="400"/>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600" strike="noStrike" u="none">
                <a:solidFill>
                  <a:srgbClr val="ffff00"/>
                </a:solidFill>
                <a:effectLst/>
                <a:uFillTx/>
                <a:latin typeface="Frutiger 45 Light"/>
              </a:rPr>
              <a:t> CountryCool.com</a:t>
            </a:r>
            <a:endParaRPr b="0" lang="en-US" sz="1600" strike="noStrike" u="none">
              <a:solidFill>
                <a:srgbClr val="ffffff"/>
              </a:solidFill>
              <a:effectLst/>
              <a:uFillTx/>
              <a:latin typeface="Frutiger 45 Light"/>
            </a:endParaRPr>
          </a:p>
          <a:p>
            <a:pPr lvl="1" marL="660240" indent="-253800">
              <a:spcBef>
                <a:spcPts val="400"/>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600" strike="noStrike" u="none">
                <a:solidFill>
                  <a:srgbClr val="ffff00"/>
                </a:solidFill>
                <a:effectLst/>
                <a:uFillTx/>
                <a:latin typeface="Frutiger 45 Light"/>
              </a:rPr>
              <a:t> Our first live event</a:t>
            </a:r>
            <a:endParaRPr b="0" lang="en-US" sz="1600" strike="noStrike" u="none">
              <a:solidFill>
                <a:srgbClr val="ffffff"/>
              </a:solidFill>
              <a:effectLst/>
              <a:uFillTx/>
              <a:latin typeface="Frutiger 45 Light"/>
            </a:endParaRPr>
          </a:p>
          <a:p>
            <a:pPr marL="304920" indent="-304920">
              <a:spcBef>
                <a:spcPts val="45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800" strike="noStrike" u="none">
                <a:solidFill>
                  <a:srgbClr val="ffff00"/>
                </a:solidFill>
                <a:effectLst/>
                <a:uFillTx/>
                <a:latin typeface="Frutiger 45 Light"/>
              </a:rPr>
              <a:t>Drew Carey</a:t>
            </a:r>
            <a:endParaRPr b="0" lang="en-US" sz="1800" strike="noStrike" u="none">
              <a:solidFill>
                <a:srgbClr val="ffffff"/>
              </a:solidFill>
              <a:effectLst/>
              <a:uFillTx/>
              <a:latin typeface="Frutiger 45 Light"/>
            </a:endParaRPr>
          </a:p>
          <a:p>
            <a:pPr lvl="1" marL="660240" indent="-253800">
              <a:spcBef>
                <a:spcPts val="400"/>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600" strike="noStrike" u="none">
                <a:solidFill>
                  <a:srgbClr val="ffff00"/>
                </a:solidFill>
                <a:effectLst/>
                <a:uFillTx/>
                <a:latin typeface="Frutiger 45 Light"/>
              </a:rPr>
              <a:t> Warner Brothers and ABC</a:t>
            </a:r>
            <a:endParaRPr b="0" lang="en-US" sz="1600" strike="noStrike" u="none">
              <a:solidFill>
                <a:srgbClr val="ffffff"/>
              </a:solidFill>
              <a:effectLst/>
              <a:uFillTx/>
              <a:latin typeface="Frutiger 45 Light"/>
            </a:endParaRPr>
          </a:p>
          <a:p>
            <a:pPr lvl="1" marL="660240" indent="-253800">
              <a:spcBef>
                <a:spcPts val="400"/>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600" strike="noStrike" u="none">
                <a:solidFill>
                  <a:srgbClr val="ffff00"/>
                </a:solidFill>
                <a:effectLst/>
                <a:uFillTx/>
                <a:latin typeface="Frutiger 45 Light"/>
              </a:rPr>
              <a:t> Largest Webcast ever on the Internet</a:t>
            </a:r>
            <a:endParaRPr b="0" lang="en-US" sz="1600" strike="noStrike" u="none">
              <a:solidFill>
                <a:srgbClr val="ffffff"/>
              </a:solidFill>
              <a:effectLst/>
              <a:uFillTx/>
              <a:latin typeface="Frutiger 45 Light"/>
            </a:endParaRPr>
          </a:p>
          <a:p>
            <a:pPr marL="304920" indent="-304920">
              <a:spcBef>
                <a:spcPts val="45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800" strike="noStrike" u="none">
                <a:solidFill>
                  <a:srgbClr val="ffff00"/>
                </a:solidFill>
                <a:effectLst/>
                <a:uFillTx/>
                <a:latin typeface="Frutiger 45 Light"/>
              </a:rPr>
              <a:t>Signed Content Deals</a:t>
            </a:r>
            <a:endParaRPr b="0" lang="en-US" sz="1800" strike="noStrike" u="none">
              <a:solidFill>
                <a:srgbClr val="ffffff"/>
              </a:solidFill>
              <a:effectLst/>
              <a:uFillTx/>
              <a:latin typeface="Frutiger 45 Light"/>
            </a:endParaRPr>
          </a:p>
          <a:p>
            <a:pPr lvl="1" marL="660240" indent="-253800">
              <a:spcBef>
                <a:spcPts val="400"/>
              </a:spcBef>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600" strike="noStrike" u="none">
                <a:solidFill>
                  <a:srgbClr val="ffff00"/>
                </a:solidFill>
                <a:effectLst/>
                <a:uFillTx/>
                <a:latin typeface="Frutiger 45 Light"/>
              </a:rPr>
              <a:t> DEN(Digital Entertainment Network)</a:t>
            </a:r>
            <a:r>
              <a:rPr b="1" lang="en-US" sz="1600" strike="noStrike" u="none">
                <a:solidFill>
                  <a:srgbClr val="ffff00"/>
                </a:solidFill>
                <a:effectLst/>
                <a:uFillTx/>
                <a:latin typeface="Frutiger 45 Light"/>
              </a:rPr>
              <a:t>	</a:t>
            </a:r>
            <a:r>
              <a:rPr b="1" lang="en-US" sz="1600" strike="noStrike" u="none">
                <a:solidFill>
                  <a:srgbClr val="ffff00"/>
                </a:solidFill>
                <a:effectLst/>
                <a:uFillTx/>
                <a:latin typeface="Frutiger 45 Light"/>
              </a:rPr>
              <a:t>	</a:t>
            </a:r>
            <a:r>
              <a:rPr b="1" lang="en-US" sz="1600" strike="noStrike" u="none">
                <a:solidFill>
                  <a:srgbClr val="ffff00"/>
                </a:solidFill>
                <a:effectLst/>
                <a:uFillTx/>
                <a:latin typeface="Frutiger 45 Light"/>
              </a:rPr>
              <a:t>Roadshow.com</a:t>
            </a:r>
            <a:endParaRPr b="0" lang="en-US" sz="1600" strike="noStrike" u="none">
              <a:solidFill>
                <a:srgbClr val="ffffff"/>
              </a:solidFill>
              <a:effectLst/>
              <a:uFillTx/>
              <a:latin typeface="Frutiger 45 Light"/>
            </a:endParaRPr>
          </a:p>
          <a:p>
            <a:pPr lvl="1" marL="660240" indent="-253800">
              <a:spcBef>
                <a:spcPts val="400"/>
              </a:spcBef>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600" strike="noStrike" u="none">
                <a:solidFill>
                  <a:srgbClr val="ffff00"/>
                </a:solidFill>
                <a:effectLst/>
                <a:uFillTx/>
                <a:latin typeface="Frutiger 45 Light"/>
              </a:rPr>
              <a:t> AtomFilms</a:t>
            </a:r>
            <a:r>
              <a:rPr b="1" lang="en-US" sz="1600" strike="noStrike" u="none">
                <a:solidFill>
                  <a:srgbClr val="ffff00"/>
                </a:solidFill>
                <a:effectLst/>
                <a:uFillTx/>
                <a:latin typeface="Frutiger 45 Light"/>
              </a:rPr>
              <a:t>	</a:t>
            </a:r>
            <a:r>
              <a:rPr b="1" lang="en-US" sz="1600" strike="noStrike" u="none">
                <a:solidFill>
                  <a:srgbClr val="ffff00"/>
                </a:solidFill>
                <a:effectLst/>
                <a:uFillTx/>
                <a:latin typeface="Frutiger 45 Light"/>
              </a:rPr>
              <a:t>	</a:t>
            </a:r>
            <a:r>
              <a:rPr b="1" lang="en-US" sz="1600" strike="noStrike" u="none">
                <a:solidFill>
                  <a:srgbClr val="ffff00"/>
                </a:solidFill>
                <a:effectLst/>
                <a:uFillTx/>
                <a:latin typeface="Frutiger 45 Light"/>
              </a:rPr>
              <a:t>	</a:t>
            </a:r>
            <a:r>
              <a:rPr b="1" lang="en-US" sz="1600" strike="noStrike" u="none">
                <a:solidFill>
                  <a:srgbClr val="ffff00"/>
                </a:solidFill>
                <a:effectLst/>
                <a:uFillTx/>
                <a:latin typeface="Frutiger 45 Light"/>
              </a:rPr>
              <a:t>	</a:t>
            </a:r>
            <a:r>
              <a:rPr b="1" lang="en-US" sz="1600" strike="noStrike" u="none">
                <a:solidFill>
                  <a:srgbClr val="ffff00"/>
                </a:solidFill>
                <a:effectLst/>
                <a:uFillTx/>
                <a:latin typeface="Frutiger 45 Light"/>
              </a:rPr>
              <a:t>	</a:t>
            </a:r>
            <a:r>
              <a:rPr b="1" lang="en-US" sz="1600" strike="noStrike" u="none">
                <a:solidFill>
                  <a:srgbClr val="ffff00"/>
                </a:solidFill>
                <a:effectLst/>
                <a:uFillTx/>
                <a:latin typeface="Frutiger 45 Light"/>
              </a:rPr>
              <a:t>Jumpcut</a:t>
            </a:r>
            <a:endParaRPr b="0" lang="en-US" sz="1600" strike="noStrike" u="none">
              <a:solidFill>
                <a:srgbClr val="ffffff"/>
              </a:solidFill>
              <a:effectLst/>
              <a:uFillTx/>
              <a:latin typeface="Frutiger 45 Light"/>
            </a:endParaRPr>
          </a:p>
          <a:p>
            <a:pPr lvl="1" marL="660240" indent="-253800">
              <a:spcBef>
                <a:spcPts val="400"/>
              </a:spcBef>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600" strike="noStrike" u="none">
                <a:solidFill>
                  <a:srgbClr val="ffff00"/>
                </a:solidFill>
                <a:effectLst/>
                <a:uFillTx/>
                <a:latin typeface="Frutiger 45 Light"/>
              </a:rPr>
              <a:t> Lehman Brothers</a:t>
            </a:r>
            <a:r>
              <a:rPr b="1" lang="en-US" sz="1600" strike="noStrike" u="none">
                <a:solidFill>
                  <a:srgbClr val="ffff00"/>
                </a:solidFill>
                <a:effectLst/>
                <a:uFillTx/>
                <a:latin typeface="Frutiger 45 Light"/>
              </a:rPr>
              <a:t>	</a:t>
            </a:r>
            <a:r>
              <a:rPr b="1" lang="en-US" sz="1600" strike="noStrike" u="none">
                <a:solidFill>
                  <a:srgbClr val="ffff00"/>
                </a:solidFill>
                <a:effectLst/>
                <a:uFillTx/>
                <a:latin typeface="Frutiger 45 Light"/>
              </a:rPr>
              <a:t>	</a:t>
            </a:r>
            <a:r>
              <a:rPr b="1" lang="en-US" sz="1600" strike="noStrike" u="none">
                <a:solidFill>
                  <a:srgbClr val="ffff00"/>
                </a:solidFill>
                <a:effectLst/>
                <a:uFillTx/>
                <a:latin typeface="Frutiger 45 Light"/>
              </a:rPr>
              <a:t>	</a:t>
            </a:r>
            <a:r>
              <a:rPr b="1" lang="en-US" sz="1600" strike="noStrike" u="none">
                <a:solidFill>
                  <a:srgbClr val="ffff00"/>
                </a:solidFill>
                <a:effectLst/>
                <a:uFillTx/>
                <a:latin typeface="Frutiger 45 Light"/>
              </a:rPr>
              <a:t>	</a:t>
            </a:r>
            <a:r>
              <a:rPr b="1" lang="en-US" sz="1600" strike="noStrike" u="none">
                <a:solidFill>
                  <a:srgbClr val="ffff00"/>
                </a:solidFill>
                <a:effectLst/>
                <a:uFillTx/>
                <a:latin typeface="Frutiger 45 Light"/>
              </a:rPr>
              <a:t>Gotham Interactive</a:t>
            </a:r>
            <a:endParaRPr b="0" lang="en-US" sz="1600" strike="noStrike" u="none">
              <a:solidFill>
                <a:srgbClr val="ffffff"/>
              </a:solidFill>
              <a:effectLst/>
              <a:uFillTx/>
              <a:latin typeface="Frutiger 45 Light"/>
            </a:endParaRPr>
          </a:p>
          <a:p>
            <a:pPr lvl="1" marL="660240" indent="-253800">
              <a:spcBef>
                <a:spcPts val="400"/>
              </a:spcBef>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600" strike="noStrike" u="none">
                <a:solidFill>
                  <a:srgbClr val="ffff00"/>
                </a:solidFill>
                <a:effectLst/>
                <a:uFillTx/>
                <a:latin typeface="Frutiger 45 Light"/>
              </a:rPr>
              <a:t> CountryCool.com</a:t>
            </a:r>
            <a:r>
              <a:rPr b="1" lang="en-US" sz="1600" strike="noStrike" u="none">
                <a:solidFill>
                  <a:srgbClr val="ffff00"/>
                </a:solidFill>
                <a:effectLst/>
                <a:uFillTx/>
                <a:latin typeface="Frutiger 45 Light"/>
              </a:rPr>
              <a:t>	</a:t>
            </a:r>
            <a:r>
              <a:rPr b="1" lang="en-US" sz="1600" strike="noStrike" u="none">
                <a:solidFill>
                  <a:srgbClr val="ffff00"/>
                </a:solidFill>
                <a:effectLst/>
                <a:uFillTx/>
                <a:latin typeface="Frutiger 45 Light"/>
              </a:rPr>
              <a:t>	</a:t>
            </a:r>
            <a:r>
              <a:rPr b="1" lang="en-US" sz="1600" strike="noStrike" u="none">
                <a:solidFill>
                  <a:srgbClr val="ffff00"/>
                </a:solidFill>
                <a:effectLst/>
                <a:uFillTx/>
                <a:latin typeface="Frutiger 45 Light"/>
              </a:rPr>
              <a:t>	</a:t>
            </a:r>
            <a:r>
              <a:rPr b="1" lang="en-US" sz="1600" strike="noStrike" u="none">
                <a:solidFill>
                  <a:srgbClr val="ffff00"/>
                </a:solidFill>
                <a:effectLst/>
                <a:uFillTx/>
                <a:latin typeface="Frutiger 45 Light"/>
              </a:rPr>
              <a:t>	</a:t>
            </a:r>
            <a:r>
              <a:rPr b="1" lang="en-US" sz="1600" strike="noStrike" u="none">
                <a:solidFill>
                  <a:srgbClr val="ffff00"/>
                </a:solidFill>
                <a:effectLst/>
                <a:uFillTx/>
                <a:latin typeface="Frutiger 45 Light"/>
              </a:rPr>
              <a:t>Mshow.com</a:t>
            </a:r>
            <a:endParaRPr b="0" lang="en-US" sz="1600" strike="noStrike" u="none">
              <a:solidFill>
                <a:srgbClr val="ffffff"/>
              </a:solidFill>
              <a:effectLst/>
              <a:uFillTx/>
              <a:latin typeface="Frutiger 45 Light"/>
            </a:endParaRPr>
          </a:p>
          <a:p>
            <a:pPr lvl="1" marL="660240" indent="-253800">
              <a:spcBef>
                <a:spcPts val="400"/>
              </a:spcBef>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600" strike="noStrike" u="none">
                <a:solidFill>
                  <a:srgbClr val="ffff00"/>
                </a:solidFill>
                <a:effectLst/>
                <a:uFillTx/>
                <a:latin typeface="Frutiger 45 Light"/>
              </a:rPr>
              <a:t> Envoy Global</a:t>
            </a:r>
            <a:r>
              <a:rPr b="1" lang="en-US" sz="1600" strike="noStrike" u="none">
                <a:solidFill>
                  <a:srgbClr val="ffff00"/>
                </a:solidFill>
                <a:effectLst/>
                <a:uFillTx/>
                <a:latin typeface="Frutiger 45 Light"/>
              </a:rPr>
              <a:t>	</a:t>
            </a:r>
            <a:r>
              <a:rPr b="1" lang="en-US" sz="1600" strike="noStrike" u="none">
                <a:solidFill>
                  <a:srgbClr val="ffff00"/>
                </a:solidFill>
                <a:effectLst/>
                <a:uFillTx/>
                <a:latin typeface="Frutiger 45 Light"/>
              </a:rPr>
              <a:t>	</a:t>
            </a:r>
            <a:r>
              <a:rPr b="1" lang="en-US" sz="1600" strike="noStrike" u="none">
                <a:solidFill>
                  <a:srgbClr val="ffff00"/>
                </a:solidFill>
                <a:effectLst/>
                <a:uFillTx/>
                <a:latin typeface="Frutiger 45 Light"/>
              </a:rPr>
              <a:t>	</a:t>
            </a:r>
            <a:r>
              <a:rPr b="1" lang="en-US" sz="1600" strike="noStrike" u="none">
                <a:solidFill>
                  <a:srgbClr val="ffff00"/>
                </a:solidFill>
                <a:effectLst/>
                <a:uFillTx/>
                <a:latin typeface="Frutiger 45 Light"/>
              </a:rPr>
              <a:t>	</a:t>
            </a:r>
            <a:r>
              <a:rPr b="1" lang="en-US" sz="1600" strike="noStrike" u="none">
                <a:solidFill>
                  <a:srgbClr val="ffff00"/>
                </a:solidFill>
                <a:effectLst/>
                <a:uFillTx/>
                <a:latin typeface="Frutiger 45 Light"/>
              </a:rPr>
              <a:t>Telescan</a:t>
            </a:r>
            <a:endParaRPr b="0" lang="en-US" sz="1600" strike="noStrike" u="none">
              <a:solidFill>
                <a:srgbClr val="ffffff"/>
              </a:solidFill>
              <a:effectLst/>
              <a:uFillTx/>
              <a:latin typeface="Frutiger 45 Light"/>
            </a:endParaRPr>
          </a:p>
          <a:p>
            <a:pPr lvl="1" marL="660240" indent="-253800">
              <a:spcBef>
                <a:spcPts val="400"/>
              </a:spcBef>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600" strike="noStrike" u="none">
                <a:solidFill>
                  <a:srgbClr val="ffff00"/>
                </a:solidFill>
                <a:effectLst/>
                <a:uFillTx/>
                <a:latin typeface="Frutiger 45 Light"/>
              </a:rPr>
              <a:t> LatinSoccer.net</a:t>
            </a:r>
            <a:r>
              <a:rPr b="1" lang="en-US" sz="1600" strike="noStrike" u="none">
                <a:solidFill>
                  <a:srgbClr val="ffff00"/>
                </a:solidFill>
                <a:effectLst/>
                <a:uFillTx/>
                <a:latin typeface="Frutiger 45 Light"/>
              </a:rPr>
              <a:t>	</a:t>
            </a:r>
            <a:r>
              <a:rPr b="1" lang="en-US" sz="1600" strike="noStrike" u="none">
                <a:solidFill>
                  <a:srgbClr val="ffff00"/>
                </a:solidFill>
                <a:effectLst/>
                <a:uFillTx/>
                <a:latin typeface="Frutiger 45 Light"/>
              </a:rPr>
              <a:t>	</a:t>
            </a:r>
            <a:r>
              <a:rPr b="1" lang="en-US" sz="1600" strike="noStrike" u="none">
                <a:solidFill>
                  <a:srgbClr val="ffff00"/>
                </a:solidFill>
                <a:effectLst/>
                <a:uFillTx/>
                <a:latin typeface="Frutiger 45 Light"/>
              </a:rPr>
              <a:t>	</a:t>
            </a:r>
            <a:r>
              <a:rPr b="1" lang="en-US" sz="1600" strike="noStrike" u="none">
                <a:solidFill>
                  <a:srgbClr val="ffff00"/>
                </a:solidFill>
                <a:effectLst/>
                <a:uFillTx/>
                <a:latin typeface="Frutiger 45 Light"/>
              </a:rPr>
              <a:t>	</a:t>
            </a:r>
            <a:r>
              <a:rPr b="1" lang="en-US" sz="1600" strike="noStrike" u="none">
                <a:solidFill>
                  <a:srgbClr val="ffff00"/>
                </a:solidFill>
                <a:effectLst/>
                <a:uFillTx/>
                <a:latin typeface="Frutiger 45 Light"/>
              </a:rPr>
              <a:t>FYI-Net</a:t>
            </a:r>
            <a:endParaRPr b="0" lang="en-US" sz="1600" strike="noStrike" u="none">
              <a:solidFill>
                <a:srgbClr val="ffffff"/>
              </a:solidFill>
              <a:effectLst/>
              <a:uFillTx/>
              <a:latin typeface="Frutiger 45 Light"/>
            </a:endParaRPr>
          </a:p>
          <a:p>
            <a:pPr lvl="1" marL="660240" indent="-253800">
              <a:spcBef>
                <a:spcPts val="400"/>
              </a:spcBef>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600" strike="noStrike" u="none">
                <a:solidFill>
                  <a:srgbClr val="ffff00"/>
                </a:solidFill>
                <a:effectLst/>
                <a:uFillTx/>
                <a:latin typeface="Frutiger 45 Light"/>
              </a:rPr>
              <a:t> NextVenue</a:t>
            </a:r>
            <a:r>
              <a:rPr b="1" lang="en-US" sz="1600" strike="noStrike" u="none">
                <a:solidFill>
                  <a:srgbClr val="ffff00"/>
                </a:solidFill>
                <a:effectLst/>
                <a:uFillTx/>
                <a:latin typeface="Frutiger 45 Light"/>
              </a:rPr>
              <a:t>	</a:t>
            </a:r>
            <a:r>
              <a:rPr b="1" lang="en-US" sz="1600" strike="noStrike" u="none">
                <a:solidFill>
                  <a:srgbClr val="ffff00"/>
                </a:solidFill>
                <a:effectLst/>
                <a:uFillTx/>
                <a:latin typeface="Frutiger 45 Light"/>
              </a:rPr>
              <a:t>	</a:t>
            </a:r>
            <a:r>
              <a:rPr b="1" lang="en-US" sz="1600" strike="noStrike" u="none">
                <a:solidFill>
                  <a:srgbClr val="ffff00"/>
                </a:solidFill>
                <a:effectLst/>
                <a:uFillTx/>
                <a:latin typeface="Frutiger 45 Light"/>
              </a:rPr>
              <a:t>	</a:t>
            </a:r>
            <a:r>
              <a:rPr b="1" lang="en-US" sz="1600" strike="noStrike" u="none">
                <a:solidFill>
                  <a:srgbClr val="ffff00"/>
                </a:solidFill>
                <a:effectLst/>
                <a:uFillTx/>
                <a:latin typeface="Frutiger 45 Light"/>
              </a:rPr>
              <a:t>	</a:t>
            </a:r>
            <a:r>
              <a:rPr b="1" lang="en-US" sz="1600" strike="noStrike" u="none">
                <a:solidFill>
                  <a:srgbClr val="ffff00"/>
                </a:solidFill>
                <a:effectLst/>
                <a:uFillTx/>
                <a:latin typeface="Frutiger 45 Light"/>
              </a:rPr>
              <a:t>	</a:t>
            </a:r>
            <a:r>
              <a:rPr b="1" lang="en-US" sz="1600" strike="noStrike" u="none">
                <a:solidFill>
                  <a:srgbClr val="ffff00"/>
                </a:solidFill>
                <a:effectLst/>
                <a:uFillTx/>
                <a:latin typeface="Frutiger 45 Light"/>
              </a:rPr>
              <a:t>Real Networks</a:t>
            </a:r>
            <a:endParaRPr b="0" lang="en-US" sz="1600" strike="noStrike" u="none">
              <a:solidFill>
                <a:srgbClr val="ffffff"/>
              </a:solidFill>
              <a:effectLst/>
              <a:uFillTx/>
              <a:latin typeface="Frutiger 45 Light"/>
            </a:endParaRPr>
          </a:p>
          <a:p>
            <a:pPr lvl="1" marL="660240" indent="-253800">
              <a:spcBef>
                <a:spcPts val="400"/>
              </a:spcBef>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600" strike="noStrike" u="none">
                <a:solidFill>
                  <a:srgbClr val="ffff00"/>
                </a:solidFill>
                <a:effectLst/>
                <a:uFillTx/>
                <a:latin typeface="Frutiger 45 Light"/>
              </a:rPr>
              <a:t> Enron Corp.</a:t>
            </a:r>
            <a:r>
              <a:rPr b="1" lang="en-US" sz="1600" strike="noStrike" u="none">
                <a:solidFill>
                  <a:srgbClr val="ffff00"/>
                </a:solidFill>
                <a:effectLst/>
                <a:uFillTx/>
                <a:latin typeface="Frutiger 45 Light"/>
              </a:rPr>
              <a:t>	</a:t>
            </a:r>
            <a:r>
              <a:rPr b="1" lang="en-US" sz="1600" strike="noStrike" u="none">
                <a:solidFill>
                  <a:srgbClr val="ffff00"/>
                </a:solidFill>
                <a:effectLst/>
                <a:uFillTx/>
                <a:latin typeface="Frutiger 45 Light"/>
              </a:rPr>
              <a:t>	</a:t>
            </a:r>
            <a:r>
              <a:rPr b="1" lang="en-US" sz="1600" strike="noStrike" u="none">
                <a:solidFill>
                  <a:srgbClr val="ffff00"/>
                </a:solidFill>
                <a:effectLst/>
                <a:uFillTx/>
                <a:latin typeface="Frutiger 45 Light"/>
              </a:rPr>
              <a:t>	</a:t>
            </a:r>
            <a:r>
              <a:rPr b="1" lang="en-US" sz="1600" strike="noStrike" u="none">
                <a:solidFill>
                  <a:srgbClr val="ffff00"/>
                </a:solidFill>
                <a:effectLst/>
                <a:uFillTx/>
                <a:latin typeface="Frutiger 45 Light"/>
              </a:rPr>
              <a:t>	</a:t>
            </a:r>
            <a:r>
              <a:rPr b="1" lang="en-US" sz="1600" strike="noStrike" u="none">
                <a:solidFill>
                  <a:srgbClr val="ffff00"/>
                </a:solidFill>
                <a:effectLst/>
                <a:uFillTx/>
                <a:latin typeface="Frutiger 45 Light"/>
              </a:rPr>
              <a:t>	</a:t>
            </a:r>
            <a:r>
              <a:rPr b="1" lang="en-US" sz="1600" strike="noStrike" u="none">
                <a:solidFill>
                  <a:srgbClr val="ffff00"/>
                </a:solidFill>
                <a:effectLst/>
                <a:uFillTx/>
                <a:latin typeface="Frutiger 45 Light"/>
              </a:rPr>
              <a:t>Capstone Institute</a:t>
            </a:r>
            <a:endParaRPr b="0" lang="en-US" sz="1600" strike="noStrike" u="none">
              <a:solidFill>
                <a:srgbClr val="ffffff"/>
              </a:solidFill>
              <a:effectLst/>
              <a:uFillTx/>
              <a:latin typeface="Frutiger 45 Light"/>
            </a:endParaRPr>
          </a:p>
          <a:p>
            <a:pPr lvl="1" marL="660240" indent="-253800">
              <a:spcBef>
                <a:spcPts val="400"/>
              </a:spcBef>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600" strike="noStrike" u="none">
                <a:solidFill>
                  <a:srgbClr val="ffff00"/>
                </a:solidFill>
                <a:effectLst/>
                <a:uFillTx/>
                <a:latin typeface="Frutiger 45 Light"/>
              </a:rPr>
              <a:t>Q4i.com</a:t>
            </a:r>
            <a:r>
              <a:rPr b="1" lang="en-US" sz="1600" strike="noStrike" u="none">
                <a:solidFill>
                  <a:srgbClr val="ffff00"/>
                </a:solidFill>
                <a:effectLst/>
                <a:uFillTx/>
                <a:latin typeface="Frutiger 45 Light"/>
              </a:rPr>
              <a:t>	</a:t>
            </a:r>
            <a:endParaRPr b="0" lang="en-US" sz="1600" strike="noStrike" u="none">
              <a:solidFill>
                <a:srgbClr val="ffffff"/>
              </a:solidFill>
              <a:effectLst/>
              <a:uFillTx/>
              <a:latin typeface="Frutiger 45 Light"/>
            </a:endParaRPr>
          </a:p>
        </p:txBody>
      </p:sp>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812" name="PlaceHolder 1"/>
          <p:cNvSpPr>
            <a:spLocks noGrp="1"/>
          </p:cNvSpPr>
          <p:nvPr>
            <p:ph type="title"/>
          </p:nvPr>
        </p:nvSpPr>
        <p:spPr>
          <a:xfrm>
            <a:off x="609480" y="76320"/>
            <a:ext cx="6910560" cy="1015920"/>
          </a:xfrm>
          <a:prstGeom prst="rect">
            <a:avLst/>
          </a:prstGeom>
          <a:noFill/>
          <a:ln w="0">
            <a:noFill/>
          </a:ln>
        </p:spPr>
        <p:txBody>
          <a:bodyPr lIns="81360" rIns="81360" tIns="40680" bIns="40680" anchor="ctr">
            <a:noAutofit/>
          </a:bodyPr>
          <a:p>
            <a:pPr indent="0" algn="ctr">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4000" strike="noStrike" u="none">
                <a:solidFill>
                  <a:srgbClr val="ffff00"/>
                </a:solidFill>
                <a:effectLst/>
                <a:uFillTx/>
                <a:latin typeface="Frutiger 45 Light"/>
              </a:rPr>
              <a:t>Getting to Capacity</a:t>
            </a:r>
            <a:endParaRPr b="0" lang="en-US" sz="4000" strike="noStrike" u="none">
              <a:solidFill>
                <a:srgbClr val="ffffff"/>
              </a:solidFill>
              <a:effectLst/>
              <a:uFillTx/>
              <a:latin typeface="Frutiger 45 Light"/>
            </a:endParaRPr>
          </a:p>
        </p:txBody>
      </p:sp>
      <p:sp>
        <p:nvSpPr>
          <p:cNvPr id="813" name="PlaceHolder 2"/>
          <p:cNvSpPr>
            <a:spLocks noGrp="1"/>
          </p:cNvSpPr>
          <p:nvPr>
            <p:ph/>
          </p:nvPr>
        </p:nvSpPr>
        <p:spPr>
          <a:xfrm>
            <a:off x="609480" y="1294920"/>
            <a:ext cx="6910560" cy="3659400"/>
          </a:xfrm>
          <a:prstGeom prst="rect">
            <a:avLst/>
          </a:prstGeom>
          <a:noFill/>
          <a:ln w="0">
            <a:noFill/>
          </a:ln>
        </p:spPr>
        <p:txBody>
          <a:bodyPr lIns="81360" rIns="81360" tIns="40680" bIns="40680" anchor="t">
            <a:normAutofit/>
          </a:bodyPr>
          <a:p>
            <a:pPr marL="304920" indent="-304920">
              <a:spcBef>
                <a:spcPts val="700"/>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2800" strike="noStrike" u="none">
                <a:solidFill>
                  <a:srgbClr val="ffff00"/>
                </a:solidFill>
                <a:effectLst/>
                <a:uFillTx/>
                <a:latin typeface="Frutiger 45 Light"/>
              </a:rPr>
              <a:t>Short Term Strategy</a:t>
            </a:r>
            <a:endParaRPr b="0" lang="en-US" sz="2800" strike="noStrike" u="none">
              <a:solidFill>
                <a:srgbClr val="ffffff"/>
              </a:solidFill>
              <a:effectLst/>
              <a:uFillTx/>
              <a:latin typeface="Frutiger 45 Light"/>
            </a:endParaRPr>
          </a:p>
          <a:p>
            <a:pPr lvl="1" marL="660240" indent="-253800">
              <a:spcBef>
                <a:spcPts val="60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2400" strike="noStrike" u="none">
                <a:solidFill>
                  <a:srgbClr val="ffff00"/>
                </a:solidFill>
                <a:effectLst/>
                <a:uFillTx/>
                <a:latin typeface="Frutiger 45 Light"/>
              </a:rPr>
              <a:t>Adding stream capacity at the InterNAP sites</a:t>
            </a:r>
            <a:endParaRPr b="0" lang="en-US" sz="2400" strike="noStrike" u="none">
              <a:solidFill>
                <a:srgbClr val="ffffff"/>
              </a:solidFill>
              <a:effectLst/>
              <a:uFillTx/>
              <a:latin typeface="Frutiger 45 Light"/>
            </a:endParaRPr>
          </a:p>
          <a:p>
            <a:pPr lvl="1" marL="660240" indent="-253800">
              <a:spcBef>
                <a:spcPts val="60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2400" strike="noStrike" u="none">
                <a:solidFill>
                  <a:srgbClr val="ffff00"/>
                </a:solidFill>
                <a:effectLst/>
                <a:uFillTx/>
                <a:latin typeface="Frutiger 45 Light"/>
              </a:rPr>
              <a:t>Gets us enough capacity/reach to win business</a:t>
            </a:r>
            <a:endParaRPr b="0" lang="en-US" sz="2400" strike="noStrike" u="none">
              <a:solidFill>
                <a:srgbClr val="ffffff"/>
              </a:solidFill>
              <a:effectLst/>
              <a:uFillTx/>
              <a:latin typeface="Frutiger 45 Light"/>
            </a:endParaRPr>
          </a:p>
          <a:p>
            <a:pPr marL="304920" indent="-304920">
              <a:spcBef>
                <a:spcPts val="700"/>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2800" strike="noStrike" u="none">
                <a:solidFill>
                  <a:srgbClr val="ffff00"/>
                </a:solidFill>
                <a:effectLst/>
                <a:uFillTx/>
                <a:latin typeface="Frutiger 45 Light"/>
              </a:rPr>
              <a:t>Long Term Strategy</a:t>
            </a:r>
            <a:endParaRPr b="0" lang="en-US" sz="2800" strike="noStrike" u="none">
              <a:solidFill>
                <a:srgbClr val="ffffff"/>
              </a:solidFill>
              <a:effectLst/>
              <a:uFillTx/>
              <a:latin typeface="Frutiger 45 Light"/>
            </a:endParaRPr>
          </a:p>
          <a:p>
            <a:pPr lvl="1" marL="660240" indent="-253800">
              <a:spcBef>
                <a:spcPts val="60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2400" strike="noStrike" u="none">
                <a:solidFill>
                  <a:srgbClr val="ffff00"/>
                </a:solidFill>
                <a:effectLst/>
                <a:uFillTx/>
                <a:latin typeface="Frutiger 45 Light"/>
              </a:rPr>
              <a:t>Lots of ePowered ISP POPs</a:t>
            </a:r>
            <a:endParaRPr b="0" lang="en-US" sz="2400" strike="noStrike" u="none">
              <a:solidFill>
                <a:srgbClr val="ffffff"/>
              </a:solidFill>
              <a:effectLst/>
              <a:uFillTx/>
              <a:latin typeface="Frutiger 45 Light"/>
            </a:endParaRPr>
          </a:p>
          <a:p>
            <a:pPr lvl="1" marL="660240" indent="-253800">
              <a:spcBef>
                <a:spcPts val="60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2400" strike="noStrike" u="none">
                <a:solidFill>
                  <a:srgbClr val="ffff00"/>
                </a:solidFill>
                <a:effectLst/>
                <a:uFillTx/>
                <a:latin typeface="Frutiger 45 Light"/>
              </a:rPr>
              <a:t>Direct Connections Give Best Experience</a:t>
            </a:r>
            <a:endParaRPr b="0" lang="en-US" sz="2400" strike="noStrike" u="none">
              <a:solidFill>
                <a:srgbClr val="ffffff"/>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814" name="PlaceHolder 1"/>
          <p:cNvSpPr>
            <a:spLocks noGrp="1"/>
          </p:cNvSpPr>
          <p:nvPr>
            <p:ph type="title"/>
          </p:nvPr>
        </p:nvSpPr>
        <p:spPr>
          <a:xfrm>
            <a:off x="171360" y="126720"/>
            <a:ext cx="7958160" cy="693720"/>
          </a:xfrm>
          <a:prstGeom prst="rect">
            <a:avLst/>
          </a:prstGeom>
          <a:noFill/>
          <a:ln w="0">
            <a:noFill/>
          </a:ln>
        </p:spPr>
        <p:txBody>
          <a:bodyPr lIns="82800" rIns="82800" tIns="41400" bIns="41400" anchor="t">
            <a:noAutofit/>
          </a:bodyPr>
          <a:p>
            <a:pPr indent="0" algn="ctr">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2600" strike="noStrike" u="none">
                <a:solidFill>
                  <a:srgbClr val="ffff00"/>
                </a:solidFill>
                <a:effectLst/>
                <a:uFillTx/>
                <a:latin typeface="Frutiger 45 Light"/>
              </a:rPr>
              <a:t>MEDIA CAST STREAMING SERVER STRATEGY</a:t>
            </a:r>
            <a:endParaRPr b="0" lang="en-US" sz="2600" strike="noStrike" u="none">
              <a:solidFill>
                <a:srgbClr val="ffffff"/>
              </a:solidFill>
              <a:effectLst/>
              <a:uFillTx/>
              <a:latin typeface="Frutiger 45 Light"/>
            </a:endParaRPr>
          </a:p>
        </p:txBody>
      </p:sp>
      <p:sp>
        <p:nvSpPr>
          <p:cNvPr id="815" name=""/>
          <p:cNvSpPr/>
          <p:nvPr/>
        </p:nvSpPr>
        <p:spPr>
          <a:xfrm>
            <a:off x="2712960" y="1398600"/>
            <a:ext cx="347760" cy="4541760"/>
          </a:xfrm>
          <a:prstGeom prst="rightArrow">
            <a:avLst>
              <a:gd name="adj1" fmla="val 36556"/>
              <a:gd name="adj2" fmla="val 100000"/>
            </a:avLst>
          </a:prstGeom>
          <a:solidFill>
            <a:srgbClr val="0033c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816" name=""/>
          <p:cNvSpPr/>
          <p:nvPr/>
        </p:nvSpPr>
        <p:spPr>
          <a:xfrm>
            <a:off x="6154560" y="1417680"/>
            <a:ext cx="1851120" cy="1752840"/>
          </a:xfrm>
          <a:prstGeom prst="rect">
            <a:avLst/>
          </a:prstGeom>
          <a:solidFill>
            <a:srgbClr val="0033cc"/>
          </a:solidFill>
          <a:ln w="12600">
            <a:solidFill>
              <a:srgbClr val="ffffff"/>
            </a:solidFill>
            <a:miter/>
          </a:ln>
          <a:effectLst>
            <a:outerShdw dist="17819" dir="2700000" blurRad="0" rotWithShape="0">
              <a:srgbClr val="808080"/>
            </a:outerShdw>
          </a:effectLst>
        </p:spPr>
        <p:style>
          <a:lnRef idx="0"/>
          <a:fillRef idx="0"/>
          <a:effectRef idx="0"/>
          <a:fontRef idx="minor"/>
        </p:style>
        <p:txBody>
          <a:bodyPr lIns="82800" rIns="82800" tIns="82800" bIns="82800" anchor="t">
            <a:spAutoFit/>
          </a:bodyPr>
          <a:p>
            <a:pPr lvl="1" marL="414360">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300" strike="noStrike" u="none">
                <a:solidFill>
                  <a:srgbClr val="ffff00"/>
                </a:solidFill>
                <a:effectLst/>
                <a:uFillTx/>
                <a:latin typeface="Frutiger 45 Light"/>
              </a:rPr>
              <a:t>Multiple server sizes based on the ISP size, user base, and available rack space</a:t>
            </a:r>
            <a:endParaRPr b="0" lang="en-US" sz="1300" strike="noStrike" u="none">
              <a:solidFill>
                <a:srgbClr val="ffffff"/>
              </a:solidFill>
              <a:effectLst/>
              <a:uFillTx/>
              <a:latin typeface="Times New Roman"/>
            </a:endParaRPr>
          </a:p>
          <a:p>
            <a:pPr lvl="1" marL="414360">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endParaRPr b="0" lang="en-US" sz="1300" strike="noStrike" u="none">
              <a:solidFill>
                <a:srgbClr val="ffffff"/>
              </a:solidFill>
              <a:effectLst/>
              <a:uFillTx/>
              <a:latin typeface="Times New Roman"/>
            </a:endParaRPr>
          </a:p>
          <a:p>
            <a:pPr lvl="1" marL="414360">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300" strike="noStrike" u="none">
                <a:solidFill>
                  <a:srgbClr val="ffff00"/>
                </a:solidFill>
                <a:effectLst/>
                <a:uFillTx/>
                <a:latin typeface="Frutiger 45 Light"/>
              </a:rPr>
              <a:t>Capital efficient</a:t>
            </a:r>
            <a:endParaRPr b="0" lang="en-US" sz="1300" strike="noStrike" u="none">
              <a:solidFill>
                <a:srgbClr val="ffffff"/>
              </a:solidFill>
              <a:effectLst/>
              <a:uFillTx/>
              <a:latin typeface="Times New Roman"/>
            </a:endParaRPr>
          </a:p>
        </p:txBody>
      </p:sp>
      <p:sp>
        <p:nvSpPr>
          <p:cNvPr id="817" name=""/>
          <p:cNvSpPr/>
          <p:nvPr/>
        </p:nvSpPr>
        <p:spPr>
          <a:xfrm>
            <a:off x="99000" y="4226040"/>
            <a:ext cx="2602440" cy="1554480"/>
          </a:xfrm>
          <a:prstGeom prst="rect">
            <a:avLst/>
          </a:prstGeom>
          <a:solidFill>
            <a:srgbClr val="0033cc"/>
          </a:solidFill>
          <a:ln w="12600">
            <a:solidFill>
              <a:srgbClr val="ffffff"/>
            </a:solidFill>
            <a:miter/>
          </a:ln>
          <a:effectLst>
            <a:outerShdw dist="17819" dir="2700000" blurRad="0" rotWithShape="0">
              <a:srgbClr val="808080"/>
            </a:outerShdw>
          </a:effectLst>
        </p:spPr>
        <p:style>
          <a:lnRef idx="0"/>
          <a:fillRef idx="0"/>
          <a:effectRef idx="0"/>
          <a:fontRef idx="minor"/>
        </p:style>
        <p:txBody>
          <a:bodyPr wrap="none" lIns="82800" rIns="82800" tIns="82800" bIns="82800" anchor="t">
            <a:spAutoFit/>
          </a:bodyPr>
          <a:p>
            <a:pPr lvl="1" marL="414360">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300" strike="noStrike" u="none">
                <a:solidFill>
                  <a:srgbClr val="ffff00"/>
                </a:solidFill>
                <a:effectLst/>
                <a:uFillTx/>
                <a:latin typeface="Frutiger 45 Light"/>
              </a:rPr>
              <a:t>“One size fits all”</a:t>
            </a:r>
            <a:endParaRPr b="0" lang="en-US" sz="1300" strike="noStrike" u="none">
              <a:solidFill>
                <a:srgbClr val="ffffff"/>
              </a:solidFill>
              <a:effectLst/>
              <a:uFillTx/>
              <a:latin typeface="Times New Roman"/>
            </a:endParaRPr>
          </a:p>
          <a:p>
            <a:pPr lvl="1" marL="414360">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endParaRPr b="0" lang="en-US" sz="1300" strike="noStrike" u="none">
              <a:solidFill>
                <a:srgbClr val="ffffff"/>
              </a:solidFill>
              <a:effectLst/>
              <a:uFillTx/>
              <a:latin typeface="Times New Roman"/>
            </a:endParaRPr>
          </a:p>
          <a:p>
            <a:pPr lvl="1" marL="414360">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300" strike="noStrike" u="none">
                <a:solidFill>
                  <a:srgbClr val="ffff00"/>
                </a:solidFill>
                <a:effectLst/>
                <a:uFillTx/>
                <a:latin typeface="Frutiger 45 Light"/>
              </a:rPr>
              <a:t>“Jam it in the rack space”</a:t>
            </a:r>
            <a:endParaRPr b="0" lang="en-US" sz="1300" strike="noStrike" u="none">
              <a:solidFill>
                <a:srgbClr val="ffffff"/>
              </a:solidFill>
              <a:effectLst/>
              <a:uFillTx/>
              <a:latin typeface="Times New Roman"/>
            </a:endParaRPr>
          </a:p>
          <a:p>
            <a:pPr lvl="1" marL="414360">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endParaRPr b="0" lang="en-US" sz="1300" strike="noStrike" u="none">
              <a:solidFill>
                <a:srgbClr val="ffffff"/>
              </a:solidFill>
              <a:effectLst/>
              <a:uFillTx/>
              <a:latin typeface="Times New Roman"/>
            </a:endParaRPr>
          </a:p>
          <a:p>
            <a:pPr lvl="1" marL="414360">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300" strike="noStrike" u="none">
                <a:solidFill>
                  <a:srgbClr val="ffff00"/>
                </a:solidFill>
                <a:effectLst/>
                <a:uFillTx/>
                <a:latin typeface="Frutiger 45 Light"/>
              </a:rPr>
              <a:t>“Gold-plated”</a:t>
            </a:r>
            <a:endParaRPr b="0" lang="en-US" sz="1300" strike="noStrike" u="none">
              <a:solidFill>
                <a:srgbClr val="ffffff"/>
              </a:solidFill>
              <a:effectLst/>
              <a:uFillTx/>
              <a:latin typeface="Times New Roman"/>
            </a:endParaRPr>
          </a:p>
          <a:p>
            <a:pPr lvl="1" marL="414360">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endParaRPr b="0" lang="en-US" sz="1300" strike="noStrike" u="none">
              <a:solidFill>
                <a:srgbClr val="ffffff"/>
              </a:solidFill>
              <a:effectLst/>
              <a:uFillTx/>
              <a:latin typeface="Times New Roman"/>
            </a:endParaRPr>
          </a:p>
          <a:p>
            <a:pPr lvl="1" marL="414360">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300" strike="noStrike" u="none">
                <a:solidFill>
                  <a:srgbClr val="ffff00"/>
                </a:solidFill>
                <a:effectLst/>
                <a:uFillTx/>
                <a:latin typeface="Frutiger 45 Light"/>
              </a:rPr>
              <a:t>Capital inefficient</a:t>
            </a:r>
            <a:endParaRPr b="0" lang="en-US" sz="1300" strike="noStrike" u="none">
              <a:solidFill>
                <a:srgbClr val="ffffff"/>
              </a:solidFill>
              <a:effectLst/>
              <a:uFillTx/>
              <a:latin typeface="Times New Roman"/>
            </a:endParaRPr>
          </a:p>
        </p:txBody>
      </p:sp>
      <p:sp>
        <p:nvSpPr>
          <p:cNvPr id="818" name=""/>
          <p:cNvSpPr/>
          <p:nvPr/>
        </p:nvSpPr>
        <p:spPr>
          <a:xfrm>
            <a:off x="112320" y="749160"/>
            <a:ext cx="412200" cy="198720"/>
          </a:xfrm>
          <a:prstGeom prst="rect">
            <a:avLst/>
          </a:prstGeom>
          <a:noFill/>
          <a:ln w="0">
            <a:noFill/>
          </a:ln>
        </p:spPr>
        <p:style>
          <a:lnRef idx="0"/>
          <a:fillRef idx="0"/>
          <a:effectRef idx="0"/>
          <a:fontRef idx="minor"/>
        </p:style>
        <p:txBody>
          <a:bodyPr wrap="none" lIns="0" rIns="0" tIns="0" bIns="0" anchor="b">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300" strike="noStrike" u="none">
                <a:solidFill>
                  <a:srgbClr val="ffffff"/>
                </a:solidFill>
                <a:effectLst/>
                <a:uFillTx/>
                <a:latin typeface="Frutiger 45 Light"/>
              </a:rPr>
              <a:t>From</a:t>
            </a:r>
            <a:endParaRPr b="0" lang="en-US" sz="1300" strike="noStrike" u="none">
              <a:solidFill>
                <a:srgbClr val="ffffff"/>
              </a:solidFill>
              <a:effectLst/>
              <a:uFillTx/>
              <a:latin typeface="Times New Roman"/>
            </a:endParaRPr>
          </a:p>
        </p:txBody>
      </p:sp>
      <p:sp>
        <p:nvSpPr>
          <p:cNvPr id="819" name=""/>
          <p:cNvSpPr/>
          <p:nvPr/>
        </p:nvSpPr>
        <p:spPr>
          <a:xfrm>
            <a:off x="4715640" y="749160"/>
            <a:ext cx="201960" cy="198720"/>
          </a:xfrm>
          <a:prstGeom prst="rect">
            <a:avLst/>
          </a:prstGeom>
          <a:noFill/>
          <a:ln w="0">
            <a:noFill/>
          </a:ln>
        </p:spPr>
        <p:style>
          <a:lnRef idx="0"/>
          <a:fillRef idx="0"/>
          <a:effectRef idx="0"/>
          <a:fontRef idx="minor"/>
        </p:style>
        <p:txBody>
          <a:bodyPr wrap="none" lIns="0" rIns="0" tIns="0" bIns="0" anchor="b">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300" strike="noStrike" u="none">
                <a:solidFill>
                  <a:srgbClr val="ffffff"/>
                </a:solidFill>
                <a:effectLst/>
                <a:uFillTx/>
                <a:latin typeface="Frutiger 45 Light"/>
              </a:rPr>
              <a:t>To</a:t>
            </a:r>
            <a:endParaRPr b="0" lang="en-US" sz="1300" strike="noStrike" u="none">
              <a:solidFill>
                <a:srgbClr val="ffffff"/>
              </a:solidFill>
              <a:effectLst/>
              <a:uFillTx/>
              <a:latin typeface="Times New Roman"/>
            </a:endParaRPr>
          </a:p>
        </p:txBody>
      </p:sp>
      <p:pic>
        <p:nvPicPr>
          <p:cNvPr id="820" name="" descr=""/>
          <p:cNvPicPr/>
          <p:nvPr/>
        </p:nvPicPr>
        <p:blipFill>
          <a:blip r:embed="rId2"/>
          <a:stretch/>
        </p:blipFill>
        <p:spPr>
          <a:xfrm>
            <a:off x="501480" y="1360440"/>
            <a:ext cx="1662120" cy="2517840"/>
          </a:xfrm>
          <a:prstGeom prst="rect">
            <a:avLst/>
          </a:prstGeom>
          <a:noFill/>
          <a:ln w="0">
            <a:noFill/>
          </a:ln>
        </p:spPr>
      </p:pic>
      <p:pic>
        <p:nvPicPr>
          <p:cNvPr id="821" name="" descr=""/>
          <p:cNvPicPr/>
          <p:nvPr/>
        </p:nvPicPr>
        <p:blipFill>
          <a:blip r:embed="rId3"/>
          <a:stretch/>
        </p:blipFill>
        <p:spPr>
          <a:xfrm>
            <a:off x="4722840" y="1119240"/>
            <a:ext cx="453960" cy="423720"/>
          </a:xfrm>
          <a:prstGeom prst="rect">
            <a:avLst/>
          </a:prstGeom>
          <a:noFill/>
          <a:ln w="0">
            <a:noFill/>
          </a:ln>
        </p:spPr>
      </p:pic>
      <p:pic>
        <p:nvPicPr>
          <p:cNvPr id="822" name="" descr=""/>
          <p:cNvPicPr/>
          <p:nvPr/>
        </p:nvPicPr>
        <p:blipFill>
          <a:blip r:embed="rId4"/>
          <a:stretch/>
        </p:blipFill>
        <p:spPr>
          <a:xfrm>
            <a:off x="4722840" y="1951200"/>
            <a:ext cx="638280" cy="591840"/>
          </a:xfrm>
          <a:prstGeom prst="rect">
            <a:avLst/>
          </a:prstGeom>
          <a:noFill/>
          <a:ln w="0">
            <a:noFill/>
          </a:ln>
        </p:spPr>
      </p:pic>
      <p:pic>
        <p:nvPicPr>
          <p:cNvPr id="823" name="" descr=""/>
          <p:cNvPicPr/>
          <p:nvPr/>
        </p:nvPicPr>
        <p:blipFill>
          <a:blip r:embed="rId5"/>
          <a:stretch/>
        </p:blipFill>
        <p:spPr>
          <a:xfrm>
            <a:off x="4722840" y="2717640"/>
            <a:ext cx="890640" cy="830520"/>
          </a:xfrm>
          <a:prstGeom prst="rect">
            <a:avLst/>
          </a:prstGeom>
          <a:noFill/>
          <a:ln w="0">
            <a:noFill/>
          </a:ln>
        </p:spPr>
      </p:pic>
      <p:pic>
        <p:nvPicPr>
          <p:cNvPr id="824" name="" descr=""/>
          <p:cNvPicPr/>
          <p:nvPr/>
        </p:nvPicPr>
        <p:blipFill>
          <a:blip r:embed="rId6"/>
          <a:stretch/>
        </p:blipFill>
        <p:spPr>
          <a:xfrm>
            <a:off x="4722840" y="3639960"/>
            <a:ext cx="1131840" cy="1051200"/>
          </a:xfrm>
          <a:prstGeom prst="rect">
            <a:avLst/>
          </a:prstGeom>
          <a:noFill/>
          <a:ln w="0">
            <a:noFill/>
          </a:ln>
        </p:spPr>
      </p:pic>
      <p:sp>
        <p:nvSpPr>
          <p:cNvPr id="825" name=""/>
          <p:cNvSpPr/>
          <p:nvPr/>
        </p:nvSpPr>
        <p:spPr>
          <a:xfrm>
            <a:off x="3232080" y="749160"/>
            <a:ext cx="549360" cy="198720"/>
          </a:xfrm>
          <a:prstGeom prst="rect">
            <a:avLst/>
          </a:prstGeom>
          <a:noFill/>
          <a:ln w="0">
            <a:noFill/>
          </a:ln>
        </p:spPr>
        <p:style>
          <a:lnRef idx="0"/>
          <a:fillRef idx="0"/>
          <a:effectRef idx="0"/>
          <a:fontRef idx="minor"/>
        </p:style>
        <p:txBody>
          <a:bodyPr wrap="none" lIns="0" rIns="0" tIns="0" bIns="0" anchor="b">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300" strike="noStrike" u="none">
                <a:solidFill>
                  <a:srgbClr val="ffffff"/>
                </a:solidFill>
                <a:effectLst/>
                <a:uFillTx/>
                <a:latin typeface="Frutiger 45 Light"/>
              </a:rPr>
              <a:t>Design</a:t>
            </a:r>
            <a:endParaRPr b="0" lang="en-US" sz="1300" strike="noStrike" u="none">
              <a:solidFill>
                <a:srgbClr val="ffffff"/>
              </a:solidFill>
              <a:effectLst/>
              <a:uFillTx/>
              <a:latin typeface="Times New Roman"/>
            </a:endParaRPr>
          </a:p>
        </p:txBody>
      </p:sp>
      <p:sp>
        <p:nvSpPr>
          <p:cNvPr id="826" name=""/>
          <p:cNvSpPr/>
          <p:nvPr/>
        </p:nvSpPr>
        <p:spPr>
          <a:xfrm>
            <a:off x="3247920" y="1119240"/>
            <a:ext cx="1683000" cy="397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300" strike="noStrike" u="none">
                <a:solidFill>
                  <a:srgbClr val="ffffff"/>
                </a:solidFill>
                <a:effectLst/>
                <a:uFillTx/>
                <a:latin typeface="Frutiger 45 Light"/>
              </a:rPr>
              <a:t>A – 1,000 </a:t>
            </a:r>
            <a:endParaRPr b="0" lang="en-US" sz="1300" strike="noStrike" u="none">
              <a:solidFill>
                <a:srgbClr val="ffffff"/>
              </a:solidFill>
              <a:effectLst/>
              <a:uFillTx/>
              <a:latin typeface="Times New Roman"/>
            </a:endParaRPr>
          </a:p>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300" strike="noStrike" u="none">
                <a:solidFill>
                  <a:srgbClr val="ffffff"/>
                </a:solidFill>
                <a:effectLst/>
                <a:uFillTx/>
                <a:latin typeface="Frutiger 45 Light"/>
              </a:rPr>
              <a:t>simultaneous streams</a:t>
            </a:r>
            <a:endParaRPr b="0" lang="en-US" sz="1300" strike="noStrike" u="none">
              <a:solidFill>
                <a:srgbClr val="ffffff"/>
              </a:solidFill>
              <a:effectLst/>
              <a:uFillTx/>
              <a:latin typeface="Times New Roman"/>
            </a:endParaRPr>
          </a:p>
        </p:txBody>
      </p:sp>
      <p:sp>
        <p:nvSpPr>
          <p:cNvPr id="827" name=""/>
          <p:cNvSpPr/>
          <p:nvPr/>
        </p:nvSpPr>
        <p:spPr>
          <a:xfrm>
            <a:off x="3247920" y="1951200"/>
            <a:ext cx="1360440" cy="5954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300" strike="noStrike" u="none">
                <a:solidFill>
                  <a:srgbClr val="ffffff"/>
                </a:solidFill>
                <a:effectLst/>
                <a:uFillTx/>
                <a:latin typeface="Frutiger 45 Light"/>
              </a:rPr>
              <a:t>B – 3,000 simultaneous streams</a:t>
            </a:r>
            <a:endParaRPr b="0" lang="en-US" sz="1300" strike="noStrike" u="none">
              <a:solidFill>
                <a:srgbClr val="ffffff"/>
              </a:solidFill>
              <a:effectLst/>
              <a:uFillTx/>
              <a:latin typeface="Times New Roman"/>
            </a:endParaRPr>
          </a:p>
        </p:txBody>
      </p:sp>
      <p:sp>
        <p:nvSpPr>
          <p:cNvPr id="828" name=""/>
          <p:cNvSpPr/>
          <p:nvPr/>
        </p:nvSpPr>
        <p:spPr>
          <a:xfrm>
            <a:off x="3247920" y="2717640"/>
            <a:ext cx="1360440" cy="5954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300" strike="noStrike" u="none">
                <a:solidFill>
                  <a:srgbClr val="ffffff"/>
                </a:solidFill>
                <a:effectLst/>
                <a:uFillTx/>
                <a:latin typeface="Frutiger 45 Light"/>
              </a:rPr>
              <a:t>C – 5,000 simultaneous streams</a:t>
            </a:r>
            <a:endParaRPr b="0" lang="en-US" sz="1300" strike="noStrike" u="none">
              <a:solidFill>
                <a:srgbClr val="ffffff"/>
              </a:solidFill>
              <a:effectLst/>
              <a:uFillTx/>
              <a:latin typeface="Times New Roman"/>
            </a:endParaRPr>
          </a:p>
        </p:txBody>
      </p:sp>
      <p:sp>
        <p:nvSpPr>
          <p:cNvPr id="829" name=""/>
          <p:cNvSpPr/>
          <p:nvPr/>
        </p:nvSpPr>
        <p:spPr>
          <a:xfrm>
            <a:off x="3247920" y="3639960"/>
            <a:ext cx="1360440" cy="5954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300" strike="noStrike" u="none">
                <a:solidFill>
                  <a:srgbClr val="ffffff"/>
                </a:solidFill>
                <a:effectLst/>
                <a:uFillTx/>
                <a:latin typeface="Frutiger 45 Light"/>
              </a:rPr>
              <a:t>D – 10,000 simultaneous streams</a:t>
            </a:r>
            <a:endParaRPr b="0" lang="en-US" sz="1300" strike="noStrike" u="none">
              <a:solidFill>
                <a:srgbClr val="ffffff"/>
              </a:solidFill>
              <a:effectLst/>
              <a:uFillTx/>
              <a:latin typeface="Times New Roman"/>
            </a:endParaRPr>
          </a:p>
        </p:txBody>
      </p:sp>
      <p:pic>
        <p:nvPicPr>
          <p:cNvPr id="830" name="" descr=""/>
          <p:cNvPicPr/>
          <p:nvPr/>
        </p:nvPicPr>
        <p:blipFill>
          <a:blip r:embed="rId7"/>
          <a:stretch/>
        </p:blipFill>
        <p:spPr>
          <a:xfrm>
            <a:off x="4722840" y="4802040"/>
            <a:ext cx="1243080" cy="1155960"/>
          </a:xfrm>
          <a:prstGeom prst="rect">
            <a:avLst/>
          </a:prstGeom>
          <a:noFill/>
          <a:ln w="0">
            <a:noFill/>
          </a:ln>
        </p:spPr>
      </p:pic>
      <p:sp>
        <p:nvSpPr>
          <p:cNvPr id="831" name=""/>
          <p:cNvSpPr/>
          <p:nvPr/>
        </p:nvSpPr>
        <p:spPr>
          <a:xfrm>
            <a:off x="3247920" y="4802040"/>
            <a:ext cx="1360440" cy="5954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300" strike="noStrike" u="none">
                <a:solidFill>
                  <a:srgbClr val="ffffff"/>
                </a:solidFill>
                <a:effectLst/>
                <a:uFillTx/>
                <a:latin typeface="Frutiger 45 Light"/>
              </a:rPr>
              <a:t>E – &gt;10,000 simultaneous streams</a:t>
            </a:r>
            <a:endParaRPr b="0" lang="en-US" sz="13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832" name=""/>
          <p:cNvSpPr/>
          <p:nvPr/>
        </p:nvSpPr>
        <p:spPr>
          <a:xfrm>
            <a:off x="4444920" y="1981080"/>
            <a:ext cx="2725920" cy="2519640"/>
          </a:xfrm>
          <a:prstGeom prst="rect">
            <a:avLst/>
          </a:prstGeom>
          <a:solidFill>
            <a:srgbClr val="0033cc"/>
          </a:solidFill>
          <a:ln w="12600">
            <a:solidFill>
              <a:srgbClr val="ffffff"/>
            </a:solidFill>
            <a:prstDash val="lgDash"/>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833" name="PlaceHolder 1"/>
          <p:cNvSpPr>
            <a:spLocks noGrp="1"/>
          </p:cNvSpPr>
          <p:nvPr>
            <p:ph type="title"/>
          </p:nvPr>
        </p:nvSpPr>
        <p:spPr>
          <a:xfrm>
            <a:off x="609480" y="-360"/>
            <a:ext cx="6910560" cy="762120"/>
          </a:xfrm>
          <a:prstGeom prst="rect">
            <a:avLst/>
          </a:prstGeom>
          <a:noFill/>
          <a:ln w="0">
            <a:noFill/>
          </a:ln>
        </p:spPr>
        <p:txBody>
          <a:bodyPr lIns="82800" rIns="82800" tIns="41400" bIns="41400" anchor="t">
            <a:noAutofit/>
          </a:bodyPr>
          <a:p>
            <a:pPr indent="0" algn="ctr">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3200" strike="noStrike" u="none">
                <a:solidFill>
                  <a:srgbClr val="ffff00"/>
                </a:solidFill>
                <a:effectLst/>
                <a:uFillTx/>
                <a:latin typeface="Frutiger 45 Light"/>
              </a:rPr>
              <a:t>Media Cast Ingress Solutions</a:t>
            </a:r>
            <a:endParaRPr b="0" lang="en-US" sz="3200" strike="noStrike" u="none">
              <a:solidFill>
                <a:srgbClr val="ffffff"/>
              </a:solidFill>
              <a:effectLst/>
              <a:uFillTx/>
              <a:latin typeface="Frutiger 45 Light"/>
            </a:endParaRPr>
          </a:p>
        </p:txBody>
      </p:sp>
      <p:sp>
        <p:nvSpPr>
          <p:cNvPr id="834" name=""/>
          <p:cNvSpPr/>
          <p:nvPr/>
        </p:nvSpPr>
        <p:spPr>
          <a:xfrm>
            <a:off x="125280" y="4812840"/>
            <a:ext cx="7880400" cy="997560"/>
          </a:xfrm>
          <a:prstGeom prst="rect">
            <a:avLst/>
          </a:prstGeom>
          <a:solidFill>
            <a:srgbClr val="0033cc"/>
          </a:solidFill>
          <a:ln w="12600">
            <a:solidFill>
              <a:srgbClr val="ffffff"/>
            </a:solidFill>
            <a:miter/>
          </a:ln>
          <a:effectLst>
            <a:outerShdw dist="17819" dir="2700000" blurRad="0" rotWithShape="0">
              <a:srgbClr val="808080"/>
            </a:outerShdw>
          </a:effectLst>
        </p:spPr>
        <p:style>
          <a:lnRef idx="0"/>
          <a:fillRef idx="0"/>
          <a:effectRef idx="0"/>
          <a:fontRef idx="minor"/>
        </p:style>
        <p:txBody>
          <a:bodyPr lIns="82800" rIns="82800" tIns="41400" bIns="41400" anchor="b">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500" strike="noStrike" u="none">
                <a:solidFill>
                  <a:srgbClr val="ffff00"/>
                </a:solidFill>
                <a:effectLst/>
                <a:uFillTx/>
                <a:latin typeface="Frutiger 45 Light"/>
              </a:rPr>
              <a:t>1.  Fast Ethernet for collocated Content Providers</a:t>
            </a:r>
            <a:endParaRPr b="0" lang="en-US" sz="1500" strike="noStrike" u="none">
              <a:solidFill>
                <a:srgbClr val="ffffff"/>
              </a:solidFill>
              <a:effectLst/>
              <a:uFillTx/>
              <a:latin typeface="Times New Roman"/>
            </a:endParaRPr>
          </a:p>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500" strike="noStrike" u="none">
                <a:solidFill>
                  <a:srgbClr val="ffff00"/>
                </a:solidFill>
                <a:effectLst/>
                <a:uFillTx/>
                <a:latin typeface="Frutiger 45 Light"/>
              </a:rPr>
              <a:t>2.  Provisioned circuits - DS 3 orT1</a:t>
            </a:r>
            <a:endParaRPr b="0" lang="en-US" sz="1500" strike="noStrike" u="none">
              <a:solidFill>
                <a:srgbClr val="ffffff"/>
              </a:solidFill>
              <a:effectLst/>
              <a:uFillTx/>
              <a:latin typeface="Times New Roman"/>
            </a:endParaRPr>
          </a:p>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500" strike="noStrike" u="none">
                <a:solidFill>
                  <a:srgbClr val="ffff00"/>
                </a:solidFill>
                <a:effectLst/>
                <a:uFillTx/>
                <a:latin typeface="Frutiger 45 Light"/>
              </a:rPr>
              <a:t>3.  FTP (On Demand content only)</a:t>
            </a:r>
            <a:endParaRPr b="0" lang="en-US" sz="1500" strike="noStrike" u="none">
              <a:solidFill>
                <a:srgbClr val="ffffff"/>
              </a:solidFill>
              <a:effectLst/>
              <a:uFillTx/>
              <a:latin typeface="Times New Roman"/>
            </a:endParaRPr>
          </a:p>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500" strike="noStrike" u="none">
                <a:solidFill>
                  <a:srgbClr val="ffff00"/>
                </a:solidFill>
                <a:effectLst/>
                <a:uFillTx/>
                <a:latin typeface="Frutiger 45 Light"/>
              </a:rPr>
              <a:t>4.  Satellite downlink, ISDN, Internet (Future)</a:t>
            </a:r>
            <a:endParaRPr b="0" lang="en-US" sz="1500" strike="noStrike" u="none">
              <a:solidFill>
                <a:srgbClr val="ffffff"/>
              </a:solidFill>
              <a:effectLst/>
              <a:uFillTx/>
              <a:latin typeface="Times New Roman"/>
            </a:endParaRPr>
          </a:p>
        </p:txBody>
      </p:sp>
      <p:sp>
        <p:nvSpPr>
          <p:cNvPr id="835" name=""/>
          <p:cNvSpPr/>
          <p:nvPr/>
        </p:nvSpPr>
        <p:spPr>
          <a:xfrm>
            <a:off x="4614840" y="2847960"/>
            <a:ext cx="1278000" cy="743040"/>
          </a:xfrm>
          <a:prstGeom prst="rect">
            <a:avLst/>
          </a:prstGeom>
          <a:solidFill>
            <a:srgbClr val="0033cc"/>
          </a:solidFill>
          <a:ln w="12600">
            <a:solidFill>
              <a:srgbClr val="ffffff"/>
            </a:solidFill>
            <a:miter/>
          </a:ln>
        </p:spPr>
        <p:style>
          <a:lnRef idx="0"/>
          <a:fillRef idx="0"/>
          <a:effectRef idx="0"/>
          <a:fontRef idx="minor"/>
        </p:style>
        <p:txBody>
          <a:bodyPr wrap="none" lIns="82800" rIns="82800" tIns="41400" bIns="41400" anchor="ctr">
            <a:noAutofit/>
          </a:bodyPr>
          <a:p>
            <a:pPr algn="ct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300" strike="noStrike" u="none">
                <a:solidFill>
                  <a:srgbClr val="ffffff"/>
                </a:solidFill>
                <a:effectLst/>
                <a:uFillTx/>
                <a:latin typeface="Arial"/>
              </a:rPr>
              <a:t>Enron</a:t>
            </a:r>
            <a:endParaRPr b="0" lang="en-US" sz="1300" strike="noStrike" u="none">
              <a:solidFill>
                <a:srgbClr val="ffffff"/>
              </a:solidFill>
              <a:effectLst/>
              <a:uFillTx/>
              <a:latin typeface="Times New Roman"/>
            </a:endParaRPr>
          </a:p>
          <a:p>
            <a:pPr algn="ct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300" strike="noStrike" u="none">
                <a:solidFill>
                  <a:srgbClr val="ffffff"/>
                </a:solidFill>
                <a:effectLst/>
                <a:uFillTx/>
                <a:latin typeface="Arial"/>
              </a:rPr>
              <a:t>POP</a:t>
            </a:r>
            <a:endParaRPr b="0" lang="en-US" sz="1300" strike="noStrike" u="none">
              <a:solidFill>
                <a:srgbClr val="ffffff"/>
              </a:solidFill>
              <a:effectLst/>
              <a:uFillTx/>
              <a:latin typeface="Times New Roman"/>
            </a:endParaRPr>
          </a:p>
        </p:txBody>
      </p:sp>
      <p:sp>
        <p:nvSpPr>
          <p:cNvPr id="836" name=""/>
          <p:cNvSpPr/>
          <p:nvPr/>
        </p:nvSpPr>
        <p:spPr>
          <a:xfrm>
            <a:off x="5053680" y="4094280"/>
            <a:ext cx="11401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400" strike="noStrike" u="none">
                <a:solidFill>
                  <a:srgbClr val="ffff00"/>
                </a:solidFill>
                <a:effectLst/>
                <a:uFillTx/>
                <a:latin typeface="Frutiger 45 Light"/>
              </a:rPr>
              <a:t>Fast Ethernet</a:t>
            </a:r>
            <a:endParaRPr b="0" lang="en-US" sz="1400" strike="noStrike" u="none">
              <a:solidFill>
                <a:srgbClr val="ffffff"/>
              </a:solidFill>
              <a:effectLst/>
              <a:uFillTx/>
              <a:latin typeface="Times New Roman"/>
            </a:endParaRPr>
          </a:p>
        </p:txBody>
      </p:sp>
      <p:cxnSp>
        <p:nvCxnSpPr>
          <p:cNvPr id="837" name=""/>
          <p:cNvCxnSpPr>
            <a:stCxn id="835" idx="2"/>
          </p:cNvCxnSpPr>
          <p:nvPr/>
        </p:nvCxnSpPr>
        <p:spPr>
          <a:xfrm flipH="1" rot="16200000">
            <a:off x="5593680" y="3251520"/>
            <a:ext cx="421200" cy="1099440"/>
          </a:xfrm>
          <a:prstGeom prst="bentConnector2">
            <a:avLst/>
          </a:prstGeom>
          <a:ln w="12600">
            <a:solidFill>
              <a:srgbClr val="ffffff"/>
            </a:solidFill>
            <a:miter/>
            <a:headEnd len="med" type="triangle" w="med"/>
          </a:ln>
        </p:spPr>
      </p:cxnSp>
      <p:sp>
        <p:nvSpPr>
          <p:cNvPr id="838" name=""/>
          <p:cNvSpPr/>
          <p:nvPr/>
        </p:nvSpPr>
        <p:spPr>
          <a:xfrm>
            <a:off x="6880320" y="3419640"/>
            <a:ext cx="145800" cy="218880"/>
          </a:xfrm>
          <a:prstGeom prst="rect">
            <a:avLst/>
          </a:prstGeom>
          <a:solidFill>
            <a:srgbClr val="00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839" name=""/>
          <p:cNvSpPr/>
          <p:nvPr/>
        </p:nvSpPr>
        <p:spPr>
          <a:xfrm>
            <a:off x="6880320" y="3740040"/>
            <a:ext cx="145800" cy="219240"/>
          </a:xfrm>
          <a:prstGeom prst="rect">
            <a:avLst/>
          </a:prstGeom>
          <a:solidFill>
            <a:srgbClr val="00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840" name=""/>
          <p:cNvSpPr/>
          <p:nvPr/>
        </p:nvSpPr>
        <p:spPr>
          <a:xfrm>
            <a:off x="6880320" y="4062240"/>
            <a:ext cx="145800" cy="217800"/>
          </a:xfrm>
          <a:prstGeom prst="rect">
            <a:avLst/>
          </a:prstGeom>
          <a:solidFill>
            <a:srgbClr val="00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841" name=""/>
          <p:cNvSpPr/>
          <p:nvPr/>
        </p:nvSpPr>
        <p:spPr>
          <a:xfrm>
            <a:off x="6353280" y="3200400"/>
            <a:ext cx="671400" cy="1182600"/>
          </a:xfrm>
          <a:prstGeom prst="rect">
            <a:avLst/>
          </a:prstGeom>
          <a:solidFill>
            <a:srgbClr val="0033cc"/>
          </a:solidFill>
          <a:ln w="12600">
            <a:solidFill>
              <a:srgbClr val="ffffff"/>
            </a:solidFill>
            <a:miter/>
          </a:ln>
        </p:spPr>
        <p:style>
          <a:lnRef idx="0"/>
          <a:fillRef idx="0"/>
          <a:effectRef idx="0"/>
          <a:fontRef idx="minor"/>
        </p:style>
        <p:txBody>
          <a:bodyPr wrap="none" lIns="82800" rIns="82800" tIns="41400" bIns="41400" anchor="ctr">
            <a:noAutofit/>
          </a:bodyPr>
          <a:p>
            <a:pPr algn="ct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300" strike="noStrike" u="none">
                <a:solidFill>
                  <a:srgbClr val="ffffff"/>
                </a:solidFill>
                <a:effectLst/>
                <a:uFillTx/>
                <a:latin typeface="Arial"/>
              </a:rPr>
              <a:t>Content</a:t>
            </a:r>
            <a:endParaRPr b="0" lang="en-US" sz="1300" strike="noStrike" u="none">
              <a:solidFill>
                <a:srgbClr val="ffffff"/>
              </a:solidFill>
              <a:effectLst/>
              <a:uFillTx/>
              <a:latin typeface="Times New Roman"/>
            </a:endParaRPr>
          </a:p>
          <a:p>
            <a:pPr algn="ct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300" strike="noStrike" u="none">
                <a:solidFill>
                  <a:srgbClr val="ffffff"/>
                </a:solidFill>
                <a:effectLst/>
                <a:uFillTx/>
                <a:latin typeface="Arial"/>
              </a:rPr>
              <a:t>Provider</a:t>
            </a:r>
            <a:endParaRPr b="0" lang="en-US" sz="1300" strike="noStrike" u="none">
              <a:solidFill>
                <a:srgbClr val="ffffff"/>
              </a:solidFill>
              <a:effectLst/>
              <a:uFillTx/>
              <a:latin typeface="Times New Roman"/>
            </a:endParaRPr>
          </a:p>
        </p:txBody>
      </p:sp>
      <p:sp>
        <p:nvSpPr>
          <p:cNvPr id="842" name=""/>
          <p:cNvSpPr/>
          <p:nvPr/>
        </p:nvSpPr>
        <p:spPr>
          <a:xfrm>
            <a:off x="4450680" y="1371600"/>
            <a:ext cx="953640" cy="4575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500" strike="noStrike" u="none">
                <a:solidFill>
                  <a:srgbClr val="ffffff"/>
                </a:solidFill>
                <a:effectLst/>
                <a:uFillTx/>
                <a:latin typeface="Arial"/>
              </a:rPr>
              <a:t>Colocation </a:t>
            </a:r>
            <a:br>
              <a:rPr sz="1500"/>
            </a:br>
            <a:r>
              <a:rPr b="0" lang="en-US" sz="1500" strike="noStrike" u="none">
                <a:solidFill>
                  <a:srgbClr val="ffffff"/>
                </a:solidFill>
                <a:effectLst/>
                <a:uFillTx/>
                <a:latin typeface="Arial"/>
              </a:rPr>
              <a:t>facility</a:t>
            </a:r>
            <a:endParaRPr b="0" lang="en-US" sz="1500" strike="noStrike" u="none">
              <a:solidFill>
                <a:srgbClr val="ffffff"/>
              </a:solidFill>
              <a:effectLst/>
              <a:uFillTx/>
              <a:latin typeface="Times New Roman"/>
            </a:endParaRPr>
          </a:p>
        </p:txBody>
      </p:sp>
      <p:sp>
        <p:nvSpPr>
          <p:cNvPr id="843" name=""/>
          <p:cNvSpPr/>
          <p:nvPr/>
        </p:nvSpPr>
        <p:spPr>
          <a:xfrm>
            <a:off x="1233360" y="2779560"/>
            <a:ext cx="671760" cy="1182960"/>
          </a:xfrm>
          <a:prstGeom prst="rect">
            <a:avLst/>
          </a:prstGeom>
          <a:solidFill>
            <a:srgbClr val="0033cc"/>
          </a:solidFill>
          <a:ln w="12600">
            <a:solidFill>
              <a:srgbClr val="ffffff"/>
            </a:solidFill>
            <a:miter/>
          </a:ln>
        </p:spPr>
        <p:style>
          <a:lnRef idx="0"/>
          <a:fillRef idx="0"/>
          <a:effectRef idx="0"/>
          <a:fontRef idx="minor"/>
        </p:style>
        <p:txBody>
          <a:bodyPr wrap="none" lIns="82800" rIns="82800" tIns="41400" bIns="41400" anchor="ctr">
            <a:noAutofit/>
          </a:bodyPr>
          <a:p>
            <a:pPr algn="ct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300" strike="noStrike" u="none">
                <a:solidFill>
                  <a:srgbClr val="ffffff"/>
                </a:solidFill>
                <a:effectLst/>
                <a:uFillTx/>
                <a:latin typeface="Arial"/>
              </a:rPr>
              <a:t>Content</a:t>
            </a:r>
            <a:endParaRPr b="0" lang="en-US" sz="1300" strike="noStrike" u="none">
              <a:solidFill>
                <a:srgbClr val="ffffff"/>
              </a:solidFill>
              <a:effectLst/>
              <a:uFillTx/>
              <a:latin typeface="Times New Roman"/>
            </a:endParaRPr>
          </a:p>
          <a:p>
            <a:pPr algn="ct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300" strike="noStrike" u="none">
                <a:solidFill>
                  <a:srgbClr val="ffffff"/>
                </a:solidFill>
                <a:effectLst/>
                <a:uFillTx/>
                <a:latin typeface="Arial"/>
              </a:rPr>
              <a:t>Provider</a:t>
            </a:r>
            <a:endParaRPr b="0" lang="en-US" sz="1300" strike="noStrike" u="none">
              <a:solidFill>
                <a:srgbClr val="ffffff"/>
              </a:solidFill>
              <a:effectLst/>
              <a:uFillTx/>
              <a:latin typeface="Times New Roman"/>
            </a:endParaRPr>
          </a:p>
        </p:txBody>
      </p:sp>
      <p:cxnSp>
        <p:nvCxnSpPr>
          <p:cNvPr id="844" name=""/>
          <p:cNvCxnSpPr/>
          <p:nvPr/>
        </p:nvCxnSpPr>
        <p:spPr>
          <a:xfrm>
            <a:off x="1981080" y="2971800"/>
            <a:ext cx="2286720" cy="170640"/>
          </a:xfrm>
          <a:prstGeom prst="bentConnector3">
            <a:avLst>
              <a:gd name="adj1" fmla="val 49992"/>
            </a:avLst>
          </a:prstGeom>
          <a:ln cap="rnd" w="12600">
            <a:solidFill>
              <a:srgbClr val="ffffff"/>
            </a:solidFill>
            <a:miter/>
            <a:tailEnd len="med" type="triangle" w="med"/>
          </a:ln>
        </p:spPr>
      </p:cxnSp>
      <p:cxnSp>
        <p:nvCxnSpPr>
          <p:cNvPr id="845" name=""/>
          <p:cNvCxnSpPr/>
          <p:nvPr/>
        </p:nvCxnSpPr>
        <p:spPr>
          <a:xfrm>
            <a:off x="1981080" y="3792600"/>
            <a:ext cx="2286720" cy="170640"/>
          </a:xfrm>
          <a:prstGeom prst="bentConnector3">
            <a:avLst>
              <a:gd name="adj1" fmla="val 49992"/>
            </a:avLst>
          </a:prstGeom>
          <a:ln cap="rnd" w="12600">
            <a:solidFill>
              <a:srgbClr val="ffffff"/>
            </a:solidFill>
            <a:miter/>
            <a:tailEnd len="med" type="triangle" w="med"/>
          </a:ln>
        </p:spPr>
      </p:cxnSp>
      <p:sp>
        <p:nvSpPr>
          <p:cNvPr id="846" name=""/>
          <p:cNvSpPr/>
          <p:nvPr/>
        </p:nvSpPr>
        <p:spPr>
          <a:xfrm>
            <a:off x="2418480" y="2697120"/>
            <a:ext cx="51948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00"/>
                </a:solidFill>
                <a:effectLst/>
                <a:uFillTx/>
                <a:latin typeface="Frutiger 45 Light"/>
              </a:rPr>
              <a:t>DS 3</a:t>
            </a:r>
            <a:endParaRPr b="0" lang="en-US" sz="1200" strike="noStrike" u="none">
              <a:solidFill>
                <a:srgbClr val="ffffff"/>
              </a:solidFill>
              <a:effectLst/>
              <a:uFillTx/>
              <a:latin typeface="Times New Roman"/>
            </a:endParaRPr>
          </a:p>
        </p:txBody>
      </p:sp>
      <p:sp>
        <p:nvSpPr>
          <p:cNvPr id="847" name=""/>
          <p:cNvSpPr/>
          <p:nvPr/>
        </p:nvSpPr>
        <p:spPr>
          <a:xfrm>
            <a:off x="2499120" y="3535200"/>
            <a:ext cx="35856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00"/>
                </a:solidFill>
                <a:effectLst/>
                <a:uFillTx/>
                <a:latin typeface="Frutiger 45 Light"/>
              </a:rPr>
              <a:t>T1</a:t>
            </a:r>
            <a:endParaRPr b="0" lang="en-US" sz="1200" strike="noStrike" u="none">
              <a:solidFill>
                <a:srgbClr val="ffffff"/>
              </a:solidFill>
              <a:effectLst/>
              <a:uFillTx/>
              <a:latin typeface="Times New Roman"/>
            </a:endParaRPr>
          </a:p>
        </p:txBody>
      </p:sp>
      <p:sp>
        <p:nvSpPr>
          <p:cNvPr id="848" name=""/>
          <p:cNvSpPr/>
          <p:nvPr/>
        </p:nvSpPr>
        <p:spPr>
          <a:xfrm flipH="1">
            <a:off x="1752480" y="2133720"/>
            <a:ext cx="5181120" cy="106596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noFill/>
          <a:ln w="19080">
            <a:solidFill>
              <a:srgbClr val="ffffff"/>
            </a:solidFill>
            <a:prstDash val="dashDot"/>
            <a:miter/>
            <a:headEnd len="med" type="triangle" w="med"/>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849" name=""/>
          <p:cNvSpPr/>
          <p:nvPr/>
        </p:nvSpPr>
        <p:spPr>
          <a:xfrm>
            <a:off x="1916640" y="1782720"/>
            <a:ext cx="184860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00"/>
                </a:solidFill>
                <a:effectLst/>
                <a:uFillTx/>
                <a:latin typeface="Frutiger 45 Light"/>
              </a:rPr>
              <a:t>FTP (On Demand Only)</a:t>
            </a:r>
            <a:endParaRPr b="0" lang="en-US" sz="12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850" name=""/>
          <p:cNvSpPr/>
          <p:nvPr/>
        </p:nvSpPr>
        <p:spPr>
          <a:xfrm>
            <a:off x="620640" y="2209680"/>
            <a:ext cx="2725920" cy="2519640"/>
          </a:xfrm>
          <a:prstGeom prst="rect">
            <a:avLst/>
          </a:prstGeom>
          <a:solidFill>
            <a:srgbClr val="0033cc"/>
          </a:solidFill>
          <a:ln w="12600">
            <a:solidFill>
              <a:srgbClr val="ffffff"/>
            </a:solidFill>
            <a:prstDash val="lgDash"/>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851" name=""/>
          <p:cNvSpPr/>
          <p:nvPr/>
        </p:nvSpPr>
        <p:spPr>
          <a:xfrm>
            <a:off x="2529000" y="3487680"/>
            <a:ext cx="671400" cy="1182600"/>
          </a:xfrm>
          <a:prstGeom prst="rect">
            <a:avLst/>
          </a:prstGeom>
          <a:solidFill>
            <a:srgbClr val="339933"/>
          </a:solidFill>
          <a:ln w="12600">
            <a:solidFill>
              <a:srgbClr val="ffffff"/>
            </a:solidFill>
            <a:miter/>
          </a:ln>
        </p:spPr>
        <p:style>
          <a:lnRef idx="0"/>
          <a:fillRef idx="0"/>
          <a:effectRef idx="0"/>
          <a:fontRef idx="minor"/>
        </p:style>
        <p:txBody>
          <a:bodyPr wrap="none" lIns="82800" rIns="82800" tIns="41400" bIns="41400" anchor="ctr">
            <a:noAutofit/>
          </a:bodyPr>
          <a:p>
            <a:pPr algn="ctr">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900" strike="noStrike" u="none">
                <a:solidFill>
                  <a:srgbClr val="ffffff"/>
                </a:solidFill>
                <a:effectLst/>
                <a:uFillTx/>
                <a:latin typeface="Times New Roman"/>
              </a:rPr>
              <a:t>ISP</a:t>
            </a:r>
            <a:endParaRPr b="0" lang="en-US" sz="900" strike="noStrike" u="none">
              <a:solidFill>
                <a:srgbClr val="ffffff"/>
              </a:solidFill>
              <a:effectLst/>
              <a:uFillTx/>
              <a:latin typeface="Times New Roman"/>
            </a:endParaRPr>
          </a:p>
        </p:txBody>
      </p:sp>
      <p:sp>
        <p:nvSpPr>
          <p:cNvPr id="852" name="PlaceHolder 1"/>
          <p:cNvSpPr>
            <a:spLocks noGrp="1"/>
          </p:cNvSpPr>
          <p:nvPr>
            <p:ph type="title"/>
          </p:nvPr>
        </p:nvSpPr>
        <p:spPr>
          <a:xfrm>
            <a:off x="609480" y="-360"/>
            <a:ext cx="6910560" cy="762120"/>
          </a:xfrm>
          <a:prstGeom prst="rect">
            <a:avLst/>
          </a:prstGeom>
          <a:noFill/>
          <a:ln w="0">
            <a:noFill/>
          </a:ln>
        </p:spPr>
        <p:txBody>
          <a:bodyPr lIns="82800" rIns="82800" tIns="41400" bIns="41400" anchor="t">
            <a:noAutofit/>
          </a:bodyPr>
          <a:p>
            <a:pPr indent="0" algn="ctr">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3200" strike="noStrike" u="none">
                <a:solidFill>
                  <a:srgbClr val="ffff00"/>
                </a:solidFill>
                <a:effectLst/>
                <a:uFillTx/>
                <a:latin typeface="Frutiger 45 Light"/>
              </a:rPr>
              <a:t>Media Cast Egress Solutions</a:t>
            </a:r>
            <a:endParaRPr b="0" lang="en-US" sz="3200" strike="noStrike" u="none">
              <a:solidFill>
                <a:srgbClr val="ffffff"/>
              </a:solidFill>
              <a:effectLst/>
              <a:uFillTx/>
              <a:latin typeface="Frutiger 45 Light"/>
            </a:endParaRPr>
          </a:p>
        </p:txBody>
      </p:sp>
      <p:sp>
        <p:nvSpPr>
          <p:cNvPr id="853" name=""/>
          <p:cNvSpPr/>
          <p:nvPr/>
        </p:nvSpPr>
        <p:spPr>
          <a:xfrm>
            <a:off x="125280" y="4960440"/>
            <a:ext cx="7880400" cy="997560"/>
          </a:xfrm>
          <a:prstGeom prst="rect">
            <a:avLst/>
          </a:prstGeom>
          <a:solidFill>
            <a:srgbClr val="0033cc"/>
          </a:solidFill>
          <a:ln w="12600">
            <a:solidFill>
              <a:srgbClr val="ffffff"/>
            </a:solidFill>
            <a:miter/>
          </a:ln>
          <a:effectLst>
            <a:outerShdw dist="17819" dir="2700000" blurRad="0" rotWithShape="0">
              <a:srgbClr val="808080"/>
            </a:outerShdw>
          </a:effectLst>
        </p:spPr>
        <p:style>
          <a:lnRef idx="0"/>
          <a:fillRef idx="0"/>
          <a:effectRef idx="0"/>
          <a:fontRef idx="minor"/>
        </p:style>
        <p:txBody>
          <a:bodyPr lIns="82800" rIns="82800" tIns="41400" bIns="41400" anchor="b">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500" strike="noStrike" u="none">
                <a:solidFill>
                  <a:srgbClr val="ffff00"/>
                </a:solidFill>
                <a:effectLst/>
                <a:uFillTx/>
                <a:latin typeface="Frutiger 45 Light"/>
              </a:rPr>
              <a:t>Mediacast has two current egress solutions to distribute content to ePowered ISPs</a:t>
            </a:r>
            <a:endParaRPr b="0" lang="en-US" sz="1500" strike="noStrike" u="none">
              <a:solidFill>
                <a:srgbClr val="ffffff"/>
              </a:solidFill>
              <a:effectLst/>
              <a:uFillTx/>
              <a:latin typeface="Times New Roman"/>
            </a:endParaRPr>
          </a:p>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500" strike="noStrike" u="none">
                <a:solidFill>
                  <a:srgbClr val="ffff00"/>
                </a:solidFill>
                <a:effectLst/>
                <a:uFillTx/>
                <a:latin typeface="Frutiger 45 Light"/>
              </a:rPr>
              <a:t>1.  Fast Ethernet for collocated ISPs</a:t>
            </a:r>
            <a:endParaRPr b="0" lang="en-US" sz="1500" strike="noStrike" u="none">
              <a:solidFill>
                <a:srgbClr val="ffffff"/>
              </a:solidFill>
              <a:effectLst/>
              <a:uFillTx/>
              <a:latin typeface="Times New Roman"/>
            </a:endParaRPr>
          </a:p>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500" strike="noStrike" u="none">
                <a:solidFill>
                  <a:srgbClr val="ffff00"/>
                </a:solidFill>
                <a:effectLst/>
                <a:uFillTx/>
                <a:latin typeface="Frutiger 45 Light"/>
              </a:rPr>
              <a:t>2.  Provisioned circuits - DS 3</a:t>
            </a:r>
            <a:endParaRPr b="0" lang="en-US" sz="1500" strike="noStrike" u="none">
              <a:solidFill>
                <a:srgbClr val="ffffff"/>
              </a:solidFill>
              <a:effectLst/>
              <a:uFillTx/>
              <a:latin typeface="Times New Roman"/>
            </a:endParaRPr>
          </a:p>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500" strike="noStrike" u="none">
                <a:solidFill>
                  <a:srgbClr val="ffff00"/>
                </a:solidFill>
                <a:effectLst/>
                <a:uFillTx/>
                <a:latin typeface="Frutiger 45 Light"/>
              </a:rPr>
              <a:t>3.  Satellite downlink (Future)</a:t>
            </a:r>
            <a:endParaRPr b="0" lang="en-US" sz="1500" strike="noStrike" u="none">
              <a:solidFill>
                <a:srgbClr val="ffffff"/>
              </a:solidFill>
              <a:effectLst/>
              <a:uFillTx/>
              <a:latin typeface="Times New Roman"/>
            </a:endParaRPr>
          </a:p>
        </p:txBody>
      </p:sp>
      <p:pic>
        <p:nvPicPr>
          <p:cNvPr id="854" name="" descr=""/>
          <p:cNvPicPr/>
          <p:nvPr/>
        </p:nvPicPr>
        <p:blipFill>
          <a:blip r:embed="rId2"/>
          <a:stretch/>
        </p:blipFill>
        <p:spPr>
          <a:xfrm>
            <a:off x="7113600" y="695160"/>
            <a:ext cx="892080" cy="389160"/>
          </a:xfrm>
          <a:prstGeom prst="rect">
            <a:avLst/>
          </a:prstGeom>
          <a:noFill/>
          <a:ln w="0">
            <a:noFill/>
          </a:ln>
        </p:spPr>
      </p:pic>
      <p:pic>
        <p:nvPicPr>
          <p:cNvPr id="855" name="" descr=""/>
          <p:cNvPicPr/>
          <p:nvPr/>
        </p:nvPicPr>
        <p:blipFill>
          <a:blip r:embed="rId3"/>
          <a:stretch/>
        </p:blipFill>
        <p:spPr>
          <a:xfrm>
            <a:off x="7113600" y="1160640"/>
            <a:ext cx="892080" cy="388800"/>
          </a:xfrm>
          <a:prstGeom prst="rect">
            <a:avLst/>
          </a:prstGeom>
          <a:noFill/>
          <a:ln w="0">
            <a:noFill/>
          </a:ln>
        </p:spPr>
      </p:pic>
      <p:pic>
        <p:nvPicPr>
          <p:cNvPr id="856" name="" descr=""/>
          <p:cNvPicPr/>
          <p:nvPr/>
        </p:nvPicPr>
        <p:blipFill>
          <a:blip r:embed="rId4"/>
          <a:stretch/>
        </p:blipFill>
        <p:spPr>
          <a:xfrm>
            <a:off x="7113600" y="1625760"/>
            <a:ext cx="892080" cy="388800"/>
          </a:xfrm>
          <a:prstGeom prst="rect">
            <a:avLst/>
          </a:prstGeom>
          <a:noFill/>
          <a:ln w="0">
            <a:noFill/>
          </a:ln>
        </p:spPr>
      </p:pic>
      <p:pic>
        <p:nvPicPr>
          <p:cNvPr id="857" name="" descr=""/>
          <p:cNvPicPr/>
          <p:nvPr/>
        </p:nvPicPr>
        <p:blipFill>
          <a:blip r:embed="rId5"/>
          <a:stretch/>
        </p:blipFill>
        <p:spPr>
          <a:xfrm>
            <a:off x="7113600" y="2092320"/>
            <a:ext cx="892080" cy="388800"/>
          </a:xfrm>
          <a:prstGeom prst="rect">
            <a:avLst/>
          </a:prstGeom>
          <a:noFill/>
          <a:ln w="0">
            <a:noFill/>
          </a:ln>
        </p:spPr>
      </p:pic>
      <p:pic>
        <p:nvPicPr>
          <p:cNvPr id="858" name="" descr=""/>
          <p:cNvPicPr/>
          <p:nvPr/>
        </p:nvPicPr>
        <p:blipFill>
          <a:blip r:embed="rId6"/>
          <a:stretch/>
        </p:blipFill>
        <p:spPr>
          <a:xfrm>
            <a:off x="7113600" y="2558880"/>
            <a:ext cx="892080" cy="389160"/>
          </a:xfrm>
          <a:prstGeom prst="rect">
            <a:avLst/>
          </a:prstGeom>
          <a:noFill/>
          <a:ln w="0">
            <a:noFill/>
          </a:ln>
        </p:spPr>
      </p:pic>
      <p:pic>
        <p:nvPicPr>
          <p:cNvPr id="859" name="" descr=""/>
          <p:cNvPicPr/>
          <p:nvPr/>
        </p:nvPicPr>
        <p:blipFill>
          <a:blip r:embed="rId7"/>
          <a:stretch/>
        </p:blipFill>
        <p:spPr>
          <a:xfrm>
            <a:off x="5478480" y="3114720"/>
            <a:ext cx="892080" cy="388800"/>
          </a:xfrm>
          <a:prstGeom prst="rect">
            <a:avLst/>
          </a:prstGeom>
          <a:noFill/>
          <a:ln w="0">
            <a:noFill/>
          </a:ln>
        </p:spPr>
      </p:pic>
      <p:pic>
        <p:nvPicPr>
          <p:cNvPr id="860" name="" descr=""/>
          <p:cNvPicPr/>
          <p:nvPr/>
        </p:nvPicPr>
        <p:blipFill>
          <a:blip r:embed="rId8"/>
          <a:stretch/>
        </p:blipFill>
        <p:spPr>
          <a:xfrm>
            <a:off x="5478480" y="3579840"/>
            <a:ext cx="892080" cy="388800"/>
          </a:xfrm>
          <a:prstGeom prst="rect">
            <a:avLst/>
          </a:prstGeom>
          <a:noFill/>
          <a:ln w="0">
            <a:noFill/>
          </a:ln>
        </p:spPr>
      </p:pic>
      <p:pic>
        <p:nvPicPr>
          <p:cNvPr id="861" name="" descr=""/>
          <p:cNvPicPr/>
          <p:nvPr/>
        </p:nvPicPr>
        <p:blipFill>
          <a:blip r:embed="rId9"/>
          <a:stretch/>
        </p:blipFill>
        <p:spPr>
          <a:xfrm>
            <a:off x="5478480" y="4044960"/>
            <a:ext cx="892080" cy="388800"/>
          </a:xfrm>
          <a:prstGeom prst="rect">
            <a:avLst/>
          </a:prstGeom>
          <a:noFill/>
          <a:ln w="0">
            <a:noFill/>
          </a:ln>
        </p:spPr>
      </p:pic>
      <p:pic>
        <p:nvPicPr>
          <p:cNvPr id="862" name="" descr=""/>
          <p:cNvPicPr/>
          <p:nvPr/>
        </p:nvPicPr>
        <p:blipFill>
          <a:blip r:embed="rId10"/>
          <a:stretch/>
        </p:blipFill>
        <p:spPr>
          <a:xfrm>
            <a:off x="5478480" y="4511520"/>
            <a:ext cx="892080" cy="389160"/>
          </a:xfrm>
          <a:prstGeom prst="rect">
            <a:avLst/>
          </a:prstGeom>
          <a:noFill/>
          <a:ln w="0">
            <a:noFill/>
          </a:ln>
        </p:spPr>
      </p:pic>
      <p:sp>
        <p:nvSpPr>
          <p:cNvPr id="863" name=""/>
          <p:cNvSpPr/>
          <p:nvPr/>
        </p:nvSpPr>
        <p:spPr>
          <a:xfrm>
            <a:off x="790560" y="2916360"/>
            <a:ext cx="1278000" cy="742680"/>
          </a:xfrm>
          <a:prstGeom prst="rect">
            <a:avLst/>
          </a:prstGeom>
          <a:solidFill>
            <a:srgbClr val="0033cc"/>
          </a:solidFill>
          <a:ln w="12600">
            <a:solidFill>
              <a:srgbClr val="ffffff"/>
            </a:solidFill>
            <a:miter/>
          </a:ln>
        </p:spPr>
        <p:style>
          <a:lnRef idx="0"/>
          <a:fillRef idx="0"/>
          <a:effectRef idx="0"/>
          <a:fontRef idx="minor"/>
        </p:style>
        <p:txBody>
          <a:bodyPr wrap="none" lIns="82800" rIns="82800" tIns="41400" bIns="41400" anchor="ctr">
            <a:noAutofit/>
          </a:bodyPr>
          <a:p>
            <a:pPr algn="ct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300" strike="noStrike" u="none">
                <a:solidFill>
                  <a:srgbClr val="ffffff"/>
                </a:solidFill>
                <a:effectLst/>
                <a:uFillTx/>
                <a:latin typeface="Arial"/>
              </a:rPr>
              <a:t>Enron</a:t>
            </a:r>
            <a:endParaRPr b="0" lang="en-US" sz="1300" strike="noStrike" u="none">
              <a:solidFill>
                <a:srgbClr val="ffffff"/>
              </a:solidFill>
              <a:effectLst/>
              <a:uFillTx/>
              <a:latin typeface="Times New Roman"/>
            </a:endParaRPr>
          </a:p>
          <a:p>
            <a:pPr algn="ct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300" strike="noStrike" u="none">
                <a:solidFill>
                  <a:srgbClr val="ffffff"/>
                </a:solidFill>
                <a:effectLst/>
                <a:uFillTx/>
                <a:latin typeface="Arial"/>
              </a:rPr>
              <a:t>POP</a:t>
            </a:r>
            <a:endParaRPr b="0" lang="en-US" sz="1300" strike="noStrike" u="none">
              <a:solidFill>
                <a:srgbClr val="ffffff"/>
              </a:solidFill>
              <a:effectLst/>
              <a:uFillTx/>
              <a:latin typeface="Times New Roman"/>
            </a:endParaRPr>
          </a:p>
        </p:txBody>
      </p:sp>
      <p:sp>
        <p:nvSpPr>
          <p:cNvPr id="864" name=""/>
          <p:cNvSpPr/>
          <p:nvPr/>
        </p:nvSpPr>
        <p:spPr>
          <a:xfrm>
            <a:off x="1245600" y="4162320"/>
            <a:ext cx="114444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500" strike="noStrike" u="none">
                <a:solidFill>
                  <a:srgbClr val="ffffff"/>
                </a:solidFill>
                <a:effectLst/>
                <a:uFillTx/>
                <a:latin typeface="Arial"/>
              </a:rPr>
              <a:t>Fast Ethernet</a:t>
            </a:r>
            <a:endParaRPr b="0" lang="en-US" sz="1500" strike="noStrike" u="none">
              <a:solidFill>
                <a:srgbClr val="ffffff"/>
              </a:solidFill>
              <a:effectLst/>
              <a:uFillTx/>
              <a:latin typeface="Times New Roman"/>
            </a:endParaRPr>
          </a:p>
        </p:txBody>
      </p:sp>
      <p:cxnSp>
        <p:nvCxnSpPr>
          <p:cNvPr id="865" name=""/>
          <p:cNvCxnSpPr>
            <a:stCxn id="863" idx="2"/>
            <a:endCxn id="851" idx="1"/>
          </p:cNvCxnSpPr>
          <p:nvPr/>
        </p:nvCxnSpPr>
        <p:spPr>
          <a:xfrm flipH="1" rot="16200000">
            <a:off x="1769040" y="3319560"/>
            <a:ext cx="421560" cy="1099440"/>
          </a:xfrm>
          <a:prstGeom prst="bentConnector2">
            <a:avLst/>
          </a:prstGeom>
          <a:ln w="12600">
            <a:solidFill>
              <a:srgbClr val="ffffff"/>
            </a:solidFill>
            <a:miter/>
            <a:tailEnd len="med" type="triangle" w="med"/>
          </a:ln>
        </p:spPr>
      </p:cxnSp>
      <p:cxnSp>
        <p:nvCxnSpPr>
          <p:cNvPr id="866" name=""/>
          <p:cNvCxnSpPr>
            <a:endCxn id="854" idx="1"/>
          </p:cNvCxnSpPr>
          <p:nvPr/>
        </p:nvCxnSpPr>
        <p:spPr>
          <a:xfrm flipV="1">
            <a:off x="4332240" y="889920"/>
            <a:ext cx="2782080" cy="486360"/>
          </a:xfrm>
          <a:prstGeom prst="bentConnector3">
            <a:avLst>
              <a:gd name="adj1" fmla="val 49993"/>
            </a:avLst>
          </a:prstGeom>
          <a:ln w="12600">
            <a:solidFill>
              <a:srgbClr val="ffffff"/>
            </a:solidFill>
            <a:miter/>
            <a:tailEnd len="med" type="triangle" w="med"/>
          </a:ln>
        </p:spPr>
      </p:cxnSp>
      <p:cxnSp>
        <p:nvCxnSpPr>
          <p:cNvPr id="867" name=""/>
          <p:cNvCxnSpPr/>
          <p:nvPr/>
        </p:nvCxnSpPr>
        <p:spPr>
          <a:xfrm flipV="1">
            <a:off x="4495320" y="1447200"/>
            <a:ext cx="2769480" cy="130680"/>
          </a:xfrm>
          <a:prstGeom prst="bentConnector3">
            <a:avLst>
              <a:gd name="adj1" fmla="val 50000"/>
            </a:avLst>
          </a:prstGeom>
          <a:ln w="12600">
            <a:solidFill>
              <a:srgbClr val="ffffff"/>
            </a:solidFill>
            <a:miter/>
            <a:tailEnd len="med" type="triangle" w="med"/>
          </a:ln>
        </p:spPr>
      </p:cxnSp>
      <p:cxnSp>
        <p:nvCxnSpPr>
          <p:cNvPr id="868" name=""/>
          <p:cNvCxnSpPr>
            <a:stCxn id="869" idx="3"/>
            <a:endCxn id="856" idx="1"/>
          </p:cNvCxnSpPr>
          <p:nvPr/>
        </p:nvCxnSpPr>
        <p:spPr>
          <a:xfrm flipV="1">
            <a:off x="4600080" y="1820160"/>
            <a:ext cx="2513520" cy="221400"/>
          </a:xfrm>
          <a:prstGeom prst="bentConnector3">
            <a:avLst>
              <a:gd name="adj1" fmla="val 49964"/>
            </a:avLst>
          </a:prstGeom>
          <a:ln w="12600">
            <a:solidFill>
              <a:srgbClr val="ffffff"/>
            </a:solidFill>
            <a:miter/>
            <a:tailEnd len="med" type="triangle" w="med"/>
          </a:ln>
        </p:spPr>
      </p:cxnSp>
      <p:cxnSp>
        <p:nvCxnSpPr>
          <p:cNvPr id="870" name=""/>
          <p:cNvCxnSpPr>
            <a:stCxn id="871" idx="2"/>
            <a:endCxn id="857" idx="1"/>
          </p:cNvCxnSpPr>
          <p:nvPr/>
        </p:nvCxnSpPr>
        <p:spPr>
          <a:xfrm flipH="1" rot="16200000">
            <a:off x="5620320" y="794880"/>
            <a:ext cx="137160" cy="2848680"/>
          </a:xfrm>
          <a:prstGeom prst="bentConnector2">
            <a:avLst/>
          </a:prstGeom>
          <a:ln w="12600">
            <a:solidFill>
              <a:srgbClr val="ffffff"/>
            </a:solidFill>
            <a:miter/>
            <a:tailEnd len="med" type="triangle" w="med"/>
          </a:ln>
        </p:spPr>
      </p:cxnSp>
      <p:cxnSp>
        <p:nvCxnSpPr>
          <p:cNvPr id="872" name=""/>
          <p:cNvCxnSpPr>
            <a:stCxn id="873" idx="2"/>
            <a:endCxn id="858" idx="1"/>
          </p:cNvCxnSpPr>
          <p:nvPr/>
        </p:nvCxnSpPr>
        <p:spPr>
          <a:xfrm flipH="1" rot="16200000">
            <a:off x="5257800" y="898200"/>
            <a:ext cx="603720" cy="3108960"/>
          </a:xfrm>
          <a:prstGeom prst="bentConnector2">
            <a:avLst/>
          </a:prstGeom>
          <a:ln w="12600">
            <a:solidFill>
              <a:srgbClr val="ffffff"/>
            </a:solidFill>
            <a:miter/>
            <a:tailEnd len="med" type="triangle" w="med"/>
          </a:ln>
        </p:spPr>
      </p:cxnSp>
      <p:sp>
        <p:nvSpPr>
          <p:cNvPr id="874" name=""/>
          <p:cNvSpPr/>
          <p:nvPr/>
        </p:nvSpPr>
        <p:spPr>
          <a:xfrm>
            <a:off x="4456080" y="1363680"/>
            <a:ext cx="144360" cy="218880"/>
          </a:xfrm>
          <a:prstGeom prst="rect">
            <a:avLst/>
          </a:prstGeom>
          <a:solidFill>
            <a:srgbClr val="00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869" name=""/>
          <p:cNvSpPr/>
          <p:nvPr/>
        </p:nvSpPr>
        <p:spPr>
          <a:xfrm>
            <a:off x="4456080" y="1932120"/>
            <a:ext cx="144360" cy="218880"/>
          </a:xfrm>
          <a:prstGeom prst="rect">
            <a:avLst/>
          </a:prstGeom>
          <a:solidFill>
            <a:srgbClr val="00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875" name=""/>
          <p:cNvSpPr/>
          <p:nvPr/>
        </p:nvSpPr>
        <p:spPr>
          <a:xfrm>
            <a:off x="4456080" y="1932120"/>
            <a:ext cx="144360" cy="218880"/>
          </a:xfrm>
          <a:prstGeom prst="rect">
            <a:avLst/>
          </a:prstGeom>
          <a:solidFill>
            <a:srgbClr val="00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873" name=""/>
          <p:cNvSpPr/>
          <p:nvPr/>
        </p:nvSpPr>
        <p:spPr>
          <a:xfrm>
            <a:off x="3932280" y="1932120"/>
            <a:ext cx="144360" cy="218880"/>
          </a:xfrm>
          <a:prstGeom prst="rect">
            <a:avLst/>
          </a:prstGeom>
          <a:solidFill>
            <a:srgbClr val="00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876" name=""/>
          <p:cNvSpPr/>
          <p:nvPr/>
        </p:nvSpPr>
        <p:spPr>
          <a:xfrm>
            <a:off x="5805360" y="664920"/>
            <a:ext cx="1179720" cy="213840"/>
          </a:xfrm>
          <a:prstGeom prst="rect">
            <a:avLst/>
          </a:prstGeom>
          <a:noFill/>
          <a:ln w="0">
            <a:noFill/>
          </a:ln>
        </p:spPr>
        <p:style>
          <a:lnRef idx="0"/>
          <a:fillRef idx="0"/>
          <a:effectRef idx="0"/>
          <a:fontRef idx="minor"/>
        </p:style>
        <p:txBody>
          <a:bodyPr lIns="0" rIns="0" tIns="0" bIns="0" anchor="ctr" anchorCtr="1">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400" strike="noStrike" u="none">
                <a:solidFill>
                  <a:srgbClr val="ffffff"/>
                </a:solidFill>
                <a:effectLst/>
                <a:uFillTx/>
                <a:latin typeface="Arial"/>
              </a:rPr>
              <a:t>Cable modem</a:t>
            </a:r>
            <a:endParaRPr b="0" lang="en-US" sz="1400" strike="noStrike" u="none">
              <a:solidFill>
                <a:srgbClr val="ffffff"/>
              </a:solidFill>
              <a:effectLst/>
              <a:uFillTx/>
              <a:latin typeface="Times New Roman"/>
            </a:endParaRPr>
          </a:p>
        </p:txBody>
      </p:sp>
      <p:sp>
        <p:nvSpPr>
          <p:cNvPr id="877" name=""/>
          <p:cNvSpPr/>
          <p:nvPr/>
        </p:nvSpPr>
        <p:spPr>
          <a:xfrm>
            <a:off x="6222960" y="1236240"/>
            <a:ext cx="449280" cy="213840"/>
          </a:xfrm>
          <a:prstGeom prst="rect">
            <a:avLst/>
          </a:prstGeom>
          <a:noFill/>
          <a:ln w="0">
            <a:noFill/>
          </a:ln>
        </p:spPr>
        <p:style>
          <a:lnRef idx="0"/>
          <a:fillRef idx="0"/>
          <a:effectRef idx="0"/>
          <a:fontRef idx="minor"/>
        </p:style>
        <p:txBody>
          <a:bodyPr lIns="0" rIns="0" tIns="0" bIns="0" anchor="ctr" anchorCtr="1">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400" strike="noStrike" u="none">
                <a:solidFill>
                  <a:srgbClr val="ffffff"/>
                </a:solidFill>
                <a:effectLst/>
                <a:uFillTx/>
                <a:latin typeface="Arial"/>
              </a:rPr>
              <a:t>xDSL</a:t>
            </a:r>
            <a:endParaRPr b="0" lang="en-US" sz="1400" strike="noStrike" u="none">
              <a:solidFill>
                <a:srgbClr val="ffffff"/>
              </a:solidFill>
              <a:effectLst/>
              <a:uFillTx/>
              <a:latin typeface="Times New Roman"/>
            </a:endParaRPr>
          </a:p>
        </p:txBody>
      </p:sp>
      <p:sp>
        <p:nvSpPr>
          <p:cNvPr id="878" name=""/>
          <p:cNvSpPr/>
          <p:nvPr/>
        </p:nvSpPr>
        <p:spPr>
          <a:xfrm>
            <a:off x="6229440" y="1596600"/>
            <a:ext cx="438120" cy="213840"/>
          </a:xfrm>
          <a:prstGeom prst="rect">
            <a:avLst/>
          </a:prstGeom>
          <a:noFill/>
          <a:ln w="0">
            <a:noFill/>
          </a:ln>
        </p:spPr>
        <p:style>
          <a:lnRef idx="0"/>
          <a:fillRef idx="0"/>
          <a:effectRef idx="0"/>
          <a:fontRef idx="minor"/>
        </p:style>
        <p:txBody>
          <a:bodyPr lIns="0" rIns="0" tIns="0" bIns="0" anchor="ctr" anchorCtr="1">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400" strike="noStrike" u="none">
                <a:solidFill>
                  <a:srgbClr val="ffffff"/>
                </a:solidFill>
                <a:effectLst/>
                <a:uFillTx/>
                <a:latin typeface="Arial"/>
              </a:rPr>
              <a:t>ISDN</a:t>
            </a:r>
            <a:endParaRPr b="0" lang="en-US" sz="1400" strike="noStrike" u="none">
              <a:solidFill>
                <a:srgbClr val="ffffff"/>
              </a:solidFill>
              <a:effectLst/>
              <a:uFillTx/>
              <a:latin typeface="Times New Roman"/>
            </a:endParaRPr>
          </a:p>
        </p:txBody>
      </p:sp>
      <p:sp>
        <p:nvSpPr>
          <p:cNvPr id="879" name=""/>
          <p:cNvSpPr/>
          <p:nvPr/>
        </p:nvSpPr>
        <p:spPr>
          <a:xfrm>
            <a:off x="5727600" y="2082240"/>
            <a:ext cx="1206720" cy="213840"/>
          </a:xfrm>
          <a:prstGeom prst="rect">
            <a:avLst/>
          </a:prstGeom>
          <a:noFill/>
          <a:ln w="0">
            <a:noFill/>
          </a:ln>
        </p:spPr>
        <p:style>
          <a:lnRef idx="0"/>
          <a:fillRef idx="0"/>
          <a:effectRef idx="0"/>
          <a:fontRef idx="minor"/>
        </p:style>
        <p:txBody>
          <a:bodyPr lIns="0" rIns="0" tIns="0" bIns="0" anchor="ctr" anchorCtr="1">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400" strike="noStrike" u="none">
                <a:solidFill>
                  <a:srgbClr val="ffffff"/>
                </a:solidFill>
                <a:effectLst/>
                <a:uFillTx/>
                <a:latin typeface="Arial"/>
              </a:rPr>
              <a:t>Dial-up access</a:t>
            </a:r>
            <a:endParaRPr b="0" lang="en-US" sz="1400" strike="noStrike" u="none">
              <a:solidFill>
                <a:srgbClr val="ffffff"/>
              </a:solidFill>
              <a:effectLst/>
              <a:uFillTx/>
              <a:latin typeface="Times New Roman"/>
            </a:endParaRPr>
          </a:p>
        </p:txBody>
      </p:sp>
      <p:sp>
        <p:nvSpPr>
          <p:cNvPr id="880" name=""/>
          <p:cNvSpPr/>
          <p:nvPr/>
        </p:nvSpPr>
        <p:spPr>
          <a:xfrm>
            <a:off x="6208560" y="2557080"/>
            <a:ext cx="352440" cy="213840"/>
          </a:xfrm>
          <a:prstGeom prst="rect">
            <a:avLst/>
          </a:prstGeom>
          <a:noFill/>
          <a:ln w="0">
            <a:noFill/>
          </a:ln>
        </p:spPr>
        <p:style>
          <a:lnRef idx="0"/>
          <a:fillRef idx="0"/>
          <a:effectRef idx="0"/>
          <a:fontRef idx="minor"/>
        </p:style>
        <p:txBody>
          <a:bodyPr lIns="0" rIns="0" tIns="0" bIns="0" anchor="ctr" anchorCtr="1">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400" strike="noStrike" u="none">
                <a:solidFill>
                  <a:srgbClr val="ffffff"/>
                </a:solidFill>
                <a:effectLst/>
                <a:uFillTx/>
                <a:latin typeface="Arial"/>
              </a:rPr>
              <a:t>T-1</a:t>
            </a:r>
            <a:endParaRPr b="0" lang="en-US" sz="1400" strike="noStrike" u="none">
              <a:solidFill>
                <a:srgbClr val="ffffff"/>
              </a:solidFill>
              <a:effectLst/>
              <a:uFillTx/>
              <a:latin typeface="Times New Roman"/>
            </a:endParaRPr>
          </a:p>
        </p:txBody>
      </p:sp>
      <p:sp>
        <p:nvSpPr>
          <p:cNvPr id="871" name=""/>
          <p:cNvSpPr/>
          <p:nvPr/>
        </p:nvSpPr>
        <p:spPr>
          <a:xfrm>
            <a:off x="3929040" y="1325520"/>
            <a:ext cx="671400" cy="825480"/>
          </a:xfrm>
          <a:prstGeom prst="rect">
            <a:avLst/>
          </a:prstGeom>
          <a:solidFill>
            <a:srgbClr val="0033cc"/>
          </a:solidFill>
          <a:ln w="12600">
            <a:solidFill>
              <a:srgbClr val="ffffff"/>
            </a:solidFill>
            <a:miter/>
          </a:ln>
        </p:spPr>
        <p:style>
          <a:lnRef idx="0"/>
          <a:fillRef idx="0"/>
          <a:effectRef idx="0"/>
          <a:fontRef idx="minor"/>
        </p:style>
        <p:txBody>
          <a:bodyPr wrap="none" lIns="82800" rIns="82800" tIns="41400" bIns="41400" anchor="ctr">
            <a:noAutofit/>
          </a:bodyPr>
          <a:p>
            <a:pPr algn="ct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300" strike="noStrike" u="none">
                <a:solidFill>
                  <a:srgbClr val="ffffff"/>
                </a:solidFill>
                <a:effectLst/>
                <a:uFillTx/>
                <a:latin typeface="Arial"/>
              </a:rPr>
              <a:t>ISP</a:t>
            </a:r>
            <a:endParaRPr b="0" lang="en-US" sz="1300" strike="noStrike" u="none">
              <a:solidFill>
                <a:srgbClr val="ffffff"/>
              </a:solidFill>
              <a:effectLst/>
              <a:uFillTx/>
              <a:latin typeface="Times New Roman"/>
            </a:endParaRPr>
          </a:p>
        </p:txBody>
      </p:sp>
      <p:cxnSp>
        <p:nvCxnSpPr>
          <p:cNvPr id="881" name=""/>
          <p:cNvCxnSpPr>
            <a:stCxn id="863" idx="3"/>
            <a:endCxn id="871" idx="1"/>
          </p:cNvCxnSpPr>
          <p:nvPr/>
        </p:nvCxnSpPr>
        <p:spPr>
          <a:xfrm flipV="1">
            <a:off x="2068560" y="1738080"/>
            <a:ext cx="1861200" cy="1550160"/>
          </a:xfrm>
          <a:prstGeom prst="bentConnector3">
            <a:avLst>
              <a:gd name="adj1" fmla="val 49990"/>
            </a:avLst>
          </a:prstGeom>
          <a:ln w="12600">
            <a:solidFill>
              <a:srgbClr val="ffffff"/>
            </a:solidFill>
            <a:miter/>
            <a:tailEnd len="med" type="triangle" w="med"/>
          </a:ln>
        </p:spPr>
      </p:cxnSp>
      <p:sp>
        <p:nvSpPr>
          <p:cNvPr id="882" name=""/>
          <p:cNvSpPr/>
          <p:nvPr/>
        </p:nvSpPr>
        <p:spPr>
          <a:xfrm>
            <a:off x="3087720" y="1832040"/>
            <a:ext cx="43488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500" strike="noStrike" u="none">
                <a:solidFill>
                  <a:srgbClr val="ffffff"/>
                </a:solidFill>
                <a:effectLst/>
                <a:uFillTx/>
                <a:latin typeface="Arial"/>
              </a:rPr>
              <a:t>DS-3</a:t>
            </a:r>
            <a:endParaRPr b="0" lang="en-US" sz="1500" strike="noStrike" u="none">
              <a:solidFill>
                <a:srgbClr val="ffffff"/>
              </a:solidFill>
              <a:effectLst/>
              <a:uFillTx/>
              <a:latin typeface="Times New Roman"/>
            </a:endParaRPr>
          </a:p>
        </p:txBody>
      </p:sp>
      <p:sp>
        <p:nvSpPr>
          <p:cNvPr id="883" name=""/>
          <p:cNvSpPr/>
          <p:nvPr/>
        </p:nvSpPr>
        <p:spPr>
          <a:xfrm>
            <a:off x="3056040" y="3487680"/>
            <a:ext cx="145800" cy="219240"/>
          </a:xfrm>
          <a:prstGeom prst="rect">
            <a:avLst/>
          </a:prstGeom>
          <a:solidFill>
            <a:srgbClr val="00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884" name=""/>
          <p:cNvSpPr/>
          <p:nvPr/>
        </p:nvSpPr>
        <p:spPr>
          <a:xfrm>
            <a:off x="3056040" y="3808440"/>
            <a:ext cx="145800" cy="218880"/>
          </a:xfrm>
          <a:prstGeom prst="rect">
            <a:avLst/>
          </a:prstGeom>
          <a:solidFill>
            <a:srgbClr val="00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885" name=""/>
          <p:cNvSpPr/>
          <p:nvPr/>
        </p:nvSpPr>
        <p:spPr>
          <a:xfrm>
            <a:off x="3056040" y="4130640"/>
            <a:ext cx="145800" cy="217440"/>
          </a:xfrm>
          <a:prstGeom prst="rect">
            <a:avLst/>
          </a:prstGeom>
          <a:solidFill>
            <a:srgbClr val="00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cxnSp>
        <p:nvCxnSpPr>
          <p:cNvPr id="886" name=""/>
          <p:cNvCxnSpPr>
            <a:stCxn id="883" idx="3"/>
            <a:endCxn id="859" idx="1"/>
          </p:cNvCxnSpPr>
          <p:nvPr/>
        </p:nvCxnSpPr>
        <p:spPr>
          <a:xfrm flipV="1">
            <a:off x="3201840" y="3309480"/>
            <a:ext cx="2277360" cy="288000"/>
          </a:xfrm>
          <a:prstGeom prst="bentConnector3">
            <a:avLst>
              <a:gd name="adj1" fmla="val 49992"/>
            </a:avLst>
          </a:prstGeom>
          <a:ln w="12600">
            <a:solidFill>
              <a:srgbClr val="ffffff"/>
            </a:solidFill>
            <a:miter/>
            <a:tailEnd len="med" type="triangle" w="med"/>
          </a:ln>
        </p:spPr>
      </p:cxnSp>
      <p:cxnSp>
        <p:nvCxnSpPr>
          <p:cNvPr id="887" name=""/>
          <p:cNvCxnSpPr>
            <a:stCxn id="884" idx="3"/>
            <a:endCxn id="860" idx="1"/>
          </p:cNvCxnSpPr>
          <p:nvPr/>
        </p:nvCxnSpPr>
        <p:spPr>
          <a:xfrm flipV="1">
            <a:off x="3201840" y="3774240"/>
            <a:ext cx="2277360" cy="143640"/>
          </a:xfrm>
          <a:prstGeom prst="bentConnector3">
            <a:avLst>
              <a:gd name="adj1" fmla="val 49992"/>
            </a:avLst>
          </a:prstGeom>
          <a:ln w="12600">
            <a:solidFill>
              <a:srgbClr val="ffffff"/>
            </a:solidFill>
            <a:miter/>
            <a:tailEnd len="med" type="triangle" w="med"/>
          </a:ln>
        </p:spPr>
      </p:cxnSp>
      <p:cxnSp>
        <p:nvCxnSpPr>
          <p:cNvPr id="888" name=""/>
          <p:cNvCxnSpPr>
            <a:stCxn id="885" idx="3"/>
            <a:endCxn id="861" idx="1"/>
          </p:cNvCxnSpPr>
          <p:nvPr/>
        </p:nvCxnSpPr>
        <p:spPr>
          <a:xfrm>
            <a:off x="3201840" y="4239720"/>
            <a:ext cx="2277360" cy="1080"/>
          </a:xfrm>
          <a:prstGeom prst="bentConnector2">
            <a:avLst/>
          </a:prstGeom>
          <a:ln w="12600">
            <a:solidFill>
              <a:srgbClr val="ffffff"/>
            </a:solidFill>
            <a:miter/>
            <a:tailEnd len="med" type="triangle" w="med"/>
          </a:ln>
        </p:spPr>
      </p:cxnSp>
      <p:sp>
        <p:nvSpPr>
          <p:cNvPr id="889" name=""/>
          <p:cNvSpPr/>
          <p:nvPr/>
        </p:nvSpPr>
        <p:spPr>
          <a:xfrm>
            <a:off x="3056040" y="4451400"/>
            <a:ext cx="145800" cy="218880"/>
          </a:xfrm>
          <a:prstGeom prst="rect">
            <a:avLst/>
          </a:prstGeom>
          <a:solidFill>
            <a:srgbClr val="00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cxnSp>
        <p:nvCxnSpPr>
          <p:cNvPr id="890" name=""/>
          <p:cNvCxnSpPr>
            <a:stCxn id="889" idx="3"/>
            <a:endCxn id="862" idx="1"/>
          </p:cNvCxnSpPr>
          <p:nvPr/>
        </p:nvCxnSpPr>
        <p:spPr>
          <a:xfrm>
            <a:off x="3201840" y="4560840"/>
            <a:ext cx="2277360" cy="146880"/>
          </a:xfrm>
          <a:prstGeom prst="bentConnector3">
            <a:avLst>
              <a:gd name="adj1" fmla="val 49992"/>
            </a:avLst>
          </a:prstGeom>
          <a:ln w="12600">
            <a:solidFill>
              <a:srgbClr val="ffffff"/>
            </a:solidFill>
            <a:miter/>
            <a:tailEnd len="med" type="triangle" w="med"/>
          </a:ln>
        </p:spPr>
      </p:cxnSp>
      <p:sp>
        <p:nvSpPr>
          <p:cNvPr id="891" name=""/>
          <p:cNvSpPr/>
          <p:nvPr/>
        </p:nvSpPr>
        <p:spPr>
          <a:xfrm>
            <a:off x="2529000" y="3487680"/>
            <a:ext cx="671400" cy="1182600"/>
          </a:xfrm>
          <a:prstGeom prst="rect">
            <a:avLst/>
          </a:prstGeom>
          <a:solidFill>
            <a:srgbClr val="0033cc"/>
          </a:solidFill>
          <a:ln w="12600">
            <a:solidFill>
              <a:srgbClr val="ffffff"/>
            </a:solidFill>
            <a:miter/>
          </a:ln>
        </p:spPr>
        <p:style>
          <a:lnRef idx="0"/>
          <a:fillRef idx="0"/>
          <a:effectRef idx="0"/>
          <a:fontRef idx="minor"/>
        </p:style>
        <p:txBody>
          <a:bodyPr wrap="none" lIns="82800" rIns="82800" tIns="41400" bIns="41400" anchor="ctr">
            <a:noAutofit/>
          </a:bodyPr>
          <a:p>
            <a:pPr algn="ct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300" strike="noStrike" u="none">
                <a:solidFill>
                  <a:srgbClr val="ffffff"/>
                </a:solidFill>
                <a:effectLst/>
                <a:uFillTx/>
                <a:latin typeface="Arial"/>
              </a:rPr>
              <a:t>ISP</a:t>
            </a:r>
            <a:endParaRPr b="0" lang="en-US" sz="1300" strike="noStrike" u="none">
              <a:solidFill>
                <a:srgbClr val="ffffff"/>
              </a:solidFill>
              <a:effectLst/>
              <a:uFillTx/>
              <a:latin typeface="Times New Roman"/>
            </a:endParaRPr>
          </a:p>
        </p:txBody>
      </p:sp>
      <p:sp>
        <p:nvSpPr>
          <p:cNvPr id="892" name=""/>
          <p:cNvSpPr/>
          <p:nvPr/>
        </p:nvSpPr>
        <p:spPr>
          <a:xfrm>
            <a:off x="4605480" y="3106080"/>
            <a:ext cx="615960" cy="427320"/>
          </a:xfrm>
          <a:prstGeom prst="rect">
            <a:avLst/>
          </a:prstGeom>
          <a:noFill/>
          <a:ln w="0">
            <a:noFill/>
          </a:ln>
        </p:spPr>
        <p:style>
          <a:lnRef idx="0"/>
          <a:fillRef idx="0"/>
          <a:effectRef idx="0"/>
          <a:fontRef idx="minor"/>
        </p:style>
        <p:txBody>
          <a:bodyPr lIns="0" rIns="0" tIns="0" bIns="0" anchor="ctr" anchorCtr="1">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400" strike="noStrike" u="none">
                <a:solidFill>
                  <a:srgbClr val="ffffff"/>
                </a:solidFill>
                <a:effectLst/>
                <a:uFillTx/>
                <a:latin typeface="Arial"/>
              </a:rPr>
              <a:t>Cable </a:t>
            </a:r>
            <a:endParaRPr b="0" lang="en-US" sz="1400" strike="noStrike" u="none">
              <a:solidFill>
                <a:srgbClr val="ffffff"/>
              </a:solidFill>
              <a:effectLst/>
              <a:uFillTx/>
              <a:latin typeface="Times New Roman"/>
            </a:endParaRPr>
          </a:p>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400" strike="noStrike" u="none">
                <a:solidFill>
                  <a:srgbClr val="ffffff"/>
                </a:solidFill>
                <a:effectLst/>
                <a:uFillTx/>
                <a:latin typeface="Arial"/>
              </a:rPr>
              <a:t>modem</a:t>
            </a:r>
            <a:endParaRPr b="0" lang="en-US" sz="1400" strike="noStrike" u="none">
              <a:solidFill>
                <a:srgbClr val="ffffff"/>
              </a:solidFill>
              <a:effectLst/>
              <a:uFillTx/>
              <a:latin typeface="Times New Roman"/>
            </a:endParaRPr>
          </a:p>
        </p:txBody>
      </p:sp>
      <p:sp>
        <p:nvSpPr>
          <p:cNvPr id="893" name=""/>
          <p:cNvSpPr/>
          <p:nvPr/>
        </p:nvSpPr>
        <p:spPr>
          <a:xfrm>
            <a:off x="4811760" y="3590640"/>
            <a:ext cx="449280" cy="213840"/>
          </a:xfrm>
          <a:prstGeom prst="rect">
            <a:avLst/>
          </a:prstGeom>
          <a:noFill/>
          <a:ln w="0">
            <a:noFill/>
          </a:ln>
        </p:spPr>
        <p:style>
          <a:lnRef idx="0"/>
          <a:fillRef idx="0"/>
          <a:effectRef idx="0"/>
          <a:fontRef idx="minor"/>
        </p:style>
        <p:txBody>
          <a:bodyPr lIns="0" rIns="0" tIns="0" bIns="0" anchor="ctr" anchorCtr="1">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400" strike="noStrike" u="none">
                <a:solidFill>
                  <a:srgbClr val="ffffff"/>
                </a:solidFill>
                <a:effectLst/>
                <a:uFillTx/>
                <a:latin typeface="Arial"/>
              </a:rPr>
              <a:t>xDSL</a:t>
            </a:r>
            <a:endParaRPr b="0" lang="en-US" sz="1400" strike="noStrike" u="none">
              <a:solidFill>
                <a:srgbClr val="ffffff"/>
              </a:solidFill>
              <a:effectLst/>
              <a:uFillTx/>
              <a:latin typeface="Times New Roman"/>
            </a:endParaRPr>
          </a:p>
        </p:txBody>
      </p:sp>
      <p:sp>
        <p:nvSpPr>
          <p:cNvPr id="894" name=""/>
          <p:cNvSpPr/>
          <p:nvPr/>
        </p:nvSpPr>
        <p:spPr>
          <a:xfrm>
            <a:off x="4756320" y="4053960"/>
            <a:ext cx="439560" cy="213840"/>
          </a:xfrm>
          <a:prstGeom prst="rect">
            <a:avLst/>
          </a:prstGeom>
          <a:noFill/>
          <a:ln w="0">
            <a:noFill/>
          </a:ln>
        </p:spPr>
        <p:style>
          <a:lnRef idx="0"/>
          <a:fillRef idx="0"/>
          <a:effectRef idx="0"/>
          <a:fontRef idx="minor"/>
        </p:style>
        <p:txBody>
          <a:bodyPr lIns="0" rIns="0" tIns="0" bIns="0" anchor="ctr" anchorCtr="1">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400" strike="noStrike" u="none">
                <a:solidFill>
                  <a:srgbClr val="ffffff"/>
                </a:solidFill>
                <a:effectLst/>
                <a:uFillTx/>
                <a:latin typeface="Arial"/>
              </a:rPr>
              <a:t>ISDN</a:t>
            </a:r>
            <a:endParaRPr b="0" lang="en-US" sz="1400" strike="noStrike" u="none">
              <a:solidFill>
                <a:srgbClr val="ffffff"/>
              </a:solidFill>
              <a:effectLst/>
              <a:uFillTx/>
              <a:latin typeface="Times New Roman"/>
            </a:endParaRPr>
          </a:p>
        </p:txBody>
      </p:sp>
      <p:sp>
        <p:nvSpPr>
          <p:cNvPr id="895" name=""/>
          <p:cNvSpPr/>
          <p:nvPr/>
        </p:nvSpPr>
        <p:spPr>
          <a:xfrm>
            <a:off x="4651200" y="4488840"/>
            <a:ext cx="633600" cy="427320"/>
          </a:xfrm>
          <a:prstGeom prst="rect">
            <a:avLst/>
          </a:prstGeom>
          <a:noFill/>
          <a:ln w="0">
            <a:noFill/>
          </a:ln>
        </p:spPr>
        <p:style>
          <a:lnRef idx="0"/>
          <a:fillRef idx="0"/>
          <a:effectRef idx="0"/>
          <a:fontRef idx="minor"/>
        </p:style>
        <p:txBody>
          <a:bodyPr lIns="0" rIns="0" tIns="0" bIns="0" anchor="ctr" anchorCtr="1">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400" strike="noStrike" u="none">
                <a:solidFill>
                  <a:srgbClr val="ffffff"/>
                </a:solidFill>
                <a:effectLst/>
                <a:uFillTx/>
                <a:latin typeface="Arial"/>
              </a:rPr>
              <a:t>Dial-up </a:t>
            </a:r>
            <a:br>
              <a:rPr sz="1400"/>
            </a:br>
            <a:r>
              <a:rPr b="0" lang="en-US" sz="1400" strike="noStrike" u="none">
                <a:solidFill>
                  <a:srgbClr val="ffffff"/>
                </a:solidFill>
                <a:effectLst/>
                <a:uFillTx/>
                <a:latin typeface="Arial"/>
              </a:rPr>
              <a:t>access</a:t>
            </a:r>
            <a:endParaRPr b="0" lang="en-US" sz="1400" strike="noStrike" u="none">
              <a:solidFill>
                <a:srgbClr val="ffffff"/>
              </a:solidFill>
              <a:effectLst/>
              <a:uFillTx/>
              <a:latin typeface="Times New Roman"/>
            </a:endParaRPr>
          </a:p>
        </p:txBody>
      </p:sp>
      <p:sp>
        <p:nvSpPr>
          <p:cNvPr id="896" name=""/>
          <p:cNvSpPr/>
          <p:nvPr/>
        </p:nvSpPr>
        <p:spPr>
          <a:xfrm>
            <a:off x="626400" y="1679400"/>
            <a:ext cx="953640" cy="4575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500" strike="noStrike" u="none">
                <a:solidFill>
                  <a:srgbClr val="ffffff"/>
                </a:solidFill>
                <a:effectLst/>
                <a:uFillTx/>
                <a:latin typeface="Arial"/>
              </a:rPr>
              <a:t>Colocation </a:t>
            </a:r>
            <a:br>
              <a:rPr sz="1500"/>
            </a:br>
            <a:r>
              <a:rPr b="0" lang="en-US" sz="1500" strike="noStrike" u="none">
                <a:solidFill>
                  <a:srgbClr val="ffffff"/>
                </a:solidFill>
                <a:effectLst/>
                <a:uFillTx/>
                <a:latin typeface="Arial"/>
              </a:rPr>
              <a:t>facility</a:t>
            </a:r>
            <a:endParaRPr b="0" lang="en-US" sz="1500" strike="noStrike" u="none">
              <a:solidFill>
                <a:srgbClr val="ffffff"/>
              </a:solidFill>
              <a:effectLst/>
              <a:uFillTx/>
              <a:latin typeface="Times New Roman"/>
            </a:endParaRPr>
          </a:p>
        </p:txBody>
      </p:sp>
      <p:pic>
        <p:nvPicPr>
          <p:cNvPr id="897" name="" descr=""/>
          <p:cNvPicPr/>
          <p:nvPr/>
        </p:nvPicPr>
        <p:blipFill>
          <a:blip r:embed="rId11"/>
          <a:stretch/>
        </p:blipFill>
        <p:spPr>
          <a:xfrm>
            <a:off x="1709640" y="2333520"/>
            <a:ext cx="357120" cy="584280"/>
          </a:xfrm>
          <a:prstGeom prst="rect">
            <a:avLst/>
          </a:prstGeom>
          <a:noFill/>
          <a:ln w="0">
            <a:noFill/>
          </a:ln>
        </p:spPr>
      </p:pic>
      <p:pic>
        <p:nvPicPr>
          <p:cNvPr id="898" name="" descr=""/>
          <p:cNvPicPr/>
          <p:nvPr/>
        </p:nvPicPr>
        <p:blipFill>
          <a:blip r:embed="rId12"/>
          <a:stretch/>
        </p:blipFill>
        <p:spPr>
          <a:xfrm>
            <a:off x="3948120" y="754200"/>
            <a:ext cx="357120" cy="585720"/>
          </a:xfrm>
          <a:prstGeom prst="rect">
            <a:avLst/>
          </a:prstGeom>
          <a:noFill/>
          <a:ln w="0">
            <a:noFill/>
          </a:ln>
        </p:spPr>
      </p:pic>
      <p:cxnSp>
        <p:nvCxnSpPr>
          <p:cNvPr id="899" name=""/>
          <p:cNvCxnSpPr>
            <a:stCxn id="897" idx="0"/>
            <a:endCxn id="898" idx="1"/>
          </p:cNvCxnSpPr>
          <p:nvPr/>
        </p:nvCxnSpPr>
        <p:spPr>
          <a:xfrm flipH="1" flipV="1" rot="5400000">
            <a:off x="2275200" y="660600"/>
            <a:ext cx="1286640" cy="2059560"/>
          </a:xfrm>
          <a:prstGeom prst="bentConnector2">
            <a:avLst/>
          </a:prstGeom>
          <a:ln w="12600">
            <a:solidFill>
              <a:srgbClr val="ffffff"/>
            </a:solidFill>
            <a:prstDash val="lgDash"/>
            <a:miter/>
            <a:tailEnd len="med" type="triangle" w="med"/>
          </a:ln>
        </p:spPr>
      </p:cxnSp>
      <p:sp>
        <p:nvSpPr>
          <p:cNvPr id="900" name=""/>
          <p:cNvSpPr/>
          <p:nvPr/>
        </p:nvSpPr>
        <p:spPr>
          <a:xfrm>
            <a:off x="408240" y="998640"/>
            <a:ext cx="14727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500" strike="noStrike" u="none">
                <a:solidFill>
                  <a:srgbClr val="ffffff"/>
                </a:solidFill>
                <a:effectLst/>
                <a:uFillTx/>
                <a:latin typeface="Arial"/>
              </a:rPr>
              <a:t>Satellite downlink</a:t>
            </a:r>
            <a:endParaRPr b="0" lang="en-US" sz="15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901" name="PlaceHolder 1"/>
          <p:cNvSpPr>
            <a:spLocks noGrp="1"/>
          </p:cNvSpPr>
          <p:nvPr>
            <p:ph type="title"/>
          </p:nvPr>
        </p:nvSpPr>
        <p:spPr>
          <a:xfrm>
            <a:off x="609480" y="151920"/>
            <a:ext cx="6910560" cy="600120"/>
          </a:xfrm>
          <a:prstGeom prst="rect">
            <a:avLst/>
          </a:prstGeom>
          <a:noFill/>
          <a:ln w="0">
            <a:noFill/>
          </a:ln>
        </p:spPr>
        <p:txBody>
          <a:bodyPr lIns="81360" rIns="81360" tIns="40680" bIns="40680" anchor="ctr">
            <a:noAutofit/>
          </a:bodyPr>
          <a:p>
            <a:pPr indent="0" algn="ctr">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4000" strike="noStrike" u="none">
                <a:solidFill>
                  <a:srgbClr val="ffff00"/>
                </a:solidFill>
                <a:effectLst/>
                <a:uFillTx/>
                <a:latin typeface="Frutiger 45 Light"/>
              </a:rPr>
              <a:t>What’s New?</a:t>
            </a:r>
            <a:endParaRPr b="0" lang="en-US" sz="4000" strike="noStrike" u="none">
              <a:solidFill>
                <a:srgbClr val="ffffff"/>
              </a:solidFill>
              <a:effectLst/>
              <a:uFillTx/>
              <a:latin typeface="Frutiger 45 Light"/>
            </a:endParaRPr>
          </a:p>
        </p:txBody>
      </p:sp>
      <p:sp>
        <p:nvSpPr>
          <p:cNvPr id="902" name="PlaceHolder 2"/>
          <p:cNvSpPr>
            <a:spLocks noGrp="1"/>
          </p:cNvSpPr>
          <p:nvPr>
            <p:ph/>
          </p:nvPr>
        </p:nvSpPr>
        <p:spPr>
          <a:xfrm>
            <a:off x="402840" y="990720"/>
            <a:ext cx="7311960" cy="3727440"/>
          </a:xfrm>
          <a:prstGeom prst="rect">
            <a:avLst/>
          </a:prstGeom>
          <a:noFill/>
          <a:ln w="0">
            <a:noFill/>
          </a:ln>
        </p:spPr>
        <p:txBody>
          <a:bodyPr lIns="81360" rIns="81360" tIns="40680" bIns="40680" anchor="t">
            <a:normAutofit fontScale="92500" lnSpcReduction="9999"/>
          </a:bodyPr>
          <a:p>
            <a:pPr marL="304920" indent="-304920">
              <a:spcBef>
                <a:spcPts val="499"/>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2000" strike="noStrike" u="none">
                <a:solidFill>
                  <a:srgbClr val="ffff00"/>
                </a:solidFill>
                <a:effectLst/>
                <a:uFillTx/>
                <a:latin typeface="Frutiger 45 Light"/>
              </a:rPr>
              <a:t>Universal Content Locator</a:t>
            </a:r>
            <a:endParaRPr b="0" lang="en-US" sz="2000" strike="noStrike" u="none">
              <a:solidFill>
                <a:srgbClr val="ffffff"/>
              </a:solidFill>
              <a:effectLst/>
              <a:uFillTx/>
              <a:latin typeface="Frutiger 45 Light"/>
            </a:endParaRPr>
          </a:p>
          <a:p>
            <a:pPr lvl="1" marL="660240" indent="-253800">
              <a:spcBef>
                <a:spcPts val="45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800" strike="noStrike" u="none">
                <a:solidFill>
                  <a:srgbClr val="ffff00"/>
                </a:solidFill>
                <a:effectLst/>
                <a:uFillTx/>
                <a:latin typeface="Frutiger 45 Light"/>
              </a:rPr>
              <a:t>Enron written software that allows us to redirect streams in any format (G2, WMP, QT)</a:t>
            </a:r>
            <a:endParaRPr b="0" lang="en-US" sz="1800" strike="noStrike" u="none">
              <a:solidFill>
                <a:srgbClr val="ffffff"/>
              </a:solidFill>
              <a:effectLst/>
              <a:uFillTx/>
              <a:latin typeface="Frutiger 45 Light"/>
            </a:endParaRPr>
          </a:p>
          <a:p>
            <a:pPr marL="304920" indent="-304920">
              <a:spcBef>
                <a:spcPts val="499"/>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2000" strike="noStrike" u="none">
                <a:solidFill>
                  <a:srgbClr val="ffff00"/>
                </a:solidFill>
                <a:effectLst/>
                <a:uFillTx/>
                <a:latin typeface="Frutiger 45 Light"/>
              </a:rPr>
              <a:t>Universal Log Processor</a:t>
            </a:r>
            <a:endParaRPr b="0" lang="en-US" sz="2000" strike="noStrike" u="none">
              <a:solidFill>
                <a:srgbClr val="ffffff"/>
              </a:solidFill>
              <a:effectLst/>
              <a:uFillTx/>
              <a:latin typeface="Frutiger 45 Light"/>
            </a:endParaRPr>
          </a:p>
          <a:p>
            <a:pPr lvl="1" marL="660240" indent="-253800">
              <a:spcBef>
                <a:spcPts val="45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800" strike="noStrike" u="none">
                <a:solidFill>
                  <a:srgbClr val="ffff00"/>
                </a:solidFill>
                <a:effectLst/>
                <a:uFillTx/>
                <a:latin typeface="Frutiger 45 Light"/>
              </a:rPr>
              <a:t>Enron written software that captures activity logs and imports them into billing system for usage reporting</a:t>
            </a:r>
            <a:endParaRPr b="0" lang="en-US" sz="1800" strike="noStrike" u="none">
              <a:solidFill>
                <a:srgbClr val="ffffff"/>
              </a:solidFill>
              <a:effectLst/>
              <a:uFillTx/>
              <a:latin typeface="Frutiger 45 Light"/>
            </a:endParaRPr>
          </a:p>
          <a:p>
            <a:pPr marL="304920" indent="-304920">
              <a:spcBef>
                <a:spcPts val="499"/>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2000" strike="noStrike" u="none">
                <a:solidFill>
                  <a:srgbClr val="ffff00"/>
                </a:solidFill>
                <a:effectLst/>
                <a:uFillTx/>
                <a:latin typeface="Frutiger 45 Light"/>
              </a:rPr>
              <a:t>Inktomi Caching</a:t>
            </a:r>
            <a:endParaRPr b="0" lang="en-US" sz="2000" strike="noStrike" u="none">
              <a:solidFill>
                <a:srgbClr val="ffffff"/>
              </a:solidFill>
              <a:effectLst/>
              <a:uFillTx/>
              <a:latin typeface="Frutiger 45 Light"/>
            </a:endParaRPr>
          </a:p>
          <a:p>
            <a:pPr lvl="1" marL="660240" indent="-253800">
              <a:spcBef>
                <a:spcPts val="45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800" strike="noStrike" u="none">
                <a:solidFill>
                  <a:srgbClr val="ffff00"/>
                </a:solidFill>
                <a:effectLst/>
                <a:uFillTx/>
                <a:latin typeface="Frutiger 45 Light"/>
              </a:rPr>
              <a:t>Relieves storage limitations and intelligently keeps recently accessed files close to the end user.</a:t>
            </a:r>
            <a:endParaRPr b="0" lang="en-US" sz="1800" strike="noStrike" u="none">
              <a:solidFill>
                <a:srgbClr val="ffffff"/>
              </a:solidFill>
              <a:effectLst/>
              <a:uFillTx/>
              <a:latin typeface="Frutiger 45 Light"/>
            </a:endParaRPr>
          </a:p>
          <a:p>
            <a:pPr marL="304920" indent="-304920">
              <a:spcBef>
                <a:spcPts val="499"/>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2000" strike="noStrike" u="none">
                <a:solidFill>
                  <a:srgbClr val="ffff00"/>
                </a:solidFill>
                <a:effectLst/>
                <a:uFillTx/>
                <a:latin typeface="Frutiger 45 Light"/>
              </a:rPr>
              <a:t>Multicast (Currently G2 only)</a:t>
            </a:r>
            <a:endParaRPr b="0" lang="en-US" sz="2000" strike="noStrike" u="none">
              <a:solidFill>
                <a:srgbClr val="ffffff"/>
              </a:solidFill>
              <a:effectLst/>
              <a:uFillTx/>
              <a:latin typeface="Frutiger 45 Light"/>
            </a:endParaRPr>
          </a:p>
          <a:p>
            <a:pPr lvl="1" marL="660240" indent="-253800">
              <a:spcBef>
                <a:spcPts val="45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800" strike="noStrike" u="none">
                <a:solidFill>
                  <a:srgbClr val="ffff00"/>
                </a:solidFill>
                <a:effectLst/>
                <a:uFillTx/>
                <a:latin typeface="Frutiger 45 Light"/>
              </a:rPr>
              <a:t>Allows live events to be handled with minimal bandwidth usage on the network</a:t>
            </a:r>
            <a:endParaRPr b="0" lang="en-US" sz="1800" strike="noStrike" u="none">
              <a:solidFill>
                <a:srgbClr val="ffffff"/>
              </a:solidFill>
              <a:effectLst/>
              <a:uFillTx/>
              <a:latin typeface="Frutiger 45 Light"/>
            </a:endParaRPr>
          </a:p>
        </p:txBody>
      </p:sp>
    </p:spTree>
  </p:cSld>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903" name="PlaceHolder 1"/>
          <p:cNvSpPr>
            <a:spLocks noGrp="1"/>
          </p:cNvSpPr>
          <p:nvPr>
            <p:ph type="title"/>
          </p:nvPr>
        </p:nvSpPr>
        <p:spPr>
          <a:xfrm>
            <a:off x="641160" y="75960"/>
            <a:ext cx="6778440" cy="685800"/>
          </a:xfrm>
          <a:prstGeom prst="rect">
            <a:avLst/>
          </a:prstGeom>
          <a:noFill/>
          <a:ln w="0">
            <a:noFill/>
          </a:ln>
        </p:spPr>
        <p:txBody>
          <a:bodyPr lIns="81360" rIns="81360" tIns="40680" bIns="40680" anchor="ctr">
            <a:noAutofit/>
          </a:bodyPr>
          <a:p>
            <a:pPr indent="0" algn="ctr">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4000" strike="noStrike" u="none">
                <a:solidFill>
                  <a:srgbClr val="ffff00"/>
                </a:solidFill>
                <a:effectLst/>
                <a:uFillTx/>
                <a:latin typeface="Frutiger 45 Light"/>
              </a:rPr>
              <a:t>How Does Caching Work?</a:t>
            </a:r>
            <a:endParaRPr b="0" lang="en-US" sz="4000" strike="noStrike" u="none">
              <a:solidFill>
                <a:srgbClr val="ffffff"/>
              </a:solidFill>
              <a:effectLst/>
              <a:uFillTx/>
              <a:latin typeface="Frutiger 45 Light"/>
            </a:endParaRPr>
          </a:p>
        </p:txBody>
      </p:sp>
      <p:grpSp>
        <p:nvGrpSpPr>
          <p:cNvPr id="904" name=""/>
          <p:cNvGrpSpPr/>
          <p:nvPr/>
        </p:nvGrpSpPr>
        <p:grpSpPr>
          <a:xfrm>
            <a:off x="5900760" y="2971800"/>
            <a:ext cx="1033200" cy="861480"/>
            <a:chOff x="5900760" y="2971800"/>
            <a:chExt cx="1033200" cy="861480"/>
          </a:xfrm>
        </p:grpSpPr>
        <p:pic>
          <p:nvPicPr>
            <p:cNvPr id="905" name="radio-building%20copy" descr=""/>
            <p:cNvPicPr/>
            <p:nvPr/>
          </p:nvPicPr>
          <p:blipFill>
            <a:blip r:embed="rId2"/>
            <a:stretch/>
          </p:blipFill>
          <p:spPr>
            <a:xfrm>
              <a:off x="5900760" y="2971800"/>
              <a:ext cx="695160" cy="677520"/>
            </a:xfrm>
            <a:prstGeom prst="rect">
              <a:avLst/>
            </a:prstGeom>
            <a:noFill/>
            <a:ln w="0">
              <a:noFill/>
            </a:ln>
          </p:spPr>
        </p:pic>
        <p:pic>
          <p:nvPicPr>
            <p:cNvPr id="906" name="server%20copy" descr=""/>
            <p:cNvPicPr/>
            <p:nvPr/>
          </p:nvPicPr>
          <p:blipFill>
            <a:blip r:embed="rId3"/>
            <a:stretch/>
          </p:blipFill>
          <p:spPr>
            <a:xfrm>
              <a:off x="6414840" y="3306600"/>
              <a:ext cx="519120" cy="526680"/>
            </a:xfrm>
            <a:prstGeom prst="rect">
              <a:avLst/>
            </a:prstGeom>
            <a:noFill/>
            <a:ln w="0">
              <a:noFill/>
            </a:ln>
          </p:spPr>
        </p:pic>
      </p:grpSp>
      <p:grpSp>
        <p:nvGrpSpPr>
          <p:cNvPr id="907" name=""/>
          <p:cNvGrpSpPr/>
          <p:nvPr/>
        </p:nvGrpSpPr>
        <p:grpSpPr>
          <a:xfrm>
            <a:off x="914400" y="3429000"/>
            <a:ext cx="1096560" cy="869760"/>
            <a:chOff x="914400" y="3429000"/>
            <a:chExt cx="1096560" cy="869760"/>
          </a:xfrm>
        </p:grpSpPr>
        <p:pic>
          <p:nvPicPr>
            <p:cNvPr id="908" name="pop-building%20copy" descr=""/>
            <p:cNvPicPr/>
            <p:nvPr/>
          </p:nvPicPr>
          <p:blipFill>
            <a:blip r:embed="rId4"/>
            <a:stretch/>
          </p:blipFill>
          <p:spPr>
            <a:xfrm>
              <a:off x="914400" y="3429000"/>
              <a:ext cx="749160" cy="758520"/>
            </a:xfrm>
            <a:prstGeom prst="rect">
              <a:avLst/>
            </a:prstGeom>
            <a:noFill/>
            <a:ln w="0">
              <a:noFill/>
            </a:ln>
          </p:spPr>
        </p:pic>
        <p:pic>
          <p:nvPicPr>
            <p:cNvPr id="909" name="server%20copy" descr=""/>
            <p:cNvPicPr/>
            <p:nvPr/>
          </p:nvPicPr>
          <p:blipFill>
            <a:blip r:embed="rId5"/>
            <a:stretch/>
          </p:blipFill>
          <p:spPr>
            <a:xfrm>
              <a:off x="1492200" y="3771720"/>
              <a:ext cx="518760" cy="527040"/>
            </a:xfrm>
            <a:prstGeom prst="rect">
              <a:avLst/>
            </a:prstGeom>
            <a:noFill/>
            <a:ln w="0">
              <a:noFill/>
            </a:ln>
          </p:spPr>
        </p:pic>
      </p:grpSp>
      <p:sp>
        <p:nvSpPr>
          <p:cNvPr id="910" name=""/>
          <p:cNvSpPr/>
          <p:nvPr/>
        </p:nvSpPr>
        <p:spPr>
          <a:xfrm>
            <a:off x="662040" y="4190400"/>
            <a:ext cx="1883160" cy="36828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00"/>
                </a:solidFill>
                <a:effectLst/>
                <a:uFillTx/>
                <a:latin typeface="Frutiger 45 Light"/>
              </a:rPr>
              <a:t>ePowered ISP 1</a:t>
            </a:r>
            <a:endParaRPr b="0" lang="en-US" sz="1800" strike="noStrike" u="none">
              <a:solidFill>
                <a:srgbClr val="ffffff"/>
              </a:solidFill>
              <a:effectLst/>
              <a:uFillTx/>
              <a:latin typeface="Times New Roman"/>
            </a:endParaRPr>
          </a:p>
        </p:txBody>
      </p:sp>
      <p:sp>
        <p:nvSpPr>
          <p:cNvPr id="911" name=""/>
          <p:cNvSpPr/>
          <p:nvPr/>
        </p:nvSpPr>
        <p:spPr>
          <a:xfrm>
            <a:off x="5532480" y="4037760"/>
            <a:ext cx="1883160" cy="36828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00"/>
                </a:solidFill>
                <a:effectLst/>
                <a:uFillTx/>
                <a:latin typeface="Frutiger 45 Light"/>
              </a:rPr>
              <a:t>ePowered ISP 2</a:t>
            </a:r>
            <a:endParaRPr b="0" lang="en-US" sz="1800" strike="noStrike" u="none">
              <a:solidFill>
                <a:srgbClr val="ffffff"/>
              </a:solidFill>
              <a:effectLst/>
              <a:uFillTx/>
              <a:latin typeface="Times New Roman"/>
            </a:endParaRPr>
          </a:p>
        </p:txBody>
      </p:sp>
      <p:grpSp>
        <p:nvGrpSpPr>
          <p:cNvPr id="912" name=""/>
          <p:cNvGrpSpPr/>
          <p:nvPr/>
        </p:nvGrpSpPr>
        <p:grpSpPr>
          <a:xfrm>
            <a:off x="3200400" y="2590920"/>
            <a:ext cx="1357200" cy="1006200"/>
            <a:chOff x="3200400" y="2590920"/>
            <a:chExt cx="1357200" cy="1006200"/>
          </a:xfrm>
        </p:grpSpPr>
        <p:pic>
          <p:nvPicPr>
            <p:cNvPr id="913" name="pop-building%20copy" descr=""/>
            <p:cNvPicPr/>
            <p:nvPr/>
          </p:nvPicPr>
          <p:blipFill>
            <a:blip r:embed="rId6"/>
            <a:stretch/>
          </p:blipFill>
          <p:spPr>
            <a:xfrm>
              <a:off x="3457440" y="2838600"/>
              <a:ext cx="747720" cy="758520"/>
            </a:xfrm>
            <a:prstGeom prst="rect">
              <a:avLst/>
            </a:prstGeom>
            <a:noFill/>
            <a:ln w="0">
              <a:noFill/>
            </a:ln>
          </p:spPr>
        </p:pic>
        <p:pic>
          <p:nvPicPr>
            <p:cNvPr id="914" name="server%20copy" descr=""/>
            <p:cNvPicPr/>
            <p:nvPr/>
          </p:nvPicPr>
          <p:blipFill>
            <a:blip r:embed="rId7"/>
            <a:stretch/>
          </p:blipFill>
          <p:spPr>
            <a:xfrm>
              <a:off x="3200400" y="2666880"/>
              <a:ext cx="519120" cy="527040"/>
            </a:xfrm>
            <a:prstGeom prst="rect">
              <a:avLst/>
            </a:prstGeom>
            <a:noFill/>
            <a:ln w="0">
              <a:noFill/>
            </a:ln>
          </p:spPr>
        </p:pic>
        <p:pic>
          <p:nvPicPr>
            <p:cNvPr id="915" name="server%20copy" descr=""/>
            <p:cNvPicPr/>
            <p:nvPr/>
          </p:nvPicPr>
          <p:blipFill>
            <a:blip r:embed="rId8"/>
            <a:stretch/>
          </p:blipFill>
          <p:spPr>
            <a:xfrm>
              <a:off x="3657600" y="2590920"/>
              <a:ext cx="519120" cy="527040"/>
            </a:xfrm>
            <a:prstGeom prst="rect">
              <a:avLst/>
            </a:prstGeom>
            <a:noFill/>
            <a:ln w="0">
              <a:noFill/>
            </a:ln>
          </p:spPr>
        </p:pic>
        <p:pic>
          <p:nvPicPr>
            <p:cNvPr id="916" name="server%20copy" descr=""/>
            <p:cNvPicPr/>
            <p:nvPr/>
          </p:nvPicPr>
          <p:blipFill>
            <a:blip r:embed="rId9"/>
            <a:stretch/>
          </p:blipFill>
          <p:spPr>
            <a:xfrm>
              <a:off x="4038480" y="2666880"/>
              <a:ext cx="519120" cy="527040"/>
            </a:xfrm>
            <a:prstGeom prst="rect">
              <a:avLst/>
            </a:prstGeom>
            <a:noFill/>
            <a:ln w="0">
              <a:noFill/>
            </a:ln>
          </p:spPr>
        </p:pic>
      </p:grpSp>
      <p:sp>
        <p:nvSpPr>
          <p:cNvPr id="917" name=""/>
          <p:cNvSpPr/>
          <p:nvPr/>
        </p:nvSpPr>
        <p:spPr>
          <a:xfrm>
            <a:off x="2960640" y="3504600"/>
            <a:ext cx="1882800" cy="36828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00"/>
                </a:solidFill>
                <a:effectLst/>
                <a:uFillTx/>
                <a:latin typeface="Frutiger 45 Light"/>
              </a:rPr>
              <a:t>Enron City POP</a:t>
            </a:r>
            <a:endParaRPr b="0" lang="en-US" sz="1800" strike="noStrike" u="none">
              <a:solidFill>
                <a:srgbClr val="ffffff"/>
              </a:solidFill>
              <a:effectLst/>
              <a:uFillTx/>
              <a:latin typeface="Times New Roman"/>
            </a:endParaRPr>
          </a:p>
        </p:txBody>
      </p:sp>
      <p:grpSp>
        <p:nvGrpSpPr>
          <p:cNvPr id="918" name=""/>
          <p:cNvGrpSpPr/>
          <p:nvPr/>
        </p:nvGrpSpPr>
        <p:grpSpPr>
          <a:xfrm>
            <a:off x="3200400" y="768240"/>
            <a:ext cx="1447920" cy="1362240"/>
            <a:chOff x="3200400" y="768240"/>
            <a:chExt cx="1447920" cy="1362240"/>
          </a:xfrm>
        </p:grpSpPr>
        <p:pic>
          <p:nvPicPr>
            <p:cNvPr id="919" name="pop-building%20copy" descr=""/>
            <p:cNvPicPr/>
            <p:nvPr/>
          </p:nvPicPr>
          <p:blipFill>
            <a:blip r:embed="rId10"/>
            <a:stretch/>
          </p:blipFill>
          <p:spPr>
            <a:xfrm>
              <a:off x="3505320" y="1371600"/>
              <a:ext cx="747720" cy="758880"/>
            </a:xfrm>
            <a:prstGeom prst="rect">
              <a:avLst/>
            </a:prstGeom>
            <a:noFill/>
            <a:ln w="0">
              <a:noFill/>
            </a:ln>
          </p:spPr>
        </p:pic>
        <p:pic>
          <p:nvPicPr>
            <p:cNvPr id="920" name="server%20copy" descr=""/>
            <p:cNvPicPr/>
            <p:nvPr/>
          </p:nvPicPr>
          <p:blipFill>
            <a:blip r:embed="rId11"/>
            <a:stretch/>
          </p:blipFill>
          <p:spPr>
            <a:xfrm>
              <a:off x="3200400" y="1143000"/>
              <a:ext cx="519120" cy="527040"/>
            </a:xfrm>
            <a:prstGeom prst="rect">
              <a:avLst/>
            </a:prstGeom>
            <a:noFill/>
            <a:ln w="0">
              <a:noFill/>
            </a:ln>
          </p:spPr>
        </p:pic>
        <p:pic>
          <p:nvPicPr>
            <p:cNvPr id="921" name="server%20copy" descr=""/>
            <p:cNvPicPr/>
            <p:nvPr/>
          </p:nvPicPr>
          <p:blipFill>
            <a:blip r:embed="rId12"/>
            <a:stretch/>
          </p:blipFill>
          <p:spPr>
            <a:xfrm>
              <a:off x="3581280" y="1066680"/>
              <a:ext cx="519120" cy="527040"/>
            </a:xfrm>
            <a:prstGeom prst="rect">
              <a:avLst/>
            </a:prstGeom>
            <a:noFill/>
            <a:ln w="0">
              <a:noFill/>
            </a:ln>
          </p:spPr>
        </p:pic>
        <p:pic>
          <p:nvPicPr>
            <p:cNvPr id="922" name="server%20copy" descr=""/>
            <p:cNvPicPr/>
            <p:nvPr/>
          </p:nvPicPr>
          <p:blipFill>
            <a:blip r:embed="rId13"/>
            <a:stretch/>
          </p:blipFill>
          <p:spPr>
            <a:xfrm>
              <a:off x="3962520" y="1149480"/>
              <a:ext cx="519120" cy="527040"/>
            </a:xfrm>
            <a:prstGeom prst="rect">
              <a:avLst/>
            </a:prstGeom>
            <a:noFill/>
            <a:ln w="0">
              <a:noFill/>
            </a:ln>
          </p:spPr>
        </p:pic>
        <p:pic>
          <p:nvPicPr>
            <p:cNvPr id="923" name="server%20copy" descr=""/>
            <p:cNvPicPr/>
            <p:nvPr/>
          </p:nvPicPr>
          <p:blipFill>
            <a:blip r:embed="rId14"/>
            <a:stretch/>
          </p:blipFill>
          <p:spPr>
            <a:xfrm>
              <a:off x="3290760" y="844560"/>
              <a:ext cx="519120" cy="527040"/>
            </a:xfrm>
            <a:prstGeom prst="rect">
              <a:avLst/>
            </a:prstGeom>
            <a:noFill/>
            <a:ln w="0">
              <a:noFill/>
            </a:ln>
          </p:spPr>
        </p:pic>
        <p:pic>
          <p:nvPicPr>
            <p:cNvPr id="924" name="server%20copy" descr=""/>
            <p:cNvPicPr/>
            <p:nvPr/>
          </p:nvPicPr>
          <p:blipFill>
            <a:blip r:embed="rId15"/>
            <a:stretch/>
          </p:blipFill>
          <p:spPr>
            <a:xfrm>
              <a:off x="3747960" y="768240"/>
              <a:ext cx="519120" cy="527040"/>
            </a:xfrm>
            <a:prstGeom prst="rect">
              <a:avLst/>
            </a:prstGeom>
            <a:noFill/>
            <a:ln w="0">
              <a:noFill/>
            </a:ln>
          </p:spPr>
        </p:pic>
        <p:pic>
          <p:nvPicPr>
            <p:cNvPr id="925" name="server%20copy" descr=""/>
            <p:cNvPicPr/>
            <p:nvPr/>
          </p:nvPicPr>
          <p:blipFill>
            <a:blip r:embed="rId16"/>
            <a:stretch/>
          </p:blipFill>
          <p:spPr>
            <a:xfrm>
              <a:off x="4129200" y="844560"/>
              <a:ext cx="519120" cy="527040"/>
            </a:xfrm>
            <a:prstGeom prst="rect">
              <a:avLst/>
            </a:prstGeom>
            <a:noFill/>
            <a:ln w="0">
              <a:noFill/>
            </a:ln>
          </p:spPr>
        </p:pic>
      </p:grpSp>
      <p:sp>
        <p:nvSpPr>
          <p:cNvPr id="926" name=""/>
          <p:cNvSpPr/>
          <p:nvPr/>
        </p:nvSpPr>
        <p:spPr>
          <a:xfrm>
            <a:off x="509760" y="821880"/>
            <a:ext cx="2479320" cy="642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00"/>
                </a:solidFill>
                <a:effectLst/>
                <a:uFillTx/>
                <a:latin typeface="Frutiger 45 Light"/>
              </a:rPr>
              <a:t>Content Ingressed &amp;</a:t>
            </a:r>
            <a:endParaRPr b="0" lang="en-US" sz="18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00"/>
                </a:solidFill>
                <a:effectLst/>
                <a:uFillTx/>
                <a:latin typeface="Frutiger 45 Light"/>
              </a:rPr>
              <a:t>Stored (PDX for now)</a:t>
            </a:r>
            <a:endParaRPr b="0" lang="en-US" sz="1800" strike="noStrike" u="none">
              <a:solidFill>
                <a:srgbClr val="ffffff"/>
              </a:solidFill>
              <a:effectLst/>
              <a:uFillTx/>
              <a:latin typeface="Times New Roman"/>
            </a:endParaRPr>
          </a:p>
        </p:txBody>
      </p:sp>
      <p:pic>
        <p:nvPicPr>
          <p:cNvPr id="927" name="computer%20copy" descr=""/>
          <p:cNvPicPr/>
          <p:nvPr/>
        </p:nvPicPr>
        <p:blipFill>
          <a:blip r:embed="rId17"/>
          <a:stretch/>
        </p:blipFill>
        <p:spPr>
          <a:xfrm>
            <a:off x="838080" y="5029200"/>
            <a:ext cx="466920" cy="466560"/>
          </a:xfrm>
          <a:prstGeom prst="rect">
            <a:avLst/>
          </a:prstGeom>
          <a:noFill/>
          <a:ln w="0">
            <a:noFill/>
          </a:ln>
        </p:spPr>
      </p:pic>
      <p:sp>
        <p:nvSpPr>
          <p:cNvPr id="928" name=""/>
          <p:cNvSpPr/>
          <p:nvPr/>
        </p:nvSpPr>
        <p:spPr>
          <a:xfrm>
            <a:off x="533520" y="5486400"/>
            <a:ext cx="1038240" cy="237600"/>
          </a:xfrm>
          <a:prstGeom prst="rect">
            <a:avLst/>
          </a:prstGeom>
          <a:noFill/>
          <a:ln w="0">
            <a:noFill/>
          </a:ln>
        </p:spPr>
        <p:style>
          <a:lnRef idx="0"/>
          <a:fillRef idx="0"/>
          <a:effectRef idx="0"/>
          <a:fontRef idx="minor"/>
        </p:style>
        <p:txBody>
          <a:bodyPr lIns="102960" rIns="102960" tIns="51480" bIns="51480" anchor="t">
            <a:spAutoFit/>
          </a:bodyPr>
          <a:p>
            <a:pPr algn="ctr">
              <a:lnSpc>
                <a:spcPct val="80000"/>
              </a:lnSpc>
              <a:spcBef>
                <a:spcPts val="689"/>
              </a:spcBef>
              <a:tabLst>
                <a:tab algn="l" pos="0"/>
                <a:tab algn="l" pos="1028880"/>
                <a:tab algn="l" pos="2057400"/>
                <a:tab algn="l" pos="3086280"/>
                <a:tab algn="l" pos="4114800"/>
                <a:tab algn="l" pos="5143680"/>
                <a:tab algn="l" pos="6172200"/>
                <a:tab algn="l" pos="7201080"/>
                <a:tab algn="l" pos="8229600"/>
                <a:tab algn="l" pos="9258480"/>
                <a:tab algn="l" pos="10287000"/>
              </a:tabLst>
            </a:pPr>
            <a:r>
              <a:rPr b="1" lang="en-US" sz="1100" strike="noStrike" u="none">
                <a:solidFill>
                  <a:srgbClr val="ffff00"/>
                </a:solidFill>
                <a:effectLst/>
                <a:uFillTx/>
                <a:latin typeface="Tahoma"/>
              </a:rPr>
              <a:t>End User 1</a:t>
            </a:r>
            <a:endParaRPr b="0" lang="en-US" sz="1100" strike="noStrike" u="none">
              <a:solidFill>
                <a:srgbClr val="ffffff"/>
              </a:solidFill>
              <a:effectLst/>
              <a:uFillTx/>
              <a:latin typeface="Times New Roman"/>
            </a:endParaRPr>
          </a:p>
        </p:txBody>
      </p:sp>
      <p:pic>
        <p:nvPicPr>
          <p:cNvPr id="929" name="computer%20copy" descr=""/>
          <p:cNvPicPr/>
          <p:nvPr/>
        </p:nvPicPr>
        <p:blipFill>
          <a:blip r:embed="rId18"/>
          <a:stretch/>
        </p:blipFill>
        <p:spPr>
          <a:xfrm>
            <a:off x="1676520" y="5029200"/>
            <a:ext cx="466560" cy="466560"/>
          </a:xfrm>
          <a:prstGeom prst="rect">
            <a:avLst/>
          </a:prstGeom>
          <a:noFill/>
          <a:ln w="0">
            <a:noFill/>
          </a:ln>
        </p:spPr>
      </p:pic>
      <p:pic>
        <p:nvPicPr>
          <p:cNvPr id="930" name="computer%20copy" descr=""/>
          <p:cNvPicPr/>
          <p:nvPr/>
        </p:nvPicPr>
        <p:blipFill>
          <a:blip r:embed="rId19"/>
          <a:stretch/>
        </p:blipFill>
        <p:spPr>
          <a:xfrm>
            <a:off x="5934240" y="4519440"/>
            <a:ext cx="466560" cy="466920"/>
          </a:xfrm>
          <a:prstGeom prst="rect">
            <a:avLst/>
          </a:prstGeom>
          <a:noFill/>
          <a:ln w="0">
            <a:noFill/>
          </a:ln>
        </p:spPr>
      </p:pic>
      <p:sp>
        <p:nvSpPr>
          <p:cNvPr id="931" name=""/>
          <p:cNvSpPr/>
          <p:nvPr/>
        </p:nvSpPr>
        <p:spPr>
          <a:xfrm>
            <a:off x="1552680" y="5486400"/>
            <a:ext cx="1038240" cy="237600"/>
          </a:xfrm>
          <a:prstGeom prst="rect">
            <a:avLst/>
          </a:prstGeom>
          <a:noFill/>
          <a:ln w="0">
            <a:noFill/>
          </a:ln>
        </p:spPr>
        <p:style>
          <a:lnRef idx="0"/>
          <a:fillRef idx="0"/>
          <a:effectRef idx="0"/>
          <a:fontRef idx="minor"/>
        </p:style>
        <p:txBody>
          <a:bodyPr lIns="102960" rIns="102960" tIns="51480" bIns="51480" anchor="t">
            <a:spAutoFit/>
          </a:bodyPr>
          <a:p>
            <a:pPr algn="ctr">
              <a:lnSpc>
                <a:spcPct val="80000"/>
              </a:lnSpc>
              <a:spcBef>
                <a:spcPts val="689"/>
              </a:spcBef>
              <a:tabLst>
                <a:tab algn="l" pos="0"/>
                <a:tab algn="l" pos="1028880"/>
                <a:tab algn="l" pos="2057400"/>
                <a:tab algn="l" pos="3086280"/>
                <a:tab algn="l" pos="4114800"/>
                <a:tab algn="l" pos="5143680"/>
                <a:tab algn="l" pos="6172200"/>
                <a:tab algn="l" pos="7201080"/>
                <a:tab algn="l" pos="8229600"/>
                <a:tab algn="l" pos="9258480"/>
                <a:tab algn="l" pos="10287000"/>
              </a:tabLst>
            </a:pPr>
            <a:r>
              <a:rPr b="1" lang="en-US" sz="1100" strike="noStrike" u="none">
                <a:solidFill>
                  <a:srgbClr val="ffff00"/>
                </a:solidFill>
                <a:effectLst/>
                <a:uFillTx/>
                <a:latin typeface="Tahoma"/>
              </a:rPr>
              <a:t>End User 2</a:t>
            </a:r>
            <a:endParaRPr b="0" lang="en-US" sz="1100" strike="noStrike" u="none">
              <a:solidFill>
                <a:srgbClr val="ffffff"/>
              </a:solidFill>
              <a:effectLst/>
              <a:uFillTx/>
              <a:latin typeface="Times New Roman"/>
            </a:endParaRPr>
          </a:p>
        </p:txBody>
      </p:sp>
      <p:sp>
        <p:nvSpPr>
          <p:cNvPr id="932" name=""/>
          <p:cNvSpPr/>
          <p:nvPr/>
        </p:nvSpPr>
        <p:spPr>
          <a:xfrm>
            <a:off x="5638680" y="4976640"/>
            <a:ext cx="1038240" cy="237600"/>
          </a:xfrm>
          <a:prstGeom prst="rect">
            <a:avLst/>
          </a:prstGeom>
          <a:noFill/>
          <a:ln w="0">
            <a:noFill/>
          </a:ln>
        </p:spPr>
        <p:style>
          <a:lnRef idx="0"/>
          <a:fillRef idx="0"/>
          <a:effectRef idx="0"/>
          <a:fontRef idx="minor"/>
        </p:style>
        <p:txBody>
          <a:bodyPr lIns="102960" rIns="102960" tIns="51480" bIns="51480" anchor="t">
            <a:spAutoFit/>
          </a:bodyPr>
          <a:p>
            <a:pPr algn="ctr">
              <a:lnSpc>
                <a:spcPct val="80000"/>
              </a:lnSpc>
              <a:spcBef>
                <a:spcPts val="689"/>
              </a:spcBef>
              <a:tabLst>
                <a:tab algn="l" pos="0"/>
                <a:tab algn="l" pos="1028880"/>
                <a:tab algn="l" pos="2057400"/>
                <a:tab algn="l" pos="3086280"/>
                <a:tab algn="l" pos="4114800"/>
                <a:tab algn="l" pos="5143680"/>
                <a:tab algn="l" pos="6172200"/>
                <a:tab algn="l" pos="7201080"/>
                <a:tab algn="l" pos="8229600"/>
                <a:tab algn="l" pos="9258480"/>
                <a:tab algn="l" pos="10287000"/>
              </a:tabLst>
            </a:pPr>
            <a:r>
              <a:rPr b="1" lang="en-US" sz="1100" strike="noStrike" u="none">
                <a:solidFill>
                  <a:srgbClr val="ffff00"/>
                </a:solidFill>
                <a:effectLst/>
                <a:uFillTx/>
                <a:latin typeface="Tahoma"/>
              </a:rPr>
              <a:t>End User 3</a:t>
            </a:r>
            <a:endParaRPr b="0" lang="en-US" sz="1100" strike="noStrike" u="none">
              <a:solidFill>
                <a:srgbClr val="ffffff"/>
              </a:solidFill>
              <a:effectLst/>
              <a:uFillTx/>
              <a:latin typeface="Times New Roman"/>
            </a:endParaRPr>
          </a:p>
        </p:txBody>
      </p:sp>
      <p:grpSp>
        <p:nvGrpSpPr>
          <p:cNvPr id="933" name=""/>
          <p:cNvGrpSpPr/>
          <p:nvPr/>
        </p:nvGrpSpPr>
        <p:grpSpPr>
          <a:xfrm>
            <a:off x="150120" y="4495320"/>
            <a:ext cx="840600" cy="459000"/>
            <a:chOff x="150120" y="4495320"/>
            <a:chExt cx="840600" cy="459000"/>
          </a:xfrm>
        </p:grpSpPr>
        <p:sp>
          <p:nvSpPr>
            <p:cNvPr id="934" name=""/>
            <p:cNvSpPr/>
            <p:nvPr/>
          </p:nvSpPr>
          <p:spPr>
            <a:xfrm flipV="1">
              <a:off x="990720" y="4495320"/>
              <a:ext cx="0" cy="381240"/>
            </a:xfrm>
            <a:prstGeom prst="line">
              <a:avLst/>
            </a:prstGeom>
            <a:ln w="19080">
              <a:solidFill>
                <a:srgbClr val="0000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935" name=""/>
            <p:cNvSpPr/>
            <p:nvPr/>
          </p:nvSpPr>
          <p:spPr>
            <a:xfrm>
              <a:off x="150120" y="4555080"/>
              <a:ext cx="757080" cy="3992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00"/>
                  </a:solidFill>
                  <a:effectLst/>
                  <a:uFillTx/>
                  <a:latin typeface="Frutiger 45 Light"/>
                </a:rPr>
                <a:t>1) Stream</a:t>
              </a:r>
              <a:endParaRPr b="0" lang="en-US" sz="10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00"/>
                  </a:solidFill>
                  <a:effectLst/>
                  <a:uFillTx/>
                  <a:latin typeface="Frutiger 45 Light"/>
                </a:rPr>
                <a:t>Request</a:t>
              </a:r>
              <a:endParaRPr b="0" lang="en-US" sz="1000" strike="noStrike" u="none">
                <a:solidFill>
                  <a:srgbClr val="ffffff"/>
                </a:solidFill>
                <a:effectLst/>
                <a:uFillTx/>
                <a:latin typeface="Times New Roman"/>
              </a:endParaRPr>
            </a:p>
          </p:txBody>
        </p:sp>
      </p:grpSp>
      <p:grpSp>
        <p:nvGrpSpPr>
          <p:cNvPr id="936" name=""/>
          <p:cNvGrpSpPr/>
          <p:nvPr/>
        </p:nvGrpSpPr>
        <p:grpSpPr>
          <a:xfrm>
            <a:off x="315720" y="2954880"/>
            <a:ext cx="2732400" cy="550440"/>
            <a:chOff x="315720" y="2954880"/>
            <a:chExt cx="2732400" cy="550440"/>
          </a:xfrm>
        </p:grpSpPr>
        <p:sp>
          <p:nvSpPr>
            <p:cNvPr id="937" name=""/>
            <p:cNvSpPr/>
            <p:nvPr/>
          </p:nvSpPr>
          <p:spPr>
            <a:xfrm flipV="1">
              <a:off x="1676520" y="3048120"/>
              <a:ext cx="1371600" cy="457200"/>
            </a:xfrm>
            <a:prstGeom prst="line">
              <a:avLst/>
            </a:prstGeom>
            <a:ln w="76320">
              <a:solidFill>
                <a:srgbClr val="0000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938" name=""/>
            <p:cNvSpPr/>
            <p:nvPr/>
          </p:nvSpPr>
          <p:spPr>
            <a:xfrm>
              <a:off x="315720" y="2954880"/>
              <a:ext cx="1494360" cy="3992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00"/>
                  </a:solidFill>
                  <a:effectLst/>
                  <a:uFillTx/>
                  <a:latin typeface="Frutiger 45 Light"/>
                </a:rPr>
                <a:t>2) Content not found, </a:t>
              </a:r>
              <a:endParaRPr b="0" lang="en-US" sz="10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00"/>
                  </a:solidFill>
                  <a:effectLst/>
                  <a:uFillTx/>
                  <a:latin typeface="Frutiger 45 Light"/>
                </a:rPr>
                <a:t>request upstream</a:t>
              </a:r>
              <a:endParaRPr b="0" lang="en-US" sz="1000" strike="noStrike" u="none">
                <a:solidFill>
                  <a:srgbClr val="ffffff"/>
                </a:solidFill>
                <a:effectLst/>
                <a:uFillTx/>
                <a:latin typeface="Times New Roman"/>
              </a:endParaRPr>
            </a:p>
          </p:txBody>
        </p:sp>
      </p:grpSp>
      <p:grpSp>
        <p:nvGrpSpPr>
          <p:cNvPr id="939" name=""/>
          <p:cNvGrpSpPr/>
          <p:nvPr/>
        </p:nvGrpSpPr>
        <p:grpSpPr>
          <a:xfrm>
            <a:off x="1695240" y="1904760"/>
            <a:ext cx="1657440" cy="627120"/>
            <a:chOff x="1695240" y="1904760"/>
            <a:chExt cx="1657440" cy="627120"/>
          </a:xfrm>
        </p:grpSpPr>
        <p:sp>
          <p:nvSpPr>
            <p:cNvPr id="940" name=""/>
            <p:cNvSpPr/>
            <p:nvPr/>
          </p:nvSpPr>
          <p:spPr>
            <a:xfrm flipV="1">
              <a:off x="3352680" y="1904760"/>
              <a:ext cx="0" cy="609480"/>
            </a:xfrm>
            <a:prstGeom prst="line">
              <a:avLst/>
            </a:prstGeom>
            <a:ln w="76320">
              <a:solidFill>
                <a:srgbClr val="0000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941" name=""/>
            <p:cNvSpPr/>
            <p:nvPr/>
          </p:nvSpPr>
          <p:spPr>
            <a:xfrm>
              <a:off x="1695240" y="2132640"/>
              <a:ext cx="1494360" cy="3992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00"/>
                  </a:solidFill>
                  <a:effectLst/>
                  <a:uFillTx/>
                  <a:latin typeface="Frutiger 45 Light"/>
                </a:rPr>
                <a:t>3) Content not found, </a:t>
              </a:r>
              <a:endParaRPr b="0" lang="en-US" sz="10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00"/>
                  </a:solidFill>
                  <a:effectLst/>
                  <a:uFillTx/>
                  <a:latin typeface="Frutiger 45 Light"/>
                </a:rPr>
                <a:t>request upstream</a:t>
              </a:r>
              <a:endParaRPr b="0" lang="en-US" sz="1000" strike="noStrike" u="none">
                <a:solidFill>
                  <a:srgbClr val="ffffff"/>
                </a:solidFill>
                <a:effectLst/>
                <a:uFillTx/>
                <a:latin typeface="Times New Roman"/>
              </a:endParaRPr>
            </a:p>
          </p:txBody>
        </p:sp>
      </p:grpSp>
      <p:grpSp>
        <p:nvGrpSpPr>
          <p:cNvPr id="942" name=""/>
          <p:cNvGrpSpPr/>
          <p:nvPr/>
        </p:nvGrpSpPr>
        <p:grpSpPr>
          <a:xfrm>
            <a:off x="4343400" y="1904760"/>
            <a:ext cx="1676520" cy="609480"/>
            <a:chOff x="4343400" y="1904760"/>
            <a:chExt cx="1676520" cy="609480"/>
          </a:xfrm>
        </p:grpSpPr>
        <p:sp>
          <p:nvSpPr>
            <p:cNvPr id="943" name=""/>
            <p:cNvSpPr/>
            <p:nvPr/>
          </p:nvSpPr>
          <p:spPr>
            <a:xfrm flipV="1">
              <a:off x="4343400" y="1904760"/>
              <a:ext cx="0" cy="609480"/>
            </a:xfrm>
            <a:prstGeom prst="line">
              <a:avLst/>
            </a:prstGeom>
            <a:ln w="76320">
              <a:solidFill>
                <a:srgbClr val="00cc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944" name=""/>
            <p:cNvSpPr/>
            <p:nvPr/>
          </p:nvSpPr>
          <p:spPr>
            <a:xfrm>
              <a:off x="4570560" y="1980000"/>
              <a:ext cx="1449360" cy="3992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00"/>
                  </a:solidFill>
                  <a:effectLst/>
                  <a:uFillTx/>
                  <a:latin typeface="Frutiger 45 Light"/>
                </a:rPr>
                <a:t>4) Content found, </a:t>
              </a:r>
              <a:endParaRPr b="0" lang="en-US" sz="10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00"/>
                  </a:solidFill>
                  <a:effectLst/>
                  <a:uFillTx/>
                  <a:latin typeface="Frutiger 45 Light"/>
                </a:rPr>
                <a:t>deliver downstream</a:t>
              </a:r>
              <a:endParaRPr b="0" lang="en-US" sz="1000" strike="noStrike" u="none">
                <a:solidFill>
                  <a:srgbClr val="ffffff"/>
                </a:solidFill>
                <a:effectLst/>
                <a:uFillTx/>
                <a:latin typeface="Times New Roman"/>
              </a:endParaRPr>
            </a:p>
          </p:txBody>
        </p:sp>
      </p:grpSp>
      <p:grpSp>
        <p:nvGrpSpPr>
          <p:cNvPr id="945" name=""/>
          <p:cNvGrpSpPr/>
          <p:nvPr/>
        </p:nvGrpSpPr>
        <p:grpSpPr>
          <a:xfrm>
            <a:off x="1828800" y="3276720"/>
            <a:ext cx="2666880" cy="1007640"/>
            <a:chOff x="1828800" y="3276720"/>
            <a:chExt cx="2666880" cy="1007640"/>
          </a:xfrm>
        </p:grpSpPr>
        <p:sp>
          <p:nvSpPr>
            <p:cNvPr id="946" name=""/>
            <p:cNvSpPr/>
            <p:nvPr/>
          </p:nvSpPr>
          <p:spPr>
            <a:xfrm flipV="1">
              <a:off x="1828800" y="3276720"/>
              <a:ext cx="1371600" cy="457200"/>
            </a:xfrm>
            <a:prstGeom prst="line">
              <a:avLst/>
            </a:prstGeom>
            <a:ln w="76320">
              <a:solidFill>
                <a:srgbClr val="00cc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947" name=""/>
            <p:cNvSpPr/>
            <p:nvPr/>
          </p:nvSpPr>
          <p:spPr>
            <a:xfrm>
              <a:off x="3041640" y="3885120"/>
              <a:ext cx="1454040" cy="3992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00"/>
                  </a:solidFill>
                  <a:effectLst/>
                  <a:uFillTx/>
                  <a:latin typeface="Frutiger 45 Light"/>
                </a:rPr>
                <a:t>5) Store content, </a:t>
              </a:r>
              <a:endParaRPr b="0" lang="en-US" sz="10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00"/>
                  </a:solidFill>
                  <a:effectLst/>
                  <a:uFillTx/>
                  <a:latin typeface="Frutiger 45 Light"/>
                </a:rPr>
                <a:t>deliver downstream</a:t>
              </a:r>
              <a:endParaRPr b="0" lang="en-US" sz="1000" strike="noStrike" u="none">
                <a:solidFill>
                  <a:srgbClr val="ffffff"/>
                </a:solidFill>
                <a:effectLst/>
                <a:uFillTx/>
                <a:latin typeface="Times New Roman"/>
              </a:endParaRPr>
            </a:p>
          </p:txBody>
        </p:sp>
      </p:grpSp>
      <p:grpSp>
        <p:nvGrpSpPr>
          <p:cNvPr id="948" name=""/>
          <p:cNvGrpSpPr/>
          <p:nvPr/>
        </p:nvGrpSpPr>
        <p:grpSpPr>
          <a:xfrm>
            <a:off x="1143000" y="4478760"/>
            <a:ext cx="1905120" cy="399240"/>
            <a:chOff x="1143000" y="4478760"/>
            <a:chExt cx="1905120" cy="399240"/>
          </a:xfrm>
        </p:grpSpPr>
        <p:sp>
          <p:nvSpPr>
            <p:cNvPr id="949" name=""/>
            <p:cNvSpPr/>
            <p:nvPr/>
          </p:nvSpPr>
          <p:spPr>
            <a:xfrm flipV="1">
              <a:off x="1143000" y="4495320"/>
              <a:ext cx="0" cy="381240"/>
            </a:xfrm>
            <a:prstGeom prst="line">
              <a:avLst/>
            </a:prstGeom>
            <a:ln w="19080">
              <a:solidFill>
                <a:srgbClr val="00cc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950" name=""/>
            <p:cNvSpPr/>
            <p:nvPr/>
          </p:nvSpPr>
          <p:spPr>
            <a:xfrm>
              <a:off x="1593720" y="4478760"/>
              <a:ext cx="1454400" cy="3992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00"/>
                  </a:solidFill>
                  <a:effectLst/>
                  <a:uFillTx/>
                  <a:latin typeface="Frutiger 45 Light"/>
                </a:rPr>
                <a:t>6) Store content, </a:t>
              </a:r>
              <a:endParaRPr b="0" lang="en-US" sz="10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00"/>
                  </a:solidFill>
                  <a:effectLst/>
                  <a:uFillTx/>
                  <a:latin typeface="Frutiger 45 Light"/>
                </a:rPr>
                <a:t>deliver downstream</a:t>
              </a:r>
              <a:endParaRPr b="0" lang="en-US" sz="1000" strike="noStrike" u="none">
                <a:solidFill>
                  <a:srgbClr val="ffffff"/>
                </a:solidFill>
                <a:effectLst/>
                <a:uFillTx/>
                <a:latin typeface="Times New Roman"/>
              </a:endParaRPr>
            </a:p>
          </p:txBody>
        </p:sp>
      </p:grpSp>
    </p:spTree>
  </p:cSld>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951" name="PlaceHolder 1"/>
          <p:cNvSpPr>
            <a:spLocks noGrp="1"/>
          </p:cNvSpPr>
          <p:nvPr>
            <p:ph type="title"/>
          </p:nvPr>
        </p:nvSpPr>
        <p:spPr>
          <a:xfrm>
            <a:off x="641160" y="75960"/>
            <a:ext cx="6778440" cy="685800"/>
          </a:xfrm>
          <a:prstGeom prst="rect">
            <a:avLst/>
          </a:prstGeom>
          <a:noFill/>
          <a:ln w="0">
            <a:noFill/>
          </a:ln>
        </p:spPr>
        <p:txBody>
          <a:bodyPr lIns="81360" rIns="81360" tIns="40680" bIns="40680" anchor="ctr">
            <a:noAutofit/>
          </a:bodyPr>
          <a:p>
            <a:pPr indent="0" algn="ctr">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4000" strike="noStrike" u="none">
                <a:solidFill>
                  <a:srgbClr val="ffff00"/>
                </a:solidFill>
                <a:effectLst/>
                <a:uFillTx/>
                <a:latin typeface="Frutiger 45 Light"/>
              </a:rPr>
              <a:t>How Does Caching Work?</a:t>
            </a:r>
            <a:endParaRPr b="0" lang="en-US" sz="4000" strike="noStrike" u="none">
              <a:solidFill>
                <a:srgbClr val="ffffff"/>
              </a:solidFill>
              <a:effectLst/>
              <a:uFillTx/>
              <a:latin typeface="Frutiger 45 Light"/>
            </a:endParaRPr>
          </a:p>
        </p:txBody>
      </p:sp>
      <p:grpSp>
        <p:nvGrpSpPr>
          <p:cNvPr id="952" name=""/>
          <p:cNvGrpSpPr/>
          <p:nvPr/>
        </p:nvGrpSpPr>
        <p:grpSpPr>
          <a:xfrm>
            <a:off x="5900760" y="3252960"/>
            <a:ext cx="1033200" cy="861480"/>
            <a:chOff x="5900760" y="3252960"/>
            <a:chExt cx="1033200" cy="861480"/>
          </a:xfrm>
        </p:grpSpPr>
        <p:pic>
          <p:nvPicPr>
            <p:cNvPr id="953" name="radio-building%20copy" descr=""/>
            <p:cNvPicPr/>
            <p:nvPr/>
          </p:nvPicPr>
          <p:blipFill>
            <a:blip r:embed="rId2"/>
            <a:stretch/>
          </p:blipFill>
          <p:spPr>
            <a:xfrm>
              <a:off x="5900760" y="3252960"/>
              <a:ext cx="695160" cy="677520"/>
            </a:xfrm>
            <a:prstGeom prst="rect">
              <a:avLst/>
            </a:prstGeom>
            <a:noFill/>
            <a:ln w="0">
              <a:noFill/>
            </a:ln>
          </p:spPr>
        </p:pic>
        <p:pic>
          <p:nvPicPr>
            <p:cNvPr id="954" name="server%20copy" descr=""/>
            <p:cNvPicPr/>
            <p:nvPr/>
          </p:nvPicPr>
          <p:blipFill>
            <a:blip r:embed="rId3"/>
            <a:stretch/>
          </p:blipFill>
          <p:spPr>
            <a:xfrm>
              <a:off x="6414840" y="3587760"/>
              <a:ext cx="519120" cy="526680"/>
            </a:xfrm>
            <a:prstGeom prst="rect">
              <a:avLst/>
            </a:prstGeom>
            <a:noFill/>
            <a:ln w="0">
              <a:noFill/>
            </a:ln>
          </p:spPr>
        </p:pic>
      </p:grpSp>
      <p:grpSp>
        <p:nvGrpSpPr>
          <p:cNvPr id="955" name=""/>
          <p:cNvGrpSpPr/>
          <p:nvPr/>
        </p:nvGrpSpPr>
        <p:grpSpPr>
          <a:xfrm>
            <a:off x="914400" y="3429000"/>
            <a:ext cx="1096560" cy="869760"/>
            <a:chOff x="914400" y="3429000"/>
            <a:chExt cx="1096560" cy="869760"/>
          </a:xfrm>
        </p:grpSpPr>
        <p:pic>
          <p:nvPicPr>
            <p:cNvPr id="956" name="pop-building%20copy" descr=""/>
            <p:cNvPicPr/>
            <p:nvPr/>
          </p:nvPicPr>
          <p:blipFill>
            <a:blip r:embed="rId4"/>
            <a:stretch/>
          </p:blipFill>
          <p:spPr>
            <a:xfrm>
              <a:off x="914400" y="3429000"/>
              <a:ext cx="749160" cy="758520"/>
            </a:xfrm>
            <a:prstGeom prst="rect">
              <a:avLst/>
            </a:prstGeom>
            <a:noFill/>
            <a:ln w="0">
              <a:noFill/>
            </a:ln>
          </p:spPr>
        </p:pic>
        <p:pic>
          <p:nvPicPr>
            <p:cNvPr id="957" name="server%20copy" descr=""/>
            <p:cNvPicPr/>
            <p:nvPr/>
          </p:nvPicPr>
          <p:blipFill>
            <a:blip r:embed="rId5"/>
            <a:stretch/>
          </p:blipFill>
          <p:spPr>
            <a:xfrm>
              <a:off x="1492200" y="3771720"/>
              <a:ext cx="518760" cy="527040"/>
            </a:xfrm>
            <a:prstGeom prst="rect">
              <a:avLst/>
            </a:prstGeom>
            <a:noFill/>
            <a:ln w="0">
              <a:noFill/>
            </a:ln>
          </p:spPr>
        </p:pic>
      </p:grpSp>
      <p:sp>
        <p:nvSpPr>
          <p:cNvPr id="958" name=""/>
          <p:cNvSpPr/>
          <p:nvPr/>
        </p:nvSpPr>
        <p:spPr>
          <a:xfrm>
            <a:off x="662040" y="4190400"/>
            <a:ext cx="1883160" cy="36828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00"/>
                </a:solidFill>
                <a:effectLst/>
                <a:uFillTx/>
                <a:latin typeface="Frutiger 45 Light"/>
              </a:rPr>
              <a:t>ePowered ISP 1</a:t>
            </a:r>
            <a:endParaRPr b="0" lang="en-US" sz="1800" strike="noStrike" u="none">
              <a:solidFill>
                <a:srgbClr val="ffffff"/>
              </a:solidFill>
              <a:effectLst/>
              <a:uFillTx/>
              <a:latin typeface="Times New Roman"/>
            </a:endParaRPr>
          </a:p>
        </p:txBody>
      </p:sp>
      <p:sp>
        <p:nvSpPr>
          <p:cNvPr id="959" name=""/>
          <p:cNvSpPr/>
          <p:nvPr/>
        </p:nvSpPr>
        <p:spPr>
          <a:xfrm>
            <a:off x="5532480" y="4052160"/>
            <a:ext cx="1883160" cy="36828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00"/>
                </a:solidFill>
                <a:effectLst/>
                <a:uFillTx/>
                <a:latin typeface="Frutiger 45 Light"/>
              </a:rPr>
              <a:t>ePowered ISP 2</a:t>
            </a:r>
            <a:endParaRPr b="0" lang="en-US" sz="1800" strike="noStrike" u="none">
              <a:solidFill>
                <a:srgbClr val="ffffff"/>
              </a:solidFill>
              <a:effectLst/>
              <a:uFillTx/>
              <a:latin typeface="Times New Roman"/>
            </a:endParaRPr>
          </a:p>
        </p:txBody>
      </p:sp>
      <p:grpSp>
        <p:nvGrpSpPr>
          <p:cNvPr id="960" name=""/>
          <p:cNvGrpSpPr/>
          <p:nvPr/>
        </p:nvGrpSpPr>
        <p:grpSpPr>
          <a:xfrm>
            <a:off x="3200400" y="2362320"/>
            <a:ext cx="1357200" cy="1006200"/>
            <a:chOff x="3200400" y="2362320"/>
            <a:chExt cx="1357200" cy="1006200"/>
          </a:xfrm>
        </p:grpSpPr>
        <p:pic>
          <p:nvPicPr>
            <p:cNvPr id="961" name="pop-building%20copy" descr=""/>
            <p:cNvPicPr/>
            <p:nvPr/>
          </p:nvPicPr>
          <p:blipFill>
            <a:blip r:embed="rId6"/>
            <a:stretch/>
          </p:blipFill>
          <p:spPr>
            <a:xfrm>
              <a:off x="3457440" y="2610000"/>
              <a:ext cx="747720" cy="758520"/>
            </a:xfrm>
            <a:prstGeom prst="rect">
              <a:avLst/>
            </a:prstGeom>
            <a:noFill/>
            <a:ln w="0">
              <a:noFill/>
            </a:ln>
          </p:spPr>
        </p:pic>
        <p:pic>
          <p:nvPicPr>
            <p:cNvPr id="962" name="server%20copy" descr=""/>
            <p:cNvPicPr/>
            <p:nvPr/>
          </p:nvPicPr>
          <p:blipFill>
            <a:blip r:embed="rId7"/>
            <a:stretch/>
          </p:blipFill>
          <p:spPr>
            <a:xfrm>
              <a:off x="3200400" y="2438280"/>
              <a:ext cx="519120" cy="527040"/>
            </a:xfrm>
            <a:prstGeom prst="rect">
              <a:avLst/>
            </a:prstGeom>
            <a:noFill/>
            <a:ln w="0">
              <a:noFill/>
            </a:ln>
          </p:spPr>
        </p:pic>
        <p:pic>
          <p:nvPicPr>
            <p:cNvPr id="963" name="server%20copy" descr=""/>
            <p:cNvPicPr/>
            <p:nvPr/>
          </p:nvPicPr>
          <p:blipFill>
            <a:blip r:embed="rId8"/>
            <a:stretch/>
          </p:blipFill>
          <p:spPr>
            <a:xfrm>
              <a:off x="3657600" y="2362320"/>
              <a:ext cx="519120" cy="527040"/>
            </a:xfrm>
            <a:prstGeom prst="rect">
              <a:avLst/>
            </a:prstGeom>
            <a:noFill/>
            <a:ln w="0">
              <a:noFill/>
            </a:ln>
          </p:spPr>
        </p:pic>
        <p:pic>
          <p:nvPicPr>
            <p:cNvPr id="964" name="server%20copy" descr=""/>
            <p:cNvPicPr/>
            <p:nvPr/>
          </p:nvPicPr>
          <p:blipFill>
            <a:blip r:embed="rId9"/>
            <a:stretch/>
          </p:blipFill>
          <p:spPr>
            <a:xfrm>
              <a:off x="4038480" y="2438280"/>
              <a:ext cx="519120" cy="527040"/>
            </a:xfrm>
            <a:prstGeom prst="rect">
              <a:avLst/>
            </a:prstGeom>
            <a:noFill/>
            <a:ln w="0">
              <a:noFill/>
            </a:ln>
          </p:spPr>
        </p:pic>
      </p:grpSp>
      <p:sp>
        <p:nvSpPr>
          <p:cNvPr id="965" name=""/>
          <p:cNvSpPr/>
          <p:nvPr/>
        </p:nvSpPr>
        <p:spPr>
          <a:xfrm>
            <a:off x="2960640" y="3276000"/>
            <a:ext cx="1882800" cy="36828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00"/>
                </a:solidFill>
                <a:effectLst/>
                <a:uFillTx/>
                <a:latin typeface="Frutiger 45 Light"/>
              </a:rPr>
              <a:t>Enron City POP</a:t>
            </a:r>
            <a:endParaRPr b="0" lang="en-US" sz="1800" strike="noStrike" u="none">
              <a:solidFill>
                <a:srgbClr val="ffffff"/>
              </a:solidFill>
              <a:effectLst/>
              <a:uFillTx/>
              <a:latin typeface="Times New Roman"/>
            </a:endParaRPr>
          </a:p>
        </p:txBody>
      </p:sp>
      <p:grpSp>
        <p:nvGrpSpPr>
          <p:cNvPr id="966" name=""/>
          <p:cNvGrpSpPr/>
          <p:nvPr/>
        </p:nvGrpSpPr>
        <p:grpSpPr>
          <a:xfrm>
            <a:off x="3200400" y="768240"/>
            <a:ext cx="1447920" cy="1362240"/>
            <a:chOff x="3200400" y="768240"/>
            <a:chExt cx="1447920" cy="1362240"/>
          </a:xfrm>
        </p:grpSpPr>
        <p:pic>
          <p:nvPicPr>
            <p:cNvPr id="967" name="pop-building%20copy" descr=""/>
            <p:cNvPicPr/>
            <p:nvPr/>
          </p:nvPicPr>
          <p:blipFill>
            <a:blip r:embed="rId10"/>
            <a:stretch/>
          </p:blipFill>
          <p:spPr>
            <a:xfrm>
              <a:off x="3505320" y="1371600"/>
              <a:ext cx="747720" cy="758880"/>
            </a:xfrm>
            <a:prstGeom prst="rect">
              <a:avLst/>
            </a:prstGeom>
            <a:noFill/>
            <a:ln w="0">
              <a:noFill/>
            </a:ln>
          </p:spPr>
        </p:pic>
        <p:pic>
          <p:nvPicPr>
            <p:cNvPr id="968" name="server%20copy" descr=""/>
            <p:cNvPicPr/>
            <p:nvPr/>
          </p:nvPicPr>
          <p:blipFill>
            <a:blip r:embed="rId11"/>
            <a:stretch/>
          </p:blipFill>
          <p:spPr>
            <a:xfrm>
              <a:off x="3200400" y="1143000"/>
              <a:ext cx="519120" cy="527040"/>
            </a:xfrm>
            <a:prstGeom prst="rect">
              <a:avLst/>
            </a:prstGeom>
            <a:noFill/>
            <a:ln w="0">
              <a:noFill/>
            </a:ln>
          </p:spPr>
        </p:pic>
        <p:pic>
          <p:nvPicPr>
            <p:cNvPr id="969" name="server%20copy" descr=""/>
            <p:cNvPicPr/>
            <p:nvPr/>
          </p:nvPicPr>
          <p:blipFill>
            <a:blip r:embed="rId12"/>
            <a:stretch/>
          </p:blipFill>
          <p:spPr>
            <a:xfrm>
              <a:off x="3581280" y="1066680"/>
              <a:ext cx="519120" cy="527040"/>
            </a:xfrm>
            <a:prstGeom prst="rect">
              <a:avLst/>
            </a:prstGeom>
            <a:noFill/>
            <a:ln w="0">
              <a:noFill/>
            </a:ln>
          </p:spPr>
        </p:pic>
        <p:pic>
          <p:nvPicPr>
            <p:cNvPr id="970" name="server%20copy" descr=""/>
            <p:cNvPicPr/>
            <p:nvPr/>
          </p:nvPicPr>
          <p:blipFill>
            <a:blip r:embed="rId13"/>
            <a:stretch/>
          </p:blipFill>
          <p:spPr>
            <a:xfrm>
              <a:off x="3962520" y="1149480"/>
              <a:ext cx="519120" cy="527040"/>
            </a:xfrm>
            <a:prstGeom prst="rect">
              <a:avLst/>
            </a:prstGeom>
            <a:noFill/>
            <a:ln w="0">
              <a:noFill/>
            </a:ln>
          </p:spPr>
        </p:pic>
        <p:pic>
          <p:nvPicPr>
            <p:cNvPr id="971" name="server%20copy" descr=""/>
            <p:cNvPicPr/>
            <p:nvPr/>
          </p:nvPicPr>
          <p:blipFill>
            <a:blip r:embed="rId14"/>
            <a:stretch/>
          </p:blipFill>
          <p:spPr>
            <a:xfrm>
              <a:off x="3290760" y="844560"/>
              <a:ext cx="519120" cy="527040"/>
            </a:xfrm>
            <a:prstGeom prst="rect">
              <a:avLst/>
            </a:prstGeom>
            <a:noFill/>
            <a:ln w="0">
              <a:noFill/>
            </a:ln>
          </p:spPr>
        </p:pic>
        <p:pic>
          <p:nvPicPr>
            <p:cNvPr id="972" name="server%20copy" descr=""/>
            <p:cNvPicPr/>
            <p:nvPr/>
          </p:nvPicPr>
          <p:blipFill>
            <a:blip r:embed="rId15"/>
            <a:stretch/>
          </p:blipFill>
          <p:spPr>
            <a:xfrm>
              <a:off x="3747960" y="768240"/>
              <a:ext cx="519120" cy="527040"/>
            </a:xfrm>
            <a:prstGeom prst="rect">
              <a:avLst/>
            </a:prstGeom>
            <a:noFill/>
            <a:ln w="0">
              <a:noFill/>
            </a:ln>
          </p:spPr>
        </p:pic>
        <p:pic>
          <p:nvPicPr>
            <p:cNvPr id="973" name="server%20copy" descr=""/>
            <p:cNvPicPr/>
            <p:nvPr/>
          </p:nvPicPr>
          <p:blipFill>
            <a:blip r:embed="rId16"/>
            <a:stretch/>
          </p:blipFill>
          <p:spPr>
            <a:xfrm>
              <a:off x="4129200" y="844560"/>
              <a:ext cx="519120" cy="527040"/>
            </a:xfrm>
            <a:prstGeom prst="rect">
              <a:avLst/>
            </a:prstGeom>
            <a:noFill/>
            <a:ln w="0">
              <a:noFill/>
            </a:ln>
          </p:spPr>
        </p:pic>
      </p:grpSp>
      <p:sp>
        <p:nvSpPr>
          <p:cNvPr id="974" name=""/>
          <p:cNvSpPr/>
          <p:nvPr/>
        </p:nvSpPr>
        <p:spPr>
          <a:xfrm>
            <a:off x="509760" y="821880"/>
            <a:ext cx="2479320" cy="64260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00"/>
                </a:solidFill>
                <a:effectLst/>
                <a:uFillTx/>
                <a:latin typeface="Frutiger 45 Light"/>
              </a:rPr>
              <a:t>Content Ingressed &amp;</a:t>
            </a:r>
            <a:endParaRPr b="0" lang="en-US" sz="18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00"/>
                </a:solidFill>
                <a:effectLst/>
                <a:uFillTx/>
                <a:latin typeface="Frutiger 45 Light"/>
              </a:rPr>
              <a:t>Stored (PDX for now)</a:t>
            </a:r>
            <a:endParaRPr b="0" lang="en-US" sz="1800" strike="noStrike" u="none">
              <a:solidFill>
                <a:srgbClr val="ffffff"/>
              </a:solidFill>
              <a:effectLst/>
              <a:uFillTx/>
              <a:latin typeface="Times New Roman"/>
            </a:endParaRPr>
          </a:p>
        </p:txBody>
      </p:sp>
      <p:pic>
        <p:nvPicPr>
          <p:cNvPr id="975" name="computer%20copy" descr=""/>
          <p:cNvPicPr/>
          <p:nvPr/>
        </p:nvPicPr>
        <p:blipFill>
          <a:blip r:embed="rId17"/>
          <a:stretch/>
        </p:blipFill>
        <p:spPr>
          <a:xfrm>
            <a:off x="838080" y="5029200"/>
            <a:ext cx="466920" cy="466560"/>
          </a:xfrm>
          <a:prstGeom prst="rect">
            <a:avLst/>
          </a:prstGeom>
          <a:noFill/>
          <a:ln w="0">
            <a:noFill/>
          </a:ln>
        </p:spPr>
      </p:pic>
      <p:sp>
        <p:nvSpPr>
          <p:cNvPr id="976" name=""/>
          <p:cNvSpPr/>
          <p:nvPr/>
        </p:nvSpPr>
        <p:spPr>
          <a:xfrm>
            <a:off x="533520" y="5486400"/>
            <a:ext cx="1038240" cy="237600"/>
          </a:xfrm>
          <a:prstGeom prst="rect">
            <a:avLst/>
          </a:prstGeom>
          <a:noFill/>
          <a:ln w="0">
            <a:noFill/>
          </a:ln>
        </p:spPr>
        <p:style>
          <a:lnRef idx="0"/>
          <a:fillRef idx="0"/>
          <a:effectRef idx="0"/>
          <a:fontRef idx="minor"/>
        </p:style>
        <p:txBody>
          <a:bodyPr lIns="102960" rIns="102960" tIns="51480" bIns="51480" anchor="t">
            <a:spAutoFit/>
          </a:bodyPr>
          <a:p>
            <a:pPr algn="ctr">
              <a:lnSpc>
                <a:spcPct val="80000"/>
              </a:lnSpc>
              <a:spcBef>
                <a:spcPts val="689"/>
              </a:spcBef>
              <a:tabLst>
                <a:tab algn="l" pos="0"/>
                <a:tab algn="l" pos="1028880"/>
                <a:tab algn="l" pos="2057400"/>
                <a:tab algn="l" pos="3086280"/>
                <a:tab algn="l" pos="4114800"/>
                <a:tab algn="l" pos="5143680"/>
                <a:tab algn="l" pos="6172200"/>
                <a:tab algn="l" pos="7201080"/>
                <a:tab algn="l" pos="8229600"/>
                <a:tab algn="l" pos="9258480"/>
                <a:tab algn="l" pos="10287000"/>
              </a:tabLst>
            </a:pPr>
            <a:r>
              <a:rPr b="1" lang="en-US" sz="1100" strike="noStrike" u="none">
                <a:solidFill>
                  <a:srgbClr val="ffff00"/>
                </a:solidFill>
                <a:effectLst/>
                <a:uFillTx/>
                <a:latin typeface="Tahoma"/>
              </a:rPr>
              <a:t>End User 1</a:t>
            </a:r>
            <a:endParaRPr b="0" lang="en-US" sz="1100" strike="noStrike" u="none">
              <a:solidFill>
                <a:srgbClr val="ffffff"/>
              </a:solidFill>
              <a:effectLst/>
              <a:uFillTx/>
              <a:latin typeface="Times New Roman"/>
            </a:endParaRPr>
          </a:p>
        </p:txBody>
      </p:sp>
      <p:pic>
        <p:nvPicPr>
          <p:cNvPr id="977" name="computer%20copy" descr=""/>
          <p:cNvPicPr/>
          <p:nvPr/>
        </p:nvPicPr>
        <p:blipFill>
          <a:blip r:embed="rId18"/>
          <a:stretch/>
        </p:blipFill>
        <p:spPr>
          <a:xfrm>
            <a:off x="1676520" y="5029200"/>
            <a:ext cx="466560" cy="466560"/>
          </a:xfrm>
          <a:prstGeom prst="rect">
            <a:avLst/>
          </a:prstGeom>
          <a:noFill/>
          <a:ln w="0">
            <a:noFill/>
          </a:ln>
        </p:spPr>
      </p:pic>
      <p:pic>
        <p:nvPicPr>
          <p:cNvPr id="978" name="computer%20copy" descr=""/>
          <p:cNvPicPr/>
          <p:nvPr/>
        </p:nvPicPr>
        <p:blipFill>
          <a:blip r:embed="rId19"/>
          <a:stretch/>
        </p:blipFill>
        <p:spPr>
          <a:xfrm>
            <a:off x="6048360" y="4869000"/>
            <a:ext cx="466920" cy="466560"/>
          </a:xfrm>
          <a:prstGeom prst="rect">
            <a:avLst/>
          </a:prstGeom>
          <a:noFill/>
          <a:ln w="0">
            <a:noFill/>
          </a:ln>
        </p:spPr>
      </p:pic>
      <p:sp>
        <p:nvSpPr>
          <p:cNvPr id="979" name=""/>
          <p:cNvSpPr/>
          <p:nvPr/>
        </p:nvSpPr>
        <p:spPr>
          <a:xfrm>
            <a:off x="1552680" y="5486400"/>
            <a:ext cx="1038240" cy="237600"/>
          </a:xfrm>
          <a:prstGeom prst="rect">
            <a:avLst/>
          </a:prstGeom>
          <a:noFill/>
          <a:ln w="0">
            <a:noFill/>
          </a:ln>
        </p:spPr>
        <p:style>
          <a:lnRef idx="0"/>
          <a:fillRef idx="0"/>
          <a:effectRef idx="0"/>
          <a:fontRef idx="minor"/>
        </p:style>
        <p:txBody>
          <a:bodyPr lIns="102960" rIns="102960" tIns="51480" bIns="51480" anchor="t">
            <a:spAutoFit/>
          </a:bodyPr>
          <a:p>
            <a:pPr algn="ctr">
              <a:lnSpc>
                <a:spcPct val="80000"/>
              </a:lnSpc>
              <a:spcBef>
                <a:spcPts val="689"/>
              </a:spcBef>
              <a:tabLst>
                <a:tab algn="l" pos="0"/>
                <a:tab algn="l" pos="1028880"/>
                <a:tab algn="l" pos="2057400"/>
                <a:tab algn="l" pos="3086280"/>
                <a:tab algn="l" pos="4114800"/>
                <a:tab algn="l" pos="5143680"/>
                <a:tab algn="l" pos="6172200"/>
                <a:tab algn="l" pos="7201080"/>
                <a:tab algn="l" pos="8229600"/>
                <a:tab algn="l" pos="9258480"/>
                <a:tab algn="l" pos="10287000"/>
              </a:tabLst>
            </a:pPr>
            <a:r>
              <a:rPr b="1" lang="en-US" sz="1100" strike="noStrike" u="none">
                <a:solidFill>
                  <a:srgbClr val="ffff00"/>
                </a:solidFill>
                <a:effectLst/>
                <a:uFillTx/>
                <a:latin typeface="Tahoma"/>
              </a:rPr>
              <a:t>End User 2</a:t>
            </a:r>
            <a:endParaRPr b="0" lang="en-US" sz="1100" strike="noStrike" u="none">
              <a:solidFill>
                <a:srgbClr val="ffffff"/>
              </a:solidFill>
              <a:effectLst/>
              <a:uFillTx/>
              <a:latin typeface="Times New Roman"/>
            </a:endParaRPr>
          </a:p>
        </p:txBody>
      </p:sp>
      <p:sp>
        <p:nvSpPr>
          <p:cNvPr id="980" name=""/>
          <p:cNvSpPr/>
          <p:nvPr/>
        </p:nvSpPr>
        <p:spPr>
          <a:xfrm>
            <a:off x="5591160" y="5326200"/>
            <a:ext cx="1038240" cy="237600"/>
          </a:xfrm>
          <a:prstGeom prst="rect">
            <a:avLst/>
          </a:prstGeom>
          <a:noFill/>
          <a:ln w="0">
            <a:noFill/>
          </a:ln>
        </p:spPr>
        <p:style>
          <a:lnRef idx="0"/>
          <a:fillRef idx="0"/>
          <a:effectRef idx="0"/>
          <a:fontRef idx="minor"/>
        </p:style>
        <p:txBody>
          <a:bodyPr lIns="102960" rIns="102960" tIns="51480" bIns="51480" anchor="t">
            <a:spAutoFit/>
          </a:bodyPr>
          <a:p>
            <a:pPr algn="ctr">
              <a:lnSpc>
                <a:spcPct val="80000"/>
              </a:lnSpc>
              <a:spcBef>
                <a:spcPts val="689"/>
              </a:spcBef>
              <a:tabLst>
                <a:tab algn="l" pos="0"/>
                <a:tab algn="l" pos="1028880"/>
                <a:tab algn="l" pos="2057400"/>
                <a:tab algn="l" pos="3086280"/>
                <a:tab algn="l" pos="4114800"/>
                <a:tab algn="l" pos="5143680"/>
                <a:tab algn="l" pos="6172200"/>
                <a:tab algn="l" pos="7201080"/>
                <a:tab algn="l" pos="8229600"/>
                <a:tab algn="l" pos="9258480"/>
                <a:tab algn="l" pos="10287000"/>
              </a:tabLst>
            </a:pPr>
            <a:r>
              <a:rPr b="1" lang="en-US" sz="1100" strike="noStrike" u="none">
                <a:solidFill>
                  <a:srgbClr val="ffff00"/>
                </a:solidFill>
                <a:effectLst/>
                <a:uFillTx/>
                <a:latin typeface="Tahoma"/>
              </a:rPr>
              <a:t>End User 3</a:t>
            </a:r>
            <a:endParaRPr b="0" lang="en-US" sz="1100" strike="noStrike" u="none">
              <a:solidFill>
                <a:srgbClr val="ffffff"/>
              </a:solidFill>
              <a:effectLst/>
              <a:uFillTx/>
              <a:latin typeface="Times New Roman"/>
            </a:endParaRPr>
          </a:p>
        </p:txBody>
      </p:sp>
      <p:grpSp>
        <p:nvGrpSpPr>
          <p:cNvPr id="981" name=""/>
          <p:cNvGrpSpPr/>
          <p:nvPr/>
        </p:nvGrpSpPr>
        <p:grpSpPr>
          <a:xfrm>
            <a:off x="5331960" y="4419360"/>
            <a:ext cx="840240" cy="459000"/>
            <a:chOff x="5331960" y="4419360"/>
            <a:chExt cx="840240" cy="459000"/>
          </a:xfrm>
        </p:grpSpPr>
        <p:sp>
          <p:nvSpPr>
            <p:cNvPr id="982" name=""/>
            <p:cNvSpPr/>
            <p:nvPr/>
          </p:nvSpPr>
          <p:spPr>
            <a:xfrm flipV="1">
              <a:off x="6172200" y="4419360"/>
              <a:ext cx="0" cy="381240"/>
            </a:xfrm>
            <a:prstGeom prst="line">
              <a:avLst/>
            </a:prstGeom>
            <a:ln w="19080">
              <a:solidFill>
                <a:srgbClr val="0000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983" name=""/>
            <p:cNvSpPr/>
            <p:nvPr/>
          </p:nvSpPr>
          <p:spPr>
            <a:xfrm>
              <a:off x="5331960" y="4479120"/>
              <a:ext cx="757080" cy="3992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00"/>
                  </a:solidFill>
                  <a:effectLst/>
                  <a:uFillTx/>
                  <a:latin typeface="Frutiger 45 Light"/>
                </a:rPr>
                <a:t>1) Stream</a:t>
              </a:r>
              <a:endParaRPr b="0" lang="en-US" sz="10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00"/>
                  </a:solidFill>
                  <a:effectLst/>
                  <a:uFillTx/>
                  <a:latin typeface="Frutiger 45 Light"/>
                </a:rPr>
                <a:t>Request</a:t>
              </a:r>
              <a:endParaRPr b="0" lang="en-US" sz="1000" strike="noStrike" u="none">
                <a:solidFill>
                  <a:srgbClr val="ffffff"/>
                </a:solidFill>
                <a:effectLst/>
                <a:uFillTx/>
                <a:latin typeface="Times New Roman"/>
              </a:endParaRPr>
            </a:p>
          </p:txBody>
        </p:sp>
      </p:grpSp>
      <p:grpSp>
        <p:nvGrpSpPr>
          <p:cNvPr id="984" name=""/>
          <p:cNvGrpSpPr/>
          <p:nvPr/>
        </p:nvGrpSpPr>
        <p:grpSpPr>
          <a:xfrm>
            <a:off x="4572000" y="2971800"/>
            <a:ext cx="1454040" cy="1068120"/>
            <a:chOff x="4572000" y="2971800"/>
            <a:chExt cx="1454040" cy="1068120"/>
          </a:xfrm>
        </p:grpSpPr>
        <p:sp>
          <p:nvSpPr>
            <p:cNvPr id="985" name=""/>
            <p:cNvSpPr/>
            <p:nvPr/>
          </p:nvSpPr>
          <p:spPr>
            <a:xfrm flipH="1" flipV="1">
              <a:off x="4572000" y="2971800"/>
              <a:ext cx="1295280" cy="533520"/>
            </a:xfrm>
            <a:prstGeom prst="line">
              <a:avLst/>
            </a:prstGeom>
            <a:ln w="76320">
              <a:solidFill>
                <a:srgbClr val="00cc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986" name=""/>
            <p:cNvSpPr/>
            <p:nvPr/>
          </p:nvSpPr>
          <p:spPr>
            <a:xfrm>
              <a:off x="4572000" y="3640680"/>
              <a:ext cx="1454040" cy="3992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00"/>
                  </a:solidFill>
                  <a:effectLst/>
                  <a:uFillTx/>
                  <a:latin typeface="Frutiger 45 Light"/>
                </a:rPr>
                <a:t>3) Store content, </a:t>
              </a:r>
              <a:endParaRPr b="0" lang="en-US" sz="10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00"/>
                  </a:solidFill>
                  <a:effectLst/>
                  <a:uFillTx/>
                  <a:latin typeface="Frutiger 45 Light"/>
                </a:rPr>
                <a:t>deliver downstream</a:t>
              </a:r>
              <a:endParaRPr b="0" lang="en-US" sz="1000" strike="noStrike" u="none">
                <a:solidFill>
                  <a:srgbClr val="ffffff"/>
                </a:solidFill>
                <a:effectLst/>
                <a:uFillTx/>
                <a:latin typeface="Times New Roman"/>
              </a:endParaRPr>
            </a:p>
          </p:txBody>
        </p:sp>
      </p:grpSp>
      <p:grpSp>
        <p:nvGrpSpPr>
          <p:cNvPr id="987" name=""/>
          <p:cNvGrpSpPr/>
          <p:nvPr/>
        </p:nvGrpSpPr>
        <p:grpSpPr>
          <a:xfrm>
            <a:off x="6324480" y="4418640"/>
            <a:ext cx="1523880" cy="399240"/>
            <a:chOff x="6324480" y="4418640"/>
            <a:chExt cx="1523880" cy="399240"/>
          </a:xfrm>
        </p:grpSpPr>
        <p:sp>
          <p:nvSpPr>
            <p:cNvPr id="988" name=""/>
            <p:cNvSpPr/>
            <p:nvPr/>
          </p:nvSpPr>
          <p:spPr>
            <a:xfrm flipV="1">
              <a:off x="6324480" y="4419720"/>
              <a:ext cx="0" cy="380880"/>
            </a:xfrm>
            <a:prstGeom prst="line">
              <a:avLst/>
            </a:prstGeom>
            <a:ln w="19080">
              <a:solidFill>
                <a:srgbClr val="00cc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989" name=""/>
            <p:cNvSpPr/>
            <p:nvPr/>
          </p:nvSpPr>
          <p:spPr>
            <a:xfrm>
              <a:off x="6394320" y="4418640"/>
              <a:ext cx="1454040" cy="3992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00"/>
                  </a:solidFill>
                  <a:effectLst/>
                  <a:uFillTx/>
                  <a:latin typeface="Frutiger 45 Light"/>
                </a:rPr>
                <a:t>4) Store content, </a:t>
              </a:r>
              <a:endParaRPr b="0" lang="en-US" sz="10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00"/>
                  </a:solidFill>
                  <a:effectLst/>
                  <a:uFillTx/>
                  <a:latin typeface="Frutiger 45 Light"/>
                </a:rPr>
                <a:t>deliver downstream</a:t>
              </a:r>
              <a:endParaRPr b="0" lang="en-US" sz="1000" strike="noStrike" u="none">
                <a:solidFill>
                  <a:srgbClr val="ffffff"/>
                </a:solidFill>
                <a:effectLst/>
                <a:uFillTx/>
                <a:latin typeface="Times New Roman"/>
              </a:endParaRPr>
            </a:p>
          </p:txBody>
        </p:sp>
      </p:grpSp>
      <p:grpSp>
        <p:nvGrpSpPr>
          <p:cNvPr id="990" name=""/>
          <p:cNvGrpSpPr/>
          <p:nvPr/>
        </p:nvGrpSpPr>
        <p:grpSpPr>
          <a:xfrm>
            <a:off x="4648320" y="2590560"/>
            <a:ext cx="2648160" cy="533160"/>
            <a:chOff x="4648320" y="2590560"/>
            <a:chExt cx="2648160" cy="533160"/>
          </a:xfrm>
        </p:grpSpPr>
        <p:sp>
          <p:nvSpPr>
            <p:cNvPr id="991" name=""/>
            <p:cNvSpPr/>
            <p:nvPr/>
          </p:nvSpPr>
          <p:spPr>
            <a:xfrm>
              <a:off x="5802120" y="2649960"/>
              <a:ext cx="1494360" cy="3992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00"/>
                  </a:solidFill>
                  <a:effectLst/>
                  <a:uFillTx/>
                  <a:latin typeface="Frutiger 45 Light"/>
                </a:rPr>
                <a:t>2) Content not found, </a:t>
              </a:r>
              <a:endParaRPr b="0" lang="en-US" sz="10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00"/>
                  </a:solidFill>
                  <a:effectLst/>
                  <a:uFillTx/>
                  <a:latin typeface="Frutiger 45 Light"/>
                </a:rPr>
                <a:t>request upstream</a:t>
              </a:r>
              <a:endParaRPr b="0" lang="en-US" sz="1000" strike="noStrike" u="none">
                <a:solidFill>
                  <a:srgbClr val="ffffff"/>
                </a:solidFill>
                <a:effectLst/>
                <a:uFillTx/>
                <a:latin typeface="Times New Roman"/>
              </a:endParaRPr>
            </a:p>
          </p:txBody>
        </p:sp>
        <p:sp>
          <p:nvSpPr>
            <p:cNvPr id="992" name=""/>
            <p:cNvSpPr/>
            <p:nvPr/>
          </p:nvSpPr>
          <p:spPr>
            <a:xfrm flipH="1" flipV="1">
              <a:off x="4648320" y="2590560"/>
              <a:ext cx="1295280" cy="533160"/>
            </a:xfrm>
            <a:prstGeom prst="line">
              <a:avLst/>
            </a:prstGeom>
            <a:ln w="76320">
              <a:solidFill>
                <a:srgbClr val="0000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grpSp>
      <p:grpSp>
        <p:nvGrpSpPr>
          <p:cNvPr id="993" name=""/>
          <p:cNvGrpSpPr/>
          <p:nvPr/>
        </p:nvGrpSpPr>
        <p:grpSpPr>
          <a:xfrm>
            <a:off x="912240" y="4571640"/>
            <a:ext cx="840240" cy="459000"/>
            <a:chOff x="912240" y="4571640"/>
            <a:chExt cx="840240" cy="459000"/>
          </a:xfrm>
        </p:grpSpPr>
        <p:sp>
          <p:nvSpPr>
            <p:cNvPr id="994" name=""/>
            <p:cNvSpPr/>
            <p:nvPr/>
          </p:nvSpPr>
          <p:spPr>
            <a:xfrm flipV="1">
              <a:off x="1752480" y="4571640"/>
              <a:ext cx="0" cy="381240"/>
            </a:xfrm>
            <a:prstGeom prst="line">
              <a:avLst/>
            </a:prstGeom>
            <a:ln w="19080">
              <a:solidFill>
                <a:srgbClr val="0000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995" name=""/>
            <p:cNvSpPr/>
            <p:nvPr/>
          </p:nvSpPr>
          <p:spPr>
            <a:xfrm>
              <a:off x="912240" y="4631400"/>
              <a:ext cx="757080" cy="3992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00"/>
                  </a:solidFill>
                  <a:effectLst/>
                  <a:uFillTx/>
                  <a:latin typeface="Frutiger 45 Light"/>
                </a:rPr>
                <a:t>1) Stream</a:t>
              </a:r>
              <a:endParaRPr b="0" lang="en-US" sz="10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00"/>
                  </a:solidFill>
                  <a:effectLst/>
                  <a:uFillTx/>
                  <a:latin typeface="Frutiger 45 Light"/>
                </a:rPr>
                <a:t>Request</a:t>
              </a:r>
              <a:endParaRPr b="0" lang="en-US" sz="1000" strike="noStrike" u="none">
                <a:solidFill>
                  <a:srgbClr val="ffffff"/>
                </a:solidFill>
                <a:effectLst/>
                <a:uFillTx/>
                <a:latin typeface="Times New Roman"/>
              </a:endParaRPr>
            </a:p>
          </p:txBody>
        </p:sp>
      </p:grpSp>
      <p:grpSp>
        <p:nvGrpSpPr>
          <p:cNvPr id="996" name=""/>
          <p:cNvGrpSpPr/>
          <p:nvPr/>
        </p:nvGrpSpPr>
        <p:grpSpPr>
          <a:xfrm>
            <a:off x="1905120" y="4570920"/>
            <a:ext cx="1523880" cy="399240"/>
            <a:chOff x="1905120" y="4570920"/>
            <a:chExt cx="1523880" cy="399240"/>
          </a:xfrm>
        </p:grpSpPr>
        <p:sp>
          <p:nvSpPr>
            <p:cNvPr id="997" name=""/>
            <p:cNvSpPr/>
            <p:nvPr/>
          </p:nvSpPr>
          <p:spPr>
            <a:xfrm flipV="1">
              <a:off x="1905120" y="4572000"/>
              <a:ext cx="0" cy="380880"/>
            </a:xfrm>
            <a:prstGeom prst="line">
              <a:avLst/>
            </a:prstGeom>
            <a:ln w="19080">
              <a:solidFill>
                <a:srgbClr val="00cc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998" name=""/>
            <p:cNvSpPr/>
            <p:nvPr/>
          </p:nvSpPr>
          <p:spPr>
            <a:xfrm>
              <a:off x="1974960" y="4570920"/>
              <a:ext cx="1454040" cy="3992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00"/>
                  </a:solidFill>
                  <a:effectLst/>
                  <a:uFillTx/>
                  <a:latin typeface="Frutiger 45 Light"/>
                </a:rPr>
                <a:t>2) Store content, </a:t>
              </a:r>
              <a:endParaRPr b="0" lang="en-US" sz="1000" strike="noStrike" u="none">
                <a:solidFill>
                  <a:srgbClr val="ffffff"/>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00"/>
                  </a:solidFill>
                  <a:effectLst/>
                  <a:uFillTx/>
                  <a:latin typeface="Frutiger 45 Light"/>
                </a:rPr>
                <a:t>deliver downstream</a:t>
              </a:r>
              <a:endParaRPr b="0" lang="en-US" sz="1000" strike="noStrike" u="none">
                <a:solidFill>
                  <a:srgbClr val="ffffff"/>
                </a:solidFill>
                <a:effectLst/>
                <a:uFillTx/>
                <a:latin typeface="Times New Roman"/>
              </a:endParaRPr>
            </a:p>
          </p:txBody>
        </p:sp>
      </p:grpSp>
    </p:spTree>
  </p:cSld>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999" name="PlaceHolder 1"/>
          <p:cNvSpPr>
            <a:spLocks noGrp="1"/>
          </p:cNvSpPr>
          <p:nvPr>
            <p:ph type="title"/>
          </p:nvPr>
        </p:nvSpPr>
        <p:spPr>
          <a:xfrm>
            <a:off x="609480" y="76320"/>
            <a:ext cx="6910560" cy="1015920"/>
          </a:xfrm>
          <a:prstGeom prst="rect">
            <a:avLst/>
          </a:prstGeom>
          <a:noFill/>
          <a:ln w="0">
            <a:noFill/>
          </a:ln>
        </p:spPr>
        <p:txBody>
          <a:bodyPr lIns="81360" rIns="81360" tIns="40680" bIns="40680" anchor="ctr">
            <a:noAutofit/>
          </a:bodyPr>
          <a:p>
            <a:pPr indent="0" algn="ctr">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4000" strike="noStrike" u="none">
                <a:solidFill>
                  <a:srgbClr val="ffff00"/>
                </a:solidFill>
                <a:effectLst/>
                <a:uFillTx/>
                <a:latin typeface="Frutiger 45 Light"/>
              </a:rPr>
              <a:t>What is Coming Next?</a:t>
            </a:r>
            <a:endParaRPr b="0" lang="en-US" sz="4000" strike="noStrike" u="none">
              <a:solidFill>
                <a:srgbClr val="ffffff"/>
              </a:solidFill>
              <a:effectLst/>
              <a:uFillTx/>
              <a:latin typeface="Frutiger 45 Light"/>
            </a:endParaRPr>
          </a:p>
        </p:txBody>
      </p:sp>
      <p:sp>
        <p:nvSpPr>
          <p:cNvPr id="1000" name="PlaceHolder 2"/>
          <p:cNvSpPr>
            <a:spLocks noGrp="1"/>
          </p:cNvSpPr>
          <p:nvPr>
            <p:ph/>
          </p:nvPr>
        </p:nvSpPr>
        <p:spPr>
          <a:xfrm>
            <a:off x="609480" y="1294920"/>
            <a:ext cx="6910560" cy="3659400"/>
          </a:xfrm>
          <a:prstGeom prst="rect">
            <a:avLst/>
          </a:prstGeom>
          <a:noFill/>
          <a:ln w="0">
            <a:noFill/>
          </a:ln>
        </p:spPr>
        <p:txBody>
          <a:bodyPr lIns="81360" rIns="81360" tIns="40680" bIns="40680" anchor="t">
            <a:normAutofit/>
          </a:bodyPr>
          <a:p>
            <a:pPr marL="304920" indent="-304920">
              <a:spcBef>
                <a:spcPts val="700"/>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2800" strike="noStrike" u="none">
                <a:solidFill>
                  <a:srgbClr val="ffff00"/>
                </a:solidFill>
                <a:effectLst/>
                <a:uFillTx/>
                <a:latin typeface="Frutiger 45 Light"/>
              </a:rPr>
              <a:t>Technical Product Briefs</a:t>
            </a:r>
            <a:endParaRPr b="0" lang="en-US" sz="2800" strike="noStrike" u="none">
              <a:solidFill>
                <a:srgbClr val="ffffff"/>
              </a:solidFill>
              <a:effectLst/>
              <a:uFillTx/>
              <a:latin typeface="Frutiger 45 Light"/>
            </a:endParaRPr>
          </a:p>
          <a:p>
            <a:pPr lvl="1" marL="660240" indent="-253800">
              <a:spcBef>
                <a:spcPts val="60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2400" strike="noStrike" u="none">
                <a:solidFill>
                  <a:srgbClr val="ffff00"/>
                </a:solidFill>
                <a:effectLst/>
                <a:uFillTx/>
                <a:latin typeface="Frutiger 45 Light"/>
              </a:rPr>
              <a:t>Short technical papers covering specific product features</a:t>
            </a:r>
            <a:endParaRPr b="0" lang="en-US" sz="2400" strike="noStrike" u="none">
              <a:solidFill>
                <a:srgbClr val="ffffff"/>
              </a:solidFill>
              <a:effectLst/>
              <a:uFillTx/>
              <a:latin typeface="Frutiger 45 Light"/>
            </a:endParaRPr>
          </a:p>
          <a:p>
            <a:pPr lvl="2" marL="1015920" indent="-203040">
              <a:spcBef>
                <a:spcPts val="499"/>
              </a:spcBef>
              <a:buClr>
                <a:srgbClr val="ffff00"/>
              </a:buClr>
              <a:buFont typeface="Frutiger 45 Light"/>
              <a:buChar char="•"/>
              <a:tabLst>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2000" strike="noStrike" u="none">
                <a:solidFill>
                  <a:srgbClr val="ffff00"/>
                </a:solidFill>
                <a:effectLst/>
                <a:uFillTx/>
                <a:latin typeface="Frutiger 45 Light"/>
              </a:rPr>
              <a:t>Multicast, caching, satellite, etc.</a:t>
            </a:r>
            <a:endParaRPr b="0" lang="en-US" sz="2000" strike="noStrike" u="none">
              <a:solidFill>
                <a:srgbClr val="ffffff"/>
              </a:solidFill>
              <a:effectLst/>
              <a:uFillTx/>
              <a:latin typeface="Frutiger 45 Light"/>
            </a:endParaRPr>
          </a:p>
          <a:p>
            <a:pPr marL="304920" indent="-304920">
              <a:spcBef>
                <a:spcPts val="700"/>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2800" strike="noStrike" u="none">
                <a:solidFill>
                  <a:srgbClr val="ffff00"/>
                </a:solidFill>
                <a:effectLst/>
                <a:uFillTx/>
                <a:latin typeface="Frutiger 45 Light"/>
              </a:rPr>
              <a:t>Improved access to information</a:t>
            </a:r>
            <a:endParaRPr b="0" lang="en-US" sz="2800" strike="noStrike" u="none">
              <a:solidFill>
                <a:srgbClr val="ffffff"/>
              </a:solidFill>
              <a:effectLst/>
              <a:uFillTx/>
              <a:latin typeface="Frutiger 45 Light"/>
            </a:endParaRPr>
          </a:p>
          <a:p>
            <a:pPr lvl="1" marL="660240" indent="-253800">
              <a:spcBef>
                <a:spcPts val="60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2400" strike="noStrike" u="none">
                <a:solidFill>
                  <a:srgbClr val="ffff00"/>
                </a:solidFill>
                <a:effectLst/>
                <a:uFillTx/>
                <a:latin typeface="Frutiger 45 Light"/>
              </a:rPr>
              <a:t>Notes Database cleanup</a:t>
            </a:r>
            <a:endParaRPr b="0" lang="en-US" sz="2400" strike="noStrike" u="none">
              <a:solidFill>
                <a:srgbClr val="ffffff"/>
              </a:solidFill>
              <a:effectLst/>
              <a:uFillTx/>
              <a:latin typeface="Frutiger 45 Light"/>
            </a:endParaRPr>
          </a:p>
          <a:p>
            <a:pPr lvl="1" marL="660240" indent="-253800">
              <a:spcBef>
                <a:spcPts val="60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2400" strike="noStrike" u="none">
                <a:solidFill>
                  <a:srgbClr val="ffff00"/>
                </a:solidFill>
                <a:effectLst/>
                <a:uFillTx/>
                <a:latin typeface="Frutiger 45 Light"/>
              </a:rPr>
              <a:t>Website for latest product info.</a:t>
            </a:r>
            <a:endParaRPr b="0" lang="en-US" sz="2400" strike="noStrike" u="none">
              <a:solidFill>
                <a:srgbClr val="ffffff"/>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125280" y="210960"/>
            <a:ext cx="7880400" cy="525600"/>
          </a:xfrm>
          <a:prstGeom prst="rect">
            <a:avLst/>
          </a:prstGeom>
          <a:noFill/>
          <a:ln w="0">
            <a:noFill/>
          </a:ln>
        </p:spPr>
        <p:txBody>
          <a:bodyPr lIns="82800" rIns="82800" tIns="41400" bIns="41400" anchor="t">
            <a:noAutofit/>
          </a:bodyPr>
          <a:p>
            <a:pPr indent="0" algn="ctr">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2200" strike="noStrike" u="none">
                <a:solidFill>
                  <a:srgbClr val="ffff00"/>
                </a:solidFill>
                <a:effectLst/>
                <a:uFillTx/>
                <a:latin typeface="Frutiger 45 Light"/>
              </a:rPr>
              <a:t>Requesting and Receiving Basic Information over</a:t>
            </a:r>
            <a:br>
              <a:rPr sz="2200"/>
            </a:br>
            <a:r>
              <a:rPr b="1" lang="en-US" sz="2200" strike="noStrike" u="none">
                <a:solidFill>
                  <a:srgbClr val="ffff00"/>
                </a:solidFill>
                <a:effectLst/>
                <a:uFillTx/>
                <a:latin typeface="Frutiger 45 Light"/>
              </a:rPr>
              <a:t>The Internet</a:t>
            </a:r>
            <a:endParaRPr b="0" lang="en-US" sz="2200" strike="noStrike" u="none">
              <a:solidFill>
                <a:srgbClr val="ffffff"/>
              </a:solidFill>
              <a:effectLst/>
              <a:uFillTx/>
              <a:latin typeface="Frutiger 45 Light"/>
            </a:endParaRPr>
          </a:p>
        </p:txBody>
      </p:sp>
      <p:sp>
        <p:nvSpPr>
          <p:cNvPr id="20" name=""/>
          <p:cNvSpPr/>
          <p:nvPr/>
        </p:nvSpPr>
        <p:spPr>
          <a:xfrm>
            <a:off x="2952720" y="3441600"/>
            <a:ext cx="2619360" cy="517680"/>
          </a:xfrm>
          <a:prstGeom prst="leftArrow">
            <a:avLst>
              <a:gd name="adj1" fmla="val 54981"/>
              <a:gd name="adj2" fmla="val 53362"/>
            </a:avLst>
          </a:prstGeom>
          <a:solidFill>
            <a:srgbClr val="0033cc"/>
          </a:solidFill>
          <a:ln w="9360">
            <a:solidFill>
              <a:srgbClr val="ffffff"/>
            </a:solidFill>
            <a:miter/>
          </a:ln>
        </p:spPr>
        <p:style>
          <a:lnRef idx="0"/>
          <a:fillRef idx="0"/>
          <a:effectRef idx="0"/>
          <a:fontRef idx="minor"/>
        </p:style>
        <p:txBody>
          <a:bodyPr lIns="90000" rIns="90000" tIns="91440" bIns="91440" anchor="ctr">
            <a:spAutoFit/>
          </a:bodyPr>
          <a:p>
            <a:endParaRPr b="0" lang="en-US" sz="2400" strike="noStrike" u="none">
              <a:solidFill>
                <a:srgbClr val="ffffff"/>
              </a:solidFill>
              <a:effectLst/>
              <a:uFillTx/>
              <a:latin typeface="Times New Roman"/>
            </a:endParaRPr>
          </a:p>
        </p:txBody>
      </p:sp>
      <p:sp>
        <p:nvSpPr>
          <p:cNvPr id="21" name=""/>
          <p:cNvSpPr/>
          <p:nvPr/>
        </p:nvSpPr>
        <p:spPr>
          <a:xfrm rot="10800000">
            <a:off x="3235320" y="3940200"/>
            <a:ext cx="2620800" cy="517680"/>
          </a:xfrm>
          <a:prstGeom prst="leftArrow">
            <a:avLst>
              <a:gd name="adj1" fmla="val 54981"/>
              <a:gd name="adj2" fmla="val 53391"/>
            </a:avLst>
          </a:prstGeom>
          <a:solidFill>
            <a:srgbClr val="0033cc"/>
          </a:solidFill>
          <a:ln w="9360">
            <a:solidFill>
              <a:srgbClr val="ffffff"/>
            </a:solidFill>
            <a:miter/>
          </a:ln>
        </p:spPr>
        <p:style>
          <a:lnRef idx="0"/>
          <a:fillRef idx="0"/>
          <a:effectRef idx="0"/>
          <a:fontRef idx="minor"/>
        </p:style>
        <p:txBody>
          <a:bodyPr lIns="90000" rIns="90000" tIns="91440" bIns="91440" anchor="ctr">
            <a:spAutoFit/>
          </a:bodyPr>
          <a:p>
            <a:endParaRPr b="0" lang="en-US" sz="2400" strike="noStrike" u="none">
              <a:solidFill>
                <a:srgbClr val="ffffff"/>
              </a:solidFill>
              <a:effectLst/>
              <a:uFillTx/>
              <a:latin typeface="Times New Roman"/>
            </a:endParaRPr>
          </a:p>
        </p:txBody>
      </p:sp>
      <p:sp>
        <p:nvSpPr>
          <p:cNvPr id="22" name=""/>
          <p:cNvSpPr/>
          <p:nvPr/>
        </p:nvSpPr>
        <p:spPr>
          <a:xfrm>
            <a:off x="4203720" y="3622680"/>
            <a:ext cx="452520" cy="1681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01800"/>
                <a:tab algn="l" pos="1803240"/>
                <a:tab algn="l" pos="2705040"/>
                <a:tab algn="l" pos="3606840"/>
                <a:tab algn="l" pos="4508640"/>
                <a:tab algn="l" pos="5410080"/>
                <a:tab algn="l" pos="6311880"/>
                <a:tab algn="l" pos="7213680"/>
                <a:tab algn="l" pos="8115480"/>
                <a:tab algn="l" pos="9016920"/>
                <a:tab algn="l" pos="9918720"/>
                <a:tab algn="l" pos="10820520"/>
              </a:tabLst>
            </a:pPr>
            <a:r>
              <a:rPr b="0" lang="en-US" sz="1100" strike="noStrike" u="none">
                <a:solidFill>
                  <a:srgbClr val="ffffff"/>
                </a:solidFill>
                <a:effectLst/>
                <a:uFillTx/>
                <a:latin typeface="Times New Roman"/>
              </a:rPr>
              <a:t>Request</a:t>
            </a:r>
            <a:endParaRPr b="0" lang="en-US" sz="1100" strike="noStrike" u="none">
              <a:solidFill>
                <a:srgbClr val="ffffff"/>
              </a:solidFill>
              <a:effectLst/>
              <a:uFillTx/>
              <a:latin typeface="Times New Roman"/>
            </a:endParaRPr>
          </a:p>
        </p:txBody>
      </p:sp>
      <p:sp>
        <p:nvSpPr>
          <p:cNvPr id="23" name=""/>
          <p:cNvSpPr/>
          <p:nvPr/>
        </p:nvSpPr>
        <p:spPr>
          <a:xfrm>
            <a:off x="4160520" y="4121280"/>
            <a:ext cx="538200" cy="1681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01800"/>
                <a:tab algn="l" pos="1803240"/>
                <a:tab algn="l" pos="2705040"/>
                <a:tab algn="l" pos="3606840"/>
                <a:tab algn="l" pos="4508640"/>
                <a:tab algn="l" pos="5410080"/>
                <a:tab algn="l" pos="6311880"/>
                <a:tab algn="l" pos="7213680"/>
                <a:tab algn="l" pos="8115480"/>
                <a:tab algn="l" pos="9016920"/>
                <a:tab algn="l" pos="9918720"/>
                <a:tab algn="l" pos="10820520"/>
              </a:tabLst>
            </a:pPr>
            <a:r>
              <a:rPr b="0" lang="en-US" sz="1100" strike="noStrike" u="none">
                <a:solidFill>
                  <a:srgbClr val="ffffff"/>
                </a:solidFill>
                <a:effectLst/>
                <a:uFillTx/>
                <a:latin typeface="Times New Roman"/>
              </a:rPr>
              <a:t>Response</a:t>
            </a:r>
            <a:endParaRPr b="0" lang="en-US" sz="1100" strike="noStrike" u="none">
              <a:solidFill>
                <a:srgbClr val="ffffff"/>
              </a:solidFill>
              <a:effectLst/>
              <a:uFillTx/>
              <a:latin typeface="Times New Roman"/>
            </a:endParaRPr>
          </a:p>
        </p:txBody>
      </p:sp>
      <p:sp>
        <p:nvSpPr>
          <p:cNvPr id="24" name=""/>
          <p:cNvSpPr/>
          <p:nvPr/>
        </p:nvSpPr>
        <p:spPr>
          <a:xfrm>
            <a:off x="111240" y="1246320"/>
            <a:ext cx="2460600" cy="1490400"/>
          </a:xfrm>
          <a:custGeom>
            <a:avLst/>
            <a:gdLst/>
            <a:ahLst/>
            <a:rect l="l" t="t" r="r" b="b"/>
            <a:pathLst>
              <a:path w="4173" h="2523">
                <a:moveTo>
                  <a:pt x="4021" y="15"/>
                </a:moveTo>
                <a:lnTo>
                  <a:pt x="4000" y="0"/>
                </a:lnTo>
                <a:lnTo>
                  <a:pt x="3977" y="0"/>
                </a:lnTo>
                <a:lnTo>
                  <a:pt x="3962" y="0"/>
                </a:lnTo>
                <a:lnTo>
                  <a:pt x="3952" y="20"/>
                </a:lnTo>
                <a:lnTo>
                  <a:pt x="3934" y="15"/>
                </a:lnTo>
                <a:lnTo>
                  <a:pt x="3918" y="20"/>
                </a:lnTo>
                <a:lnTo>
                  <a:pt x="3911" y="43"/>
                </a:lnTo>
                <a:lnTo>
                  <a:pt x="3880" y="99"/>
                </a:lnTo>
                <a:lnTo>
                  <a:pt x="3895" y="135"/>
                </a:lnTo>
                <a:lnTo>
                  <a:pt x="3882" y="176"/>
                </a:lnTo>
                <a:lnTo>
                  <a:pt x="3893" y="194"/>
                </a:lnTo>
                <a:lnTo>
                  <a:pt x="3890" y="227"/>
                </a:lnTo>
                <a:lnTo>
                  <a:pt x="3885" y="258"/>
                </a:lnTo>
                <a:lnTo>
                  <a:pt x="3867" y="263"/>
                </a:lnTo>
                <a:lnTo>
                  <a:pt x="3852" y="245"/>
                </a:lnTo>
                <a:lnTo>
                  <a:pt x="3824" y="312"/>
                </a:lnTo>
                <a:lnTo>
                  <a:pt x="3770" y="327"/>
                </a:lnTo>
                <a:lnTo>
                  <a:pt x="3698" y="347"/>
                </a:lnTo>
                <a:lnTo>
                  <a:pt x="3647" y="360"/>
                </a:lnTo>
                <a:lnTo>
                  <a:pt x="3606" y="396"/>
                </a:lnTo>
                <a:lnTo>
                  <a:pt x="3578" y="434"/>
                </a:lnTo>
                <a:lnTo>
                  <a:pt x="3555" y="434"/>
                </a:lnTo>
                <a:lnTo>
                  <a:pt x="3529" y="478"/>
                </a:lnTo>
                <a:lnTo>
                  <a:pt x="3540" y="491"/>
                </a:lnTo>
                <a:lnTo>
                  <a:pt x="3547" y="524"/>
                </a:lnTo>
                <a:lnTo>
                  <a:pt x="3535" y="537"/>
                </a:lnTo>
                <a:lnTo>
                  <a:pt x="3517" y="562"/>
                </a:lnTo>
                <a:lnTo>
                  <a:pt x="3496" y="567"/>
                </a:lnTo>
                <a:lnTo>
                  <a:pt x="3489" y="585"/>
                </a:lnTo>
                <a:lnTo>
                  <a:pt x="3455" y="590"/>
                </a:lnTo>
                <a:lnTo>
                  <a:pt x="3407" y="590"/>
                </a:lnTo>
                <a:lnTo>
                  <a:pt x="3368" y="613"/>
                </a:lnTo>
                <a:lnTo>
                  <a:pt x="3373" y="652"/>
                </a:lnTo>
                <a:lnTo>
                  <a:pt x="3361" y="682"/>
                </a:lnTo>
                <a:lnTo>
                  <a:pt x="3330" y="723"/>
                </a:lnTo>
                <a:lnTo>
                  <a:pt x="3289" y="762"/>
                </a:lnTo>
                <a:lnTo>
                  <a:pt x="3251" y="777"/>
                </a:lnTo>
                <a:lnTo>
                  <a:pt x="3238" y="808"/>
                </a:lnTo>
                <a:lnTo>
                  <a:pt x="3156" y="841"/>
                </a:lnTo>
                <a:lnTo>
                  <a:pt x="3113" y="831"/>
                </a:lnTo>
                <a:lnTo>
                  <a:pt x="3102" y="821"/>
                </a:lnTo>
                <a:lnTo>
                  <a:pt x="3123" y="800"/>
                </a:lnTo>
                <a:lnTo>
                  <a:pt x="3125" y="775"/>
                </a:lnTo>
                <a:lnTo>
                  <a:pt x="3110" y="751"/>
                </a:lnTo>
                <a:lnTo>
                  <a:pt x="3128" y="739"/>
                </a:lnTo>
                <a:lnTo>
                  <a:pt x="3151" y="744"/>
                </a:lnTo>
                <a:lnTo>
                  <a:pt x="3146" y="695"/>
                </a:lnTo>
                <a:lnTo>
                  <a:pt x="3141" y="654"/>
                </a:lnTo>
                <a:lnTo>
                  <a:pt x="3128" y="618"/>
                </a:lnTo>
                <a:lnTo>
                  <a:pt x="3107" y="601"/>
                </a:lnTo>
                <a:lnTo>
                  <a:pt x="3077" y="590"/>
                </a:lnTo>
                <a:lnTo>
                  <a:pt x="3054" y="608"/>
                </a:lnTo>
                <a:lnTo>
                  <a:pt x="3033" y="639"/>
                </a:lnTo>
                <a:lnTo>
                  <a:pt x="3008" y="631"/>
                </a:lnTo>
                <a:lnTo>
                  <a:pt x="3018" y="616"/>
                </a:lnTo>
                <a:lnTo>
                  <a:pt x="3028" y="608"/>
                </a:lnTo>
                <a:lnTo>
                  <a:pt x="3043" y="598"/>
                </a:lnTo>
                <a:lnTo>
                  <a:pt x="3066" y="572"/>
                </a:lnTo>
                <a:lnTo>
                  <a:pt x="3049" y="521"/>
                </a:lnTo>
                <a:lnTo>
                  <a:pt x="3043" y="478"/>
                </a:lnTo>
                <a:lnTo>
                  <a:pt x="3008" y="473"/>
                </a:lnTo>
                <a:lnTo>
                  <a:pt x="2946" y="434"/>
                </a:lnTo>
                <a:lnTo>
                  <a:pt x="2908" y="450"/>
                </a:lnTo>
                <a:lnTo>
                  <a:pt x="2903" y="468"/>
                </a:lnTo>
                <a:lnTo>
                  <a:pt x="2910" y="483"/>
                </a:lnTo>
                <a:lnTo>
                  <a:pt x="2893" y="491"/>
                </a:lnTo>
                <a:lnTo>
                  <a:pt x="2890" y="521"/>
                </a:lnTo>
                <a:lnTo>
                  <a:pt x="2875" y="521"/>
                </a:lnTo>
                <a:lnTo>
                  <a:pt x="2846" y="547"/>
                </a:lnTo>
                <a:lnTo>
                  <a:pt x="2836" y="565"/>
                </a:lnTo>
                <a:lnTo>
                  <a:pt x="2829" y="585"/>
                </a:lnTo>
                <a:lnTo>
                  <a:pt x="2829" y="634"/>
                </a:lnTo>
                <a:lnTo>
                  <a:pt x="2823" y="685"/>
                </a:lnTo>
                <a:lnTo>
                  <a:pt x="2836" y="716"/>
                </a:lnTo>
                <a:lnTo>
                  <a:pt x="2854" y="767"/>
                </a:lnTo>
                <a:lnTo>
                  <a:pt x="2854" y="828"/>
                </a:lnTo>
                <a:lnTo>
                  <a:pt x="2836" y="895"/>
                </a:lnTo>
                <a:lnTo>
                  <a:pt x="2808" y="900"/>
                </a:lnTo>
                <a:lnTo>
                  <a:pt x="2788" y="890"/>
                </a:lnTo>
                <a:lnTo>
                  <a:pt x="2772" y="864"/>
                </a:lnTo>
                <a:lnTo>
                  <a:pt x="2752" y="828"/>
                </a:lnTo>
                <a:lnTo>
                  <a:pt x="2757" y="780"/>
                </a:lnTo>
                <a:lnTo>
                  <a:pt x="2757" y="746"/>
                </a:lnTo>
                <a:lnTo>
                  <a:pt x="2742" y="718"/>
                </a:lnTo>
                <a:lnTo>
                  <a:pt x="2744" y="657"/>
                </a:lnTo>
                <a:lnTo>
                  <a:pt x="2752" y="611"/>
                </a:lnTo>
                <a:lnTo>
                  <a:pt x="2754" y="585"/>
                </a:lnTo>
                <a:lnTo>
                  <a:pt x="2785" y="544"/>
                </a:lnTo>
                <a:lnTo>
                  <a:pt x="2767" y="524"/>
                </a:lnTo>
                <a:lnTo>
                  <a:pt x="2752" y="534"/>
                </a:lnTo>
                <a:lnTo>
                  <a:pt x="2742" y="557"/>
                </a:lnTo>
                <a:lnTo>
                  <a:pt x="2708" y="593"/>
                </a:lnTo>
                <a:lnTo>
                  <a:pt x="2729" y="562"/>
                </a:lnTo>
                <a:lnTo>
                  <a:pt x="2729" y="542"/>
                </a:lnTo>
                <a:lnTo>
                  <a:pt x="2724" y="516"/>
                </a:lnTo>
                <a:lnTo>
                  <a:pt x="2729" y="493"/>
                </a:lnTo>
                <a:lnTo>
                  <a:pt x="2742" y="473"/>
                </a:lnTo>
                <a:lnTo>
                  <a:pt x="2747" y="439"/>
                </a:lnTo>
                <a:lnTo>
                  <a:pt x="2752" y="424"/>
                </a:lnTo>
                <a:lnTo>
                  <a:pt x="2760" y="452"/>
                </a:lnTo>
                <a:lnTo>
                  <a:pt x="2790" y="455"/>
                </a:lnTo>
                <a:lnTo>
                  <a:pt x="2808" y="434"/>
                </a:lnTo>
                <a:lnTo>
                  <a:pt x="2836" y="422"/>
                </a:lnTo>
                <a:lnTo>
                  <a:pt x="2870" y="419"/>
                </a:lnTo>
                <a:lnTo>
                  <a:pt x="2885" y="429"/>
                </a:lnTo>
                <a:lnTo>
                  <a:pt x="2908" y="427"/>
                </a:lnTo>
                <a:lnTo>
                  <a:pt x="2946" y="416"/>
                </a:lnTo>
                <a:lnTo>
                  <a:pt x="2967" y="416"/>
                </a:lnTo>
                <a:lnTo>
                  <a:pt x="2969" y="399"/>
                </a:lnTo>
                <a:lnTo>
                  <a:pt x="2974" y="399"/>
                </a:lnTo>
                <a:lnTo>
                  <a:pt x="2956" y="381"/>
                </a:lnTo>
                <a:lnTo>
                  <a:pt x="2936" y="370"/>
                </a:lnTo>
                <a:lnTo>
                  <a:pt x="2900" y="360"/>
                </a:lnTo>
                <a:lnTo>
                  <a:pt x="2867" y="360"/>
                </a:lnTo>
                <a:lnTo>
                  <a:pt x="2846" y="355"/>
                </a:lnTo>
                <a:lnTo>
                  <a:pt x="2836" y="342"/>
                </a:lnTo>
                <a:lnTo>
                  <a:pt x="2800" y="337"/>
                </a:lnTo>
                <a:lnTo>
                  <a:pt x="2767" y="345"/>
                </a:lnTo>
                <a:lnTo>
                  <a:pt x="2744" y="347"/>
                </a:lnTo>
                <a:lnTo>
                  <a:pt x="2719" y="370"/>
                </a:lnTo>
                <a:lnTo>
                  <a:pt x="2685" y="355"/>
                </a:lnTo>
                <a:lnTo>
                  <a:pt x="2657" y="345"/>
                </a:lnTo>
                <a:lnTo>
                  <a:pt x="2627" y="360"/>
                </a:lnTo>
                <a:lnTo>
                  <a:pt x="2606" y="350"/>
                </a:lnTo>
                <a:lnTo>
                  <a:pt x="2629" y="317"/>
                </a:lnTo>
                <a:lnTo>
                  <a:pt x="2621" y="304"/>
                </a:lnTo>
                <a:lnTo>
                  <a:pt x="2609" y="309"/>
                </a:lnTo>
                <a:lnTo>
                  <a:pt x="2575" y="347"/>
                </a:lnTo>
                <a:lnTo>
                  <a:pt x="2552" y="378"/>
                </a:lnTo>
                <a:lnTo>
                  <a:pt x="2527" y="411"/>
                </a:lnTo>
                <a:lnTo>
                  <a:pt x="2491" y="406"/>
                </a:lnTo>
                <a:lnTo>
                  <a:pt x="2478" y="368"/>
                </a:lnTo>
                <a:lnTo>
                  <a:pt x="2463" y="370"/>
                </a:lnTo>
                <a:lnTo>
                  <a:pt x="2453" y="399"/>
                </a:lnTo>
                <a:lnTo>
                  <a:pt x="2412" y="401"/>
                </a:lnTo>
                <a:lnTo>
                  <a:pt x="2455" y="345"/>
                </a:lnTo>
                <a:lnTo>
                  <a:pt x="2560" y="278"/>
                </a:lnTo>
                <a:lnTo>
                  <a:pt x="2568" y="263"/>
                </a:lnTo>
                <a:lnTo>
                  <a:pt x="2509" y="266"/>
                </a:lnTo>
                <a:lnTo>
                  <a:pt x="2447" y="245"/>
                </a:lnTo>
                <a:lnTo>
                  <a:pt x="2427" y="273"/>
                </a:lnTo>
                <a:lnTo>
                  <a:pt x="2381" y="255"/>
                </a:lnTo>
                <a:lnTo>
                  <a:pt x="2350" y="268"/>
                </a:lnTo>
                <a:lnTo>
                  <a:pt x="2330" y="235"/>
                </a:lnTo>
                <a:lnTo>
                  <a:pt x="2279" y="237"/>
                </a:lnTo>
                <a:lnTo>
                  <a:pt x="2263" y="250"/>
                </a:lnTo>
                <a:lnTo>
                  <a:pt x="2207" y="214"/>
                </a:lnTo>
                <a:lnTo>
                  <a:pt x="2197" y="181"/>
                </a:lnTo>
                <a:lnTo>
                  <a:pt x="2130" y="166"/>
                </a:lnTo>
                <a:lnTo>
                  <a:pt x="2161" y="214"/>
                </a:lnTo>
                <a:lnTo>
                  <a:pt x="1176" y="184"/>
                </a:lnTo>
                <a:lnTo>
                  <a:pt x="1117" y="168"/>
                </a:lnTo>
                <a:lnTo>
                  <a:pt x="1012" y="156"/>
                </a:lnTo>
                <a:lnTo>
                  <a:pt x="879" y="135"/>
                </a:lnTo>
                <a:lnTo>
                  <a:pt x="713" y="120"/>
                </a:lnTo>
                <a:lnTo>
                  <a:pt x="649" y="109"/>
                </a:lnTo>
                <a:lnTo>
                  <a:pt x="560" y="94"/>
                </a:lnTo>
                <a:lnTo>
                  <a:pt x="496" y="79"/>
                </a:lnTo>
                <a:lnTo>
                  <a:pt x="322" y="30"/>
                </a:lnTo>
                <a:lnTo>
                  <a:pt x="312" y="33"/>
                </a:lnTo>
                <a:lnTo>
                  <a:pt x="317" y="58"/>
                </a:lnTo>
                <a:lnTo>
                  <a:pt x="327" y="84"/>
                </a:lnTo>
                <a:lnTo>
                  <a:pt x="319" y="94"/>
                </a:lnTo>
                <a:lnTo>
                  <a:pt x="306" y="107"/>
                </a:lnTo>
                <a:lnTo>
                  <a:pt x="314" y="125"/>
                </a:lnTo>
                <a:lnTo>
                  <a:pt x="337" y="166"/>
                </a:lnTo>
                <a:lnTo>
                  <a:pt x="319" y="194"/>
                </a:lnTo>
                <a:lnTo>
                  <a:pt x="306" y="230"/>
                </a:lnTo>
                <a:lnTo>
                  <a:pt x="278" y="230"/>
                </a:lnTo>
                <a:lnTo>
                  <a:pt x="301" y="214"/>
                </a:lnTo>
                <a:lnTo>
                  <a:pt x="309" y="194"/>
                </a:lnTo>
                <a:lnTo>
                  <a:pt x="304" y="176"/>
                </a:lnTo>
                <a:lnTo>
                  <a:pt x="289" y="171"/>
                </a:lnTo>
                <a:lnTo>
                  <a:pt x="296" y="158"/>
                </a:lnTo>
                <a:lnTo>
                  <a:pt x="317" y="163"/>
                </a:lnTo>
                <a:lnTo>
                  <a:pt x="317" y="153"/>
                </a:lnTo>
                <a:lnTo>
                  <a:pt x="304" y="122"/>
                </a:lnTo>
                <a:lnTo>
                  <a:pt x="289" y="120"/>
                </a:lnTo>
                <a:lnTo>
                  <a:pt x="258" y="115"/>
                </a:lnTo>
                <a:lnTo>
                  <a:pt x="232" y="92"/>
                </a:lnTo>
                <a:lnTo>
                  <a:pt x="214" y="81"/>
                </a:lnTo>
                <a:lnTo>
                  <a:pt x="194" y="71"/>
                </a:lnTo>
                <a:lnTo>
                  <a:pt x="181" y="94"/>
                </a:lnTo>
                <a:lnTo>
                  <a:pt x="191" y="127"/>
                </a:lnTo>
                <a:lnTo>
                  <a:pt x="194" y="156"/>
                </a:lnTo>
                <a:lnTo>
                  <a:pt x="191" y="191"/>
                </a:lnTo>
                <a:lnTo>
                  <a:pt x="191" y="222"/>
                </a:lnTo>
                <a:lnTo>
                  <a:pt x="194" y="235"/>
                </a:lnTo>
                <a:lnTo>
                  <a:pt x="207" y="258"/>
                </a:lnTo>
                <a:lnTo>
                  <a:pt x="194" y="276"/>
                </a:lnTo>
                <a:lnTo>
                  <a:pt x="196" y="289"/>
                </a:lnTo>
                <a:lnTo>
                  <a:pt x="199" y="314"/>
                </a:lnTo>
                <a:lnTo>
                  <a:pt x="181" y="322"/>
                </a:lnTo>
                <a:lnTo>
                  <a:pt x="166" y="378"/>
                </a:lnTo>
                <a:lnTo>
                  <a:pt x="153" y="429"/>
                </a:lnTo>
                <a:lnTo>
                  <a:pt x="133" y="480"/>
                </a:lnTo>
                <a:lnTo>
                  <a:pt x="109" y="521"/>
                </a:lnTo>
                <a:lnTo>
                  <a:pt x="86" y="572"/>
                </a:lnTo>
                <a:lnTo>
                  <a:pt x="61" y="603"/>
                </a:lnTo>
                <a:lnTo>
                  <a:pt x="61" y="680"/>
                </a:lnTo>
                <a:lnTo>
                  <a:pt x="61" y="751"/>
                </a:lnTo>
                <a:lnTo>
                  <a:pt x="53" y="777"/>
                </a:lnTo>
                <a:lnTo>
                  <a:pt x="28" y="823"/>
                </a:lnTo>
                <a:lnTo>
                  <a:pt x="0" y="869"/>
                </a:lnTo>
                <a:lnTo>
                  <a:pt x="28" y="931"/>
                </a:lnTo>
                <a:lnTo>
                  <a:pt x="20" y="982"/>
                </a:lnTo>
                <a:lnTo>
                  <a:pt x="12" y="1015"/>
                </a:lnTo>
                <a:lnTo>
                  <a:pt x="38" y="1076"/>
                </a:lnTo>
                <a:lnTo>
                  <a:pt x="56" y="1117"/>
                </a:lnTo>
                <a:lnTo>
                  <a:pt x="81" y="1135"/>
                </a:lnTo>
                <a:lnTo>
                  <a:pt x="107" y="1104"/>
                </a:lnTo>
                <a:lnTo>
                  <a:pt x="115" y="1125"/>
                </a:lnTo>
                <a:lnTo>
                  <a:pt x="122" y="1138"/>
                </a:lnTo>
                <a:lnTo>
                  <a:pt x="97" y="1143"/>
                </a:lnTo>
                <a:lnTo>
                  <a:pt x="99" y="1161"/>
                </a:lnTo>
                <a:lnTo>
                  <a:pt x="76" y="1148"/>
                </a:lnTo>
                <a:lnTo>
                  <a:pt x="79" y="1186"/>
                </a:lnTo>
                <a:lnTo>
                  <a:pt x="89" y="1220"/>
                </a:lnTo>
                <a:lnTo>
                  <a:pt x="94" y="1245"/>
                </a:lnTo>
                <a:lnTo>
                  <a:pt x="125" y="1240"/>
                </a:lnTo>
                <a:lnTo>
                  <a:pt x="120" y="1253"/>
                </a:lnTo>
                <a:lnTo>
                  <a:pt x="94" y="1271"/>
                </a:lnTo>
                <a:lnTo>
                  <a:pt x="94" y="1309"/>
                </a:lnTo>
                <a:lnTo>
                  <a:pt x="130" y="1350"/>
                </a:lnTo>
                <a:lnTo>
                  <a:pt x="145" y="1363"/>
                </a:lnTo>
                <a:lnTo>
                  <a:pt x="135" y="1381"/>
                </a:lnTo>
                <a:lnTo>
                  <a:pt x="148" y="1404"/>
                </a:lnTo>
                <a:lnTo>
                  <a:pt x="153" y="1432"/>
                </a:lnTo>
                <a:lnTo>
                  <a:pt x="163" y="1450"/>
                </a:lnTo>
                <a:lnTo>
                  <a:pt x="168" y="1470"/>
                </a:lnTo>
                <a:lnTo>
                  <a:pt x="171" y="1493"/>
                </a:lnTo>
                <a:lnTo>
                  <a:pt x="163" y="1506"/>
                </a:lnTo>
                <a:lnTo>
                  <a:pt x="189" y="1514"/>
                </a:lnTo>
                <a:lnTo>
                  <a:pt x="212" y="1516"/>
                </a:lnTo>
                <a:lnTo>
                  <a:pt x="232" y="1511"/>
                </a:lnTo>
                <a:lnTo>
                  <a:pt x="258" y="1514"/>
                </a:lnTo>
                <a:lnTo>
                  <a:pt x="263" y="1534"/>
                </a:lnTo>
                <a:lnTo>
                  <a:pt x="268" y="1550"/>
                </a:lnTo>
                <a:lnTo>
                  <a:pt x="294" y="1578"/>
                </a:lnTo>
                <a:lnTo>
                  <a:pt x="304" y="1588"/>
                </a:lnTo>
                <a:lnTo>
                  <a:pt x="317" y="1611"/>
                </a:lnTo>
                <a:lnTo>
                  <a:pt x="319" y="1624"/>
                </a:lnTo>
                <a:lnTo>
                  <a:pt x="342" y="1636"/>
                </a:lnTo>
                <a:lnTo>
                  <a:pt x="360" y="1654"/>
                </a:lnTo>
                <a:lnTo>
                  <a:pt x="383" y="1688"/>
                </a:lnTo>
                <a:lnTo>
                  <a:pt x="386" y="1729"/>
                </a:lnTo>
                <a:lnTo>
                  <a:pt x="386" y="1749"/>
                </a:lnTo>
                <a:lnTo>
                  <a:pt x="406" y="1752"/>
                </a:lnTo>
                <a:lnTo>
                  <a:pt x="429" y="1749"/>
                </a:lnTo>
                <a:lnTo>
                  <a:pt x="452" y="1746"/>
                </a:lnTo>
                <a:lnTo>
                  <a:pt x="488" y="1749"/>
                </a:lnTo>
                <a:lnTo>
                  <a:pt x="521" y="1749"/>
                </a:lnTo>
                <a:lnTo>
                  <a:pt x="565" y="1749"/>
                </a:lnTo>
                <a:lnTo>
                  <a:pt x="596" y="1752"/>
                </a:lnTo>
                <a:lnTo>
                  <a:pt x="601" y="1772"/>
                </a:lnTo>
                <a:lnTo>
                  <a:pt x="593" y="1790"/>
                </a:lnTo>
                <a:lnTo>
                  <a:pt x="631" y="1813"/>
                </a:lnTo>
                <a:lnTo>
                  <a:pt x="667" y="1831"/>
                </a:lnTo>
                <a:lnTo>
                  <a:pt x="736" y="1867"/>
                </a:lnTo>
                <a:lnTo>
                  <a:pt x="787" y="1895"/>
                </a:lnTo>
                <a:lnTo>
                  <a:pt x="844" y="1918"/>
                </a:lnTo>
                <a:lnTo>
                  <a:pt x="902" y="1936"/>
                </a:lnTo>
                <a:lnTo>
                  <a:pt x="941" y="1941"/>
                </a:lnTo>
                <a:lnTo>
                  <a:pt x="974" y="1936"/>
                </a:lnTo>
                <a:lnTo>
                  <a:pt x="1025" y="1941"/>
                </a:lnTo>
                <a:lnTo>
                  <a:pt x="1058" y="1946"/>
                </a:lnTo>
                <a:lnTo>
                  <a:pt x="1097" y="1943"/>
                </a:lnTo>
                <a:lnTo>
                  <a:pt x="1130" y="1951"/>
                </a:lnTo>
                <a:lnTo>
                  <a:pt x="1161" y="1951"/>
                </a:lnTo>
                <a:lnTo>
                  <a:pt x="1163" y="1908"/>
                </a:lnTo>
                <a:lnTo>
                  <a:pt x="1217" y="1915"/>
                </a:lnTo>
                <a:lnTo>
                  <a:pt x="1281" y="1918"/>
                </a:lnTo>
                <a:lnTo>
                  <a:pt x="1330" y="1974"/>
                </a:lnTo>
                <a:lnTo>
                  <a:pt x="1391" y="2025"/>
                </a:lnTo>
                <a:lnTo>
                  <a:pt x="1424" y="2064"/>
                </a:lnTo>
                <a:lnTo>
                  <a:pt x="1427" y="2097"/>
                </a:lnTo>
                <a:lnTo>
                  <a:pt x="1437" y="2133"/>
                </a:lnTo>
                <a:lnTo>
                  <a:pt x="1463" y="2158"/>
                </a:lnTo>
                <a:lnTo>
                  <a:pt x="1486" y="2181"/>
                </a:lnTo>
                <a:lnTo>
                  <a:pt x="1560" y="2225"/>
                </a:lnTo>
                <a:lnTo>
                  <a:pt x="1585" y="2220"/>
                </a:lnTo>
                <a:lnTo>
                  <a:pt x="1598" y="2207"/>
                </a:lnTo>
                <a:lnTo>
                  <a:pt x="1608" y="2179"/>
                </a:lnTo>
                <a:lnTo>
                  <a:pt x="1614" y="2158"/>
                </a:lnTo>
                <a:lnTo>
                  <a:pt x="1642" y="2156"/>
                </a:lnTo>
                <a:lnTo>
                  <a:pt x="1675" y="2158"/>
                </a:lnTo>
                <a:lnTo>
                  <a:pt x="1713" y="2166"/>
                </a:lnTo>
                <a:lnTo>
                  <a:pt x="1736" y="2181"/>
                </a:lnTo>
                <a:lnTo>
                  <a:pt x="1767" y="2197"/>
                </a:lnTo>
                <a:lnTo>
                  <a:pt x="1777" y="2217"/>
                </a:lnTo>
                <a:lnTo>
                  <a:pt x="1793" y="2253"/>
                </a:lnTo>
                <a:lnTo>
                  <a:pt x="1808" y="2286"/>
                </a:lnTo>
                <a:lnTo>
                  <a:pt x="1823" y="2312"/>
                </a:lnTo>
                <a:lnTo>
                  <a:pt x="1854" y="2330"/>
                </a:lnTo>
                <a:lnTo>
                  <a:pt x="1880" y="2358"/>
                </a:lnTo>
                <a:lnTo>
                  <a:pt x="1890" y="2396"/>
                </a:lnTo>
                <a:lnTo>
                  <a:pt x="1897" y="2427"/>
                </a:lnTo>
                <a:lnTo>
                  <a:pt x="1918" y="2478"/>
                </a:lnTo>
                <a:lnTo>
                  <a:pt x="1946" y="2483"/>
                </a:lnTo>
                <a:lnTo>
                  <a:pt x="1979" y="2496"/>
                </a:lnTo>
                <a:lnTo>
                  <a:pt x="2010" y="2504"/>
                </a:lnTo>
                <a:lnTo>
                  <a:pt x="2051" y="2506"/>
                </a:lnTo>
                <a:lnTo>
                  <a:pt x="2074" y="2522"/>
                </a:lnTo>
                <a:lnTo>
                  <a:pt x="2130" y="2519"/>
                </a:lnTo>
                <a:lnTo>
                  <a:pt x="2135" y="2481"/>
                </a:lnTo>
                <a:lnTo>
                  <a:pt x="2102" y="2452"/>
                </a:lnTo>
                <a:lnTo>
                  <a:pt x="2097" y="2409"/>
                </a:lnTo>
                <a:lnTo>
                  <a:pt x="2120" y="2378"/>
                </a:lnTo>
                <a:lnTo>
                  <a:pt x="2117" y="2348"/>
                </a:lnTo>
                <a:lnTo>
                  <a:pt x="2125" y="2337"/>
                </a:lnTo>
                <a:lnTo>
                  <a:pt x="2130" y="2314"/>
                </a:lnTo>
                <a:lnTo>
                  <a:pt x="2151" y="2302"/>
                </a:lnTo>
                <a:lnTo>
                  <a:pt x="2187" y="2276"/>
                </a:lnTo>
                <a:lnTo>
                  <a:pt x="2207" y="2276"/>
                </a:lnTo>
                <a:lnTo>
                  <a:pt x="2250" y="2248"/>
                </a:lnTo>
                <a:lnTo>
                  <a:pt x="2279" y="2222"/>
                </a:lnTo>
                <a:lnTo>
                  <a:pt x="2325" y="2197"/>
                </a:lnTo>
                <a:lnTo>
                  <a:pt x="2312" y="2161"/>
                </a:lnTo>
                <a:lnTo>
                  <a:pt x="2322" y="2153"/>
                </a:lnTo>
                <a:lnTo>
                  <a:pt x="2335" y="2189"/>
                </a:lnTo>
                <a:lnTo>
                  <a:pt x="2396" y="2135"/>
                </a:lnTo>
                <a:lnTo>
                  <a:pt x="2447" y="2138"/>
                </a:lnTo>
                <a:lnTo>
                  <a:pt x="2514" y="2153"/>
                </a:lnTo>
                <a:lnTo>
                  <a:pt x="2568" y="2146"/>
                </a:lnTo>
                <a:lnTo>
                  <a:pt x="2593" y="2140"/>
                </a:lnTo>
                <a:lnTo>
                  <a:pt x="2580" y="2117"/>
                </a:lnTo>
                <a:lnTo>
                  <a:pt x="2603" y="2120"/>
                </a:lnTo>
                <a:lnTo>
                  <a:pt x="2619" y="2140"/>
                </a:lnTo>
                <a:lnTo>
                  <a:pt x="2619" y="2156"/>
                </a:lnTo>
                <a:lnTo>
                  <a:pt x="2667" y="2158"/>
                </a:lnTo>
                <a:lnTo>
                  <a:pt x="2693" y="2161"/>
                </a:lnTo>
                <a:lnTo>
                  <a:pt x="2703" y="2151"/>
                </a:lnTo>
                <a:lnTo>
                  <a:pt x="2724" y="2169"/>
                </a:lnTo>
                <a:lnTo>
                  <a:pt x="2742" y="2174"/>
                </a:lnTo>
                <a:lnTo>
                  <a:pt x="2762" y="2169"/>
                </a:lnTo>
                <a:lnTo>
                  <a:pt x="2747" y="2140"/>
                </a:lnTo>
                <a:lnTo>
                  <a:pt x="2770" y="2140"/>
                </a:lnTo>
                <a:lnTo>
                  <a:pt x="2785" y="2148"/>
                </a:lnTo>
                <a:lnTo>
                  <a:pt x="2806" y="2163"/>
                </a:lnTo>
                <a:lnTo>
                  <a:pt x="2821" y="2158"/>
                </a:lnTo>
                <a:lnTo>
                  <a:pt x="2836" y="2143"/>
                </a:lnTo>
                <a:lnTo>
                  <a:pt x="2826" y="2120"/>
                </a:lnTo>
                <a:lnTo>
                  <a:pt x="2803" y="2112"/>
                </a:lnTo>
                <a:lnTo>
                  <a:pt x="2790" y="2102"/>
                </a:lnTo>
                <a:lnTo>
                  <a:pt x="2800" y="2079"/>
                </a:lnTo>
                <a:lnTo>
                  <a:pt x="2800" y="2056"/>
                </a:lnTo>
                <a:lnTo>
                  <a:pt x="2777" y="2056"/>
                </a:lnTo>
                <a:lnTo>
                  <a:pt x="2757" y="2079"/>
                </a:lnTo>
                <a:lnTo>
                  <a:pt x="2754" y="2048"/>
                </a:lnTo>
                <a:lnTo>
                  <a:pt x="2729" y="2064"/>
                </a:lnTo>
                <a:lnTo>
                  <a:pt x="2703" y="2074"/>
                </a:lnTo>
                <a:lnTo>
                  <a:pt x="2696" y="2059"/>
                </a:lnTo>
                <a:lnTo>
                  <a:pt x="2713" y="2033"/>
                </a:lnTo>
                <a:lnTo>
                  <a:pt x="2785" y="2046"/>
                </a:lnTo>
                <a:lnTo>
                  <a:pt x="2800" y="2020"/>
                </a:lnTo>
                <a:lnTo>
                  <a:pt x="2834" y="2010"/>
                </a:lnTo>
                <a:lnTo>
                  <a:pt x="2875" y="2020"/>
                </a:lnTo>
                <a:lnTo>
                  <a:pt x="2890" y="2010"/>
                </a:lnTo>
                <a:lnTo>
                  <a:pt x="2890" y="1977"/>
                </a:lnTo>
                <a:lnTo>
                  <a:pt x="2908" y="2018"/>
                </a:lnTo>
                <a:lnTo>
                  <a:pt x="2916" y="2033"/>
                </a:lnTo>
                <a:lnTo>
                  <a:pt x="2946" y="2018"/>
                </a:lnTo>
                <a:lnTo>
                  <a:pt x="2969" y="1989"/>
                </a:lnTo>
                <a:lnTo>
                  <a:pt x="2980" y="2007"/>
                </a:lnTo>
                <a:lnTo>
                  <a:pt x="3000" y="2012"/>
                </a:lnTo>
                <a:lnTo>
                  <a:pt x="3033" y="2000"/>
                </a:lnTo>
                <a:lnTo>
                  <a:pt x="3097" y="1989"/>
                </a:lnTo>
                <a:lnTo>
                  <a:pt x="3113" y="2002"/>
                </a:lnTo>
                <a:lnTo>
                  <a:pt x="3128" y="2023"/>
                </a:lnTo>
                <a:lnTo>
                  <a:pt x="3156" y="2028"/>
                </a:lnTo>
                <a:lnTo>
                  <a:pt x="3182" y="2030"/>
                </a:lnTo>
                <a:lnTo>
                  <a:pt x="3212" y="2018"/>
                </a:lnTo>
                <a:lnTo>
                  <a:pt x="3233" y="1997"/>
                </a:lnTo>
                <a:lnTo>
                  <a:pt x="3251" y="1992"/>
                </a:lnTo>
                <a:lnTo>
                  <a:pt x="3263" y="2000"/>
                </a:lnTo>
                <a:lnTo>
                  <a:pt x="3279" y="2018"/>
                </a:lnTo>
                <a:lnTo>
                  <a:pt x="3304" y="2041"/>
                </a:lnTo>
                <a:lnTo>
                  <a:pt x="3327" y="2046"/>
                </a:lnTo>
                <a:lnTo>
                  <a:pt x="3348" y="2051"/>
                </a:lnTo>
                <a:lnTo>
                  <a:pt x="3368" y="2071"/>
                </a:lnTo>
                <a:lnTo>
                  <a:pt x="3384" y="2097"/>
                </a:lnTo>
                <a:lnTo>
                  <a:pt x="3399" y="2112"/>
                </a:lnTo>
                <a:lnTo>
                  <a:pt x="3391" y="2148"/>
                </a:lnTo>
                <a:lnTo>
                  <a:pt x="3394" y="2176"/>
                </a:lnTo>
                <a:lnTo>
                  <a:pt x="3394" y="2197"/>
                </a:lnTo>
                <a:lnTo>
                  <a:pt x="3402" y="2212"/>
                </a:lnTo>
                <a:lnTo>
                  <a:pt x="3412" y="2215"/>
                </a:lnTo>
                <a:lnTo>
                  <a:pt x="3417" y="2184"/>
                </a:lnTo>
                <a:lnTo>
                  <a:pt x="3432" y="2202"/>
                </a:lnTo>
                <a:lnTo>
                  <a:pt x="3422" y="2225"/>
                </a:lnTo>
                <a:lnTo>
                  <a:pt x="3417" y="2243"/>
                </a:lnTo>
                <a:lnTo>
                  <a:pt x="3430" y="2253"/>
                </a:lnTo>
                <a:lnTo>
                  <a:pt x="3458" y="2281"/>
                </a:lnTo>
                <a:lnTo>
                  <a:pt x="3478" y="2286"/>
                </a:lnTo>
                <a:lnTo>
                  <a:pt x="3491" y="2319"/>
                </a:lnTo>
                <a:lnTo>
                  <a:pt x="3504" y="2325"/>
                </a:lnTo>
                <a:lnTo>
                  <a:pt x="3524" y="2363"/>
                </a:lnTo>
                <a:lnTo>
                  <a:pt x="3550" y="2376"/>
                </a:lnTo>
                <a:lnTo>
                  <a:pt x="3576" y="2386"/>
                </a:lnTo>
                <a:lnTo>
                  <a:pt x="3593" y="2414"/>
                </a:lnTo>
                <a:lnTo>
                  <a:pt x="3629" y="2409"/>
                </a:lnTo>
                <a:lnTo>
                  <a:pt x="3680" y="2396"/>
                </a:lnTo>
                <a:lnTo>
                  <a:pt x="3693" y="2342"/>
                </a:lnTo>
                <a:lnTo>
                  <a:pt x="3685" y="2307"/>
                </a:lnTo>
                <a:lnTo>
                  <a:pt x="3685" y="2245"/>
                </a:lnTo>
                <a:lnTo>
                  <a:pt x="3673" y="2227"/>
                </a:lnTo>
                <a:lnTo>
                  <a:pt x="3647" y="2197"/>
                </a:lnTo>
                <a:lnTo>
                  <a:pt x="3624" y="2163"/>
                </a:lnTo>
                <a:lnTo>
                  <a:pt x="3606" y="2122"/>
                </a:lnTo>
                <a:lnTo>
                  <a:pt x="3586" y="2074"/>
                </a:lnTo>
                <a:lnTo>
                  <a:pt x="3555" y="2030"/>
                </a:lnTo>
                <a:lnTo>
                  <a:pt x="3529" y="1997"/>
                </a:lnTo>
                <a:lnTo>
                  <a:pt x="3501" y="1954"/>
                </a:lnTo>
                <a:lnTo>
                  <a:pt x="3478" y="1915"/>
                </a:lnTo>
                <a:lnTo>
                  <a:pt x="3471" y="1882"/>
                </a:lnTo>
                <a:lnTo>
                  <a:pt x="3468" y="1856"/>
                </a:lnTo>
                <a:lnTo>
                  <a:pt x="3473" y="1836"/>
                </a:lnTo>
                <a:lnTo>
                  <a:pt x="3478" y="1828"/>
                </a:lnTo>
                <a:lnTo>
                  <a:pt x="3478" y="1775"/>
                </a:lnTo>
                <a:lnTo>
                  <a:pt x="3506" y="1726"/>
                </a:lnTo>
                <a:lnTo>
                  <a:pt x="3501" y="1695"/>
                </a:lnTo>
                <a:lnTo>
                  <a:pt x="3545" y="1685"/>
                </a:lnTo>
                <a:lnTo>
                  <a:pt x="3599" y="1631"/>
                </a:lnTo>
                <a:lnTo>
                  <a:pt x="3627" y="1544"/>
                </a:lnTo>
                <a:lnTo>
                  <a:pt x="3696" y="1516"/>
                </a:lnTo>
                <a:lnTo>
                  <a:pt x="3739" y="1437"/>
                </a:lnTo>
                <a:lnTo>
                  <a:pt x="3806" y="1411"/>
                </a:lnTo>
                <a:lnTo>
                  <a:pt x="3839" y="1350"/>
                </a:lnTo>
                <a:lnTo>
                  <a:pt x="3839" y="1307"/>
                </a:lnTo>
                <a:lnTo>
                  <a:pt x="3842" y="1268"/>
                </a:lnTo>
                <a:lnTo>
                  <a:pt x="3824" y="1271"/>
                </a:lnTo>
                <a:lnTo>
                  <a:pt x="3824" y="1332"/>
                </a:lnTo>
                <a:lnTo>
                  <a:pt x="3783" y="1381"/>
                </a:lnTo>
                <a:lnTo>
                  <a:pt x="3726" y="1391"/>
                </a:lnTo>
                <a:lnTo>
                  <a:pt x="3783" y="1363"/>
                </a:lnTo>
                <a:lnTo>
                  <a:pt x="3749" y="1350"/>
                </a:lnTo>
                <a:lnTo>
                  <a:pt x="3783" y="1342"/>
                </a:lnTo>
                <a:lnTo>
                  <a:pt x="3801" y="1345"/>
                </a:lnTo>
                <a:lnTo>
                  <a:pt x="3811" y="1309"/>
                </a:lnTo>
                <a:lnTo>
                  <a:pt x="3808" y="1276"/>
                </a:lnTo>
                <a:lnTo>
                  <a:pt x="3778" y="1276"/>
                </a:lnTo>
                <a:lnTo>
                  <a:pt x="3734" y="1291"/>
                </a:lnTo>
                <a:lnTo>
                  <a:pt x="3734" y="1261"/>
                </a:lnTo>
                <a:lnTo>
                  <a:pt x="3760" y="1273"/>
                </a:lnTo>
                <a:lnTo>
                  <a:pt x="3798" y="1255"/>
                </a:lnTo>
                <a:lnTo>
                  <a:pt x="3803" y="1237"/>
                </a:lnTo>
                <a:lnTo>
                  <a:pt x="3778" y="1227"/>
                </a:lnTo>
                <a:lnTo>
                  <a:pt x="3780" y="1191"/>
                </a:lnTo>
                <a:lnTo>
                  <a:pt x="3749" y="1176"/>
                </a:lnTo>
                <a:lnTo>
                  <a:pt x="3739" y="1189"/>
                </a:lnTo>
                <a:lnTo>
                  <a:pt x="3729" y="1163"/>
                </a:lnTo>
                <a:lnTo>
                  <a:pt x="3734" y="1133"/>
                </a:lnTo>
                <a:lnTo>
                  <a:pt x="3739" y="1102"/>
                </a:lnTo>
                <a:lnTo>
                  <a:pt x="3685" y="1081"/>
                </a:lnTo>
                <a:lnTo>
                  <a:pt x="3701" y="1074"/>
                </a:lnTo>
                <a:lnTo>
                  <a:pt x="3685" y="1010"/>
                </a:lnTo>
                <a:lnTo>
                  <a:pt x="3685" y="971"/>
                </a:lnTo>
                <a:lnTo>
                  <a:pt x="3696" y="961"/>
                </a:lnTo>
                <a:lnTo>
                  <a:pt x="3696" y="1015"/>
                </a:lnTo>
                <a:lnTo>
                  <a:pt x="3716" y="1051"/>
                </a:lnTo>
                <a:lnTo>
                  <a:pt x="3747" y="1087"/>
                </a:lnTo>
                <a:lnTo>
                  <a:pt x="3747" y="1153"/>
                </a:lnTo>
                <a:lnTo>
                  <a:pt x="3780" y="1158"/>
                </a:lnTo>
                <a:lnTo>
                  <a:pt x="3806" y="1092"/>
                </a:lnTo>
                <a:lnTo>
                  <a:pt x="3806" y="994"/>
                </a:lnTo>
                <a:lnTo>
                  <a:pt x="3770" y="969"/>
                </a:lnTo>
                <a:lnTo>
                  <a:pt x="3772" y="948"/>
                </a:lnTo>
                <a:lnTo>
                  <a:pt x="3816" y="969"/>
                </a:lnTo>
                <a:lnTo>
                  <a:pt x="3836" y="920"/>
                </a:lnTo>
                <a:lnTo>
                  <a:pt x="3839" y="879"/>
                </a:lnTo>
                <a:lnTo>
                  <a:pt x="3839" y="808"/>
                </a:lnTo>
                <a:lnTo>
                  <a:pt x="3819" y="785"/>
                </a:lnTo>
                <a:lnTo>
                  <a:pt x="3829" y="767"/>
                </a:lnTo>
                <a:lnTo>
                  <a:pt x="3844" y="785"/>
                </a:lnTo>
                <a:lnTo>
                  <a:pt x="3928" y="741"/>
                </a:lnTo>
                <a:lnTo>
                  <a:pt x="3990" y="693"/>
                </a:lnTo>
                <a:lnTo>
                  <a:pt x="3944" y="688"/>
                </a:lnTo>
                <a:lnTo>
                  <a:pt x="3880" y="726"/>
                </a:lnTo>
                <a:lnTo>
                  <a:pt x="3839" y="741"/>
                </a:lnTo>
                <a:lnTo>
                  <a:pt x="3867" y="705"/>
                </a:lnTo>
                <a:lnTo>
                  <a:pt x="3895" y="688"/>
                </a:lnTo>
                <a:lnTo>
                  <a:pt x="3913" y="695"/>
                </a:lnTo>
                <a:lnTo>
                  <a:pt x="3959" y="670"/>
                </a:lnTo>
                <a:lnTo>
                  <a:pt x="3969" y="647"/>
                </a:lnTo>
                <a:lnTo>
                  <a:pt x="3982" y="647"/>
                </a:lnTo>
                <a:lnTo>
                  <a:pt x="4000" y="634"/>
                </a:lnTo>
                <a:lnTo>
                  <a:pt x="4021" y="611"/>
                </a:lnTo>
                <a:lnTo>
                  <a:pt x="4056" y="624"/>
                </a:lnTo>
                <a:lnTo>
                  <a:pt x="4074" y="608"/>
                </a:lnTo>
                <a:lnTo>
                  <a:pt x="4090" y="585"/>
                </a:lnTo>
                <a:lnTo>
                  <a:pt x="4074" y="555"/>
                </a:lnTo>
                <a:lnTo>
                  <a:pt x="4051" y="537"/>
                </a:lnTo>
                <a:lnTo>
                  <a:pt x="4038" y="534"/>
                </a:lnTo>
                <a:lnTo>
                  <a:pt x="4023" y="544"/>
                </a:lnTo>
                <a:lnTo>
                  <a:pt x="4038" y="567"/>
                </a:lnTo>
                <a:lnTo>
                  <a:pt x="4046" y="583"/>
                </a:lnTo>
                <a:lnTo>
                  <a:pt x="4028" y="583"/>
                </a:lnTo>
                <a:lnTo>
                  <a:pt x="4005" y="552"/>
                </a:lnTo>
                <a:lnTo>
                  <a:pt x="3985" y="557"/>
                </a:lnTo>
                <a:lnTo>
                  <a:pt x="3990" y="537"/>
                </a:lnTo>
                <a:lnTo>
                  <a:pt x="4000" y="514"/>
                </a:lnTo>
                <a:lnTo>
                  <a:pt x="3980" y="511"/>
                </a:lnTo>
                <a:lnTo>
                  <a:pt x="3995" y="465"/>
                </a:lnTo>
                <a:lnTo>
                  <a:pt x="3990" y="439"/>
                </a:lnTo>
                <a:lnTo>
                  <a:pt x="4013" y="419"/>
                </a:lnTo>
                <a:lnTo>
                  <a:pt x="4000" y="391"/>
                </a:lnTo>
                <a:lnTo>
                  <a:pt x="4021" y="378"/>
                </a:lnTo>
                <a:lnTo>
                  <a:pt x="4044" y="360"/>
                </a:lnTo>
                <a:lnTo>
                  <a:pt x="4067" y="352"/>
                </a:lnTo>
                <a:lnTo>
                  <a:pt x="4074" y="306"/>
                </a:lnTo>
                <a:lnTo>
                  <a:pt x="4097" y="306"/>
                </a:lnTo>
                <a:lnTo>
                  <a:pt x="4128" y="286"/>
                </a:lnTo>
                <a:lnTo>
                  <a:pt x="4146" y="263"/>
                </a:lnTo>
                <a:lnTo>
                  <a:pt x="4172" y="242"/>
                </a:lnTo>
                <a:lnTo>
                  <a:pt x="4169" y="212"/>
                </a:lnTo>
                <a:lnTo>
                  <a:pt x="4133" y="196"/>
                </a:lnTo>
                <a:lnTo>
                  <a:pt x="4110" y="166"/>
                </a:lnTo>
                <a:lnTo>
                  <a:pt x="4072" y="166"/>
                </a:lnTo>
                <a:lnTo>
                  <a:pt x="4054" y="133"/>
                </a:lnTo>
                <a:lnTo>
                  <a:pt x="4049" y="94"/>
                </a:lnTo>
                <a:lnTo>
                  <a:pt x="4038" y="58"/>
                </a:lnTo>
                <a:lnTo>
                  <a:pt x="4021" y="15"/>
                </a:lnTo>
              </a:path>
            </a:pathLst>
          </a:custGeom>
          <a:solidFill>
            <a:srgbClr val="0033cc"/>
          </a:solidFill>
          <a:ln cap="rnd" w="1260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5" name=""/>
          <p:cNvSpPr/>
          <p:nvPr/>
        </p:nvSpPr>
        <p:spPr>
          <a:xfrm>
            <a:off x="585720" y="2833560"/>
            <a:ext cx="1606680" cy="335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01800"/>
                <a:tab algn="l" pos="1803240"/>
                <a:tab algn="l" pos="2705040"/>
                <a:tab algn="l" pos="3606840"/>
                <a:tab algn="l" pos="4508640"/>
                <a:tab algn="l" pos="5410080"/>
                <a:tab algn="l" pos="6311880"/>
                <a:tab algn="l" pos="7213680"/>
                <a:tab algn="l" pos="8115480"/>
                <a:tab algn="l" pos="9016920"/>
                <a:tab algn="l" pos="9918720"/>
                <a:tab algn="l" pos="10820520"/>
              </a:tabLst>
            </a:pPr>
            <a:r>
              <a:rPr b="0" lang="en-US" sz="1100" strike="noStrike" u="none">
                <a:solidFill>
                  <a:srgbClr val="ffffff"/>
                </a:solidFill>
                <a:effectLst/>
                <a:uFillTx/>
                <a:latin typeface="Frutiger 45 Light"/>
              </a:rPr>
              <a:t>Web page or content site in Seattle, Washington</a:t>
            </a:r>
            <a:endParaRPr b="0" lang="en-US" sz="1100" strike="noStrike" u="none">
              <a:solidFill>
                <a:srgbClr val="ffffff"/>
              </a:solidFill>
              <a:effectLst/>
              <a:uFillTx/>
              <a:latin typeface="Times New Roman"/>
            </a:endParaRPr>
          </a:p>
        </p:txBody>
      </p:sp>
      <p:sp>
        <p:nvSpPr>
          <p:cNvPr id="26" name=""/>
          <p:cNvSpPr/>
          <p:nvPr/>
        </p:nvSpPr>
        <p:spPr>
          <a:xfrm>
            <a:off x="441360" y="1590840"/>
            <a:ext cx="2157480" cy="460080"/>
          </a:xfrm>
          <a:prstGeom prst="line">
            <a:avLst/>
          </a:prstGeom>
          <a:ln w="12600">
            <a:solidFill>
              <a:srgbClr val="ffffff"/>
            </a:solidFill>
            <a:miter/>
          </a:ln>
        </p:spPr>
        <p:style>
          <a:lnRef idx="0"/>
          <a:fillRef idx="0"/>
          <a:effectRef idx="0"/>
          <a:fontRef idx="minor"/>
        </p:style>
        <p:txBody>
          <a:bodyPr lIns="90000" rIns="90000" tIns="91440" bIns="91440" anchor="ctr">
            <a:noAutofit/>
          </a:bodyPr>
          <a:p>
            <a:endParaRPr b="0" lang="en-US" sz="2400" strike="noStrike" u="none">
              <a:solidFill>
                <a:srgbClr val="ffffff"/>
              </a:solidFill>
              <a:effectLst/>
              <a:uFillTx/>
              <a:latin typeface="Times New Roman"/>
            </a:endParaRPr>
          </a:p>
        </p:txBody>
      </p:sp>
      <p:sp>
        <p:nvSpPr>
          <p:cNvPr id="27" name=""/>
          <p:cNvSpPr/>
          <p:nvPr/>
        </p:nvSpPr>
        <p:spPr>
          <a:xfrm>
            <a:off x="3647160" y="2456640"/>
            <a:ext cx="376560" cy="336600"/>
          </a:xfrm>
          <a:prstGeom prst="line">
            <a:avLst/>
          </a:prstGeom>
          <a:ln w="12600">
            <a:solidFill>
              <a:srgbClr val="ffffff"/>
            </a:solidFill>
            <a:miter/>
            <a:headEnd len="med" type="triangle" w="med"/>
          </a:ln>
        </p:spPr>
        <p:style>
          <a:lnRef idx="0"/>
          <a:fillRef idx="0"/>
          <a:effectRef idx="0"/>
          <a:fontRef idx="minor"/>
        </p:style>
        <p:txBody>
          <a:bodyPr lIns="90000" rIns="90000" tIns="91440" bIns="91440" anchor="ctr">
            <a:noAutofit/>
          </a:bodyPr>
          <a:p>
            <a:endParaRPr b="0" lang="en-US" sz="2400" strike="noStrike" u="none">
              <a:solidFill>
                <a:srgbClr val="ffffff"/>
              </a:solidFill>
              <a:effectLst/>
              <a:uFillTx/>
              <a:latin typeface="Times New Roman"/>
            </a:endParaRPr>
          </a:p>
        </p:txBody>
      </p:sp>
      <p:grpSp>
        <p:nvGrpSpPr>
          <p:cNvPr id="28" name=""/>
          <p:cNvGrpSpPr/>
          <p:nvPr/>
        </p:nvGrpSpPr>
        <p:grpSpPr>
          <a:xfrm>
            <a:off x="4595760" y="1812960"/>
            <a:ext cx="501840" cy="570960"/>
            <a:chOff x="4595760" y="1812960"/>
            <a:chExt cx="501840" cy="570960"/>
          </a:xfrm>
        </p:grpSpPr>
        <p:grpSp>
          <p:nvGrpSpPr>
            <p:cNvPr id="29" name=""/>
            <p:cNvGrpSpPr/>
            <p:nvPr/>
          </p:nvGrpSpPr>
          <p:grpSpPr>
            <a:xfrm>
              <a:off x="4790880" y="1812960"/>
              <a:ext cx="306720" cy="459000"/>
              <a:chOff x="4790880" y="1812960"/>
              <a:chExt cx="306720" cy="459000"/>
            </a:xfrm>
          </p:grpSpPr>
          <p:grpSp>
            <p:nvGrpSpPr>
              <p:cNvPr id="30" name=""/>
              <p:cNvGrpSpPr/>
              <p:nvPr/>
            </p:nvGrpSpPr>
            <p:grpSpPr>
              <a:xfrm>
                <a:off x="4869360" y="1873800"/>
                <a:ext cx="228240" cy="336600"/>
                <a:chOff x="4869360" y="1873800"/>
                <a:chExt cx="228240" cy="336600"/>
              </a:xfrm>
            </p:grpSpPr>
            <p:grpSp>
              <p:nvGrpSpPr>
                <p:cNvPr id="31" name=""/>
                <p:cNvGrpSpPr/>
                <p:nvPr/>
              </p:nvGrpSpPr>
              <p:grpSpPr>
                <a:xfrm>
                  <a:off x="4869360" y="1873800"/>
                  <a:ext cx="228240" cy="336600"/>
                  <a:chOff x="4869360" y="1873800"/>
                  <a:chExt cx="228240" cy="336600"/>
                </a:xfrm>
              </p:grpSpPr>
              <p:grpSp>
                <p:nvGrpSpPr>
                  <p:cNvPr id="32" name=""/>
                  <p:cNvGrpSpPr/>
                  <p:nvPr/>
                </p:nvGrpSpPr>
                <p:grpSpPr>
                  <a:xfrm>
                    <a:off x="4928400" y="1893600"/>
                    <a:ext cx="169200" cy="275760"/>
                    <a:chOff x="4928400" y="1893600"/>
                    <a:chExt cx="169200" cy="275760"/>
                  </a:xfrm>
                </p:grpSpPr>
                <p:grpSp>
                  <p:nvGrpSpPr>
                    <p:cNvPr id="33" name=""/>
                    <p:cNvGrpSpPr/>
                    <p:nvPr/>
                  </p:nvGrpSpPr>
                  <p:grpSpPr>
                    <a:xfrm>
                      <a:off x="4948560" y="1893600"/>
                      <a:ext cx="149040" cy="275760"/>
                      <a:chOff x="4948560" y="1893600"/>
                      <a:chExt cx="149040" cy="275760"/>
                    </a:xfrm>
                  </p:grpSpPr>
                  <p:sp>
                    <p:nvSpPr>
                      <p:cNvPr id="34" name=""/>
                      <p:cNvSpPr/>
                      <p:nvPr/>
                    </p:nvSpPr>
                    <p:spPr>
                      <a:xfrm>
                        <a:off x="5026680" y="2054880"/>
                        <a:ext cx="70920" cy="7452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ffffff"/>
                          </a:solidFill>
                          <a:effectLst/>
                          <a:uFillTx/>
                          <a:latin typeface="Times New Roman"/>
                        </a:endParaRPr>
                      </a:p>
                    </p:txBody>
                  </p:sp>
                  <p:sp>
                    <p:nvSpPr>
                      <p:cNvPr id="35" name=""/>
                      <p:cNvSpPr/>
                      <p:nvPr/>
                    </p:nvSpPr>
                    <p:spPr>
                      <a:xfrm>
                        <a:off x="4966560" y="2076120"/>
                        <a:ext cx="91440" cy="9324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19080" bIns="19080" anchor="ctr">
                        <a:noAutofit/>
                      </a:bodyPr>
                      <a:p>
                        <a:endParaRPr b="0" lang="en-US" sz="2400" strike="noStrike" u="none">
                          <a:solidFill>
                            <a:srgbClr val="ffffff"/>
                          </a:solidFill>
                          <a:effectLst/>
                          <a:uFillTx/>
                          <a:latin typeface="Times New Roman"/>
                        </a:endParaRPr>
                      </a:p>
                    </p:txBody>
                  </p:sp>
                  <p:sp>
                    <p:nvSpPr>
                      <p:cNvPr id="36" name=""/>
                      <p:cNvSpPr/>
                      <p:nvPr/>
                    </p:nvSpPr>
                    <p:spPr>
                      <a:xfrm>
                        <a:off x="5006160" y="1953000"/>
                        <a:ext cx="72000" cy="7308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5400" bIns="5400" anchor="ctr">
                        <a:noAutofit/>
                      </a:bodyPr>
                      <a:p>
                        <a:endParaRPr b="0" lang="en-US" sz="2400" strike="noStrike" u="none">
                          <a:solidFill>
                            <a:srgbClr val="ffffff"/>
                          </a:solidFill>
                          <a:effectLst/>
                          <a:uFillTx/>
                          <a:latin typeface="Times New Roman"/>
                        </a:endParaRPr>
                      </a:p>
                    </p:txBody>
                  </p:sp>
                  <p:sp>
                    <p:nvSpPr>
                      <p:cNvPr id="37" name=""/>
                      <p:cNvSpPr/>
                      <p:nvPr/>
                    </p:nvSpPr>
                    <p:spPr>
                      <a:xfrm>
                        <a:off x="4948560" y="1893600"/>
                        <a:ext cx="90360" cy="9432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20160" bIns="20160" anchor="ctr">
                        <a:noAutofit/>
                      </a:bodyPr>
                      <a:p>
                        <a:endParaRPr b="0" lang="en-US" sz="2400" strike="noStrike" u="none">
                          <a:solidFill>
                            <a:srgbClr val="ffffff"/>
                          </a:solidFill>
                          <a:effectLst/>
                          <a:uFillTx/>
                          <a:latin typeface="Times New Roman"/>
                        </a:endParaRPr>
                      </a:p>
                    </p:txBody>
                  </p:sp>
                  <p:sp>
                    <p:nvSpPr>
                      <p:cNvPr id="38" name=""/>
                      <p:cNvSpPr/>
                      <p:nvPr/>
                    </p:nvSpPr>
                    <p:spPr>
                      <a:xfrm>
                        <a:off x="5005080" y="1953000"/>
                        <a:ext cx="69840" cy="161280"/>
                      </a:xfrm>
                      <a:custGeom>
                        <a:avLst/>
                        <a:gdLst/>
                        <a:ahLst/>
                        <a:rect l="l" t="t" r="r" b="b"/>
                        <a:pathLst>
                          <a:path w="58" h="130">
                            <a:moveTo>
                              <a:pt x="57" y="127"/>
                            </a:moveTo>
                            <a:lnTo>
                              <a:pt x="33" y="129"/>
                            </a:lnTo>
                            <a:lnTo>
                              <a:pt x="0" y="0"/>
                            </a:lnTo>
                            <a:lnTo>
                              <a:pt x="35" y="9"/>
                            </a:lnTo>
                            <a:lnTo>
                              <a:pt x="36" y="73"/>
                            </a:lnTo>
                            <a:lnTo>
                              <a:pt x="57" y="127"/>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39" name=""/>
                    <p:cNvSpPr/>
                    <p:nvPr/>
                  </p:nvSpPr>
                  <p:spPr>
                    <a:xfrm>
                      <a:off x="4928400" y="1974240"/>
                      <a:ext cx="131400" cy="13392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0" name=""/>
                    <p:cNvSpPr/>
                    <p:nvPr/>
                  </p:nvSpPr>
                  <p:spPr>
                    <a:xfrm>
                      <a:off x="4928400" y="2054880"/>
                      <a:ext cx="91440" cy="9432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20160" bIns="20160" anchor="ctr">
                      <a:noAutofit/>
                    </a:bodyPr>
                    <a:p>
                      <a:endParaRPr b="0" lang="en-US" sz="2400" strike="noStrike" u="none">
                        <a:solidFill>
                          <a:srgbClr val="ffffff"/>
                        </a:solidFill>
                        <a:effectLst/>
                        <a:uFillTx/>
                        <a:latin typeface="Times New Roman"/>
                      </a:endParaRPr>
                    </a:p>
                  </p:txBody>
                </p:sp>
                <p:sp>
                  <p:nvSpPr>
                    <p:cNvPr id="41" name=""/>
                    <p:cNvSpPr/>
                    <p:nvPr/>
                  </p:nvSpPr>
                  <p:spPr>
                    <a:xfrm>
                      <a:off x="4954680" y="1934640"/>
                      <a:ext cx="72360" cy="173520"/>
                    </a:xfrm>
                    <a:custGeom>
                      <a:avLst/>
                      <a:gdLst/>
                      <a:ahLst/>
                      <a:rect l="l" t="t" r="r" b="b"/>
                      <a:pathLst>
                        <a:path w="60" h="140">
                          <a:moveTo>
                            <a:pt x="53" y="23"/>
                          </a:moveTo>
                          <a:lnTo>
                            <a:pt x="47" y="53"/>
                          </a:lnTo>
                          <a:lnTo>
                            <a:pt x="59" y="120"/>
                          </a:lnTo>
                          <a:lnTo>
                            <a:pt x="35" y="139"/>
                          </a:lnTo>
                          <a:lnTo>
                            <a:pt x="0" y="59"/>
                          </a:lnTo>
                          <a:lnTo>
                            <a:pt x="28" y="0"/>
                          </a:lnTo>
                          <a:lnTo>
                            <a:pt x="53" y="23"/>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42" name=""/>
                  <p:cNvSpPr/>
                  <p:nvPr/>
                </p:nvSpPr>
                <p:spPr>
                  <a:xfrm>
                    <a:off x="4928400" y="2137320"/>
                    <a:ext cx="72360" cy="7308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5400" bIns="5400" anchor="ctr">
                    <a:noAutofit/>
                  </a:bodyPr>
                  <a:p>
                    <a:endParaRPr b="0" lang="en-US" sz="2400" strike="noStrike" u="none">
                      <a:solidFill>
                        <a:srgbClr val="ffffff"/>
                      </a:solidFill>
                      <a:effectLst/>
                      <a:uFillTx/>
                      <a:latin typeface="Times New Roman"/>
                    </a:endParaRPr>
                  </a:p>
                </p:txBody>
              </p:sp>
              <p:sp>
                <p:nvSpPr>
                  <p:cNvPr id="43" name=""/>
                  <p:cNvSpPr/>
                  <p:nvPr/>
                </p:nvSpPr>
                <p:spPr>
                  <a:xfrm>
                    <a:off x="4869360" y="1873800"/>
                    <a:ext cx="91440" cy="9468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20520" bIns="20520" anchor="ctr">
                    <a:noAutofit/>
                  </a:bodyPr>
                  <a:p>
                    <a:endParaRPr b="0" lang="en-US" sz="2400" strike="noStrike" u="none">
                      <a:solidFill>
                        <a:srgbClr val="ffffff"/>
                      </a:solidFill>
                      <a:effectLst/>
                      <a:uFillTx/>
                      <a:latin typeface="Times New Roman"/>
                    </a:endParaRPr>
                  </a:p>
                </p:txBody>
              </p:sp>
              <p:sp>
                <p:nvSpPr>
                  <p:cNvPr id="44" name=""/>
                  <p:cNvSpPr/>
                  <p:nvPr/>
                </p:nvSpPr>
                <p:spPr>
                  <a:xfrm>
                    <a:off x="4946400" y="2117520"/>
                    <a:ext cx="55440" cy="37080"/>
                  </a:xfrm>
                  <a:custGeom>
                    <a:avLst/>
                    <a:gdLst/>
                    <a:ahLst/>
                    <a:rect l="l" t="t" r="r" b="b"/>
                    <a:pathLst>
                      <a:path w="46" h="30">
                        <a:moveTo>
                          <a:pt x="45" y="18"/>
                        </a:moveTo>
                        <a:lnTo>
                          <a:pt x="31" y="29"/>
                        </a:lnTo>
                        <a:lnTo>
                          <a:pt x="0" y="14"/>
                        </a:lnTo>
                        <a:lnTo>
                          <a:pt x="31" y="0"/>
                        </a:lnTo>
                        <a:lnTo>
                          <a:pt x="45" y="18"/>
                        </a:lnTo>
                      </a:path>
                    </a:pathLst>
                  </a:custGeom>
                  <a:solidFill>
                    <a:srgbClr val="ffffff"/>
                  </a:solidFill>
                  <a:ln w="0">
                    <a:noFill/>
                  </a:ln>
                </p:spPr>
                <p:style>
                  <a:lnRef idx="0"/>
                  <a:fillRef idx="0"/>
                  <a:effectRef idx="0"/>
                  <a:fontRef idx="minor"/>
                </p:style>
                <p:txBody>
                  <a:bodyPr lIns="90000" rIns="90000" tIns="-9720" bIns="-9720" anchor="t">
                    <a:noAutofit/>
                  </a:bodyPr>
                  <a:p>
                    <a:endParaRPr b="0" lang="en-US" sz="2400" strike="noStrike" u="none">
                      <a:solidFill>
                        <a:srgbClr val="ffffff"/>
                      </a:solidFill>
                      <a:effectLst/>
                      <a:uFillTx/>
                      <a:latin typeface="Times New Roman"/>
                    </a:endParaRPr>
                  </a:p>
                </p:txBody>
              </p:sp>
            </p:grpSp>
            <p:sp>
              <p:nvSpPr>
                <p:cNvPr id="45" name=""/>
                <p:cNvSpPr/>
                <p:nvPr/>
              </p:nvSpPr>
              <p:spPr>
                <a:xfrm>
                  <a:off x="4940280" y="1915920"/>
                  <a:ext cx="33840" cy="58320"/>
                </a:xfrm>
                <a:custGeom>
                  <a:avLst/>
                  <a:gdLst/>
                  <a:ahLst/>
                  <a:rect l="l" t="t" r="r" b="b"/>
                  <a:pathLst>
                    <a:path w="28" h="47">
                      <a:moveTo>
                        <a:pt x="13" y="0"/>
                      </a:moveTo>
                      <a:lnTo>
                        <a:pt x="27" y="0"/>
                      </a:lnTo>
                      <a:lnTo>
                        <a:pt x="21" y="46"/>
                      </a:lnTo>
                      <a:lnTo>
                        <a:pt x="0" y="37"/>
                      </a:lnTo>
                      <a:lnTo>
                        <a:pt x="13" y="0"/>
                      </a:lnTo>
                    </a:path>
                  </a:pathLst>
                </a:custGeom>
                <a:solidFill>
                  <a:srgbClr val="ffffff"/>
                </a:solidFill>
                <a:ln w="0">
                  <a:noFill/>
                </a:ln>
              </p:spPr>
              <p:style>
                <a:lnRef idx="0"/>
                <a:fillRef idx="0"/>
                <a:effectRef idx="0"/>
                <a:fontRef idx="minor"/>
              </p:style>
              <p:txBody>
                <a:bodyPr lIns="90000" rIns="90000" tIns="11520" bIns="11520" anchor="t">
                  <a:noAutofit/>
                </a:bodyPr>
                <a:p>
                  <a:endParaRPr b="0" lang="en-US" sz="2400" strike="noStrike" u="none">
                    <a:solidFill>
                      <a:srgbClr val="ffffff"/>
                    </a:solidFill>
                    <a:effectLst/>
                    <a:uFillTx/>
                    <a:latin typeface="Times New Roman"/>
                  </a:endParaRPr>
                </a:p>
              </p:txBody>
            </p:sp>
          </p:grpSp>
          <p:grpSp>
            <p:nvGrpSpPr>
              <p:cNvPr id="46" name=""/>
              <p:cNvGrpSpPr/>
              <p:nvPr/>
            </p:nvGrpSpPr>
            <p:grpSpPr>
              <a:xfrm>
                <a:off x="4790880" y="1812960"/>
                <a:ext cx="209880" cy="417600"/>
                <a:chOff x="4790880" y="1812960"/>
                <a:chExt cx="209880" cy="417600"/>
              </a:xfrm>
            </p:grpSpPr>
            <p:sp>
              <p:nvSpPr>
                <p:cNvPr id="47" name=""/>
                <p:cNvSpPr/>
                <p:nvPr/>
              </p:nvSpPr>
              <p:spPr>
                <a:xfrm>
                  <a:off x="4809960" y="2055240"/>
                  <a:ext cx="169920" cy="17532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8" name=""/>
                <p:cNvSpPr/>
                <p:nvPr/>
              </p:nvSpPr>
              <p:spPr>
                <a:xfrm>
                  <a:off x="4828320" y="1933560"/>
                  <a:ext cx="172440" cy="17532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9" name=""/>
                <p:cNvSpPr/>
                <p:nvPr/>
              </p:nvSpPr>
              <p:spPr>
                <a:xfrm>
                  <a:off x="4790880" y="1812960"/>
                  <a:ext cx="130320" cy="13536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0" name=""/>
                <p:cNvSpPr/>
                <p:nvPr/>
              </p:nvSpPr>
              <p:spPr>
                <a:xfrm>
                  <a:off x="4869000" y="1893600"/>
                  <a:ext cx="70920" cy="7452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ffffff"/>
                    </a:solidFill>
                    <a:effectLst/>
                    <a:uFillTx/>
                    <a:latin typeface="Times New Roman"/>
                  </a:endParaRPr>
                </a:p>
              </p:txBody>
            </p:sp>
            <p:sp>
              <p:nvSpPr>
                <p:cNvPr id="51" name=""/>
                <p:cNvSpPr/>
                <p:nvPr/>
              </p:nvSpPr>
              <p:spPr>
                <a:xfrm>
                  <a:off x="4827240" y="1876320"/>
                  <a:ext cx="120240" cy="160200"/>
                </a:xfrm>
                <a:custGeom>
                  <a:avLst/>
                  <a:gdLst/>
                  <a:ahLst/>
                  <a:rect l="l" t="t" r="r" b="b"/>
                  <a:pathLst>
                    <a:path w="100" h="129">
                      <a:moveTo>
                        <a:pt x="70" y="4"/>
                      </a:moveTo>
                      <a:lnTo>
                        <a:pt x="69" y="20"/>
                      </a:lnTo>
                      <a:lnTo>
                        <a:pt x="93" y="48"/>
                      </a:lnTo>
                      <a:lnTo>
                        <a:pt x="99" y="51"/>
                      </a:lnTo>
                      <a:lnTo>
                        <a:pt x="64" y="128"/>
                      </a:lnTo>
                      <a:lnTo>
                        <a:pt x="0" y="0"/>
                      </a:lnTo>
                      <a:lnTo>
                        <a:pt x="70" y="4"/>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52" name=""/>
                <p:cNvSpPr/>
                <p:nvPr/>
              </p:nvSpPr>
              <p:spPr>
                <a:xfrm>
                  <a:off x="4882680" y="2086560"/>
                  <a:ext cx="79200" cy="49320"/>
                </a:xfrm>
                <a:custGeom>
                  <a:avLst/>
                  <a:gdLst/>
                  <a:ahLst/>
                  <a:rect l="l" t="t" r="r" b="b"/>
                  <a:pathLst>
                    <a:path w="66" h="40">
                      <a:moveTo>
                        <a:pt x="57" y="5"/>
                      </a:moveTo>
                      <a:lnTo>
                        <a:pt x="65" y="17"/>
                      </a:lnTo>
                      <a:lnTo>
                        <a:pt x="0" y="39"/>
                      </a:lnTo>
                      <a:lnTo>
                        <a:pt x="1" y="0"/>
                      </a:lnTo>
                      <a:lnTo>
                        <a:pt x="57" y="5"/>
                      </a:lnTo>
                    </a:path>
                  </a:pathLst>
                </a:custGeom>
                <a:solidFill>
                  <a:srgbClr val="ffffff"/>
                </a:solidFill>
                <a:ln w="0">
                  <a:noFill/>
                </a:ln>
              </p:spPr>
              <p:style>
                <a:lnRef idx="0"/>
                <a:fillRef idx="0"/>
                <a:effectRef idx="0"/>
                <a:fontRef idx="minor"/>
              </p:style>
              <p:txBody>
                <a:bodyPr lIns="90000" rIns="90000" tIns="2520" bIns="2520" anchor="t">
                  <a:noAutofit/>
                </a:bodyPr>
                <a:p>
                  <a:endParaRPr b="0" lang="en-US" sz="2400" strike="noStrike" u="none">
                    <a:solidFill>
                      <a:srgbClr val="ffffff"/>
                    </a:solidFill>
                    <a:effectLst/>
                    <a:uFillTx/>
                    <a:latin typeface="Times New Roman"/>
                  </a:endParaRPr>
                </a:p>
              </p:txBody>
            </p:sp>
          </p:grpSp>
          <p:sp>
            <p:nvSpPr>
              <p:cNvPr id="53" name=""/>
              <p:cNvSpPr/>
              <p:nvPr/>
            </p:nvSpPr>
            <p:spPr>
              <a:xfrm>
                <a:off x="4790880" y="2177280"/>
                <a:ext cx="91800" cy="9468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20520" bIns="20520" anchor="ctr">
                <a:noAutofit/>
              </a:bodyPr>
              <a:p>
                <a:endParaRPr b="0" lang="en-US" sz="2400" strike="noStrike" u="none">
                  <a:solidFill>
                    <a:srgbClr val="ffffff"/>
                  </a:solidFill>
                  <a:effectLst/>
                  <a:uFillTx/>
                  <a:latin typeface="Times New Roman"/>
                </a:endParaRPr>
              </a:p>
            </p:txBody>
          </p:sp>
          <p:sp>
            <p:nvSpPr>
              <p:cNvPr id="54" name=""/>
              <p:cNvSpPr/>
              <p:nvPr/>
            </p:nvSpPr>
            <p:spPr>
              <a:xfrm>
                <a:off x="4849920" y="2165040"/>
                <a:ext cx="54360" cy="55800"/>
              </a:xfrm>
              <a:custGeom>
                <a:avLst/>
                <a:gdLst/>
                <a:ahLst/>
                <a:rect l="l" t="t" r="r" b="b"/>
                <a:pathLst>
                  <a:path w="45" h="45">
                    <a:moveTo>
                      <a:pt x="17" y="44"/>
                    </a:moveTo>
                    <a:lnTo>
                      <a:pt x="44" y="29"/>
                    </a:lnTo>
                    <a:lnTo>
                      <a:pt x="14" y="0"/>
                    </a:lnTo>
                    <a:lnTo>
                      <a:pt x="0" y="16"/>
                    </a:lnTo>
                    <a:lnTo>
                      <a:pt x="17" y="44"/>
                    </a:lnTo>
                  </a:path>
                </a:pathLst>
              </a:custGeom>
              <a:solidFill>
                <a:srgbClr val="ffffff"/>
              </a:solidFill>
              <a:ln w="0">
                <a:noFill/>
              </a:ln>
            </p:spPr>
            <p:style>
              <a:lnRef idx="0"/>
              <a:fillRef idx="0"/>
              <a:effectRef idx="0"/>
              <a:fontRef idx="minor"/>
            </p:style>
            <p:txBody>
              <a:bodyPr lIns="90000" rIns="90000" tIns="9000" bIns="9000" anchor="t">
                <a:noAutofit/>
              </a:bodyPr>
              <a:p>
                <a:endParaRPr b="0" lang="en-US" sz="2400" strike="noStrike" u="none">
                  <a:solidFill>
                    <a:srgbClr val="ffffff"/>
                  </a:solidFill>
                  <a:effectLst/>
                  <a:uFillTx/>
                  <a:latin typeface="Times New Roman"/>
                </a:endParaRPr>
              </a:p>
            </p:txBody>
          </p:sp>
        </p:grpSp>
        <p:sp>
          <p:nvSpPr>
            <p:cNvPr id="55" name=""/>
            <p:cNvSpPr/>
            <p:nvPr/>
          </p:nvSpPr>
          <p:spPr>
            <a:xfrm>
              <a:off x="4595760" y="2269800"/>
              <a:ext cx="113400" cy="11412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34200" bIns="34200" anchor="ctr">
              <a:noAutofit/>
            </a:bodyPr>
            <a:p>
              <a:endParaRPr b="0" lang="en-US" sz="2400" strike="noStrike" u="none">
                <a:solidFill>
                  <a:srgbClr val="ffffff"/>
                </a:solidFill>
                <a:effectLst/>
                <a:uFillTx/>
                <a:latin typeface="Times New Roman"/>
              </a:endParaRPr>
            </a:p>
          </p:txBody>
        </p:sp>
        <p:sp>
          <p:nvSpPr>
            <p:cNvPr id="56" name=""/>
            <p:cNvSpPr/>
            <p:nvPr/>
          </p:nvSpPr>
          <p:spPr>
            <a:xfrm>
              <a:off x="4690800" y="2269800"/>
              <a:ext cx="91800" cy="9288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19440" bIns="19440" anchor="ctr">
              <a:noAutofit/>
            </a:bodyPr>
            <a:p>
              <a:endParaRPr b="0" lang="en-US" sz="2400" strike="noStrike" u="none">
                <a:solidFill>
                  <a:srgbClr val="ffffff"/>
                </a:solidFill>
                <a:effectLst/>
                <a:uFillTx/>
                <a:latin typeface="Times New Roman"/>
              </a:endParaRPr>
            </a:p>
          </p:txBody>
        </p:sp>
        <p:sp>
          <p:nvSpPr>
            <p:cNvPr id="57" name=""/>
            <p:cNvSpPr/>
            <p:nvPr/>
          </p:nvSpPr>
          <p:spPr>
            <a:xfrm>
              <a:off x="4746240" y="2236320"/>
              <a:ext cx="91440" cy="9540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21240" bIns="21240" anchor="ctr">
              <a:noAutofit/>
            </a:bodyPr>
            <a:p>
              <a:endParaRPr b="0" lang="en-US" sz="2400" strike="noStrike" u="none">
                <a:solidFill>
                  <a:srgbClr val="ffffff"/>
                </a:solidFill>
                <a:effectLst/>
                <a:uFillTx/>
                <a:latin typeface="Times New Roman"/>
              </a:endParaRPr>
            </a:p>
          </p:txBody>
        </p:sp>
        <p:sp>
          <p:nvSpPr>
            <p:cNvPr id="58" name=""/>
            <p:cNvSpPr/>
            <p:nvPr/>
          </p:nvSpPr>
          <p:spPr>
            <a:xfrm>
              <a:off x="4664160" y="2219760"/>
              <a:ext cx="192960" cy="134640"/>
            </a:xfrm>
            <a:custGeom>
              <a:avLst/>
              <a:gdLst/>
              <a:ahLst/>
              <a:rect l="l" t="t" r="r" b="b"/>
              <a:pathLst>
                <a:path w="160" h="108">
                  <a:moveTo>
                    <a:pt x="147" y="31"/>
                  </a:moveTo>
                  <a:lnTo>
                    <a:pt x="133" y="38"/>
                  </a:lnTo>
                  <a:lnTo>
                    <a:pt x="90" y="80"/>
                  </a:lnTo>
                  <a:lnTo>
                    <a:pt x="80" y="99"/>
                  </a:lnTo>
                  <a:lnTo>
                    <a:pt x="33" y="99"/>
                  </a:lnTo>
                  <a:lnTo>
                    <a:pt x="23" y="107"/>
                  </a:lnTo>
                  <a:lnTo>
                    <a:pt x="0" y="75"/>
                  </a:lnTo>
                  <a:lnTo>
                    <a:pt x="107" y="0"/>
                  </a:lnTo>
                  <a:lnTo>
                    <a:pt x="159" y="17"/>
                  </a:lnTo>
                  <a:lnTo>
                    <a:pt x="147" y="31"/>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59" name=""/>
          <p:cNvGrpSpPr/>
          <p:nvPr/>
        </p:nvGrpSpPr>
        <p:grpSpPr>
          <a:xfrm>
            <a:off x="3886200" y="1817640"/>
            <a:ext cx="301320" cy="394920"/>
            <a:chOff x="3886200" y="1817640"/>
            <a:chExt cx="301320" cy="394920"/>
          </a:xfrm>
        </p:grpSpPr>
        <p:grpSp>
          <p:nvGrpSpPr>
            <p:cNvPr id="60" name=""/>
            <p:cNvGrpSpPr/>
            <p:nvPr/>
          </p:nvGrpSpPr>
          <p:grpSpPr>
            <a:xfrm>
              <a:off x="3886200" y="1873440"/>
              <a:ext cx="162360" cy="235800"/>
              <a:chOff x="3886200" y="1873440"/>
              <a:chExt cx="162360" cy="235800"/>
            </a:xfrm>
          </p:grpSpPr>
          <p:sp>
            <p:nvSpPr>
              <p:cNvPr id="61" name=""/>
              <p:cNvSpPr/>
              <p:nvPr/>
            </p:nvSpPr>
            <p:spPr>
              <a:xfrm>
                <a:off x="3886200" y="1953360"/>
                <a:ext cx="70920" cy="7344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5040" bIns="5040" anchor="ctr">
                <a:noAutofit/>
              </a:bodyPr>
              <a:p>
                <a:endParaRPr b="0" lang="en-US" sz="2400" strike="noStrike" u="none">
                  <a:solidFill>
                    <a:srgbClr val="ffffff"/>
                  </a:solidFill>
                  <a:effectLst/>
                  <a:uFillTx/>
                  <a:latin typeface="Times New Roman"/>
                </a:endParaRPr>
              </a:p>
            </p:txBody>
          </p:sp>
          <p:sp>
            <p:nvSpPr>
              <p:cNvPr id="62" name=""/>
              <p:cNvSpPr/>
              <p:nvPr/>
            </p:nvSpPr>
            <p:spPr>
              <a:xfrm>
                <a:off x="3898080" y="2015640"/>
                <a:ext cx="91440" cy="9360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19440" bIns="19440" anchor="ctr">
                <a:noAutofit/>
              </a:bodyPr>
              <a:p>
                <a:endParaRPr b="0" lang="en-US" sz="2400" strike="noStrike" u="none">
                  <a:solidFill>
                    <a:srgbClr val="ffffff"/>
                  </a:solidFill>
                  <a:effectLst/>
                  <a:uFillTx/>
                  <a:latin typeface="Times New Roman"/>
                </a:endParaRPr>
              </a:p>
            </p:txBody>
          </p:sp>
          <p:sp>
            <p:nvSpPr>
              <p:cNvPr id="63" name=""/>
              <p:cNvSpPr/>
              <p:nvPr/>
            </p:nvSpPr>
            <p:spPr>
              <a:xfrm>
                <a:off x="3917160" y="1873440"/>
                <a:ext cx="131400" cy="13464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64" name=""/>
              <p:cNvSpPr/>
              <p:nvPr/>
            </p:nvSpPr>
            <p:spPr>
              <a:xfrm>
                <a:off x="3906360" y="1960560"/>
                <a:ext cx="52920" cy="78480"/>
              </a:xfrm>
              <a:custGeom>
                <a:avLst/>
                <a:gdLst/>
                <a:ahLst/>
                <a:rect l="l" t="t" r="r" b="b"/>
                <a:pathLst>
                  <a:path w="44" h="63">
                    <a:moveTo>
                      <a:pt x="24" y="0"/>
                    </a:moveTo>
                    <a:lnTo>
                      <a:pt x="0" y="11"/>
                    </a:lnTo>
                    <a:lnTo>
                      <a:pt x="1" y="50"/>
                    </a:lnTo>
                    <a:lnTo>
                      <a:pt x="9" y="62"/>
                    </a:lnTo>
                    <a:lnTo>
                      <a:pt x="43" y="50"/>
                    </a:lnTo>
                    <a:lnTo>
                      <a:pt x="24" y="0"/>
                    </a:lnTo>
                  </a:path>
                </a:pathLst>
              </a:custGeom>
              <a:solidFill>
                <a:srgbClr val="ffffff"/>
              </a:solidFill>
              <a:ln w="0">
                <a:noFill/>
              </a:ln>
            </p:spPr>
            <p:style>
              <a:lnRef idx="0"/>
              <a:fillRef idx="0"/>
              <a:effectRef idx="0"/>
              <a:fontRef idx="minor"/>
            </p:style>
            <p:txBody>
              <a:bodyPr lIns="90000" rIns="90000" tIns="31680" bIns="31680" anchor="t">
                <a:noAutofit/>
              </a:bodyPr>
              <a:p>
                <a:endParaRPr b="0" lang="en-US" sz="2400" strike="noStrike" u="none">
                  <a:solidFill>
                    <a:srgbClr val="ffffff"/>
                  </a:solidFill>
                  <a:effectLst/>
                  <a:uFillTx/>
                  <a:latin typeface="Times New Roman"/>
                </a:endParaRPr>
              </a:p>
            </p:txBody>
          </p:sp>
        </p:grpSp>
        <p:grpSp>
          <p:nvGrpSpPr>
            <p:cNvPr id="65" name=""/>
            <p:cNvGrpSpPr/>
            <p:nvPr/>
          </p:nvGrpSpPr>
          <p:grpSpPr>
            <a:xfrm>
              <a:off x="3937680" y="1817640"/>
              <a:ext cx="249840" cy="394920"/>
              <a:chOff x="3937680" y="1817640"/>
              <a:chExt cx="249840" cy="394920"/>
            </a:xfrm>
          </p:grpSpPr>
          <p:sp>
            <p:nvSpPr>
              <p:cNvPr id="66" name=""/>
              <p:cNvSpPr/>
              <p:nvPr/>
            </p:nvSpPr>
            <p:spPr>
              <a:xfrm>
                <a:off x="4016160" y="1832400"/>
                <a:ext cx="171360" cy="17568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67" name=""/>
              <p:cNvSpPr/>
              <p:nvPr/>
            </p:nvSpPr>
            <p:spPr>
              <a:xfrm>
                <a:off x="3937680" y="1953360"/>
                <a:ext cx="91440" cy="9468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20520" bIns="20520" anchor="ctr">
                <a:noAutofit/>
              </a:bodyPr>
              <a:p>
                <a:endParaRPr b="0" lang="en-US" sz="2400" strike="noStrike" u="none">
                  <a:solidFill>
                    <a:srgbClr val="ffffff"/>
                  </a:solidFill>
                  <a:effectLst/>
                  <a:uFillTx/>
                  <a:latin typeface="Times New Roman"/>
                </a:endParaRPr>
              </a:p>
            </p:txBody>
          </p:sp>
          <p:sp>
            <p:nvSpPr>
              <p:cNvPr id="68" name=""/>
              <p:cNvSpPr/>
              <p:nvPr/>
            </p:nvSpPr>
            <p:spPr>
              <a:xfrm>
                <a:off x="3956760" y="2015640"/>
                <a:ext cx="132480" cy="13428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69" name=""/>
              <p:cNvSpPr/>
              <p:nvPr/>
            </p:nvSpPr>
            <p:spPr>
              <a:xfrm>
                <a:off x="3996720" y="2076840"/>
                <a:ext cx="131400" cy="13572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0" name=""/>
              <p:cNvSpPr/>
              <p:nvPr/>
            </p:nvSpPr>
            <p:spPr>
              <a:xfrm>
                <a:off x="4006080" y="1915920"/>
                <a:ext cx="118440" cy="11592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35280" bIns="35280" anchor="ctr">
                <a:noAutofit/>
              </a:bodyPr>
              <a:p>
                <a:endParaRPr b="0" lang="en-US" sz="2400" strike="noStrike" u="none">
                  <a:solidFill>
                    <a:srgbClr val="ffffff"/>
                  </a:solidFill>
                  <a:effectLst/>
                  <a:uFillTx/>
                  <a:latin typeface="Times New Roman"/>
                </a:endParaRPr>
              </a:p>
            </p:txBody>
          </p:sp>
          <p:sp>
            <p:nvSpPr>
              <p:cNvPr id="71" name=""/>
              <p:cNvSpPr/>
              <p:nvPr/>
            </p:nvSpPr>
            <p:spPr>
              <a:xfrm>
                <a:off x="4106520" y="1817640"/>
                <a:ext cx="71280" cy="7236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 bIns="4680" anchor="ctr">
                <a:noAutofit/>
              </a:bodyPr>
              <a:p>
                <a:endParaRPr b="0" lang="en-US" sz="2400" strike="noStrike" u="none">
                  <a:solidFill>
                    <a:srgbClr val="ffffff"/>
                  </a:solidFill>
                  <a:effectLst/>
                  <a:uFillTx/>
                  <a:latin typeface="Times New Roman"/>
                </a:endParaRPr>
              </a:p>
            </p:txBody>
          </p:sp>
          <p:sp>
            <p:nvSpPr>
              <p:cNvPr id="72" name=""/>
              <p:cNvSpPr/>
              <p:nvPr/>
            </p:nvSpPr>
            <p:spPr>
              <a:xfrm>
                <a:off x="4041360" y="1892520"/>
                <a:ext cx="89280" cy="64440"/>
              </a:xfrm>
              <a:custGeom>
                <a:avLst/>
                <a:gdLst/>
                <a:ahLst/>
                <a:rect l="l" t="t" r="r" b="b"/>
                <a:pathLst>
                  <a:path w="74" h="52">
                    <a:moveTo>
                      <a:pt x="0" y="13"/>
                    </a:moveTo>
                    <a:lnTo>
                      <a:pt x="9" y="37"/>
                    </a:lnTo>
                    <a:lnTo>
                      <a:pt x="73" y="51"/>
                    </a:lnTo>
                    <a:lnTo>
                      <a:pt x="73" y="18"/>
                    </a:lnTo>
                    <a:lnTo>
                      <a:pt x="4" y="0"/>
                    </a:lnTo>
                    <a:lnTo>
                      <a:pt x="0" y="13"/>
                    </a:lnTo>
                  </a:path>
                </a:pathLst>
              </a:custGeom>
              <a:solidFill>
                <a:srgbClr val="ffffff"/>
              </a:solidFill>
              <a:ln w="0">
                <a:noFill/>
              </a:ln>
            </p:spPr>
            <p:style>
              <a:lnRef idx="0"/>
              <a:fillRef idx="0"/>
              <a:effectRef idx="0"/>
              <a:fontRef idx="minor"/>
            </p:style>
            <p:txBody>
              <a:bodyPr lIns="90000" rIns="90000" tIns="17640" bIns="17640" anchor="t">
                <a:noAutofit/>
              </a:bodyPr>
              <a:p>
                <a:endParaRPr b="0" lang="en-US" sz="2400" strike="noStrike" u="none">
                  <a:solidFill>
                    <a:srgbClr val="ffffff"/>
                  </a:solidFill>
                  <a:effectLst/>
                  <a:uFillTx/>
                  <a:latin typeface="Times New Roman"/>
                </a:endParaRPr>
              </a:p>
            </p:txBody>
          </p:sp>
          <p:sp>
            <p:nvSpPr>
              <p:cNvPr id="73" name=""/>
              <p:cNvSpPr/>
              <p:nvPr/>
            </p:nvSpPr>
            <p:spPr>
              <a:xfrm>
                <a:off x="3961440" y="1995840"/>
                <a:ext cx="100080" cy="126720"/>
              </a:xfrm>
              <a:custGeom>
                <a:avLst/>
                <a:gdLst/>
                <a:ahLst/>
                <a:rect l="l" t="t" r="r" b="b"/>
                <a:pathLst>
                  <a:path w="83" h="102">
                    <a:moveTo>
                      <a:pt x="51" y="0"/>
                    </a:moveTo>
                    <a:lnTo>
                      <a:pt x="0" y="25"/>
                    </a:lnTo>
                    <a:lnTo>
                      <a:pt x="21" y="45"/>
                    </a:lnTo>
                    <a:lnTo>
                      <a:pt x="24" y="94"/>
                    </a:lnTo>
                    <a:lnTo>
                      <a:pt x="36" y="101"/>
                    </a:lnTo>
                    <a:lnTo>
                      <a:pt x="79" y="69"/>
                    </a:lnTo>
                    <a:lnTo>
                      <a:pt x="82" y="10"/>
                    </a:lnTo>
                    <a:lnTo>
                      <a:pt x="51" y="0"/>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74" name=""/>
            <p:cNvSpPr/>
            <p:nvPr/>
          </p:nvSpPr>
          <p:spPr>
            <a:xfrm>
              <a:off x="4099680" y="1856160"/>
              <a:ext cx="55440" cy="63360"/>
            </a:xfrm>
            <a:custGeom>
              <a:avLst/>
              <a:gdLst/>
              <a:ahLst/>
              <a:rect l="l" t="t" r="r" b="b"/>
              <a:pathLst>
                <a:path w="46" h="51">
                  <a:moveTo>
                    <a:pt x="0" y="27"/>
                  </a:moveTo>
                  <a:lnTo>
                    <a:pt x="18" y="0"/>
                  </a:lnTo>
                  <a:lnTo>
                    <a:pt x="45" y="27"/>
                  </a:lnTo>
                  <a:lnTo>
                    <a:pt x="23" y="50"/>
                  </a:lnTo>
                  <a:lnTo>
                    <a:pt x="0" y="27"/>
                  </a:lnTo>
                </a:path>
              </a:pathLst>
            </a:custGeom>
            <a:solidFill>
              <a:srgbClr val="ffffff"/>
            </a:solidFill>
            <a:ln w="0">
              <a:noFill/>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grpSp>
      <p:sp>
        <p:nvSpPr>
          <p:cNvPr id="75" name=""/>
          <p:cNvSpPr/>
          <p:nvPr/>
        </p:nvSpPr>
        <p:spPr>
          <a:xfrm>
            <a:off x="4038480" y="1973160"/>
            <a:ext cx="168480" cy="17640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grpSp>
        <p:nvGrpSpPr>
          <p:cNvPr id="76" name=""/>
          <p:cNvGrpSpPr/>
          <p:nvPr/>
        </p:nvGrpSpPr>
        <p:grpSpPr>
          <a:xfrm>
            <a:off x="4057560" y="1751040"/>
            <a:ext cx="863280" cy="663120"/>
            <a:chOff x="4057560" y="1751040"/>
            <a:chExt cx="863280" cy="663120"/>
          </a:xfrm>
        </p:grpSpPr>
        <p:sp>
          <p:nvSpPr>
            <p:cNvPr id="77" name=""/>
            <p:cNvSpPr/>
            <p:nvPr/>
          </p:nvSpPr>
          <p:spPr>
            <a:xfrm>
              <a:off x="4314600" y="1770840"/>
              <a:ext cx="211680" cy="21672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8" name=""/>
            <p:cNvSpPr/>
            <p:nvPr/>
          </p:nvSpPr>
          <p:spPr>
            <a:xfrm>
              <a:off x="4492440" y="1751040"/>
              <a:ext cx="171360" cy="17460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9" name=""/>
            <p:cNvSpPr/>
            <p:nvPr/>
          </p:nvSpPr>
          <p:spPr>
            <a:xfrm>
              <a:off x="4651200" y="1932480"/>
              <a:ext cx="269640" cy="27972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80" name=""/>
            <p:cNvSpPr/>
            <p:nvPr/>
          </p:nvSpPr>
          <p:spPr>
            <a:xfrm>
              <a:off x="4134960" y="2055600"/>
              <a:ext cx="309960" cy="31824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81" name=""/>
            <p:cNvSpPr/>
            <p:nvPr/>
          </p:nvSpPr>
          <p:spPr>
            <a:xfrm>
              <a:off x="4571640" y="2095920"/>
              <a:ext cx="231120" cy="23616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82" name=""/>
            <p:cNvSpPr/>
            <p:nvPr/>
          </p:nvSpPr>
          <p:spPr>
            <a:xfrm>
              <a:off x="4057560" y="2117880"/>
              <a:ext cx="168120" cy="17460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83" name=""/>
            <p:cNvSpPr/>
            <p:nvPr/>
          </p:nvSpPr>
          <p:spPr>
            <a:xfrm>
              <a:off x="4115520" y="1812960"/>
              <a:ext cx="269640" cy="27648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84" name=""/>
            <p:cNvSpPr/>
            <p:nvPr/>
          </p:nvSpPr>
          <p:spPr>
            <a:xfrm>
              <a:off x="4355280" y="2137680"/>
              <a:ext cx="266400" cy="27648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85" name=""/>
            <p:cNvSpPr/>
            <p:nvPr/>
          </p:nvSpPr>
          <p:spPr>
            <a:xfrm>
              <a:off x="4689720" y="1832760"/>
              <a:ext cx="210240" cy="21456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86" name=""/>
            <p:cNvSpPr/>
            <p:nvPr/>
          </p:nvSpPr>
          <p:spPr>
            <a:xfrm>
              <a:off x="4631760" y="1751040"/>
              <a:ext cx="190440" cy="19476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grpSp>
      <p:sp>
        <p:nvSpPr>
          <p:cNvPr id="87" name=""/>
          <p:cNvSpPr/>
          <p:nvPr/>
        </p:nvSpPr>
        <p:spPr>
          <a:xfrm>
            <a:off x="4106880" y="1800360"/>
            <a:ext cx="770040" cy="531720"/>
          </a:xfrm>
          <a:custGeom>
            <a:avLst/>
            <a:gdLst/>
            <a:ahLst/>
            <a:rect l="l" t="t" r="r" b="b"/>
            <a:pathLst>
              <a:path w="637" h="427">
                <a:moveTo>
                  <a:pt x="196" y="42"/>
                </a:moveTo>
                <a:lnTo>
                  <a:pt x="222" y="12"/>
                </a:lnTo>
                <a:lnTo>
                  <a:pt x="341" y="14"/>
                </a:lnTo>
                <a:lnTo>
                  <a:pt x="425" y="0"/>
                </a:lnTo>
                <a:lnTo>
                  <a:pt x="531" y="50"/>
                </a:lnTo>
                <a:lnTo>
                  <a:pt x="585" y="36"/>
                </a:lnTo>
                <a:lnTo>
                  <a:pt x="613" y="42"/>
                </a:lnTo>
                <a:lnTo>
                  <a:pt x="619" y="169"/>
                </a:lnTo>
                <a:lnTo>
                  <a:pt x="636" y="189"/>
                </a:lnTo>
                <a:lnTo>
                  <a:pt x="587" y="287"/>
                </a:lnTo>
                <a:lnTo>
                  <a:pt x="534" y="220"/>
                </a:lnTo>
                <a:lnTo>
                  <a:pt x="519" y="255"/>
                </a:lnTo>
                <a:lnTo>
                  <a:pt x="444" y="389"/>
                </a:lnTo>
                <a:lnTo>
                  <a:pt x="192" y="426"/>
                </a:lnTo>
                <a:lnTo>
                  <a:pt x="61" y="400"/>
                </a:lnTo>
                <a:lnTo>
                  <a:pt x="20" y="316"/>
                </a:lnTo>
                <a:lnTo>
                  <a:pt x="20" y="230"/>
                </a:lnTo>
                <a:lnTo>
                  <a:pt x="0" y="159"/>
                </a:lnTo>
                <a:lnTo>
                  <a:pt x="196" y="42"/>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nvGrpSpPr>
          <p:cNvPr id="88" name=""/>
          <p:cNvGrpSpPr/>
          <p:nvPr/>
        </p:nvGrpSpPr>
        <p:grpSpPr>
          <a:xfrm>
            <a:off x="4038480" y="2629080"/>
            <a:ext cx="882360" cy="661320"/>
            <a:chOff x="4038480" y="2629080"/>
            <a:chExt cx="882360" cy="661320"/>
          </a:xfrm>
        </p:grpSpPr>
        <p:sp>
          <p:nvSpPr>
            <p:cNvPr id="89" name=""/>
            <p:cNvSpPr/>
            <p:nvPr/>
          </p:nvSpPr>
          <p:spPr>
            <a:xfrm>
              <a:off x="4315680" y="2648880"/>
              <a:ext cx="211320" cy="21636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90" name=""/>
            <p:cNvSpPr/>
            <p:nvPr/>
          </p:nvSpPr>
          <p:spPr>
            <a:xfrm>
              <a:off x="4493160" y="2629080"/>
              <a:ext cx="171000" cy="17424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91" name=""/>
            <p:cNvSpPr/>
            <p:nvPr/>
          </p:nvSpPr>
          <p:spPr>
            <a:xfrm>
              <a:off x="4651560" y="2810160"/>
              <a:ext cx="269280" cy="27936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92" name=""/>
            <p:cNvSpPr/>
            <p:nvPr/>
          </p:nvSpPr>
          <p:spPr>
            <a:xfrm>
              <a:off x="4136760" y="2933280"/>
              <a:ext cx="309600" cy="31752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93" name=""/>
            <p:cNvSpPr/>
            <p:nvPr/>
          </p:nvSpPr>
          <p:spPr>
            <a:xfrm>
              <a:off x="4572360" y="2973240"/>
              <a:ext cx="230760" cy="23580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94" name=""/>
            <p:cNvSpPr/>
            <p:nvPr/>
          </p:nvSpPr>
          <p:spPr>
            <a:xfrm>
              <a:off x="4059000" y="2994840"/>
              <a:ext cx="167760" cy="17424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95" name=""/>
            <p:cNvSpPr/>
            <p:nvPr/>
          </p:nvSpPr>
          <p:spPr>
            <a:xfrm>
              <a:off x="4038480" y="2851560"/>
              <a:ext cx="169200" cy="17424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96" name=""/>
            <p:cNvSpPr/>
            <p:nvPr/>
          </p:nvSpPr>
          <p:spPr>
            <a:xfrm>
              <a:off x="4117320" y="2690640"/>
              <a:ext cx="269280" cy="27576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97" name=""/>
            <p:cNvSpPr/>
            <p:nvPr/>
          </p:nvSpPr>
          <p:spPr>
            <a:xfrm>
              <a:off x="4356360" y="3014640"/>
              <a:ext cx="266040" cy="27576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98" name=""/>
            <p:cNvSpPr/>
            <p:nvPr/>
          </p:nvSpPr>
          <p:spPr>
            <a:xfrm>
              <a:off x="4690080" y="2710440"/>
              <a:ext cx="209880" cy="21420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99" name=""/>
            <p:cNvSpPr/>
            <p:nvPr/>
          </p:nvSpPr>
          <p:spPr>
            <a:xfrm>
              <a:off x="4632120" y="2629080"/>
              <a:ext cx="190080" cy="19440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grpSp>
      <p:grpSp>
        <p:nvGrpSpPr>
          <p:cNvPr id="100" name=""/>
          <p:cNvGrpSpPr/>
          <p:nvPr/>
        </p:nvGrpSpPr>
        <p:grpSpPr>
          <a:xfrm>
            <a:off x="6043680" y="1800360"/>
            <a:ext cx="503280" cy="572760"/>
            <a:chOff x="6043680" y="1800360"/>
            <a:chExt cx="503280" cy="572760"/>
          </a:xfrm>
        </p:grpSpPr>
        <p:grpSp>
          <p:nvGrpSpPr>
            <p:cNvPr id="101" name=""/>
            <p:cNvGrpSpPr/>
            <p:nvPr/>
          </p:nvGrpSpPr>
          <p:grpSpPr>
            <a:xfrm>
              <a:off x="6239520" y="1800360"/>
              <a:ext cx="307440" cy="460440"/>
              <a:chOff x="6239520" y="1800360"/>
              <a:chExt cx="307440" cy="460440"/>
            </a:xfrm>
          </p:grpSpPr>
          <p:grpSp>
            <p:nvGrpSpPr>
              <p:cNvPr id="102" name=""/>
              <p:cNvGrpSpPr/>
              <p:nvPr/>
            </p:nvGrpSpPr>
            <p:grpSpPr>
              <a:xfrm>
                <a:off x="6318000" y="1861200"/>
                <a:ext cx="228960" cy="337680"/>
                <a:chOff x="6318000" y="1861200"/>
                <a:chExt cx="228960" cy="337680"/>
              </a:xfrm>
            </p:grpSpPr>
            <p:grpSp>
              <p:nvGrpSpPr>
                <p:cNvPr id="103" name=""/>
                <p:cNvGrpSpPr/>
                <p:nvPr/>
              </p:nvGrpSpPr>
              <p:grpSpPr>
                <a:xfrm>
                  <a:off x="6318000" y="1861200"/>
                  <a:ext cx="228960" cy="337680"/>
                  <a:chOff x="6318000" y="1861200"/>
                  <a:chExt cx="228960" cy="337680"/>
                </a:xfrm>
              </p:grpSpPr>
              <p:grpSp>
                <p:nvGrpSpPr>
                  <p:cNvPr id="104" name=""/>
                  <p:cNvGrpSpPr/>
                  <p:nvPr/>
                </p:nvGrpSpPr>
                <p:grpSpPr>
                  <a:xfrm>
                    <a:off x="6377040" y="1881000"/>
                    <a:ext cx="169920" cy="276840"/>
                    <a:chOff x="6377040" y="1881000"/>
                    <a:chExt cx="169920" cy="276840"/>
                  </a:xfrm>
                </p:grpSpPr>
                <p:grpSp>
                  <p:nvGrpSpPr>
                    <p:cNvPr id="105" name=""/>
                    <p:cNvGrpSpPr/>
                    <p:nvPr/>
                  </p:nvGrpSpPr>
                  <p:grpSpPr>
                    <a:xfrm>
                      <a:off x="6397560" y="1881000"/>
                      <a:ext cx="149400" cy="276840"/>
                      <a:chOff x="6397560" y="1881000"/>
                      <a:chExt cx="149400" cy="276840"/>
                    </a:xfrm>
                  </p:grpSpPr>
                  <p:sp>
                    <p:nvSpPr>
                      <p:cNvPr id="106" name=""/>
                      <p:cNvSpPr/>
                      <p:nvPr/>
                    </p:nvSpPr>
                    <p:spPr>
                      <a:xfrm>
                        <a:off x="6476040" y="2043000"/>
                        <a:ext cx="70920" cy="7488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ffffff"/>
                          </a:solidFill>
                          <a:effectLst/>
                          <a:uFillTx/>
                          <a:latin typeface="Times New Roman"/>
                        </a:endParaRPr>
                      </a:p>
                    </p:txBody>
                  </p:sp>
                  <p:sp>
                    <p:nvSpPr>
                      <p:cNvPr id="107" name=""/>
                      <p:cNvSpPr/>
                      <p:nvPr/>
                    </p:nvSpPr>
                    <p:spPr>
                      <a:xfrm>
                        <a:off x="6415560" y="2064240"/>
                        <a:ext cx="91440" cy="9360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19440" bIns="19440" anchor="ctr">
                        <a:noAutofit/>
                      </a:bodyPr>
                      <a:p>
                        <a:endParaRPr b="0" lang="en-US" sz="2400" strike="noStrike" u="none">
                          <a:solidFill>
                            <a:srgbClr val="ffffff"/>
                          </a:solidFill>
                          <a:effectLst/>
                          <a:uFillTx/>
                          <a:latin typeface="Times New Roman"/>
                        </a:endParaRPr>
                      </a:p>
                    </p:txBody>
                  </p:sp>
                  <p:sp>
                    <p:nvSpPr>
                      <p:cNvPr id="108" name=""/>
                      <p:cNvSpPr/>
                      <p:nvPr/>
                    </p:nvSpPr>
                    <p:spPr>
                      <a:xfrm>
                        <a:off x="6455520" y="1940760"/>
                        <a:ext cx="72000" cy="7344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5040" bIns="5040" anchor="ctr">
                        <a:noAutofit/>
                      </a:bodyPr>
                      <a:p>
                        <a:endParaRPr b="0" lang="en-US" sz="2400" strike="noStrike" u="none">
                          <a:solidFill>
                            <a:srgbClr val="ffffff"/>
                          </a:solidFill>
                          <a:effectLst/>
                          <a:uFillTx/>
                          <a:latin typeface="Times New Roman"/>
                        </a:endParaRPr>
                      </a:p>
                    </p:txBody>
                  </p:sp>
                  <p:sp>
                    <p:nvSpPr>
                      <p:cNvPr id="109" name=""/>
                      <p:cNvSpPr/>
                      <p:nvPr/>
                    </p:nvSpPr>
                    <p:spPr>
                      <a:xfrm>
                        <a:off x="6397560" y="1881000"/>
                        <a:ext cx="90360" cy="9468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20520" bIns="20520" anchor="ctr">
                        <a:noAutofit/>
                      </a:bodyPr>
                      <a:p>
                        <a:endParaRPr b="0" lang="en-US" sz="2400" strike="noStrike" u="none">
                          <a:solidFill>
                            <a:srgbClr val="ffffff"/>
                          </a:solidFill>
                          <a:effectLst/>
                          <a:uFillTx/>
                          <a:latin typeface="Times New Roman"/>
                        </a:endParaRPr>
                      </a:p>
                    </p:txBody>
                  </p:sp>
                  <p:sp>
                    <p:nvSpPr>
                      <p:cNvPr id="110" name=""/>
                      <p:cNvSpPr/>
                      <p:nvPr/>
                    </p:nvSpPr>
                    <p:spPr>
                      <a:xfrm>
                        <a:off x="6454080" y="1940760"/>
                        <a:ext cx="69840" cy="162000"/>
                      </a:xfrm>
                      <a:custGeom>
                        <a:avLst/>
                        <a:gdLst/>
                        <a:ahLst/>
                        <a:rect l="l" t="t" r="r" b="b"/>
                        <a:pathLst>
                          <a:path w="58" h="130">
                            <a:moveTo>
                              <a:pt x="57" y="127"/>
                            </a:moveTo>
                            <a:lnTo>
                              <a:pt x="33" y="129"/>
                            </a:lnTo>
                            <a:lnTo>
                              <a:pt x="0" y="0"/>
                            </a:lnTo>
                            <a:lnTo>
                              <a:pt x="35" y="9"/>
                            </a:lnTo>
                            <a:lnTo>
                              <a:pt x="36" y="73"/>
                            </a:lnTo>
                            <a:lnTo>
                              <a:pt x="57" y="127"/>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111" name=""/>
                    <p:cNvSpPr/>
                    <p:nvPr/>
                  </p:nvSpPr>
                  <p:spPr>
                    <a:xfrm>
                      <a:off x="6377040" y="1962000"/>
                      <a:ext cx="131400" cy="13464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12" name=""/>
                    <p:cNvSpPr/>
                    <p:nvPr/>
                  </p:nvSpPr>
                  <p:spPr>
                    <a:xfrm>
                      <a:off x="6377040" y="2043000"/>
                      <a:ext cx="91440" cy="9468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20520" bIns="20520" anchor="ctr">
                      <a:noAutofit/>
                    </a:bodyPr>
                    <a:p>
                      <a:endParaRPr b="0" lang="en-US" sz="2400" strike="noStrike" u="none">
                        <a:solidFill>
                          <a:srgbClr val="ffffff"/>
                        </a:solidFill>
                        <a:effectLst/>
                        <a:uFillTx/>
                        <a:latin typeface="Times New Roman"/>
                      </a:endParaRPr>
                    </a:p>
                  </p:txBody>
                </p:sp>
                <p:sp>
                  <p:nvSpPr>
                    <p:cNvPr id="113" name=""/>
                    <p:cNvSpPr/>
                    <p:nvPr/>
                  </p:nvSpPr>
                  <p:spPr>
                    <a:xfrm>
                      <a:off x="6403320" y="1922040"/>
                      <a:ext cx="72360" cy="174240"/>
                    </a:xfrm>
                    <a:custGeom>
                      <a:avLst/>
                      <a:gdLst/>
                      <a:ahLst/>
                      <a:rect l="l" t="t" r="r" b="b"/>
                      <a:pathLst>
                        <a:path w="60" h="140">
                          <a:moveTo>
                            <a:pt x="53" y="23"/>
                          </a:moveTo>
                          <a:lnTo>
                            <a:pt x="47" y="53"/>
                          </a:lnTo>
                          <a:lnTo>
                            <a:pt x="59" y="120"/>
                          </a:lnTo>
                          <a:lnTo>
                            <a:pt x="35" y="139"/>
                          </a:lnTo>
                          <a:lnTo>
                            <a:pt x="0" y="59"/>
                          </a:lnTo>
                          <a:lnTo>
                            <a:pt x="28" y="0"/>
                          </a:lnTo>
                          <a:lnTo>
                            <a:pt x="53" y="23"/>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114" name=""/>
                  <p:cNvSpPr/>
                  <p:nvPr/>
                </p:nvSpPr>
                <p:spPr>
                  <a:xfrm>
                    <a:off x="6377040" y="2125440"/>
                    <a:ext cx="72360" cy="7344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5040" bIns="5040" anchor="ctr">
                    <a:noAutofit/>
                  </a:bodyPr>
                  <a:p>
                    <a:endParaRPr b="0" lang="en-US" sz="2400" strike="noStrike" u="none">
                      <a:solidFill>
                        <a:srgbClr val="ffffff"/>
                      </a:solidFill>
                      <a:effectLst/>
                      <a:uFillTx/>
                      <a:latin typeface="Times New Roman"/>
                    </a:endParaRPr>
                  </a:p>
                </p:txBody>
              </p:sp>
              <p:sp>
                <p:nvSpPr>
                  <p:cNvPr id="115" name=""/>
                  <p:cNvSpPr/>
                  <p:nvPr/>
                </p:nvSpPr>
                <p:spPr>
                  <a:xfrm>
                    <a:off x="6318000" y="1861200"/>
                    <a:ext cx="91800" cy="9504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20880" bIns="20880" anchor="ctr">
                    <a:noAutofit/>
                  </a:bodyPr>
                  <a:p>
                    <a:endParaRPr b="0" lang="en-US" sz="2400" strike="noStrike" u="none">
                      <a:solidFill>
                        <a:srgbClr val="ffffff"/>
                      </a:solidFill>
                      <a:effectLst/>
                      <a:uFillTx/>
                      <a:latin typeface="Times New Roman"/>
                    </a:endParaRPr>
                  </a:p>
                </p:txBody>
              </p:sp>
              <p:sp>
                <p:nvSpPr>
                  <p:cNvPr id="116" name=""/>
                  <p:cNvSpPr/>
                  <p:nvPr/>
                </p:nvSpPr>
                <p:spPr>
                  <a:xfrm>
                    <a:off x="6395040" y="2105640"/>
                    <a:ext cx="55440" cy="37080"/>
                  </a:xfrm>
                  <a:custGeom>
                    <a:avLst/>
                    <a:gdLst/>
                    <a:ahLst/>
                    <a:rect l="l" t="t" r="r" b="b"/>
                    <a:pathLst>
                      <a:path w="46" h="30">
                        <a:moveTo>
                          <a:pt x="45" y="18"/>
                        </a:moveTo>
                        <a:lnTo>
                          <a:pt x="31" y="29"/>
                        </a:lnTo>
                        <a:lnTo>
                          <a:pt x="0" y="14"/>
                        </a:lnTo>
                        <a:lnTo>
                          <a:pt x="31" y="0"/>
                        </a:lnTo>
                        <a:lnTo>
                          <a:pt x="45" y="18"/>
                        </a:lnTo>
                      </a:path>
                    </a:pathLst>
                  </a:custGeom>
                  <a:solidFill>
                    <a:srgbClr val="ffffff"/>
                  </a:solidFill>
                  <a:ln w="0">
                    <a:noFill/>
                  </a:ln>
                </p:spPr>
                <p:style>
                  <a:lnRef idx="0"/>
                  <a:fillRef idx="0"/>
                  <a:effectRef idx="0"/>
                  <a:fontRef idx="minor"/>
                </p:style>
                <p:txBody>
                  <a:bodyPr lIns="90000" rIns="90000" tIns="-9720" bIns="-9720" anchor="t">
                    <a:noAutofit/>
                  </a:bodyPr>
                  <a:p>
                    <a:endParaRPr b="0" lang="en-US" sz="2400" strike="noStrike" u="none">
                      <a:solidFill>
                        <a:srgbClr val="ffffff"/>
                      </a:solidFill>
                      <a:effectLst/>
                      <a:uFillTx/>
                      <a:latin typeface="Times New Roman"/>
                    </a:endParaRPr>
                  </a:p>
                </p:txBody>
              </p:sp>
            </p:grpSp>
            <p:sp>
              <p:nvSpPr>
                <p:cNvPr id="117" name=""/>
                <p:cNvSpPr/>
                <p:nvPr/>
              </p:nvSpPr>
              <p:spPr>
                <a:xfrm>
                  <a:off x="6389280" y="1903320"/>
                  <a:ext cx="33840" cy="58680"/>
                </a:xfrm>
                <a:custGeom>
                  <a:avLst/>
                  <a:gdLst/>
                  <a:ahLst/>
                  <a:rect l="l" t="t" r="r" b="b"/>
                  <a:pathLst>
                    <a:path w="28" h="47">
                      <a:moveTo>
                        <a:pt x="13" y="0"/>
                      </a:moveTo>
                      <a:lnTo>
                        <a:pt x="27" y="0"/>
                      </a:lnTo>
                      <a:lnTo>
                        <a:pt x="21" y="46"/>
                      </a:lnTo>
                      <a:lnTo>
                        <a:pt x="0" y="37"/>
                      </a:lnTo>
                      <a:lnTo>
                        <a:pt x="13" y="0"/>
                      </a:lnTo>
                    </a:path>
                  </a:pathLst>
                </a:custGeom>
                <a:solidFill>
                  <a:srgbClr val="ffffff"/>
                </a:solidFill>
                <a:ln w="0">
                  <a:noFill/>
                </a:ln>
              </p:spPr>
              <p:style>
                <a:lnRef idx="0"/>
                <a:fillRef idx="0"/>
                <a:effectRef idx="0"/>
                <a:fontRef idx="minor"/>
              </p:style>
              <p:txBody>
                <a:bodyPr lIns="90000" rIns="90000" tIns="11880" bIns="11880" anchor="t">
                  <a:noAutofit/>
                </a:bodyPr>
                <a:p>
                  <a:endParaRPr b="0" lang="en-US" sz="2400" strike="noStrike" u="none">
                    <a:solidFill>
                      <a:srgbClr val="ffffff"/>
                    </a:solidFill>
                    <a:effectLst/>
                    <a:uFillTx/>
                    <a:latin typeface="Times New Roman"/>
                  </a:endParaRPr>
                </a:p>
              </p:txBody>
            </p:sp>
          </p:grpSp>
          <p:grpSp>
            <p:nvGrpSpPr>
              <p:cNvPr id="118" name=""/>
              <p:cNvGrpSpPr/>
              <p:nvPr/>
            </p:nvGrpSpPr>
            <p:grpSpPr>
              <a:xfrm>
                <a:off x="6239520" y="1800360"/>
                <a:ext cx="210240" cy="419400"/>
                <a:chOff x="6239520" y="1800360"/>
                <a:chExt cx="210240" cy="419400"/>
              </a:xfrm>
            </p:grpSpPr>
            <p:sp>
              <p:nvSpPr>
                <p:cNvPr id="119" name=""/>
                <p:cNvSpPr/>
                <p:nvPr/>
              </p:nvSpPr>
              <p:spPr>
                <a:xfrm>
                  <a:off x="6258960" y="2043720"/>
                  <a:ext cx="170280" cy="17604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20" name=""/>
                <p:cNvSpPr/>
                <p:nvPr/>
              </p:nvSpPr>
              <p:spPr>
                <a:xfrm>
                  <a:off x="6276960" y="1921320"/>
                  <a:ext cx="172800" cy="17604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21" name=""/>
                <p:cNvSpPr/>
                <p:nvPr/>
              </p:nvSpPr>
              <p:spPr>
                <a:xfrm>
                  <a:off x="6239520" y="1800360"/>
                  <a:ext cx="130680" cy="13608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22" name=""/>
                <p:cNvSpPr/>
                <p:nvPr/>
              </p:nvSpPr>
              <p:spPr>
                <a:xfrm>
                  <a:off x="6318000" y="1881360"/>
                  <a:ext cx="71280" cy="7488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ffffff"/>
                    </a:solidFill>
                    <a:effectLst/>
                    <a:uFillTx/>
                    <a:latin typeface="Times New Roman"/>
                  </a:endParaRPr>
                </a:p>
              </p:txBody>
            </p:sp>
            <p:sp>
              <p:nvSpPr>
                <p:cNvPr id="123" name=""/>
                <p:cNvSpPr/>
                <p:nvPr/>
              </p:nvSpPr>
              <p:spPr>
                <a:xfrm>
                  <a:off x="6275880" y="1863720"/>
                  <a:ext cx="120960" cy="160920"/>
                </a:xfrm>
                <a:custGeom>
                  <a:avLst/>
                  <a:gdLst/>
                  <a:ahLst/>
                  <a:rect l="l" t="t" r="r" b="b"/>
                  <a:pathLst>
                    <a:path w="100" h="129">
                      <a:moveTo>
                        <a:pt x="70" y="4"/>
                      </a:moveTo>
                      <a:lnTo>
                        <a:pt x="69" y="20"/>
                      </a:lnTo>
                      <a:lnTo>
                        <a:pt x="93" y="48"/>
                      </a:lnTo>
                      <a:lnTo>
                        <a:pt x="99" y="51"/>
                      </a:lnTo>
                      <a:lnTo>
                        <a:pt x="64" y="128"/>
                      </a:lnTo>
                      <a:lnTo>
                        <a:pt x="0" y="0"/>
                      </a:lnTo>
                      <a:lnTo>
                        <a:pt x="70" y="4"/>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24" name=""/>
                <p:cNvSpPr/>
                <p:nvPr/>
              </p:nvSpPr>
              <p:spPr>
                <a:xfrm>
                  <a:off x="6331680" y="2075040"/>
                  <a:ext cx="79560" cy="49680"/>
                </a:xfrm>
                <a:custGeom>
                  <a:avLst/>
                  <a:gdLst/>
                  <a:ahLst/>
                  <a:rect l="l" t="t" r="r" b="b"/>
                  <a:pathLst>
                    <a:path w="66" h="40">
                      <a:moveTo>
                        <a:pt x="57" y="5"/>
                      </a:moveTo>
                      <a:lnTo>
                        <a:pt x="65" y="17"/>
                      </a:lnTo>
                      <a:lnTo>
                        <a:pt x="0" y="39"/>
                      </a:lnTo>
                      <a:lnTo>
                        <a:pt x="1" y="0"/>
                      </a:lnTo>
                      <a:lnTo>
                        <a:pt x="57" y="5"/>
                      </a:lnTo>
                    </a:path>
                  </a:pathLst>
                </a:custGeom>
                <a:solidFill>
                  <a:srgbClr val="ffffff"/>
                </a:solidFill>
                <a:ln w="0">
                  <a:noFill/>
                </a:ln>
              </p:spPr>
              <p:style>
                <a:lnRef idx="0"/>
                <a:fillRef idx="0"/>
                <a:effectRef idx="0"/>
                <a:fontRef idx="minor"/>
              </p:style>
              <p:txBody>
                <a:bodyPr lIns="90000" rIns="90000" tIns="2880" bIns="2880" anchor="t">
                  <a:noAutofit/>
                </a:bodyPr>
                <a:p>
                  <a:endParaRPr b="0" lang="en-US" sz="2400" strike="noStrike" u="none">
                    <a:solidFill>
                      <a:srgbClr val="ffffff"/>
                    </a:solidFill>
                    <a:effectLst/>
                    <a:uFillTx/>
                    <a:latin typeface="Times New Roman"/>
                  </a:endParaRPr>
                </a:p>
              </p:txBody>
            </p:sp>
          </p:grpSp>
          <p:sp>
            <p:nvSpPr>
              <p:cNvPr id="125" name=""/>
              <p:cNvSpPr/>
              <p:nvPr/>
            </p:nvSpPr>
            <p:spPr>
              <a:xfrm>
                <a:off x="6239520" y="2165760"/>
                <a:ext cx="92160" cy="9504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20880" bIns="20880" anchor="ctr">
                <a:noAutofit/>
              </a:bodyPr>
              <a:p>
                <a:endParaRPr b="0" lang="en-US" sz="2400" strike="noStrike" u="none">
                  <a:solidFill>
                    <a:srgbClr val="ffffff"/>
                  </a:solidFill>
                  <a:effectLst/>
                  <a:uFillTx/>
                  <a:latin typeface="Times New Roman"/>
                </a:endParaRPr>
              </a:p>
            </p:txBody>
          </p:sp>
          <p:sp>
            <p:nvSpPr>
              <p:cNvPr id="126" name=""/>
              <p:cNvSpPr/>
              <p:nvPr/>
            </p:nvSpPr>
            <p:spPr>
              <a:xfrm>
                <a:off x="6298560" y="2153520"/>
                <a:ext cx="54360" cy="56160"/>
              </a:xfrm>
              <a:custGeom>
                <a:avLst/>
                <a:gdLst/>
                <a:ahLst/>
                <a:rect l="l" t="t" r="r" b="b"/>
                <a:pathLst>
                  <a:path w="45" h="45">
                    <a:moveTo>
                      <a:pt x="17" y="44"/>
                    </a:moveTo>
                    <a:lnTo>
                      <a:pt x="44" y="29"/>
                    </a:lnTo>
                    <a:lnTo>
                      <a:pt x="14" y="0"/>
                    </a:lnTo>
                    <a:lnTo>
                      <a:pt x="0" y="16"/>
                    </a:lnTo>
                    <a:lnTo>
                      <a:pt x="17" y="44"/>
                    </a:lnTo>
                  </a:path>
                </a:pathLst>
              </a:custGeom>
              <a:solidFill>
                <a:srgbClr val="ffffff"/>
              </a:solidFill>
              <a:ln w="0">
                <a:noFill/>
              </a:ln>
            </p:spPr>
            <p:style>
              <a:lnRef idx="0"/>
              <a:fillRef idx="0"/>
              <a:effectRef idx="0"/>
              <a:fontRef idx="minor"/>
            </p:style>
            <p:txBody>
              <a:bodyPr lIns="90000" rIns="90000" tIns="9360" bIns="9360" anchor="t">
                <a:noAutofit/>
              </a:bodyPr>
              <a:p>
                <a:endParaRPr b="0" lang="en-US" sz="2400" strike="noStrike" u="none">
                  <a:solidFill>
                    <a:srgbClr val="ffffff"/>
                  </a:solidFill>
                  <a:effectLst/>
                  <a:uFillTx/>
                  <a:latin typeface="Times New Roman"/>
                </a:endParaRPr>
              </a:p>
            </p:txBody>
          </p:sp>
        </p:grpSp>
        <p:sp>
          <p:nvSpPr>
            <p:cNvPr id="127" name=""/>
            <p:cNvSpPr/>
            <p:nvPr/>
          </p:nvSpPr>
          <p:spPr>
            <a:xfrm>
              <a:off x="6043680" y="2258640"/>
              <a:ext cx="113760" cy="11448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34560" bIns="34560" anchor="ctr">
              <a:noAutofit/>
            </a:bodyPr>
            <a:p>
              <a:endParaRPr b="0" lang="en-US" sz="2400" strike="noStrike" u="none">
                <a:solidFill>
                  <a:srgbClr val="ffffff"/>
                </a:solidFill>
                <a:effectLst/>
                <a:uFillTx/>
                <a:latin typeface="Times New Roman"/>
              </a:endParaRPr>
            </a:p>
          </p:txBody>
        </p:sp>
        <p:sp>
          <p:nvSpPr>
            <p:cNvPr id="128" name=""/>
            <p:cNvSpPr/>
            <p:nvPr/>
          </p:nvSpPr>
          <p:spPr>
            <a:xfrm>
              <a:off x="6139080" y="2258640"/>
              <a:ext cx="92160" cy="9324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19080" bIns="19080" anchor="ctr">
              <a:noAutofit/>
            </a:bodyPr>
            <a:p>
              <a:endParaRPr b="0" lang="en-US" sz="2400" strike="noStrike" u="none">
                <a:solidFill>
                  <a:srgbClr val="ffffff"/>
                </a:solidFill>
                <a:effectLst/>
                <a:uFillTx/>
                <a:latin typeface="Times New Roman"/>
              </a:endParaRPr>
            </a:p>
          </p:txBody>
        </p:sp>
        <p:sp>
          <p:nvSpPr>
            <p:cNvPr id="129" name=""/>
            <p:cNvSpPr/>
            <p:nvPr/>
          </p:nvSpPr>
          <p:spPr>
            <a:xfrm>
              <a:off x="6194880" y="2225160"/>
              <a:ext cx="91800" cy="9576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20880" bIns="20880" anchor="ctr">
              <a:noAutofit/>
            </a:bodyPr>
            <a:p>
              <a:endParaRPr b="0" lang="en-US" sz="2400" strike="noStrike" u="none">
                <a:solidFill>
                  <a:srgbClr val="ffffff"/>
                </a:solidFill>
                <a:effectLst/>
                <a:uFillTx/>
                <a:latin typeface="Times New Roman"/>
              </a:endParaRPr>
            </a:p>
          </p:txBody>
        </p:sp>
        <p:sp>
          <p:nvSpPr>
            <p:cNvPr id="130" name=""/>
            <p:cNvSpPr/>
            <p:nvPr/>
          </p:nvSpPr>
          <p:spPr>
            <a:xfrm>
              <a:off x="6112440" y="2208600"/>
              <a:ext cx="193680" cy="135000"/>
            </a:xfrm>
            <a:custGeom>
              <a:avLst/>
              <a:gdLst/>
              <a:ahLst/>
              <a:rect l="l" t="t" r="r" b="b"/>
              <a:pathLst>
                <a:path w="160" h="108">
                  <a:moveTo>
                    <a:pt x="147" y="31"/>
                  </a:moveTo>
                  <a:lnTo>
                    <a:pt x="133" y="38"/>
                  </a:lnTo>
                  <a:lnTo>
                    <a:pt x="90" y="80"/>
                  </a:lnTo>
                  <a:lnTo>
                    <a:pt x="80" y="99"/>
                  </a:lnTo>
                  <a:lnTo>
                    <a:pt x="33" y="99"/>
                  </a:lnTo>
                  <a:lnTo>
                    <a:pt x="23" y="107"/>
                  </a:lnTo>
                  <a:lnTo>
                    <a:pt x="0" y="75"/>
                  </a:lnTo>
                  <a:lnTo>
                    <a:pt x="107" y="0"/>
                  </a:lnTo>
                  <a:lnTo>
                    <a:pt x="159" y="17"/>
                  </a:lnTo>
                  <a:lnTo>
                    <a:pt x="147" y="31"/>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131" name=""/>
          <p:cNvGrpSpPr/>
          <p:nvPr/>
        </p:nvGrpSpPr>
        <p:grpSpPr>
          <a:xfrm>
            <a:off x="5334120" y="1806480"/>
            <a:ext cx="302760" cy="394920"/>
            <a:chOff x="5334120" y="1806480"/>
            <a:chExt cx="302760" cy="394920"/>
          </a:xfrm>
        </p:grpSpPr>
        <p:grpSp>
          <p:nvGrpSpPr>
            <p:cNvPr id="132" name=""/>
            <p:cNvGrpSpPr/>
            <p:nvPr/>
          </p:nvGrpSpPr>
          <p:grpSpPr>
            <a:xfrm>
              <a:off x="5334120" y="1862280"/>
              <a:ext cx="163440" cy="235800"/>
              <a:chOff x="5334120" y="1862280"/>
              <a:chExt cx="163440" cy="235800"/>
            </a:xfrm>
          </p:grpSpPr>
          <p:sp>
            <p:nvSpPr>
              <p:cNvPr id="133" name=""/>
              <p:cNvSpPr/>
              <p:nvPr/>
            </p:nvSpPr>
            <p:spPr>
              <a:xfrm>
                <a:off x="5334120" y="1942200"/>
                <a:ext cx="71280" cy="7344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5040" bIns="5040" anchor="ctr">
                <a:noAutofit/>
              </a:bodyPr>
              <a:p>
                <a:endParaRPr b="0" lang="en-US" sz="2400" strike="noStrike" u="none">
                  <a:solidFill>
                    <a:srgbClr val="ffffff"/>
                  </a:solidFill>
                  <a:effectLst/>
                  <a:uFillTx/>
                  <a:latin typeface="Times New Roman"/>
                </a:endParaRPr>
              </a:p>
            </p:txBody>
          </p:sp>
          <p:sp>
            <p:nvSpPr>
              <p:cNvPr id="134" name=""/>
              <p:cNvSpPr/>
              <p:nvPr/>
            </p:nvSpPr>
            <p:spPr>
              <a:xfrm>
                <a:off x="5346000" y="2004480"/>
                <a:ext cx="91800" cy="9360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19440" bIns="19440" anchor="ctr">
                <a:noAutofit/>
              </a:bodyPr>
              <a:p>
                <a:endParaRPr b="0" lang="en-US" sz="2400" strike="noStrike" u="none">
                  <a:solidFill>
                    <a:srgbClr val="ffffff"/>
                  </a:solidFill>
                  <a:effectLst/>
                  <a:uFillTx/>
                  <a:latin typeface="Times New Roman"/>
                </a:endParaRPr>
              </a:p>
            </p:txBody>
          </p:sp>
          <p:sp>
            <p:nvSpPr>
              <p:cNvPr id="135" name=""/>
              <p:cNvSpPr/>
              <p:nvPr/>
            </p:nvSpPr>
            <p:spPr>
              <a:xfrm>
                <a:off x="5365440" y="1862280"/>
                <a:ext cx="132120" cy="13464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36" name=""/>
              <p:cNvSpPr/>
              <p:nvPr/>
            </p:nvSpPr>
            <p:spPr>
              <a:xfrm>
                <a:off x="5354280" y="1949400"/>
                <a:ext cx="53280" cy="78480"/>
              </a:xfrm>
              <a:custGeom>
                <a:avLst/>
                <a:gdLst/>
                <a:ahLst/>
                <a:rect l="l" t="t" r="r" b="b"/>
                <a:pathLst>
                  <a:path w="44" h="63">
                    <a:moveTo>
                      <a:pt x="24" y="0"/>
                    </a:moveTo>
                    <a:lnTo>
                      <a:pt x="0" y="11"/>
                    </a:lnTo>
                    <a:lnTo>
                      <a:pt x="1" y="50"/>
                    </a:lnTo>
                    <a:lnTo>
                      <a:pt x="9" y="62"/>
                    </a:lnTo>
                    <a:lnTo>
                      <a:pt x="43" y="50"/>
                    </a:lnTo>
                    <a:lnTo>
                      <a:pt x="24" y="0"/>
                    </a:lnTo>
                  </a:path>
                </a:pathLst>
              </a:custGeom>
              <a:solidFill>
                <a:srgbClr val="ffffff"/>
              </a:solidFill>
              <a:ln w="0">
                <a:noFill/>
              </a:ln>
            </p:spPr>
            <p:style>
              <a:lnRef idx="0"/>
              <a:fillRef idx="0"/>
              <a:effectRef idx="0"/>
              <a:fontRef idx="minor"/>
            </p:style>
            <p:txBody>
              <a:bodyPr lIns="90000" rIns="90000" tIns="31680" bIns="31680" anchor="t">
                <a:noAutofit/>
              </a:bodyPr>
              <a:p>
                <a:endParaRPr b="0" lang="en-US" sz="2400" strike="noStrike" u="none">
                  <a:solidFill>
                    <a:srgbClr val="ffffff"/>
                  </a:solidFill>
                  <a:effectLst/>
                  <a:uFillTx/>
                  <a:latin typeface="Times New Roman"/>
                </a:endParaRPr>
              </a:p>
            </p:txBody>
          </p:sp>
        </p:grpSp>
        <p:grpSp>
          <p:nvGrpSpPr>
            <p:cNvPr id="137" name=""/>
            <p:cNvGrpSpPr/>
            <p:nvPr/>
          </p:nvGrpSpPr>
          <p:grpSpPr>
            <a:xfrm>
              <a:off x="5385960" y="1806480"/>
              <a:ext cx="250920" cy="394920"/>
              <a:chOff x="5385960" y="1806480"/>
              <a:chExt cx="250920" cy="394920"/>
            </a:xfrm>
          </p:grpSpPr>
          <p:sp>
            <p:nvSpPr>
              <p:cNvPr id="138" name=""/>
              <p:cNvSpPr/>
              <p:nvPr/>
            </p:nvSpPr>
            <p:spPr>
              <a:xfrm>
                <a:off x="5464800" y="1821240"/>
                <a:ext cx="172080" cy="17568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39" name=""/>
              <p:cNvSpPr/>
              <p:nvPr/>
            </p:nvSpPr>
            <p:spPr>
              <a:xfrm>
                <a:off x="5385960" y="1942200"/>
                <a:ext cx="91800" cy="9468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20520" bIns="20520" anchor="ctr">
                <a:noAutofit/>
              </a:bodyPr>
              <a:p>
                <a:endParaRPr b="0" lang="en-US" sz="2400" strike="noStrike" u="none">
                  <a:solidFill>
                    <a:srgbClr val="ffffff"/>
                  </a:solidFill>
                  <a:effectLst/>
                  <a:uFillTx/>
                  <a:latin typeface="Times New Roman"/>
                </a:endParaRPr>
              </a:p>
            </p:txBody>
          </p:sp>
          <p:sp>
            <p:nvSpPr>
              <p:cNvPr id="140" name=""/>
              <p:cNvSpPr/>
              <p:nvPr/>
            </p:nvSpPr>
            <p:spPr>
              <a:xfrm>
                <a:off x="5405400" y="2004480"/>
                <a:ext cx="133200" cy="13428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41" name=""/>
              <p:cNvSpPr/>
              <p:nvPr/>
            </p:nvSpPr>
            <p:spPr>
              <a:xfrm>
                <a:off x="5445000" y="2065680"/>
                <a:ext cx="132120" cy="13572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42" name=""/>
              <p:cNvSpPr/>
              <p:nvPr/>
            </p:nvSpPr>
            <p:spPr>
              <a:xfrm>
                <a:off x="5454720" y="1904760"/>
                <a:ext cx="118800" cy="11592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35280" bIns="35280" anchor="ctr">
                <a:noAutofit/>
              </a:bodyPr>
              <a:p>
                <a:endParaRPr b="0" lang="en-US" sz="2400" strike="noStrike" u="none">
                  <a:solidFill>
                    <a:srgbClr val="ffffff"/>
                  </a:solidFill>
                  <a:effectLst/>
                  <a:uFillTx/>
                  <a:latin typeface="Times New Roman"/>
                </a:endParaRPr>
              </a:p>
            </p:txBody>
          </p:sp>
          <p:sp>
            <p:nvSpPr>
              <p:cNvPr id="143" name=""/>
              <p:cNvSpPr/>
              <p:nvPr/>
            </p:nvSpPr>
            <p:spPr>
              <a:xfrm>
                <a:off x="5555520" y="1806480"/>
                <a:ext cx="71640" cy="7236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 bIns="4680" anchor="ctr">
                <a:noAutofit/>
              </a:bodyPr>
              <a:p>
                <a:endParaRPr b="0" lang="en-US" sz="2400" strike="noStrike" u="none">
                  <a:solidFill>
                    <a:srgbClr val="ffffff"/>
                  </a:solidFill>
                  <a:effectLst/>
                  <a:uFillTx/>
                  <a:latin typeface="Times New Roman"/>
                </a:endParaRPr>
              </a:p>
            </p:txBody>
          </p:sp>
          <p:sp>
            <p:nvSpPr>
              <p:cNvPr id="144" name=""/>
              <p:cNvSpPr/>
              <p:nvPr/>
            </p:nvSpPr>
            <p:spPr>
              <a:xfrm>
                <a:off x="5490000" y="1881360"/>
                <a:ext cx="89640" cy="64440"/>
              </a:xfrm>
              <a:custGeom>
                <a:avLst/>
                <a:gdLst/>
                <a:ahLst/>
                <a:rect l="l" t="t" r="r" b="b"/>
                <a:pathLst>
                  <a:path w="74" h="52">
                    <a:moveTo>
                      <a:pt x="0" y="13"/>
                    </a:moveTo>
                    <a:lnTo>
                      <a:pt x="9" y="37"/>
                    </a:lnTo>
                    <a:lnTo>
                      <a:pt x="73" y="51"/>
                    </a:lnTo>
                    <a:lnTo>
                      <a:pt x="73" y="18"/>
                    </a:lnTo>
                    <a:lnTo>
                      <a:pt x="4" y="0"/>
                    </a:lnTo>
                    <a:lnTo>
                      <a:pt x="0" y="13"/>
                    </a:lnTo>
                  </a:path>
                </a:pathLst>
              </a:custGeom>
              <a:solidFill>
                <a:srgbClr val="ffffff"/>
              </a:solidFill>
              <a:ln w="0">
                <a:noFill/>
              </a:ln>
            </p:spPr>
            <p:style>
              <a:lnRef idx="0"/>
              <a:fillRef idx="0"/>
              <a:effectRef idx="0"/>
              <a:fontRef idx="minor"/>
            </p:style>
            <p:txBody>
              <a:bodyPr lIns="90000" rIns="90000" tIns="17640" bIns="17640" anchor="t">
                <a:noAutofit/>
              </a:bodyPr>
              <a:p>
                <a:endParaRPr b="0" lang="en-US" sz="2400" strike="noStrike" u="none">
                  <a:solidFill>
                    <a:srgbClr val="ffffff"/>
                  </a:solidFill>
                  <a:effectLst/>
                  <a:uFillTx/>
                  <a:latin typeface="Times New Roman"/>
                </a:endParaRPr>
              </a:p>
            </p:txBody>
          </p:sp>
          <p:sp>
            <p:nvSpPr>
              <p:cNvPr id="145" name=""/>
              <p:cNvSpPr/>
              <p:nvPr/>
            </p:nvSpPr>
            <p:spPr>
              <a:xfrm>
                <a:off x="5410080" y="1984680"/>
                <a:ext cx="100440" cy="126720"/>
              </a:xfrm>
              <a:custGeom>
                <a:avLst/>
                <a:gdLst/>
                <a:ahLst/>
                <a:rect l="l" t="t" r="r" b="b"/>
                <a:pathLst>
                  <a:path w="83" h="102">
                    <a:moveTo>
                      <a:pt x="51" y="0"/>
                    </a:moveTo>
                    <a:lnTo>
                      <a:pt x="0" y="25"/>
                    </a:lnTo>
                    <a:lnTo>
                      <a:pt x="21" y="45"/>
                    </a:lnTo>
                    <a:lnTo>
                      <a:pt x="24" y="94"/>
                    </a:lnTo>
                    <a:lnTo>
                      <a:pt x="36" y="101"/>
                    </a:lnTo>
                    <a:lnTo>
                      <a:pt x="79" y="69"/>
                    </a:lnTo>
                    <a:lnTo>
                      <a:pt x="82" y="10"/>
                    </a:lnTo>
                    <a:lnTo>
                      <a:pt x="51" y="0"/>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146" name=""/>
            <p:cNvSpPr/>
            <p:nvPr/>
          </p:nvSpPr>
          <p:spPr>
            <a:xfrm>
              <a:off x="5548680" y="1845000"/>
              <a:ext cx="55800" cy="63360"/>
            </a:xfrm>
            <a:custGeom>
              <a:avLst/>
              <a:gdLst/>
              <a:ahLst/>
              <a:rect l="l" t="t" r="r" b="b"/>
              <a:pathLst>
                <a:path w="46" h="51">
                  <a:moveTo>
                    <a:pt x="0" y="27"/>
                  </a:moveTo>
                  <a:lnTo>
                    <a:pt x="18" y="0"/>
                  </a:lnTo>
                  <a:lnTo>
                    <a:pt x="45" y="27"/>
                  </a:lnTo>
                  <a:lnTo>
                    <a:pt x="23" y="50"/>
                  </a:lnTo>
                  <a:lnTo>
                    <a:pt x="0" y="27"/>
                  </a:lnTo>
                </a:path>
              </a:pathLst>
            </a:custGeom>
            <a:solidFill>
              <a:srgbClr val="ffffff"/>
            </a:solidFill>
            <a:ln w="0">
              <a:noFill/>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Times New Roman"/>
              </a:endParaRPr>
            </a:p>
          </p:txBody>
        </p:sp>
      </p:grpSp>
      <p:grpSp>
        <p:nvGrpSpPr>
          <p:cNvPr id="147" name=""/>
          <p:cNvGrpSpPr/>
          <p:nvPr/>
        </p:nvGrpSpPr>
        <p:grpSpPr>
          <a:xfrm>
            <a:off x="5484960" y="1738440"/>
            <a:ext cx="883800" cy="664560"/>
            <a:chOff x="5484960" y="1738440"/>
            <a:chExt cx="883800" cy="664560"/>
          </a:xfrm>
        </p:grpSpPr>
        <p:sp>
          <p:nvSpPr>
            <p:cNvPr id="148" name=""/>
            <p:cNvSpPr/>
            <p:nvPr/>
          </p:nvSpPr>
          <p:spPr>
            <a:xfrm>
              <a:off x="5762520" y="1758240"/>
              <a:ext cx="211680" cy="21708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49" name=""/>
            <p:cNvSpPr/>
            <p:nvPr/>
          </p:nvSpPr>
          <p:spPr>
            <a:xfrm>
              <a:off x="5940360" y="1738440"/>
              <a:ext cx="171360" cy="17532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50" name=""/>
            <p:cNvSpPr/>
            <p:nvPr/>
          </p:nvSpPr>
          <p:spPr>
            <a:xfrm>
              <a:off x="6099120" y="1920240"/>
              <a:ext cx="269640" cy="28044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51" name=""/>
            <p:cNvSpPr/>
            <p:nvPr/>
          </p:nvSpPr>
          <p:spPr>
            <a:xfrm>
              <a:off x="5583240" y="2044080"/>
              <a:ext cx="310320" cy="31896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52" name=""/>
            <p:cNvSpPr/>
            <p:nvPr/>
          </p:nvSpPr>
          <p:spPr>
            <a:xfrm>
              <a:off x="6019920" y="2083680"/>
              <a:ext cx="230760" cy="23724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53" name=""/>
            <p:cNvSpPr/>
            <p:nvPr/>
          </p:nvSpPr>
          <p:spPr>
            <a:xfrm>
              <a:off x="5505840" y="2105640"/>
              <a:ext cx="168120" cy="17532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54" name=""/>
            <p:cNvSpPr/>
            <p:nvPr/>
          </p:nvSpPr>
          <p:spPr>
            <a:xfrm>
              <a:off x="5484960" y="1962000"/>
              <a:ext cx="169560" cy="17532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55" name=""/>
            <p:cNvSpPr/>
            <p:nvPr/>
          </p:nvSpPr>
          <p:spPr>
            <a:xfrm>
              <a:off x="5563800" y="1800000"/>
              <a:ext cx="269640" cy="27720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56" name=""/>
            <p:cNvSpPr/>
            <p:nvPr/>
          </p:nvSpPr>
          <p:spPr>
            <a:xfrm>
              <a:off x="5803200" y="2125800"/>
              <a:ext cx="266400" cy="27720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57" name=""/>
            <p:cNvSpPr/>
            <p:nvPr/>
          </p:nvSpPr>
          <p:spPr>
            <a:xfrm>
              <a:off x="6137640" y="1820160"/>
              <a:ext cx="210240" cy="21528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58" name=""/>
            <p:cNvSpPr/>
            <p:nvPr/>
          </p:nvSpPr>
          <p:spPr>
            <a:xfrm>
              <a:off x="6079680" y="1738440"/>
              <a:ext cx="190440" cy="19548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grpSp>
      <p:sp>
        <p:nvSpPr>
          <p:cNvPr id="159" name=""/>
          <p:cNvSpPr/>
          <p:nvPr/>
        </p:nvSpPr>
        <p:spPr>
          <a:xfrm>
            <a:off x="5554800" y="1789200"/>
            <a:ext cx="769680" cy="531720"/>
          </a:xfrm>
          <a:custGeom>
            <a:avLst/>
            <a:gdLst/>
            <a:ahLst/>
            <a:rect l="l" t="t" r="r" b="b"/>
            <a:pathLst>
              <a:path w="637" h="427">
                <a:moveTo>
                  <a:pt x="196" y="42"/>
                </a:moveTo>
                <a:lnTo>
                  <a:pt x="222" y="12"/>
                </a:lnTo>
                <a:lnTo>
                  <a:pt x="341" y="14"/>
                </a:lnTo>
                <a:lnTo>
                  <a:pt x="425" y="0"/>
                </a:lnTo>
                <a:lnTo>
                  <a:pt x="531" y="50"/>
                </a:lnTo>
                <a:lnTo>
                  <a:pt x="585" y="36"/>
                </a:lnTo>
                <a:lnTo>
                  <a:pt x="613" y="42"/>
                </a:lnTo>
                <a:lnTo>
                  <a:pt x="619" y="169"/>
                </a:lnTo>
                <a:lnTo>
                  <a:pt x="636" y="189"/>
                </a:lnTo>
                <a:lnTo>
                  <a:pt x="587" y="287"/>
                </a:lnTo>
                <a:lnTo>
                  <a:pt x="534" y="220"/>
                </a:lnTo>
                <a:lnTo>
                  <a:pt x="519" y="255"/>
                </a:lnTo>
                <a:lnTo>
                  <a:pt x="444" y="389"/>
                </a:lnTo>
                <a:lnTo>
                  <a:pt x="192" y="426"/>
                </a:lnTo>
                <a:lnTo>
                  <a:pt x="61" y="400"/>
                </a:lnTo>
                <a:lnTo>
                  <a:pt x="20" y="316"/>
                </a:lnTo>
                <a:lnTo>
                  <a:pt x="20" y="230"/>
                </a:lnTo>
                <a:lnTo>
                  <a:pt x="0" y="159"/>
                </a:lnTo>
                <a:lnTo>
                  <a:pt x="196" y="42"/>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60" name=""/>
          <p:cNvSpPr/>
          <p:nvPr/>
        </p:nvSpPr>
        <p:spPr>
          <a:xfrm>
            <a:off x="4124160" y="2735280"/>
            <a:ext cx="762120" cy="137880"/>
          </a:xfrm>
          <a:prstGeom prst="rect">
            <a:avLst/>
          </a:prstGeom>
          <a:noFill/>
          <a:ln w="0">
            <a:noFill/>
          </a:ln>
        </p:spPr>
        <p:style>
          <a:lnRef idx="0"/>
          <a:fillRef idx="0"/>
          <a:effectRef idx="0"/>
          <a:fontRef idx="minor"/>
        </p:style>
        <p:txBody>
          <a:bodyPr lIns="0" rIns="0" tIns="0" bIns="0" anchor="t">
            <a:spAutoFit/>
          </a:bodyPr>
          <a:p>
            <a:pPr algn="ctr">
              <a:tabLst>
                <a:tab algn="l" pos="0"/>
                <a:tab algn="l" pos="1050840"/>
                <a:tab algn="l" pos="2101680"/>
                <a:tab algn="l" pos="3152880"/>
                <a:tab algn="l" pos="4203720"/>
                <a:tab algn="l" pos="5254560"/>
                <a:tab algn="l" pos="6305400"/>
                <a:tab algn="l" pos="7356600"/>
                <a:tab algn="l" pos="8407440"/>
                <a:tab algn="l" pos="9458280"/>
                <a:tab algn="l" pos="10509120"/>
              </a:tabLst>
            </a:pPr>
            <a:r>
              <a:rPr b="0" lang="en-US" sz="900" strike="noStrike" u="none">
                <a:solidFill>
                  <a:srgbClr val="003300"/>
                </a:solidFill>
                <a:effectLst/>
                <a:uFillTx/>
                <a:latin typeface="Times New Roman"/>
              </a:rPr>
              <a:t>Network 4</a:t>
            </a:r>
            <a:endParaRPr b="0" lang="en-US" sz="900" strike="noStrike" u="none">
              <a:solidFill>
                <a:srgbClr val="ffffff"/>
              </a:solidFill>
              <a:effectLst/>
              <a:uFillTx/>
              <a:latin typeface="Times New Roman"/>
            </a:endParaRPr>
          </a:p>
        </p:txBody>
      </p:sp>
      <p:sp>
        <p:nvSpPr>
          <p:cNvPr id="161" name=""/>
          <p:cNvSpPr/>
          <p:nvPr/>
        </p:nvSpPr>
        <p:spPr>
          <a:xfrm>
            <a:off x="3568680" y="2036880"/>
            <a:ext cx="258840" cy="0"/>
          </a:xfrm>
          <a:prstGeom prst="line">
            <a:avLst/>
          </a:prstGeom>
          <a:ln w="12600">
            <a:solidFill>
              <a:srgbClr val="ffffff"/>
            </a:solidFill>
            <a:miter/>
            <a:tailEnd len="med" type="triangle" w="med"/>
          </a:ln>
        </p:spPr>
        <p:style>
          <a:lnRef idx="0"/>
          <a:fillRef idx="0"/>
          <a:effectRef idx="0"/>
          <a:fontRef idx="minor"/>
        </p:style>
        <p:txBody>
          <a:bodyPr lIns="90000" rIns="90000" tIns="-91440" bIns="-91440" anchor="ctr">
            <a:noAutofit/>
          </a:bodyPr>
          <a:p>
            <a:endParaRPr b="0" lang="en-US" sz="2400" strike="noStrike" u="none">
              <a:solidFill>
                <a:srgbClr val="ffffff"/>
              </a:solidFill>
              <a:effectLst/>
              <a:uFillTx/>
              <a:latin typeface="Times New Roman"/>
            </a:endParaRPr>
          </a:p>
        </p:txBody>
      </p:sp>
      <p:sp>
        <p:nvSpPr>
          <p:cNvPr id="162" name=""/>
          <p:cNvSpPr/>
          <p:nvPr/>
        </p:nvSpPr>
        <p:spPr>
          <a:xfrm>
            <a:off x="3736800" y="2036880"/>
            <a:ext cx="167040" cy="0"/>
          </a:xfrm>
          <a:prstGeom prst="line">
            <a:avLst/>
          </a:prstGeom>
          <a:ln w="12600">
            <a:solidFill>
              <a:srgbClr val="ffffff"/>
            </a:solidFill>
            <a:miter/>
          </a:ln>
        </p:spPr>
        <p:style>
          <a:lnRef idx="0"/>
          <a:fillRef idx="0"/>
          <a:effectRef idx="0"/>
          <a:fontRef idx="minor"/>
        </p:style>
        <p:txBody>
          <a:bodyPr lIns="90000" rIns="90000" tIns="-91440" bIns="-91440" anchor="ctr">
            <a:noAutofit/>
          </a:bodyPr>
          <a:p>
            <a:endParaRPr b="0" lang="en-US" sz="2400" strike="noStrike" u="none">
              <a:solidFill>
                <a:srgbClr val="ffffff"/>
              </a:solidFill>
              <a:effectLst/>
              <a:uFillTx/>
              <a:latin typeface="Times New Roman"/>
            </a:endParaRPr>
          </a:p>
        </p:txBody>
      </p:sp>
      <p:sp>
        <p:nvSpPr>
          <p:cNvPr id="163" name=""/>
          <p:cNvSpPr/>
          <p:nvPr/>
        </p:nvSpPr>
        <p:spPr>
          <a:xfrm>
            <a:off x="5056200" y="2036880"/>
            <a:ext cx="257040" cy="0"/>
          </a:xfrm>
          <a:prstGeom prst="line">
            <a:avLst/>
          </a:prstGeom>
          <a:ln w="12600">
            <a:solidFill>
              <a:srgbClr val="ffffff"/>
            </a:solidFill>
            <a:miter/>
            <a:tailEnd len="med" type="triangle" w="med"/>
          </a:ln>
        </p:spPr>
        <p:style>
          <a:lnRef idx="0"/>
          <a:fillRef idx="0"/>
          <a:effectRef idx="0"/>
          <a:fontRef idx="minor"/>
        </p:style>
        <p:txBody>
          <a:bodyPr lIns="90000" rIns="90000" tIns="-91440" bIns="-91440" anchor="ctr">
            <a:noAutofit/>
          </a:bodyPr>
          <a:p>
            <a:endParaRPr b="0" lang="en-US" sz="2400" strike="noStrike" u="none">
              <a:solidFill>
                <a:srgbClr val="ffffff"/>
              </a:solidFill>
              <a:effectLst/>
              <a:uFillTx/>
              <a:latin typeface="Times New Roman"/>
            </a:endParaRPr>
          </a:p>
        </p:txBody>
      </p:sp>
      <p:sp>
        <p:nvSpPr>
          <p:cNvPr id="164" name=""/>
          <p:cNvSpPr/>
          <p:nvPr/>
        </p:nvSpPr>
        <p:spPr>
          <a:xfrm>
            <a:off x="5222880" y="2036880"/>
            <a:ext cx="168120" cy="0"/>
          </a:xfrm>
          <a:prstGeom prst="line">
            <a:avLst/>
          </a:prstGeom>
          <a:ln w="12600">
            <a:solidFill>
              <a:srgbClr val="ffffff"/>
            </a:solidFill>
            <a:miter/>
          </a:ln>
        </p:spPr>
        <p:style>
          <a:lnRef idx="0"/>
          <a:fillRef idx="0"/>
          <a:effectRef idx="0"/>
          <a:fontRef idx="minor"/>
        </p:style>
        <p:txBody>
          <a:bodyPr lIns="90000" rIns="90000" tIns="-91440" bIns="-91440" anchor="ctr">
            <a:noAutofit/>
          </a:bodyPr>
          <a:p>
            <a:endParaRPr b="0" lang="en-US" sz="2400" strike="noStrike" u="none">
              <a:solidFill>
                <a:srgbClr val="ffffff"/>
              </a:solidFill>
              <a:effectLst/>
              <a:uFillTx/>
              <a:latin typeface="Times New Roman"/>
            </a:endParaRPr>
          </a:p>
        </p:txBody>
      </p:sp>
      <p:sp>
        <p:nvSpPr>
          <p:cNvPr id="165" name=""/>
          <p:cNvSpPr/>
          <p:nvPr/>
        </p:nvSpPr>
        <p:spPr>
          <a:xfrm>
            <a:off x="3389040" y="2230920"/>
            <a:ext cx="359280" cy="322920"/>
          </a:xfrm>
          <a:prstGeom prst="line">
            <a:avLst/>
          </a:prstGeom>
          <a:ln w="12600">
            <a:solidFill>
              <a:srgbClr val="ffffff"/>
            </a:solidFill>
            <a:miter/>
          </a:ln>
        </p:spPr>
        <p:style>
          <a:lnRef idx="0"/>
          <a:fillRef idx="0"/>
          <a:effectRef idx="0"/>
          <a:fontRef idx="minor"/>
        </p:style>
        <p:txBody>
          <a:bodyPr lIns="90000" rIns="90000" tIns="91440" bIns="91440" anchor="ctr">
            <a:noAutofit/>
          </a:bodyPr>
          <a:p>
            <a:endParaRPr b="0" lang="en-US" sz="2400" strike="noStrike" u="none">
              <a:solidFill>
                <a:srgbClr val="ffffff"/>
              </a:solidFill>
              <a:effectLst/>
              <a:uFillTx/>
              <a:latin typeface="Times New Roman"/>
            </a:endParaRPr>
          </a:p>
        </p:txBody>
      </p:sp>
      <p:sp>
        <p:nvSpPr>
          <p:cNvPr id="166" name=""/>
          <p:cNvSpPr/>
          <p:nvPr/>
        </p:nvSpPr>
        <p:spPr>
          <a:xfrm flipH="1">
            <a:off x="5286600" y="2158560"/>
            <a:ext cx="374400" cy="456480"/>
          </a:xfrm>
          <a:prstGeom prst="line">
            <a:avLst/>
          </a:prstGeom>
          <a:ln w="12600">
            <a:solidFill>
              <a:srgbClr val="ffffff"/>
            </a:solidFill>
            <a:miter/>
            <a:tailEnd len="med" type="triangle" w="med"/>
          </a:ln>
        </p:spPr>
        <p:style>
          <a:lnRef idx="0"/>
          <a:fillRef idx="0"/>
          <a:effectRef idx="0"/>
          <a:fontRef idx="minor"/>
        </p:style>
        <p:txBody>
          <a:bodyPr lIns="90000" rIns="90000" tIns="91440" bIns="91440" anchor="ctr">
            <a:noAutofit/>
          </a:bodyPr>
          <a:p>
            <a:endParaRPr b="0" lang="en-US" sz="2400" strike="noStrike" u="none">
              <a:solidFill>
                <a:srgbClr val="ffffff"/>
              </a:solidFill>
              <a:effectLst/>
              <a:uFillTx/>
              <a:latin typeface="Times New Roman"/>
            </a:endParaRPr>
          </a:p>
        </p:txBody>
      </p:sp>
      <p:sp>
        <p:nvSpPr>
          <p:cNvPr id="167" name=""/>
          <p:cNvSpPr/>
          <p:nvPr/>
        </p:nvSpPr>
        <p:spPr>
          <a:xfrm flipH="1">
            <a:off x="5042520" y="2529720"/>
            <a:ext cx="307800" cy="366840"/>
          </a:xfrm>
          <a:prstGeom prst="line">
            <a:avLst/>
          </a:prstGeom>
          <a:ln w="12600">
            <a:solidFill>
              <a:srgbClr val="ffffff"/>
            </a:solidFill>
            <a:miter/>
          </a:ln>
        </p:spPr>
        <p:style>
          <a:lnRef idx="0"/>
          <a:fillRef idx="0"/>
          <a:effectRef idx="0"/>
          <a:fontRef idx="minor"/>
        </p:style>
        <p:txBody>
          <a:bodyPr lIns="90000" rIns="90000" tIns="91440" bIns="91440" anchor="ctr">
            <a:noAutofit/>
          </a:bodyPr>
          <a:p>
            <a:endParaRPr b="0" lang="en-US" sz="2400" strike="noStrike" u="none">
              <a:solidFill>
                <a:srgbClr val="ffffff"/>
              </a:solidFill>
              <a:effectLst/>
              <a:uFillTx/>
              <a:latin typeface="Times New Roman"/>
            </a:endParaRPr>
          </a:p>
        </p:txBody>
      </p:sp>
      <p:sp>
        <p:nvSpPr>
          <p:cNvPr id="168" name=""/>
          <p:cNvSpPr/>
          <p:nvPr/>
        </p:nvSpPr>
        <p:spPr>
          <a:xfrm>
            <a:off x="6561000" y="2833560"/>
            <a:ext cx="1379520" cy="335880"/>
          </a:xfrm>
          <a:prstGeom prst="rect">
            <a:avLst/>
          </a:prstGeom>
          <a:noFill/>
          <a:ln w="0">
            <a:noFill/>
          </a:ln>
        </p:spPr>
        <p:style>
          <a:lnRef idx="0"/>
          <a:fillRef idx="0"/>
          <a:effectRef idx="0"/>
          <a:fontRef idx="minor"/>
        </p:style>
        <p:txBody>
          <a:bodyPr lIns="0" rIns="0" tIns="0" bIns="0" anchor="t">
            <a:spAutoFit/>
          </a:bodyPr>
          <a:p>
            <a:pPr>
              <a:tabLst>
                <a:tab algn="l" pos="0"/>
                <a:tab algn="l" pos="901800"/>
                <a:tab algn="l" pos="1803240"/>
                <a:tab algn="l" pos="2705040"/>
                <a:tab algn="l" pos="3606840"/>
                <a:tab algn="l" pos="4508640"/>
                <a:tab algn="l" pos="5410080"/>
                <a:tab algn="l" pos="6311880"/>
                <a:tab algn="l" pos="7213680"/>
                <a:tab algn="l" pos="8115480"/>
                <a:tab algn="l" pos="9016920"/>
                <a:tab algn="l" pos="9918720"/>
                <a:tab algn="l" pos="10820520"/>
              </a:tabLst>
            </a:pPr>
            <a:r>
              <a:rPr b="0" lang="en-US" sz="1100" strike="noStrike" u="none">
                <a:solidFill>
                  <a:srgbClr val="ffffff"/>
                </a:solidFill>
                <a:effectLst/>
                <a:uFillTx/>
                <a:latin typeface="Times New Roman"/>
              </a:rPr>
              <a:t>End user in Muskogee, Oklahoma</a:t>
            </a:r>
            <a:endParaRPr b="0" lang="en-US" sz="1100" strike="noStrike" u="none">
              <a:solidFill>
                <a:srgbClr val="ffffff"/>
              </a:solidFill>
              <a:effectLst/>
              <a:uFillTx/>
              <a:latin typeface="Times New Roman"/>
            </a:endParaRPr>
          </a:p>
        </p:txBody>
      </p:sp>
      <p:pic>
        <p:nvPicPr>
          <p:cNvPr id="169" name="picture" descr=""/>
          <p:cNvPicPr/>
          <p:nvPr/>
        </p:nvPicPr>
        <p:blipFill>
          <a:blip r:embed="rId2"/>
          <a:stretch/>
        </p:blipFill>
        <p:spPr>
          <a:xfrm>
            <a:off x="6561000" y="1436760"/>
            <a:ext cx="1444680" cy="1336680"/>
          </a:xfrm>
          <a:prstGeom prst="rect">
            <a:avLst/>
          </a:prstGeom>
          <a:noFill/>
          <a:ln w="0">
            <a:noFill/>
          </a:ln>
        </p:spPr>
      </p:pic>
      <p:grpSp>
        <p:nvGrpSpPr>
          <p:cNvPr id="170" name=""/>
          <p:cNvGrpSpPr/>
          <p:nvPr/>
        </p:nvGrpSpPr>
        <p:grpSpPr>
          <a:xfrm>
            <a:off x="4595760" y="2690640"/>
            <a:ext cx="501840" cy="570240"/>
            <a:chOff x="4595760" y="2690640"/>
            <a:chExt cx="501840" cy="570240"/>
          </a:xfrm>
        </p:grpSpPr>
        <p:grpSp>
          <p:nvGrpSpPr>
            <p:cNvPr id="171" name=""/>
            <p:cNvGrpSpPr/>
            <p:nvPr/>
          </p:nvGrpSpPr>
          <p:grpSpPr>
            <a:xfrm>
              <a:off x="4790880" y="2690640"/>
              <a:ext cx="306720" cy="458280"/>
              <a:chOff x="4790880" y="2690640"/>
              <a:chExt cx="306720" cy="458280"/>
            </a:xfrm>
          </p:grpSpPr>
          <p:grpSp>
            <p:nvGrpSpPr>
              <p:cNvPr id="172" name=""/>
              <p:cNvGrpSpPr/>
              <p:nvPr/>
            </p:nvGrpSpPr>
            <p:grpSpPr>
              <a:xfrm>
                <a:off x="4869360" y="2751480"/>
                <a:ext cx="228240" cy="336240"/>
                <a:chOff x="4869360" y="2751480"/>
                <a:chExt cx="228240" cy="336240"/>
              </a:xfrm>
            </p:grpSpPr>
            <p:grpSp>
              <p:nvGrpSpPr>
                <p:cNvPr id="173" name=""/>
                <p:cNvGrpSpPr/>
                <p:nvPr/>
              </p:nvGrpSpPr>
              <p:grpSpPr>
                <a:xfrm>
                  <a:off x="4869360" y="2751480"/>
                  <a:ext cx="228240" cy="336240"/>
                  <a:chOff x="4869360" y="2751480"/>
                  <a:chExt cx="228240" cy="336240"/>
                </a:xfrm>
              </p:grpSpPr>
              <p:grpSp>
                <p:nvGrpSpPr>
                  <p:cNvPr id="174" name=""/>
                  <p:cNvGrpSpPr/>
                  <p:nvPr/>
                </p:nvGrpSpPr>
                <p:grpSpPr>
                  <a:xfrm>
                    <a:off x="4928400" y="2771280"/>
                    <a:ext cx="169200" cy="275760"/>
                    <a:chOff x="4928400" y="2771280"/>
                    <a:chExt cx="169200" cy="275760"/>
                  </a:xfrm>
                </p:grpSpPr>
                <p:grpSp>
                  <p:nvGrpSpPr>
                    <p:cNvPr id="175" name=""/>
                    <p:cNvGrpSpPr/>
                    <p:nvPr/>
                  </p:nvGrpSpPr>
                  <p:grpSpPr>
                    <a:xfrm>
                      <a:off x="4948560" y="2771280"/>
                      <a:ext cx="149040" cy="275760"/>
                      <a:chOff x="4948560" y="2771280"/>
                      <a:chExt cx="149040" cy="275760"/>
                    </a:xfrm>
                  </p:grpSpPr>
                  <p:sp>
                    <p:nvSpPr>
                      <p:cNvPr id="176" name=""/>
                      <p:cNvSpPr/>
                      <p:nvPr/>
                    </p:nvSpPr>
                    <p:spPr>
                      <a:xfrm>
                        <a:off x="5026680" y="2932560"/>
                        <a:ext cx="70920" cy="7452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ffffff"/>
                          </a:solidFill>
                          <a:effectLst/>
                          <a:uFillTx/>
                          <a:latin typeface="Times New Roman"/>
                        </a:endParaRPr>
                      </a:p>
                    </p:txBody>
                  </p:sp>
                  <p:sp>
                    <p:nvSpPr>
                      <p:cNvPr id="177" name=""/>
                      <p:cNvSpPr/>
                      <p:nvPr/>
                    </p:nvSpPr>
                    <p:spPr>
                      <a:xfrm>
                        <a:off x="4966560" y="2953800"/>
                        <a:ext cx="91440" cy="9324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19080" bIns="19080" anchor="ctr">
                        <a:noAutofit/>
                      </a:bodyPr>
                      <a:p>
                        <a:endParaRPr b="0" lang="en-US" sz="2400" strike="noStrike" u="none">
                          <a:solidFill>
                            <a:srgbClr val="ffffff"/>
                          </a:solidFill>
                          <a:effectLst/>
                          <a:uFillTx/>
                          <a:latin typeface="Times New Roman"/>
                        </a:endParaRPr>
                      </a:p>
                    </p:txBody>
                  </p:sp>
                  <p:sp>
                    <p:nvSpPr>
                      <p:cNvPr id="178" name=""/>
                      <p:cNvSpPr/>
                      <p:nvPr/>
                    </p:nvSpPr>
                    <p:spPr>
                      <a:xfrm>
                        <a:off x="5006160" y="2830680"/>
                        <a:ext cx="72000" cy="7308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5400" bIns="5400" anchor="ctr">
                        <a:noAutofit/>
                      </a:bodyPr>
                      <a:p>
                        <a:endParaRPr b="0" lang="en-US" sz="2400" strike="noStrike" u="none">
                          <a:solidFill>
                            <a:srgbClr val="ffffff"/>
                          </a:solidFill>
                          <a:effectLst/>
                          <a:uFillTx/>
                          <a:latin typeface="Times New Roman"/>
                        </a:endParaRPr>
                      </a:p>
                    </p:txBody>
                  </p:sp>
                  <p:sp>
                    <p:nvSpPr>
                      <p:cNvPr id="179" name=""/>
                      <p:cNvSpPr/>
                      <p:nvPr/>
                    </p:nvSpPr>
                    <p:spPr>
                      <a:xfrm>
                        <a:off x="4948560" y="2771280"/>
                        <a:ext cx="90360" cy="9432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20160" bIns="20160" anchor="ctr">
                        <a:noAutofit/>
                      </a:bodyPr>
                      <a:p>
                        <a:endParaRPr b="0" lang="en-US" sz="2400" strike="noStrike" u="none">
                          <a:solidFill>
                            <a:srgbClr val="ffffff"/>
                          </a:solidFill>
                          <a:effectLst/>
                          <a:uFillTx/>
                          <a:latin typeface="Times New Roman"/>
                        </a:endParaRPr>
                      </a:p>
                    </p:txBody>
                  </p:sp>
                  <p:sp>
                    <p:nvSpPr>
                      <p:cNvPr id="180" name=""/>
                      <p:cNvSpPr/>
                      <p:nvPr/>
                    </p:nvSpPr>
                    <p:spPr>
                      <a:xfrm>
                        <a:off x="5005080" y="2830680"/>
                        <a:ext cx="69840" cy="161280"/>
                      </a:xfrm>
                      <a:custGeom>
                        <a:avLst/>
                        <a:gdLst/>
                        <a:ahLst/>
                        <a:rect l="l" t="t" r="r" b="b"/>
                        <a:pathLst>
                          <a:path w="58" h="130">
                            <a:moveTo>
                              <a:pt x="57" y="127"/>
                            </a:moveTo>
                            <a:lnTo>
                              <a:pt x="33" y="129"/>
                            </a:lnTo>
                            <a:lnTo>
                              <a:pt x="0" y="0"/>
                            </a:lnTo>
                            <a:lnTo>
                              <a:pt x="35" y="9"/>
                            </a:lnTo>
                            <a:lnTo>
                              <a:pt x="36" y="73"/>
                            </a:lnTo>
                            <a:lnTo>
                              <a:pt x="57" y="127"/>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181" name=""/>
                    <p:cNvSpPr/>
                    <p:nvPr/>
                  </p:nvSpPr>
                  <p:spPr>
                    <a:xfrm>
                      <a:off x="4928400" y="2851920"/>
                      <a:ext cx="131400" cy="13392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82" name=""/>
                    <p:cNvSpPr/>
                    <p:nvPr/>
                  </p:nvSpPr>
                  <p:spPr>
                    <a:xfrm>
                      <a:off x="4928400" y="2932560"/>
                      <a:ext cx="91440" cy="9432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20160" bIns="20160" anchor="ctr">
                      <a:noAutofit/>
                    </a:bodyPr>
                    <a:p>
                      <a:endParaRPr b="0" lang="en-US" sz="2400" strike="noStrike" u="none">
                        <a:solidFill>
                          <a:srgbClr val="ffffff"/>
                        </a:solidFill>
                        <a:effectLst/>
                        <a:uFillTx/>
                        <a:latin typeface="Times New Roman"/>
                      </a:endParaRPr>
                    </a:p>
                  </p:txBody>
                </p:sp>
                <p:sp>
                  <p:nvSpPr>
                    <p:cNvPr id="183" name=""/>
                    <p:cNvSpPr/>
                    <p:nvPr/>
                  </p:nvSpPr>
                  <p:spPr>
                    <a:xfrm>
                      <a:off x="4954680" y="2812320"/>
                      <a:ext cx="72360" cy="173520"/>
                    </a:xfrm>
                    <a:custGeom>
                      <a:avLst/>
                      <a:gdLst/>
                      <a:ahLst/>
                      <a:rect l="l" t="t" r="r" b="b"/>
                      <a:pathLst>
                        <a:path w="60" h="140">
                          <a:moveTo>
                            <a:pt x="53" y="23"/>
                          </a:moveTo>
                          <a:lnTo>
                            <a:pt x="47" y="53"/>
                          </a:lnTo>
                          <a:lnTo>
                            <a:pt x="59" y="120"/>
                          </a:lnTo>
                          <a:lnTo>
                            <a:pt x="35" y="139"/>
                          </a:lnTo>
                          <a:lnTo>
                            <a:pt x="0" y="59"/>
                          </a:lnTo>
                          <a:lnTo>
                            <a:pt x="28" y="0"/>
                          </a:lnTo>
                          <a:lnTo>
                            <a:pt x="53" y="23"/>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184" name=""/>
                  <p:cNvSpPr/>
                  <p:nvPr/>
                </p:nvSpPr>
                <p:spPr>
                  <a:xfrm>
                    <a:off x="4928400" y="3014640"/>
                    <a:ext cx="72360" cy="7308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5400" bIns="5400" anchor="ctr">
                    <a:noAutofit/>
                  </a:bodyPr>
                  <a:p>
                    <a:endParaRPr b="0" lang="en-US" sz="2400" strike="noStrike" u="none">
                      <a:solidFill>
                        <a:srgbClr val="ffffff"/>
                      </a:solidFill>
                      <a:effectLst/>
                      <a:uFillTx/>
                      <a:latin typeface="Times New Roman"/>
                    </a:endParaRPr>
                  </a:p>
                </p:txBody>
              </p:sp>
              <p:sp>
                <p:nvSpPr>
                  <p:cNvPr id="185" name=""/>
                  <p:cNvSpPr/>
                  <p:nvPr/>
                </p:nvSpPr>
                <p:spPr>
                  <a:xfrm>
                    <a:off x="4869360" y="2751480"/>
                    <a:ext cx="91440" cy="9432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20160" bIns="20160" anchor="ctr">
                    <a:noAutofit/>
                  </a:bodyPr>
                  <a:p>
                    <a:endParaRPr b="0" lang="en-US" sz="2400" strike="noStrike" u="none">
                      <a:solidFill>
                        <a:srgbClr val="ffffff"/>
                      </a:solidFill>
                      <a:effectLst/>
                      <a:uFillTx/>
                      <a:latin typeface="Times New Roman"/>
                    </a:endParaRPr>
                  </a:p>
                </p:txBody>
              </p:sp>
              <p:sp>
                <p:nvSpPr>
                  <p:cNvPr id="186" name=""/>
                  <p:cNvSpPr/>
                  <p:nvPr/>
                </p:nvSpPr>
                <p:spPr>
                  <a:xfrm>
                    <a:off x="4946400" y="2994840"/>
                    <a:ext cx="55440" cy="37080"/>
                  </a:xfrm>
                  <a:custGeom>
                    <a:avLst/>
                    <a:gdLst/>
                    <a:ahLst/>
                    <a:rect l="l" t="t" r="r" b="b"/>
                    <a:pathLst>
                      <a:path w="46" h="30">
                        <a:moveTo>
                          <a:pt x="45" y="18"/>
                        </a:moveTo>
                        <a:lnTo>
                          <a:pt x="31" y="29"/>
                        </a:lnTo>
                        <a:lnTo>
                          <a:pt x="0" y="14"/>
                        </a:lnTo>
                        <a:lnTo>
                          <a:pt x="31" y="0"/>
                        </a:lnTo>
                        <a:lnTo>
                          <a:pt x="45" y="18"/>
                        </a:lnTo>
                      </a:path>
                    </a:pathLst>
                  </a:custGeom>
                  <a:solidFill>
                    <a:srgbClr val="ffffff"/>
                  </a:solidFill>
                  <a:ln w="0">
                    <a:noFill/>
                  </a:ln>
                </p:spPr>
                <p:style>
                  <a:lnRef idx="0"/>
                  <a:fillRef idx="0"/>
                  <a:effectRef idx="0"/>
                  <a:fontRef idx="minor"/>
                </p:style>
                <p:txBody>
                  <a:bodyPr lIns="90000" rIns="90000" tIns="-9720" bIns="-9720" anchor="t">
                    <a:noAutofit/>
                  </a:bodyPr>
                  <a:p>
                    <a:endParaRPr b="0" lang="en-US" sz="2400" strike="noStrike" u="none">
                      <a:solidFill>
                        <a:srgbClr val="ffffff"/>
                      </a:solidFill>
                      <a:effectLst/>
                      <a:uFillTx/>
                      <a:latin typeface="Times New Roman"/>
                    </a:endParaRPr>
                  </a:p>
                </p:txBody>
              </p:sp>
            </p:grpSp>
            <p:sp>
              <p:nvSpPr>
                <p:cNvPr id="187" name=""/>
                <p:cNvSpPr/>
                <p:nvPr/>
              </p:nvSpPr>
              <p:spPr>
                <a:xfrm>
                  <a:off x="4940280" y="2793600"/>
                  <a:ext cx="33840" cy="58320"/>
                </a:xfrm>
                <a:custGeom>
                  <a:avLst/>
                  <a:gdLst/>
                  <a:ahLst/>
                  <a:rect l="l" t="t" r="r" b="b"/>
                  <a:pathLst>
                    <a:path w="28" h="47">
                      <a:moveTo>
                        <a:pt x="13" y="0"/>
                      </a:moveTo>
                      <a:lnTo>
                        <a:pt x="27" y="0"/>
                      </a:lnTo>
                      <a:lnTo>
                        <a:pt x="21" y="46"/>
                      </a:lnTo>
                      <a:lnTo>
                        <a:pt x="0" y="37"/>
                      </a:lnTo>
                      <a:lnTo>
                        <a:pt x="13" y="0"/>
                      </a:lnTo>
                    </a:path>
                  </a:pathLst>
                </a:custGeom>
                <a:solidFill>
                  <a:srgbClr val="ffffff"/>
                </a:solidFill>
                <a:ln w="0">
                  <a:noFill/>
                </a:ln>
              </p:spPr>
              <p:style>
                <a:lnRef idx="0"/>
                <a:fillRef idx="0"/>
                <a:effectRef idx="0"/>
                <a:fontRef idx="minor"/>
              </p:style>
              <p:txBody>
                <a:bodyPr lIns="90000" rIns="90000" tIns="11520" bIns="11520" anchor="t">
                  <a:noAutofit/>
                </a:bodyPr>
                <a:p>
                  <a:endParaRPr b="0" lang="en-US" sz="2400" strike="noStrike" u="none">
                    <a:solidFill>
                      <a:srgbClr val="ffffff"/>
                    </a:solidFill>
                    <a:effectLst/>
                    <a:uFillTx/>
                    <a:latin typeface="Times New Roman"/>
                  </a:endParaRPr>
                </a:p>
              </p:txBody>
            </p:sp>
          </p:grpSp>
          <p:grpSp>
            <p:nvGrpSpPr>
              <p:cNvPr id="188" name=""/>
              <p:cNvGrpSpPr/>
              <p:nvPr/>
            </p:nvGrpSpPr>
            <p:grpSpPr>
              <a:xfrm>
                <a:off x="4790880" y="2690640"/>
                <a:ext cx="209880" cy="416880"/>
                <a:chOff x="4790880" y="2690640"/>
                <a:chExt cx="209880" cy="416880"/>
              </a:xfrm>
            </p:grpSpPr>
            <p:sp>
              <p:nvSpPr>
                <p:cNvPr id="189" name=""/>
                <p:cNvSpPr/>
                <p:nvPr/>
              </p:nvSpPr>
              <p:spPr>
                <a:xfrm>
                  <a:off x="4809960" y="2932560"/>
                  <a:ext cx="169920" cy="17496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90" name=""/>
                <p:cNvSpPr/>
                <p:nvPr/>
              </p:nvSpPr>
              <p:spPr>
                <a:xfrm>
                  <a:off x="4828320" y="2810880"/>
                  <a:ext cx="172440" cy="17496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91" name=""/>
                <p:cNvSpPr/>
                <p:nvPr/>
              </p:nvSpPr>
              <p:spPr>
                <a:xfrm>
                  <a:off x="4790880" y="2690640"/>
                  <a:ext cx="130320" cy="13536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192" name=""/>
                <p:cNvSpPr/>
                <p:nvPr/>
              </p:nvSpPr>
              <p:spPr>
                <a:xfrm>
                  <a:off x="4869000" y="2771280"/>
                  <a:ext cx="70920" cy="7452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ffffff"/>
                    </a:solidFill>
                    <a:effectLst/>
                    <a:uFillTx/>
                    <a:latin typeface="Times New Roman"/>
                  </a:endParaRPr>
                </a:p>
              </p:txBody>
            </p:sp>
            <p:sp>
              <p:nvSpPr>
                <p:cNvPr id="193" name=""/>
                <p:cNvSpPr/>
                <p:nvPr/>
              </p:nvSpPr>
              <p:spPr>
                <a:xfrm>
                  <a:off x="4827240" y="2753640"/>
                  <a:ext cx="120240" cy="160200"/>
                </a:xfrm>
                <a:custGeom>
                  <a:avLst/>
                  <a:gdLst/>
                  <a:ahLst/>
                  <a:rect l="l" t="t" r="r" b="b"/>
                  <a:pathLst>
                    <a:path w="100" h="129">
                      <a:moveTo>
                        <a:pt x="70" y="4"/>
                      </a:moveTo>
                      <a:lnTo>
                        <a:pt x="69" y="20"/>
                      </a:lnTo>
                      <a:lnTo>
                        <a:pt x="93" y="48"/>
                      </a:lnTo>
                      <a:lnTo>
                        <a:pt x="99" y="51"/>
                      </a:lnTo>
                      <a:lnTo>
                        <a:pt x="64" y="128"/>
                      </a:lnTo>
                      <a:lnTo>
                        <a:pt x="0" y="0"/>
                      </a:lnTo>
                      <a:lnTo>
                        <a:pt x="70" y="4"/>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194" name=""/>
                <p:cNvSpPr/>
                <p:nvPr/>
              </p:nvSpPr>
              <p:spPr>
                <a:xfrm>
                  <a:off x="4882680" y="2963880"/>
                  <a:ext cx="79200" cy="49320"/>
                </a:xfrm>
                <a:custGeom>
                  <a:avLst/>
                  <a:gdLst/>
                  <a:ahLst/>
                  <a:rect l="l" t="t" r="r" b="b"/>
                  <a:pathLst>
                    <a:path w="66" h="40">
                      <a:moveTo>
                        <a:pt x="57" y="5"/>
                      </a:moveTo>
                      <a:lnTo>
                        <a:pt x="65" y="17"/>
                      </a:lnTo>
                      <a:lnTo>
                        <a:pt x="0" y="39"/>
                      </a:lnTo>
                      <a:lnTo>
                        <a:pt x="1" y="0"/>
                      </a:lnTo>
                      <a:lnTo>
                        <a:pt x="57" y="5"/>
                      </a:lnTo>
                    </a:path>
                  </a:pathLst>
                </a:custGeom>
                <a:solidFill>
                  <a:srgbClr val="ffffff"/>
                </a:solidFill>
                <a:ln w="0">
                  <a:noFill/>
                </a:ln>
              </p:spPr>
              <p:style>
                <a:lnRef idx="0"/>
                <a:fillRef idx="0"/>
                <a:effectRef idx="0"/>
                <a:fontRef idx="minor"/>
              </p:style>
              <p:txBody>
                <a:bodyPr lIns="90000" rIns="90000" tIns="2520" bIns="2520" anchor="t">
                  <a:noAutofit/>
                </a:bodyPr>
                <a:p>
                  <a:endParaRPr b="0" lang="en-US" sz="2400" strike="noStrike" u="none">
                    <a:solidFill>
                      <a:srgbClr val="ffffff"/>
                    </a:solidFill>
                    <a:effectLst/>
                    <a:uFillTx/>
                    <a:latin typeface="Times New Roman"/>
                  </a:endParaRPr>
                </a:p>
              </p:txBody>
            </p:sp>
          </p:grpSp>
          <p:sp>
            <p:nvSpPr>
              <p:cNvPr id="195" name=""/>
              <p:cNvSpPr/>
              <p:nvPr/>
            </p:nvSpPr>
            <p:spPr>
              <a:xfrm>
                <a:off x="4790880" y="3054600"/>
                <a:ext cx="91800" cy="9432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20160" bIns="20160" anchor="ctr">
                <a:noAutofit/>
              </a:bodyPr>
              <a:p>
                <a:endParaRPr b="0" lang="en-US" sz="2400" strike="noStrike" u="none">
                  <a:solidFill>
                    <a:srgbClr val="ffffff"/>
                  </a:solidFill>
                  <a:effectLst/>
                  <a:uFillTx/>
                  <a:latin typeface="Times New Roman"/>
                </a:endParaRPr>
              </a:p>
            </p:txBody>
          </p:sp>
          <p:sp>
            <p:nvSpPr>
              <p:cNvPr id="196" name=""/>
              <p:cNvSpPr/>
              <p:nvPr/>
            </p:nvSpPr>
            <p:spPr>
              <a:xfrm>
                <a:off x="4849920" y="3042000"/>
                <a:ext cx="54360" cy="55800"/>
              </a:xfrm>
              <a:custGeom>
                <a:avLst/>
                <a:gdLst/>
                <a:ahLst/>
                <a:rect l="l" t="t" r="r" b="b"/>
                <a:pathLst>
                  <a:path w="45" h="45">
                    <a:moveTo>
                      <a:pt x="17" y="44"/>
                    </a:moveTo>
                    <a:lnTo>
                      <a:pt x="44" y="29"/>
                    </a:lnTo>
                    <a:lnTo>
                      <a:pt x="14" y="0"/>
                    </a:lnTo>
                    <a:lnTo>
                      <a:pt x="0" y="16"/>
                    </a:lnTo>
                    <a:lnTo>
                      <a:pt x="17" y="44"/>
                    </a:lnTo>
                  </a:path>
                </a:pathLst>
              </a:custGeom>
              <a:solidFill>
                <a:srgbClr val="ffffff"/>
              </a:solidFill>
              <a:ln w="0">
                <a:noFill/>
              </a:ln>
            </p:spPr>
            <p:style>
              <a:lnRef idx="0"/>
              <a:fillRef idx="0"/>
              <a:effectRef idx="0"/>
              <a:fontRef idx="minor"/>
            </p:style>
            <p:txBody>
              <a:bodyPr lIns="90000" rIns="90000" tIns="9000" bIns="9000" anchor="t">
                <a:noAutofit/>
              </a:bodyPr>
              <a:p>
                <a:endParaRPr b="0" lang="en-US" sz="2400" strike="noStrike" u="none">
                  <a:solidFill>
                    <a:srgbClr val="ffffff"/>
                  </a:solidFill>
                  <a:effectLst/>
                  <a:uFillTx/>
                  <a:latin typeface="Times New Roman"/>
                </a:endParaRPr>
              </a:p>
            </p:txBody>
          </p:sp>
        </p:grpSp>
        <p:sp>
          <p:nvSpPr>
            <p:cNvPr id="197" name=""/>
            <p:cNvSpPr/>
            <p:nvPr/>
          </p:nvSpPr>
          <p:spPr>
            <a:xfrm>
              <a:off x="4595760" y="3146760"/>
              <a:ext cx="113400" cy="11412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34200" bIns="34200" anchor="ctr">
              <a:noAutofit/>
            </a:bodyPr>
            <a:p>
              <a:endParaRPr b="0" lang="en-US" sz="2400" strike="noStrike" u="none">
                <a:solidFill>
                  <a:srgbClr val="ffffff"/>
                </a:solidFill>
                <a:effectLst/>
                <a:uFillTx/>
                <a:latin typeface="Times New Roman"/>
              </a:endParaRPr>
            </a:p>
          </p:txBody>
        </p:sp>
        <p:sp>
          <p:nvSpPr>
            <p:cNvPr id="198" name=""/>
            <p:cNvSpPr/>
            <p:nvPr/>
          </p:nvSpPr>
          <p:spPr>
            <a:xfrm>
              <a:off x="4690800" y="3146760"/>
              <a:ext cx="91800" cy="9288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19440" bIns="19440" anchor="ctr">
              <a:noAutofit/>
            </a:bodyPr>
            <a:p>
              <a:endParaRPr b="0" lang="en-US" sz="2400" strike="noStrike" u="none">
                <a:solidFill>
                  <a:srgbClr val="ffffff"/>
                </a:solidFill>
                <a:effectLst/>
                <a:uFillTx/>
                <a:latin typeface="Times New Roman"/>
              </a:endParaRPr>
            </a:p>
          </p:txBody>
        </p:sp>
        <p:sp>
          <p:nvSpPr>
            <p:cNvPr id="199" name=""/>
            <p:cNvSpPr/>
            <p:nvPr/>
          </p:nvSpPr>
          <p:spPr>
            <a:xfrm>
              <a:off x="4746240" y="3113280"/>
              <a:ext cx="91440" cy="9540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21240" bIns="21240" anchor="ctr">
              <a:noAutofit/>
            </a:bodyPr>
            <a:p>
              <a:endParaRPr b="0" lang="en-US" sz="2400" strike="noStrike" u="none">
                <a:solidFill>
                  <a:srgbClr val="ffffff"/>
                </a:solidFill>
                <a:effectLst/>
                <a:uFillTx/>
                <a:latin typeface="Times New Roman"/>
              </a:endParaRPr>
            </a:p>
          </p:txBody>
        </p:sp>
        <p:sp>
          <p:nvSpPr>
            <p:cNvPr id="200" name=""/>
            <p:cNvSpPr/>
            <p:nvPr/>
          </p:nvSpPr>
          <p:spPr>
            <a:xfrm>
              <a:off x="4664160" y="3096720"/>
              <a:ext cx="192960" cy="134280"/>
            </a:xfrm>
            <a:custGeom>
              <a:avLst/>
              <a:gdLst/>
              <a:ahLst/>
              <a:rect l="l" t="t" r="r" b="b"/>
              <a:pathLst>
                <a:path w="160" h="108">
                  <a:moveTo>
                    <a:pt x="147" y="31"/>
                  </a:moveTo>
                  <a:lnTo>
                    <a:pt x="133" y="38"/>
                  </a:lnTo>
                  <a:lnTo>
                    <a:pt x="90" y="80"/>
                  </a:lnTo>
                  <a:lnTo>
                    <a:pt x="80" y="99"/>
                  </a:lnTo>
                  <a:lnTo>
                    <a:pt x="33" y="99"/>
                  </a:lnTo>
                  <a:lnTo>
                    <a:pt x="23" y="107"/>
                  </a:lnTo>
                  <a:lnTo>
                    <a:pt x="0" y="75"/>
                  </a:lnTo>
                  <a:lnTo>
                    <a:pt x="107" y="0"/>
                  </a:lnTo>
                  <a:lnTo>
                    <a:pt x="159" y="17"/>
                  </a:lnTo>
                  <a:lnTo>
                    <a:pt x="147" y="31"/>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grpSp>
        <p:nvGrpSpPr>
          <p:cNvPr id="201" name=""/>
          <p:cNvGrpSpPr/>
          <p:nvPr/>
        </p:nvGrpSpPr>
        <p:grpSpPr>
          <a:xfrm>
            <a:off x="3886200" y="2695680"/>
            <a:ext cx="301320" cy="393480"/>
            <a:chOff x="3886200" y="2695680"/>
            <a:chExt cx="301320" cy="393480"/>
          </a:xfrm>
        </p:grpSpPr>
        <p:grpSp>
          <p:nvGrpSpPr>
            <p:cNvPr id="202" name=""/>
            <p:cNvGrpSpPr/>
            <p:nvPr/>
          </p:nvGrpSpPr>
          <p:grpSpPr>
            <a:xfrm>
              <a:off x="3886200" y="2751120"/>
              <a:ext cx="162360" cy="234360"/>
              <a:chOff x="3886200" y="2751120"/>
              <a:chExt cx="162360" cy="234360"/>
            </a:xfrm>
          </p:grpSpPr>
          <p:sp>
            <p:nvSpPr>
              <p:cNvPr id="203" name=""/>
              <p:cNvSpPr/>
              <p:nvPr/>
            </p:nvSpPr>
            <p:spPr>
              <a:xfrm>
                <a:off x="3886200" y="2830680"/>
                <a:ext cx="70920" cy="7308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5400" bIns="5400" anchor="ctr">
                <a:noAutofit/>
              </a:bodyPr>
              <a:p>
                <a:endParaRPr b="0" lang="en-US" sz="2400" strike="noStrike" u="none">
                  <a:solidFill>
                    <a:srgbClr val="ffffff"/>
                  </a:solidFill>
                  <a:effectLst/>
                  <a:uFillTx/>
                  <a:latin typeface="Times New Roman"/>
                </a:endParaRPr>
              </a:p>
            </p:txBody>
          </p:sp>
          <p:sp>
            <p:nvSpPr>
              <p:cNvPr id="204" name=""/>
              <p:cNvSpPr/>
              <p:nvPr/>
            </p:nvSpPr>
            <p:spPr>
              <a:xfrm>
                <a:off x="3898080" y="2892600"/>
                <a:ext cx="91440" cy="9288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19440" bIns="19440" anchor="ctr">
                <a:noAutofit/>
              </a:bodyPr>
              <a:p>
                <a:endParaRPr b="0" lang="en-US" sz="2400" strike="noStrike" u="none">
                  <a:solidFill>
                    <a:srgbClr val="ffffff"/>
                  </a:solidFill>
                  <a:effectLst/>
                  <a:uFillTx/>
                  <a:latin typeface="Times New Roman"/>
                </a:endParaRPr>
              </a:p>
            </p:txBody>
          </p:sp>
          <p:sp>
            <p:nvSpPr>
              <p:cNvPr id="205" name=""/>
              <p:cNvSpPr/>
              <p:nvPr/>
            </p:nvSpPr>
            <p:spPr>
              <a:xfrm>
                <a:off x="3917160" y="2751120"/>
                <a:ext cx="131400" cy="13428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206" name=""/>
              <p:cNvSpPr/>
              <p:nvPr/>
            </p:nvSpPr>
            <p:spPr>
              <a:xfrm>
                <a:off x="3906360" y="2837880"/>
                <a:ext cx="52920" cy="78120"/>
              </a:xfrm>
              <a:custGeom>
                <a:avLst/>
                <a:gdLst/>
                <a:ahLst/>
                <a:rect l="l" t="t" r="r" b="b"/>
                <a:pathLst>
                  <a:path w="44" h="63">
                    <a:moveTo>
                      <a:pt x="24" y="0"/>
                    </a:moveTo>
                    <a:lnTo>
                      <a:pt x="0" y="11"/>
                    </a:lnTo>
                    <a:lnTo>
                      <a:pt x="1" y="50"/>
                    </a:lnTo>
                    <a:lnTo>
                      <a:pt x="9" y="62"/>
                    </a:lnTo>
                    <a:lnTo>
                      <a:pt x="43" y="50"/>
                    </a:lnTo>
                    <a:lnTo>
                      <a:pt x="24" y="0"/>
                    </a:lnTo>
                  </a:path>
                </a:pathLst>
              </a:custGeom>
              <a:solidFill>
                <a:srgbClr val="ffffff"/>
              </a:solidFill>
              <a:ln w="0">
                <a:noFill/>
              </a:ln>
            </p:spPr>
            <p:style>
              <a:lnRef idx="0"/>
              <a:fillRef idx="0"/>
              <a:effectRef idx="0"/>
              <a:fontRef idx="minor"/>
            </p:style>
            <p:txBody>
              <a:bodyPr lIns="90000" rIns="90000" tIns="31320" bIns="31320" anchor="t">
                <a:noAutofit/>
              </a:bodyPr>
              <a:p>
                <a:endParaRPr b="0" lang="en-US" sz="2400" strike="noStrike" u="none">
                  <a:solidFill>
                    <a:srgbClr val="ffffff"/>
                  </a:solidFill>
                  <a:effectLst/>
                  <a:uFillTx/>
                  <a:latin typeface="Times New Roman"/>
                </a:endParaRPr>
              </a:p>
            </p:txBody>
          </p:sp>
        </p:grpSp>
        <p:grpSp>
          <p:nvGrpSpPr>
            <p:cNvPr id="207" name=""/>
            <p:cNvGrpSpPr/>
            <p:nvPr/>
          </p:nvGrpSpPr>
          <p:grpSpPr>
            <a:xfrm>
              <a:off x="3937680" y="2695680"/>
              <a:ext cx="249840" cy="393480"/>
              <a:chOff x="3937680" y="2695680"/>
              <a:chExt cx="249840" cy="393480"/>
            </a:xfrm>
          </p:grpSpPr>
          <p:sp>
            <p:nvSpPr>
              <p:cNvPr id="208" name=""/>
              <p:cNvSpPr/>
              <p:nvPr/>
            </p:nvSpPr>
            <p:spPr>
              <a:xfrm>
                <a:off x="4016160" y="2710440"/>
                <a:ext cx="171360" cy="17496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209" name=""/>
              <p:cNvSpPr/>
              <p:nvPr/>
            </p:nvSpPr>
            <p:spPr>
              <a:xfrm>
                <a:off x="3937680" y="2831040"/>
                <a:ext cx="91440" cy="9396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19800" bIns="19800" anchor="ctr">
                <a:noAutofit/>
              </a:bodyPr>
              <a:p>
                <a:endParaRPr b="0" lang="en-US" sz="2400" strike="noStrike" u="none">
                  <a:solidFill>
                    <a:srgbClr val="ffffff"/>
                  </a:solidFill>
                  <a:effectLst/>
                  <a:uFillTx/>
                  <a:latin typeface="Times New Roman"/>
                </a:endParaRPr>
              </a:p>
            </p:txBody>
          </p:sp>
          <p:sp>
            <p:nvSpPr>
              <p:cNvPr id="210" name=""/>
              <p:cNvSpPr/>
              <p:nvPr/>
            </p:nvSpPr>
            <p:spPr>
              <a:xfrm>
                <a:off x="3956760" y="2892960"/>
                <a:ext cx="132480" cy="13392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211" name=""/>
              <p:cNvSpPr/>
              <p:nvPr/>
            </p:nvSpPr>
            <p:spPr>
              <a:xfrm>
                <a:off x="3996720" y="2953800"/>
                <a:ext cx="131400" cy="13536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212" name=""/>
              <p:cNvSpPr/>
              <p:nvPr/>
            </p:nvSpPr>
            <p:spPr>
              <a:xfrm>
                <a:off x="4006080" y="2793600"/>
                <a:ext cx="118440" cy="11520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34560" bIns="34560" anchor="ctr">
                <a:noAutofit/>
              </a:bodyPr>
              <a:p>
                <a:endParaRPr b="0" lang="en-US" sz="2400" strike="noStrike" u="none">
                  <a:solidFill>
                    <a:srgbClr val="ffffff"/>
                  </a:solidFill>
                  <a:effectLst/>
                  <a:uFillTx/>
                  <a:latin typeface="Times New Roman"/>
                </a:endParaRPr>
              </a:p>
            </p:txBody>
          </p:sp>
          <p:sp>
            <p:nvSpPr>
              <p:cNvPr id="213" name=""/>
              <p:cNvSpPr/>
              <p:nvPr/>
            </p:nvSpPr>
            <p:spPr>
              <a:xfrm>
                <a:off x="4106520" y="2695680"/>
                <a:ext cx="71280" cy="72000"/>
              </a:xfrm>
              <a:prstGeom prst="ellipse">
                <a:avLst/>
              </a:prstGeom>
              <a:solidFill>
                <a:srgbClr val="ffffff"/>
              </a:solidFill>
              <a:ln w="12600">
                <a:solidFill>
                  <a:srgbClr val="000000"/>
                </a:solidFill>
                <a:miter/>
              </a:ln>
            </p:spPr>
            <p:style>
              <a:lnRef idx="0"/>
              <a:fillRef idx="0"/>
              <a:effectRef idx="0"/>
              <a:fontRef idx="minor"/>
            </p:style>
            <p:txBody>
              <a:bodyPr wrap="none" lIns="90000" rIns="90000" tIns="4320" bIns="4320" anchor="ctr">
                <a:noAutofit/>
              </a:bodyPr>
              <a:p>
                <a:endParaRPr b="0" lang="en-US" sz="2400" strike="noStrike" u="none">
                  <a:solidFill>
                    <a:srgbClr val="ffffff"/>
                  </a:solidFill>
                  <a:effectLst/>
                  <a:uFillTx/>
                  <a:latin typeface="Times New Roman"/>
                </a:endParaRPr>
              </a:p>
            </p:txBody>
          </p:sp>
          <p:sp>
            <p:nvSpPr>
              <p:cNvPr id="214" name=""/>
              <p:cNvSpPr/>
              <p:nvPr/>
            </p:nvSpPr>
            <p:spPr>
              <a:xfrm>
                <a:off x="4041360" y="2770200"/>
                <a:ext cx="89280" cy="64440"/>
              </a:xfrm>
              <a:custGeom>
                <a:avLst/>
                <a:gdLst/>
                <a:ahLst/>
                <a:rect l="l" t="t" r="r" b="b"/>
                <a:pathLst>
                  <a:path w="74" h="52">
                    <a:moveTo>
                      <a:pt x="0" y="13"/>
                    </a:moveTo>
                    <a:lnTo>
                      <a:pt x="9" y="37"/>
                    </a:lnTo>
                    <a:lnTo>
                      <a:pt x="73" y="51"/>
                    </a:lnTo>
                    <a:lnTo>
                      <a:pt x="73" y="18"/>
                    </a:lnTo>
                    <a:lnTo>
                      <a:pt x="4" y="0"/>
                    </a:lnTo>
                    <a:lnTo>
                      <a:pt x="0" y="13"/>
                    </a:lnTo>
                  </a:path>
                </a:pathLst>
              </a:custGeom>
              <a:solidFill>
                <a:srgbClr val="ffffff"/>
              </a:solidFill>
              <a:ln w="0">
                <a:noFill/>
              </a:ln>
            </p:spPr>
            <p:style>
              <a:lnRef idx="0"/>
              <a:fillRef idx="0"/>
              <a:effectRef idx="0"/>
              <a:fontRef idx="minor"/>
            </p:style>
            <p:txBody>
              <a:bodyPr lIns="90000" rIns="90000" tIns="17640" bIns="17640" anchor="t">
                <a:noAutofit/>
              </a:bodyPr>
              <a:p>
                <a:endParaRPr b="0" lang="en-US" sz="2400" strike="noStrike" u="none">
                  <a:solidFill>
                    <a:srgbClr val="ffffff"/>
                  </a:solidFill>
                  <a:effectLst/>
                  <a:uFillTx/>
                  <a:latin typeface="Times New Roman"/>
                </a:endParaRPr>
              </a:p>
            </p:txBody>
          </p:sp>
          <p:sp>
            <p:nvSpPr>
              <p:cNvPr id="215" name=""/>
              <p:cNvSpPr/>
              <p:nvPr/>
            </p:nvSpPr>
            <p:spPr>
              <a:xfrm>
                <a:off x="3961440" y="2873160"/>
                <a:ext cx="100080" cy="126360"/>
              </a:xfrm>
              <a:custGeom>
                <a:avLst/>
                <a:gdLst/>
                <a:ahLst/>
                <a:rect l="l" t="t" r="r" b="b"/>
                <a:pathLst>
                  <a:path w="83" h="102">
                    <a:moveTo>
                      <a:pt x="51" y="0"/>
                    </a:moveTo>
                    <a:lnTo>
                      <a:pt x="0" y="25"/>
                    </a:lnTo>
                    <a:lnTo>
                      <a:pt x="21" y="45"/>
                    </a:lnTo>
                    <a:lnTo>
                      <a:pt x="24" y="94"/>
                    </a:lnTo>
                    <a:lnTo>
                      <a:pt x="36" y="101"/>
                    </a:lnTo>
                    <a:lnTo>
                      <a:pt x="79" y="69"/>
                    </a:lnTo>
                    <a:lnTo>
                      <a:pt x="82" y="10"/>
                    </a:lnTo>
                    <a:lnTo>
                      <a:pt x="51" y="0"/>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grpSp>
        <p:sp>
          <p:nvSpPr>
            <p:cNvPr id="216" name=""/>
            <p:cNvSpPr/>
            <p:nvPr/>
          </p:nvSpPr>
          <p:spPr>
            <a:xfrm>
              <a:off x="4099680" y="2734200"/>
              <a:ext cx="55440" cy="63000"/>
            </a:xfrm>
            <a:custGeom>
              <a:avLst/>
              <a:gdLst/>
              <a:ahLst/>
              <a:rect l="l" t="t" r="r" b="b"/>
              <a:pathLst>
                <a:path w="46" h="51">
                  <a:moveTo>
                    <a:pt x="0" y="27"/>
                  </a:moveTo>
                  <a:lnTo>
                    <a:pt x="18" y="0"/>
                  </a:lnTo>
                  <a:lnTo>
                    <a:pt x="45" y="27"/>
                  </a:lnTo>
                  <a:lnTo>
                    <a:pt x="23" y="50"/>
                  </a:lnTo>
                  <a:lnTo>
                    <a:pt x="0" y="27"/>
                  </a:lnTo>
                </a:path>
              </a:pathLst>
            </a:custGeom>
            <a:solidFill>
              <a:srgbClr val="ffffff"/>
            </a:solidFill>
            <a:ln w="0">
              <a:noFill/>
            </a:ln>
          </p:spPr>
          <p:style>
            <a:lnRef idx="0"/>
            <a:fillRef idx="0"/>
            <a:effectRef idx="0"/>
            <a:fontRef idx="minor"/>
          </p:style>
          <p:txBody>
            <a:bodyPr lIns="90000" rIns="90000" tIns="16200" bIns="16200" anchor="t">
              <a:noAutofit/>
            </a:bodyPr>
            <a:p>
              <a:endParaRPr b="0" lang="en-US" sz="2400" strike="noStrike" u="none">
                <a:solidFill>
                  <a:srgbClr val="ffffff"/>
                </a:solidFill>
                <a:effectLst/>
                <a:uFillTx/>
                <a:latin typeface="Times New Roman"/>
              </a:endParaRPr>
            </a:p>
          </p:txBody>
        </p:sp>
      </p:grpSp>
      <p:sp>
        <p:nvSpPr>
          <p:cNvPr id="217" name=""/>
          <p:cNvSpPr/>
          <p:nvPr/>
        </p:nvSpPr>
        <p:spPr>
          <a:xfrm>
            <a:off x="4106880" y="2679840"/>
            <a:ext cx="770040" cy="529920"/>
          </a:xfrm>
          <a:custGeom>
            <a:avLst/>
            <a:gdLst/>
            <a:ahLst/>
            <a:rect l="l" t="t" r="r" b="b"/>
            <a:pathLst>
              <a:path w="637" h="427">
                <a:moveTo>
                  <a:pt x="196" y="42"/>
                </a:moveTo>
                <a:lnTo>
                  <a:pt x="222" y="12"/>
                </a:lnTo>
                <a:lnTo>
                  <a:pt x="341" y="14"/>
                </a:lnTo>
                <a:lnTo>
                  <a:pt x="425" y="0"/>
                </a:lnTo>
                <a:lnTo>
                  <a:pt x="531" y="50"/>
                </a:lnTo>
                <a:lnTo>
                  <a:pt x="585" y="36"/>
                </a:lnTo>
                <a:lnTo>
                  <a:pt x="613" y="42"/>
                </a:lnTo>
                <a:lnTo>
                  <a:pt x="619" y="169"/>
                </a:lnTo>
                <a:lnTo>
                  <a:pt x="636" y="189"/>
                </a:lnTo>
                <a:lnTo>
                  <a:pt x="587" y="287"/>
                </a:lnTo>
                <a:lnTo>
                  <a:pt x="534" y="220"/>
                </a:lnTo>
                <a:lnTo>
                  <a:pt x="519" y="255"/>
                </a:lnTo>
                <a:lnTo>
                  <a:pt x="444" y="389"/>
                </a:lnTo>
                <a:lnTo>
                  <a:pt x="192" y="426"/>
                </a:lnTo>
                <a:lnTo>
                  <a:pt x="61" y="400"/>
                </a:lnTo>
                <a:lnTo>
                  <a:pt x="20" y="316"/>
                </a:lnTo>
                <a:lnTo>
                  <a:pt x="20" y="230"/>
                </a:lnTo>
                <a:lnTo>
                  <a:pt x="0" y="159"/>
                </a:lnTo>
                <a:lnTo>
                  <a:pt x="196" y="42"/>
                </a:lnTo>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18" name=""/>
          <p:cNvSpPr/>
          <p:nvPr/>
        </p:nvSpPr>
        <p:spPr>
          <a:xfrm>
            <a:off x="4183200" y="1901880"/>
            <a:ext cx="645840" cy="13788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901800"/>
                <a:tab algn="l" pos="1803240"/>
                <a:tab algn="l" pos="2705040"/>
                <a:tab algn="l" pos="3606840"/>
                <a:tab algn="l" pos="4508640"/>
                <a:tab algn="l" pos="5410080"/>
                <a:tab algn="l" pos="6311880"/>
                <a:tab algn="l" pos="7213680"/>
                <a:tab algn="l" pos="8115480"/>
                <a:tab algn="l" pos="9016920"/>
                <a:tab algn="l" pos="9918720"/>
                <a:tab algn="l" pos="10820520"/>
              </a:tabLst>
            </a:pPr>
            <a:r>
              <a:rPr b="1" lang="en-US" sz="900" strike="noStrike" u="none">
                <a:solidFill>
                  <a:srgbClr val="000000"/>
                </a:solidFill>
                <a:effectLst/>
                <a:uFillTx/>
                <a:latin typeface="Frutiger 45 Light"/>
              </a:rPr>
              <a:t>Network 2</a:t>
            </a:r>
            <a:endParaRPr b="0" lang="en-US" sz="900" strike="noStrike" u="none">
              <a:solidFill>
                <a:srgbClr val="ffffff"/>
              </a:solidFill>
              <a:effectLst/>
              <a:uFillTx/>
              <a:latin typeface="Times New Roman"/>
            </a:endParaRPr>
          </a:p>
        </p:txBody>
      </p:sp>
      <p:sp>
        <p:nvSpPr>
          <p:cNvPr id="219" name=""/>
          <p:cNvSpPr/>
          <p:nvPr/>
        </p:nvSpPr>
        <p:spPr>
          <a:xfrm>
            <a:off x="5637240" y="1924200"/>
            <a:ext cx="622440" cy="13788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901800"/>
                <a:tab algn="l" pos="1803240"/>
                <a:tab algn="l" pos="2705040"/>
                <a:tab algn="l" pos="3606840"/>
                <a:tab algn="l" pos="4508640"/>
                <a:tab algn="l" pos="5410080"/>
                <a:tab algn="l" pos="6311880"/>
                <a:tab algn="l" pos="7213680"/>
                <a:tab algn="l" pos="8115480"/>
                <a:tab algn="l" pos="9016920"/>
                <a:tab algn="l" pos="9918720"/>
                <a:tab algn="l" pos="10820520"/>
              </a:tabLst>
            </a:pPr>
            <a:r>
              <a:rPr b="1" lang="en-US" sz="900" strike="noStrike" u="none">
                <a:solidFill>
                  <a:srgbClr val="000000"/>
                </a:solidFill>
                <a:effectLst/>
                <a:uFillTx/>
                <a:latin typeface="Frutiger 45 Light"/>
              </a:rPr>
              <a:t>Network 3</a:t>
            </a:r>
            <a:endParaRPr b="0" lang="en-US" sz="900" strike="noStrike" u="none">
              <a:solidFill>
                <a:srgbClr val="ffffff"/>
              </a:solidFill>
              <a:effectLst/>
              <a:uFillTx/>
              <a:latin typeface="Times New Roman"/>
            </a:endParaRPr>
          </a:p>
        </p:txBody>
      </p:sp>
      <p:sp>
        <p:nvSpPr>
          <p:cNvPr id="220" name=""/>
          <p:cNvSpPr/>
          <p:nvPr/>
        </p:nvSpPr>
        <p:spPr>
          <a:xfrm>
            <a:off x="4218120" y="2849400"/>
            <a:ext cx="603000" cy="13788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901800"/>
                <a:tab algn="l" pos="1803240"/>
                <a:tab algn="l" pos="2705040"/>
                <a:tab algn="l" pos="3606840"/>
                <a:tab algn="l" pos="4508640"/>
                <a:tab algn="l" pos="5410080"/>
                <a:tab algn="l" pos="6311880"/>
                <a:tab algn="l" pos="7213680"/>
                <a:tab algn="l" pos="8115480"/>
                <a:tab algn="l" pos="9016920"/>
                <a:tab algn="l" pos="9918720"/>
                <a:tab algn="l" pos="10820520"/>
              </a:tabLst>
            </a:pPr>
            <a:r>
              <a:rPr b="1" lang="en-US" sz="900" strike="noStrike" u="none">
                <a:solidFill>
                  <a:srgbClr val="000000"/>
                </a:solidFill>
                <a:effectLst/>
                <a:uFillTx/>
                <a:latin typeface="Frutiger 45 Light"/>
              </a:rPr>
              <a:t>Network 4</a:t>
            </a:r>
            <a:endParaRPr b="0" lang="en-US" sz="900" strike="noStrike" u="none">
              <a:solidFill>
                <a:srgbClr val="ffffff"/>
              </a:solidFill>
              <a:effectLst/>
              <a:uFillTx/>
              <a:latin typeface="Times New Roman"/>
            </a:endParaRPr>
          </a:p>
        </p:txBody>
      </p:sp>
      <p:grpSp>
        <p:nvGrpSpPr>
          <p:cNvPr id="221" name=""/>
          <p:cNvGrpSpPr/>
          <p:nvPr/>
        </p:nvGrpSpPr>
        <p:grpSpPr>
          <a:xfrm>
            <a:off x="2446200" y="1738440"/>
            <a:ext cx="1210680" cy="664560"/>
            <a:chOff x="2446200" y="1738440"/>
            <a:chExt cx="1210680" cy="664560"/>
          </a:xfrm>
        </p:grpSpPr>
        <p:grpSp>
          <p:nvGrpSpPr>
            <p:cNvPr id="222" name=""/>
            <p:cNvGrpSpPr/>
            <p:nvPr/>
          </p:nvGrpSpPr>
          <p:grpSpPr>
            <a:xfrm>
              <a:off x="3154680" y="1800000"/>
              <a:ext cx="502200" cy="572400"/>
              <a:chOff x="3154680" y="1800000"/>
              <a:chExt cx="502200" cy="572400"/>
            </a:xfrm>
          </p:grpSpPr>
          <p:grpSp>
            <p:nvGrpSpPr>
              <p:cNvPr id="223" name=""/>
              <p:cNvGrpSpPr/>
              <p:nvPr/>
            </p:nvGrpSpPr>
            <p:grpSpPr>
              <a:xfrm>
                <a:off x="3350160" y="1800000"/>
                <a:ext cx="306720" cy="460440"/>
                <a:chOff x="3350160" y="1800000"/>
                <a:chExt cx="306720" cy="460440"/>
              </a:xfrm>
            </p:grpSpPr>
            <p:grpSp>
              <p:nvGrpSpPr>
                <p:cNvPr id="224" name=""/>
                <p:cNvGrpSpPr/>
                <p:nvPr/>
              </p:nvGrpSpPr>
              <p:grpSpPr>
                <a:xfrm>
                  <a:off x="3428640" y="1860840"/>
                  <a:ext cx="228240" cy="337680"/>
                  <a:chOff x="3428640" y="1860840"/>
                  <a:chExt cx="228240" cy="337680"/>
                </a:xfrm>
              </p:grpSpPr>
              <p:grpSp>
                <p:nvGrpSpPr>
                  <p:cNvPr id="225" name=""/>
                  <p:cNvGrpSpPr/>
                  <p:nvPr/>
                </p:nvGrpSpPr>
                <p:grpSpPr>
                  <a:xfrm>
                    <a:off x="3428640" y="1860840"/>
                    <a:ext cx="228240" cy="337680"/>
                    <a:chOff x="3428640" y="1860840"/>
                    <a:chExt cx="228240" cy="337680"/>
                  </a:xfrm>
                </p:grpSpPr>
                <p:grpSp>
                  <p:nvGrpSpPr>
                    <p:cNvPr id="226" name=""/>
                    <p:cNvGrpSpPr/>
                    <p:nvPr/>
                  </p:nvGrpSpPr>
                  <p:grpSpPr>
                    <a:xfrm>
                      <a:off x="3487680" y="1880640"/>
                      <a:ext cx="169200" cy="276120"/>
                      <a:chOff x="3487680" y="1880640"/>
                      <a:chExt cx="169200" cy="276120"/>
                    </a:xfrm>
                  </p:grpSpPr>
                  <p:grpSp>
                    <p:nvGrpSpPr>
                      <p:cNvPr id="227" name=""/>
                      <p:cNvGrpSpPr/>
                      <p:nvPr/>
                    </p:nvGrpSpPr>
                    <p:grpSpPr>
                      <a:xfrm>
                        <a:off x="3507840" y="1880640"/>
                        <a:ext cx="149040" cy="276120"/>
                        <a:chOff x="3507840" y="1880640"/>
                        <a:chExt cx="149040" cy="276120"/>
                      </a:xfrm>
                    </p:grpSpPr>
                    <p:sp>
                      <p:nvSpPr>
                        <p:cNvPr id="228" name=""/>
                        <p:cNvSpPr/>
                        <p:nvPr/>
                      </p:nvSpPr>
                      <p:spPr>
                        <a:xfrm>
                          <a:off x="3585960" y="2042280"/>
                          <a:ext cx="70920" cy="74520"/>
                        </a:xfrm>
                        <a:prstGeom prst="ellipse">
                          <a:avLst/>
                        </a:prstGeom>
                        <a:solidFill>
                          <a:srgbClr val="ffffff"/>
                        </a:solidFill>
                        <a:ln w="12600">
                          <a:solidFill>
                            <a:srgbClr val="000000"/>
                          </a:solidFill>
                          <a:miter/>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229" name=""/>
                        <p:cNvSpPr/>
                        <p:nvPr/>
                      </p:nvSpPr>
                      <p:spPr>
                        <a:xfrm>
                          <a:off x="3525840" y="2063520"/>
                          <a:ext cx="91440" cy="93240"/>
                        </a:xfrm>
                        <a:prstGeom prst="ellipse">
                          <a:avLst/>
                        </a:prstGeom>
                        <a:solidFill>
                          <a:srgbClr val="ffffff"/>
                        </a:solidFill>
                        <a:ln w="12600">
                          <a:solidFill>
                            <a:srgbClr val="000000"/>
                          </a:solidFill>
                          <a:miter/>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230" name=""/>
                        <p:cNvSpPr/>
                        <p:nvPr/>
                      </p:nvSpPr>
                      <p:spPr>
                        <a:xfrm>
                          <a:off x="3565440" y="1940400"/>
                          <a:ext cx="72000" cy="73440"/>
                        </a:xfrm>
                        <a:prstGeom prst="ellipse">
                          <a:avLst/>
                        </a:prstGeom>
                        <a:solidFill>
                          <a:srgbClr val="ffffff"/>
                        </a:solidFill>
                        <a:ln w="12600">
                          <a:solidFill>
                            <a:srgbClr val="000000"/>
                          </a:solidFill>
                          <a:miter/>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231" name=""/>
                        <p:cNvSpPr/>
                        <p:nvPr/>
                      </p:nvSpPr>
                      <p:spPr>
                        <a:xfrm>
                          <a:off x="3507840" y="1880640"/>
                          <a:ext cx="90360" cy="94320"/>
                        </a:xfrm>
                        <a:prstGeom prst="ellipse">
                          <a:avLst/>
                        </a:prstGeom>
                        <a:solidFill>
                          <a:srgbClr val="ffffff"/>
                        </a:solidFill>
                        <a:ln w="12600">
                          <a:solidFill>
                            <a:srgbClr val="000000"/>
                          </a:solidFill>
                          <a:miter/>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232" name=""/>
                        <p:cNvSpPr/>
                        <p:nvPr/>
                      </p:nvSpPr>
                      <p:spPr>
                        <a:xfrm>
                          <a:off x="3564360" y="1940400"/>
                          <a:ext cx="69840" cy="161640"/>
                        </a:xfrm>
                        <a:custGeom>
                          <a:avLst/>
                          <a:gdLst/>
                          <a:ahLst/>
                          <a:rect l="l" t="t" r="r" b="b"/>
                          <a:pathLst>
                            <a:path w="58" h="130">
                              <a:moveTo>
                                <a:pt x="57" y="127"/>
                              </a:moveTo>
                              <a:lnTo>
                                <a:pt x="33" y="129"/>
                              </a:lnTo>
                              <a:lnTo>
                                <a:pt x="0" y="0"/>
                              </a:lnTo>
                              <a:lnTo>
                                <a:pt x="35" y="9"/>
                              </a:lnTo>
                              <a:lnTo>
                                <a:pt x="36" y="73"/>
                              </a:lnTo>
                              <a:lnTo>
                                <a:pt x="57" y="127"/>
                              </a:lnTo>
                            </a:path>
                          </a:pathLst>
                        </a:custGeom>
                        <a:solidFill>
                          <a:srgbClr val="ffffff"/>
                        </a:solidFill>
                        <a:ln w="0">
                          <a:noFill/>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grpSp>
                  <p:sp>
                    <p:nvSpPr>
                      <p:cNvPr id="233" name=""/>
                      <p:cNvSpPr/>
                      <p:nvPr/>
                    </p:nvSpPr>
                    <p:spPr>
                      <a:xfrm>
                        <a:off x="3487680" y="1961640"/>
                        <a:ext cx="131400" cy="134280"/>
                      </a:xfrm>
                      <a:prstGeom prst="ellipse">
                        <a:avLst/>
                      </a:prstGeom>
                      <a:solidFill>
                        <a:srgbClr val="ffffff"/>
                      </a:solidFill>
                      <a:ln w="12600">
                        <a:solidFill>
                          <a:srgbClr val="000000"/>
                        </a:solidFill>
                        <a:miter/>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234" name=""/>
                      <p:cNvSpPr/>
                      <p:nvPr/>
                    </p:nvSpPr>
                    <p:spPr>
                      <a:xfrm>
                        <a:off x="3487680" y="2042280"/>
                        <a:ext cx="91440" cy="94320"/>
                      </a:xfrm>
                      <a:prstGeom prst="ellipse">
                        <a:avLst/>
                      </a:prstGeom>
                      <a:solidFill>
                        <a:srgbClr val="ffffff"/>
                      </a:solidFill>
                      <a:ln w="12600">
                        <a:solidFill>
                          <a:srgbClr val="000000"/>
                        </a:solidFill>
                        <a:miter/>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235" name=""/>
                      <p:cNvSpPr/>
                      <p:nvPr/>
                    </p:nvSpPr>
                    <p:spPr>
                      <a:xfrm>
                        <a:off x="3513960" y="1921680"/>
                        <a:ext cx="72360" cy="174240"/>
                      </a:xfrm>
                      <a:custGeom>
                        <a:avLst/>
                        <a:gdLst/>
                        <a:ahLst/>
                        <a:rect l="l" t="t" r="r" b="b"/>
                        <a:pathLst>
                          <a:path w="60" h="140">
                            <a:moveTo>
                              <a:pt x="53" y="23"/>
                            </a:moveTo>
                            <a:lnTo>
                              <a:pt x="47" y="53"/>
                            </a:lnTo>
                            <a:lnTo>
                              <a:pt x="59" y="120"/>
                            </a:lnTo>
                            <a:lnTo>
                              <a:pt x="35" y="139"/>
                            </a:lnTo>
                            <a:lnTo>
                              <a:pt x="0" y="59"/>
                            </a:lnTo>
                            <a:lnTo>
                              <a:pt x="28" y="0"/>
                            </a:lnTo>
                            <a:lnTo>
                              <a:pt x="53" y="23"/>
                            </a:lnTo>
                          </a:path>
                        </a:pathLst>
                      </a:custGeom>
                      <a:solidFill>
                        <a:srgbClr val="ffffff"/>
                      </a:solidFill>
                      <a:ln w="0">
                        <a:noFill/>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grpSp>
                <p:sp>
                  <p:nvSpPr>
                    <p:cNvPr id="236" name=""/>
                    <p:cNvSpPr/>
                    <p:nvPr/>
                  </p:nvSpPr>
                  <p:spPr>
                    <a:xfrm>
                      <a:off x="3487680" y="2125080"/>
                      <a:ext cx="72360" cy="73440"/>
                    </a:xfrm>
                    <a:prstGeom prst="ellipse">
                      <a:avLst/>
                    </a:prstGeom>
                    <a:solidFill>
                      <a:srgbClr val="ffffff"/>
                    </a:solidFill>
                    <a:ln w="12600">
                      <a:solidFill>
                        <a:srgbClr val="000000"/>
                      </a:solidFill>
                      <a:miter/>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237" name=""/>
                    <p:cNvSpPr/>
                    <p:nvPr/>
                  </p:nvSpPr>
                  <p:spPr>
                    <a:xfrm>
                      <a:off x="3428640" y="1860840"/>
                      <a:ext cx="91440" cy="94680"/>
                    </a:xfrm>
                    <a:prstGeom prst="ellipse">
                      <a:avLst/>
                    </a:prstGeom>
                    <a:solidFill>
                      <a:srgbClr val="ffffff"/>
                    </a:solidFill>
                    <a:ln w="12600">
                      <a:solidFill>
                        <a:srgbClr val="000000"/>
                      </a:solidFill>
                      <a:miter/>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238" name=""/>
                    <p:cNvSpPr/>
                    <p:nvPr/>
                  </p:nvSpPr>
                  <p:spPr>
                    <a:xfrm>
                      <a:off x="3505680" y="2105280"/>
                      <a:ext cx="55440" cy="37080"/>
                    </a:xfrm>
                    <a:custGeom>
                      <a:avLst/>
                      <a:gdLst/>
                      <a:ahLst/>
                      <a:rect l="l" t="t" r="r" b="b"/>
                      <a:pathLst>
                        <a:path w="46" h="30">
                          <a:moveTo>
                            <a:pt x="45" y="18"/>
                          </a:moveTo>
                          <a:lnTo>
                            <a:pt x="31" y="29"/>
                          </a:lnTo>
                          <a:lnTo>
                            <a:pt x="0" y="14"/>
                          </a:lnTo>
                          <a:lnTo>
                            <a:pt x="31" y="0"/>
                          </a:lnTo>
                          <a:lnTo>
                            <a:pt x="45" y="18"/>
                          </a:lnTo>
                        </a:path>
                      </a:pathLst>
                    </a:custGeom>
                    <a:solidFill>
                      <a:srgbClr val="ffffff"/>
                    </a:solidFill>
                    <a:ln w="0">
                      <a:noFill/>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grpSp>
              <p:sp>
                <p:nvSpPr>
                  <p:cNvPr id="239" name=""/>
                  <p:cNvSpPr/>
                  <p:nvPr/>
                </p:nvSpPr>
                <p:spPr>
                  <a:xfrm>
                    <a:off x="3499560" y="1902960"/>
                    <a:ext cx="33840" cy="58680"/>
                  </a:xfrm>
                  <a:custGeom>
                    <a:avLst/>
                    <a:gdLst/>
                    <a:ahLst/>
                    <a:rect l="l" t="t" r="r" b="b"/>
                    <a:pathLst>
                      <a:path w="28" h="47">
                        <a:moveTo>
                          <a:pt x="13" y="0"/>
                        </a:moveTo>
                        <a:lnTo>
                          <a:pt x="27" y="0"/>
                        </a:lnTo>
                        <a:lnTo>
                          <a:pt x="21" y="46"/>
                        </a:lnTo>
                        <a:lnTo>
                          <a:pt x="0" y="37"/>
                        </a:lnTo>
                        <a:lnTo>
                          <a:pt x="13" y="0"/>
                        </a:lnTo>
                      </a:path>
                    </a:pathLst>
                  </a:custGeom>
                  <a:solidFill>
                    <a:srgbClr val="ffffff"/>
                  </a:solidFill>
                  <a:ln w="0">
                    <a:noFill/>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grpSp>
            <p:grpSp>
              <p:nvGrpSpPr>
                <p:cNvPr id="240" name=""/>
                <p:cNvGrpSpPr/>
                <p:nvPr/>
              </p:nvGrpSpPr>
              <p:grpSpPr>
                <a:xfrm>
                  <a:off x="3350160" y="1800000"/>
                  <a:ext cx="210240" cy="418680"/>
                  <a:chOff x="3350160" y="1800000"/>
                  <a:chExt cx="210240" cy="418680"/>
                </a:xfrm>
              </p:grpSpPr>
              <p:sp>
                <p:nvSpPr>
                  <p:cNvPr id="241" name=""/>
                  <p:cNvSpPr/>
                  <p:nvPr/>
                </p:nvSpPr>
                <p:spPr>
                  <a:xfrm>
                    <a:off x="3369600" y="2043000"/>
                    <a:ext cx="170280" cy="175680"/>
                  </a:xfrm>
                  <a:prstGeom prst="ellipse">
                    <a:avLst/>
                  </a:prstGeom>
                  <a:solidFill>
                    <a:srgbClr val="ffffff"/>
                  </a:solidFill>
                  <a:ln w="12600">
                    <a:solidFill>
                      <a:srgbClr val="000000"/>
                    </a:solidFill>
                    <a:miter/>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242" name=""/>
                  <p:cNvSpPr/>
                  <p:nvPr/>
                </p:nvSpPr>
                <p:spPr>
                  <a:xfrm>
                    <a:off x="3387600" y="1920960"/>
                    <a:ext cx="172800" cy="175680"/>
                  </a:xfrm>
                  <a:prstGeom prst="ellipse">
                    <a:avLst/>
                  </a:prstGeom>
                  <a:solidFill>
                    <a:srgbClr val="ffffff"/>
                  </a:solidFill>
                  <a:ln w="12600">
                    <a:solidFill>
                      <a:srgbClr val="000000"/>
                    </a:solidFill>
                    <a:miter/>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243" name=""/>
                  <p:cNvSpPr/>
                  <p:nvPr/>
                </p:nvSpPr>
                <p:spPr>
                  <a:xfrm>
                    <a:off x="3350160" y="1800000"/>
                    <a:ext cx="130320" cy="135720"/>
                  </a:xfrm>
                  <a:prstGeom prst="ellipse">
                    <a:avLst/>
                  </a:prstGeom>
                  <a:solidFill>
                    <a:srgbClr val="ffffff"/>
                  </a:solidFill>
                  <a:ln w="12600">
                    <a:solidFill>
                      <a:srgbClr val="000000"/>
                    </a:solidFill>
                    <a:miter/>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244" name=""/>
                  <p:cNvSpPr/>
                  <p:nvPr/>
                </p:nvSpPr>
                <p:spPr>
                  <a:xfrm>
                    <a:off x="3428640" y="1881000"/>
                    <a:ext cx="70920" cy="74880"/>
                  </a:xfrm>
                  <a:prstGeom prst="ellipse">
                    <a:avLst/>
                  </a:prstGeom>
                  <a:solidFill>
                    <a:srgbClr val="ffffff"/>
                  </a:solidFill>
                  <a:ln w="12600">
                    <a:solidFill>
                      <a:srgbClr val="000000"/>
                    </a:solidFill>
                    <a:miter/>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245" name=""/>
                  <p:cNvSpPr/>
                  <p:nvPr/>
                </p:nvSpPr>
                <p:spPr>
                  <a:xfrm>
                    <a:off x="3386520" y="1863360"/>
                    <a:ext cx="120600" cy="160560"/>
                  </a:xfrm>
                  <a:custGeom>
                    <a:avLst/>
                    <a:gdLst/>
                    <a:ahLst/>
                    <a:rect l="l" t="t" r="r" b="b"/>
                    <a:pathLst>
                      <a:path w="100" h="129">
                        <a:moveTo>
                          <a:pt x="70" y="4"/>
                        </a:moveTo>
                        <a:lnTo>
                          <a:pt x="69" y="20"/>
                        </a:lnTo>
                        <a:lnTo>
                          <a:pt x="93" y="48"/>
                        </a:lnTo>
                        <a:lnTo>
                          <a:pt x="99" y="51"/>
                        </a:lnTo>
                        <a:lnTo>
                          <a:pt x="64" y="128"/>
                        </a:lnTo>
                        <a:lnTo>
                          <a:pt x="0" y="0"/>
                        </a:lnTo>
                        <a:lnTo>
                          <a:pt x="70" y="4"/>
                        </a:lnTo>
                      </a:path>
                    </a:pathLst>
                  </a:custGeom>
                  <a:solidFill>
                    <a:srgbClr val="ffffff"/>
                  </a:solidFill>
                  <a:ln w="0">
                    <a:noFill/>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246" name=""/>
                  <p:cNvSpPr/>
                  <p:nvPr/>
                </p:nvSpPr>
                <p:spPr>
                  <a:xfrm>
                    <a:off x="3441960" y="2074320"/>
                    <a:ext cx="79560" cy="49680"/>
                  </a:xfrm>
                  <a:custGeom>
                    <a:avLst/>
                    <a:gdLst/>
                    <a:ahLst/>
                    <a:rect l="l" t="t" r="r" b="b"/>
                    <a:pathLst>
                      <a:path w="66" h="40">
                        <a:moveTo>
                          <a:pt x="57" y="5"/>
                        </a:moveTo>
                        <a:lnTo>
                          <a:pt x="65" y="17"/>
                        </a:lnTo>
                        <a:lnTo>
                          <a:pt x="0" y="39"/>
                        </a:lnTo>
                        <a:lnTo>
                          <a:pt x="1" y="0"/>
                        </a:lnTo>
                        <a:lnTo>
                          <a:pt x="57" y="5"/>
                        </a:lnTo>
                      </a:path>
                    </a:pathLst>
                  </a:custGeom>
                  <a:solidFill>
                    <a:srgbClr val="ffffff"/>
                  </a:solidFill>
                  <a:ln w="0">
                    <a:noFill/>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grpSp>
            <p:sp>
              <p:nvSpPr>
                <p:cNvPr id="247" name=""/>
                <p:cNvSpPr/>
                <p:nvPr/>
              </p:nvSpPr>
              <p:spPr>
                <a:xfrm>
                  <a:off x="3350160" y="2165400"/>
                  <a:ext cx="91800" cy="95040"/>
                </a:xfrm>
                <a:prstGeom prst="ellipse">
                  <a:avLst/>
                </a:prstGeom>
                <a:solidFill>
                  <a:srgbClr val="ffffff"/>
                </a:solidFill>
                <a:ln w="12600">
                  <a:solidFill>
                    <a:srgbClr val="000000"/>
                  </a:solidFill>
                  <a:miter/>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248" name=""/>
                <p:cNvSpPr/>
                <p:nvPr/>
              </p:nvSpPr>
              <p:spPr>
                <a:xfrm>
                  <a:off x="3409200" y="2152800"/>
                  <a:ext cx="54360" cy="56160"/>
                </a:xfrm>
                <a:custGeom>
                  <a:avLst/>
                  <a:gdLst/>
                  <a:ahLst/>
                  <a:rect l="l" t="t" r="r" b="b"/>
                  <a:pathLst>
                    <a:path w="45" h="45">
                      <a:moveTo>
                        <a:pt x="17" y="44"/>
                      </a:moveTo>
                      <a:lnTo>
                        <a:pt x="44" y="29"/>
                      </a:lnTo>
                      <a:lnTo>
                        <a:pt x="14" y="0"/>
                      </a:lnTo>
                      <a:lnTo>
                        <a:pt x="0" y="16"/>
                      </a:lnTo>
                      <a:lnTo>
                        <a:pt x="17" y="44"/>
                      </a:lnTo>
                    </a:path>
                  </a:pathLst>
                </a:custGeom>
                <a:solidFill>
                  <a:srgbClr val="ffffff"/>
                </a:solidFill>
                <a:ln w="0">
                  <a:noFill/>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grpSp>
          <p:sp>
            <p:nvSpPr>
              <p:cNvPr id="249" name=""/>
              <p:cNvSpPr/>
              <p:nvPr/>
            </p:nvSpPr>
            <p:spPr>
              <a:xfrm>
                <a:off x="3154680" y="2257920"/>
                <a:ext cx="113400" cy="114480"/>
              </a:xfrm>
              <a:prstGeom prst="ellipse">
                <a:avLst/>
              </a:prstGeom>
              <a:solidFill>
                <a:srgbClr val="ffffff"/>
              </a:solidFill>
              <a:ln w="12600">
                <a:solidFill>
                  <a:srgbClr val="000000"/>
                </a:solidFill>
                <a:miter/>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250" name=""/>
              <p:cNvSpPr/>
              <p:nvPr/>
            </p:nvSpPr>
            <p:spPr>
              <a:xfrm>
                <a:off x="3249720" y="2257920"/>
                <a:ext cx="91800" cy="93240"/>
              </a:xfrm>
              <a:prstGeom prst="ellipse">
                <a:avLst/>
              </a:prstGeom>
              <a:solidFill>
                <a:srgbClr val="ffffff"/>
              </a:solidFill>
              <a:ln w="12600">
                <a:solidFill>
                  <a:srgbClr val="000000"/>
                </a:solidFill>
                <a:miter/>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251" name=""/>
              <p:cNvSpPr/>
              <p:nvPr/>
            </p:nvSpPr>
            <p:spPr>
              <a:xfrm>
                <a:off x="3305520" y="2224080"/>
                <a:ext cx="91800" cy="95760"/>
              </a:xfrm>
              <a:prstGeom prst="ellipse">
                <a:avLst/>
              </a:prstGeom>
              <a:solidFill>
                <a:srgbClr val="ffffff"/>
              </a:solidFill>
              <a:ln w="12600">
                <a:solidFill>
                  <a:srgbClr val="000000"/>
                </a:solidFill>
                <a:miter/>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252" name=""/>
              <p:cNvSpPr/>
              <p:nvPr/>
            </p:nvSpPr>
            <p:spPr>
              <a:xfrm>
                <a:off x="3223440" y="2207520"/>
                <a:ext cx="193320" cy="134640"/>
              </a:xfrm>
              <a:custGeom>
                <a:avLst/>
                <a:gdLst/>
                <a:ahLst/>
                <a:rect l="l" t="t" r="r" b="b"/>
                <a:pathLst>
                  <a:path w="160" h="108">
                    <a:moveTo>
                      <a:pt x="147" y="31"/>
                    </a:moveTo>
                    <a:lnTo>
                      <a:pt x="133" y="38"/>
                    </a:lnTo>
                    <a:lnTo>
                      <a:pt x="90" y="80"/>
                    </a:lnTo>
                    <a:lnTo>
                      <a:pt x="80" y="99"/>
                    </a:lnTo>
                    <a:lnTo>
                      <a:pt x="33" y="99"/>
                    </a:lnTo>
                    <a:lnTo>
                      <a:pt x="23" y="107"/>
                    </a:lnTo>
                    <a:lnTo>
                      <a:pt x="0" y="75"/>
                    </a:lnTo>
                    <a:lnTo>
                      <a:pt x="107" y="0"/>
                    </a:lnTo>
                    <a:lnTo>
                      <a:pt x="159" y="17"/>
                    </a:lnTo>
                    <a:lnTo>
                      <a:pt x="147" y="31"/>
                    </a:lnTo>
                  </a:path>
                </a:pathLst>
              </a:custGeom>
              <a:solidFill>
                <a:srgbClr val="ffffff"/>
              </a:solidFill>
              <a:ln w="0">
                <a:noFill/>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grpSp>
        <p:grpSp>
          <p:nvGrpSpPr>
            <p:cNvPr id="253" name=""/>
            <p:cNvGrpSpPr/>
            <p:nvPr/>
          </p:nvGrpSpPr>
          <p:grpSpPr>
            <a:xfrm>
              <a:off x="2446200" y="1806120"/>
              <a:ext cx="299880" cy="394560"/>
              <a:chOff x="2446200" y="1806120"/>
              <a:chExt cx="299880" cy="394560"/>
            </a:xfrm>
          </p:grpSpPr>
          <p:grpSp>
            <p:nvGrpSpPr>
              <p:cNvPr id="254" name=""/>
              <p:cNvGrpSpPr/>
              <p:nvPr/>
            </p:nvGrpSpPr>
            <p:grpSpPr>
              <a:xfrm>
                <a:off x="2446200" y="1861920"/>
                <a:ext cx="161640" cy="235080"/>
                <a:chOff x="2446200" y="1861920"/>
                <a:chExt cx="161640" cy="235080"/>
              </a:xfrm>
            </p:grpSpPr>
            <p:sp>
              <p:nvSpPr>
                <p:cNvPr id="255" name=""/>
                <p:cNvSpPr/>
                <p:nvPr/>
              </p:nvSpPr>
              <p:spPr>
                <a:xfrm>
                  <a:off x="2446200" y="1941480"/>
                  <a:ext cx="70560" cy="73080"/>
                </a:xfrm>
                <a:prstGeom prst="ellipse">
                  <a:avLst/>
                </a:prstGeom>
                <a:solidFill>
                  <a:srgbClr val="ffffff"/>
                </a:solidFill>
                <a:ln w="12600">
                  <a:solidFill>
                    <a:srgbClr val="000000"/>
                  </a:solidFill>
                  <a:miter/>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256" name=""/>
                <p:cNvSpPr/>
                <p:nvPr/>
              </p:nvSpPr>
              <p:spPr>
                <a:xfrm>
                  <a:off x="2458080" y="2003760"/>
                  <a:ext cx="91080" cy="93240"/>
                </a:xfrm>
                <a:prstGeom prst="ellipse">
                  <a:avLst/>
                </a:prstGeom>
                <a:solidFill>
                  <a:srgbClr val="ffffff"/>
                </a:solidFill>
                <a:ln w="12600">
                  <a:solidFill>
                    <a:srgbClr val="000000"/>
                  </a:solidFill>
                  <a:miter/>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257" name=""/>
                <p:cNvSpPr/>
                <p:nvPr/>
              </p:nvSpPr>
              <p:spPr>
                <a:xfrm>
                  <a:off x="2477160" y="1861920"/>
                  <a:ext cx="130680" cy="134640"/>
                </a:xfrm>
                <a:prstGeom prst="ellipse">
                  <a:avLst/>
                </a:prstGeom>
                <a:solidFill>
                  <a:srgbClr val="ffffff"/>
                </a:solidFill>
                <a:ln w="12600">
                  <a:solidFill>
                    <a:srgbClr val="000000"/>
                  </a:solidFill>
                  <a:miter/>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258" name=""/>
                <p:cNvSpPr/>
                <p:nvPr/>
              </p:nvSpPr>
              <p:spPr>
                <a:xfrm>
                  <a:off x="2466000" y="1949040"/>
                  <a:ext cx="52560" cy="78480"/>
                </a:xfrm>
                <a:custGeom>
                  <a:avLst/>
                  <a:gdLst/>
                  <a:ahLst/>
                  <a:rect l="l" t="t" r="r" b="b"/>
                  <a:pathLst>
                    <a:path w="44" h="63">
                      <a:moveTo>
                        <a:pt x="24" y="0"/>
                      </a:moveTo>
                      <a:lnTo>
                        <a:pt x="0" y="11"/>
                      </a:lnTo>
                      <a:lnTo>
                        <a:pt x="1" y="50"/>
                      </a:lnTo>
                      <a:lnTo>
                        <a:pt x="9" y="62"/>
                      </a:lnTo>
                      <a:lnTo>
                        <a:pt x="43" y="50"/>
                      </a:lnTo>
                      <a:lnTo>
                        <a:pt x="24" y="0"/>
                      </a:lnTo>
                    </a:path>
                  </a:pathLst>
                </a:custGeom>
                <a:solidFill>
                  <a:srgbClr val="ffffff"/>
                </a:solidFill>
                <a:ln w="0">
                  <a:noFill/>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grpSp>
          <p:grpSp>
            <p:nvGrpSpPr>
              <p:cNvPr id="259" name=""/>
              <p:cNvGrpSpPr/>
              <p:nvPr/>
            </p:nvGrpSpPr>
            <p:grpSpPr>
              <a:xfrm>
                <a:off x="2497680" y="1806120"/>
                <a:ext cx="248400" cy="394560"/>
                <a:chOff x="2497680" y="1806120"/>
                <a:chExt cx="248400" cy="394560"/>
              </a:xfrm>
            </p:grpSpPr>
            <p:sp>
              <p:nvSpPr>
                <p:cNvPr id="260" name=""/>
                <p:cNvSpPr/>
                <p:nvPr/>
              </p:nvSpPr>
              <p:spPr>
                <a:xfrm>
                  <a:off x="2575800" y="1820880"/>
                  <a:ext cx="170280" cy="175680"/>
                </a:xfrm>
                <a:prstGeom prst="ellipse">
                  <a:avLst/>
                </a:prstGeom>
                <a:solidFill>
                  <a:srgbClr val="ffffff"/>
                </a:solidFill>
                <a:ln w="12600">
                  <a:solidFill>
                    <a:srgbClr val="000000"/>
                  </a:solidFill>
                  <a:miter/>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261" name=""/>
                <p:cNvSpPr/>
                <p:nvPr/>
              </p:nvSpPr>
              <p:spPr>
                <a:xfrm>
                  <a:off x="2497680" y="1941840"/>
                  <a:ext cx="91080" cy="94320"/>
                </a:xfrm>
                <a:prstGeom prst="ellipse">
                  <a:avLst/>
                </a:prstGeom>
                <a:solidFill>
                  <a:srgbClr val="ffffff"/>
                </a:solidFill>
                <a:ln w="12600">
                  <a:solidFill>
                    <a:srgbClr val="000000"/>
                  </a:solidFill>
                  <a:miter/>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262" name=""/>
                <p:cNvSpPr/>
                <p:nvPr/>
              </p:nvSpPr>
              <p:spPr>
                <a:xfrm>
                  <a:off x="2516760" y="2004120"/>
                  <a:ext cx="132120" cy="134280"/>
                </a:xfrm>
                <a:prstGeom prst="ellipse">
                  <a:avLst/>
                </a:prstGeom>
                <a:solidFill>
                  <a:srgbClr val="ffffff"/>
                </a:solidFill>
                <a:ln w="12600">
                  <a:solidFill>
                    <a:srgbClr val="000000"/>
                  </a:solidFill>
                  <a:miter/>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263" name=""/>
                <p:cNvSpPr/>
                <p:nvPr/>
              </p:nvSpPr>
              <p:spPr>
                <a:xfrm>
                  <a:off x="2556360" y="2064960"/>
                  <a:ext cx="131040" cy="135720"/>
                </a:xfrm>
                <a:prstGeom prst="ellipse">
                  <a:avLst/>
                </a:prstGeom>
                <a:solidFill>
                  <a:srgbClr val="ffffff"/>
                </a:solidFill>
                <a:ln w="12600">
                  <a:solidFill>
                    <a:srgbClr val="000000"/>
                  </a:solidFill>
                  <a:miter/>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264" name=""/>
                <p:cNvSpPr/>
                <p:nvPr/>
              </p:nvSpPr>
              <p:spPr>
                <a:xfrm>
                  <a:off x="2566080" y="1904400"/>
                  <a:ext cx="117720" cy="115560"/>
                </a:xfrm>
                <a:prstGeom prst="ellipse">
                  <a:avLst/>
                </a:prstGeom>
                <a:solidFill>
                  <a:srgbClr val="ffffff"/>
                </a:solidFill>
                <a:ln w="12600">
                  <a:solidFill>
                    <a:srgbClr val="000000"/>
                  </a:solidFill>
                  <a:miter/>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265" name=""/>
                <p:cNvSpPr/>
                <p:nvPr/>
              </p:nvSpPr>
              <p:spPr>
                <a:xfrm>
                  <a:off x="2665800" y="1806120"/>
                  <a:ext cx="70920" cy="72000"/>
                </a:xfrm>
                <a:prstGeom prst="ellipse">
                  <a:avLst/>
                </a:prstGeom>
                <a:solidFill>
                  <a:srgbClr val="ffffff"/>
                </a:solidFill>
                <a:ln w="12600">
                  <a:solidFill>
                    <a:srgbClr val="000000"/>
                  </a:solidFill>
                  <a:miter/>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266" name=""/>
                <p:cNvSpPr/>
                <p:nvPr/>
              </p:nvSpPr>
              <p:spPr>
                <a:xfrm>
                  <a:off x="2600640" y="1880640"/>
                  <a:ext cx="88920" cy="64440"/>
                </a:xfrm>
                <a:custGeom>
                  <a:avLst/>
                  <a:gdLst/>
                  <a:ahLst/>
                  <a:rect l="l" t="t" r="r" b="b"/>
                  <a:pathLst>
                    <a:path w="74" h="52">
                      <a:moveTo>
                        <a:pt x="0" y="13"/>
                      </a:moveTo>
                      <a:lnTo>
                        <a:pt x="9" y="37"/>
                      </a:lnTo>
                      <a:lnTo>
                        <a:pt x="73" y="51"/>
                      </a:lnTo>
                      <a:lnTo>
                        <a:pt x="73" y="18"/>
                      </a:lnTo>
                      <a:lnTo>
                        <a:pt x="4" y="0"/>
                      </a:lnTo>
                      <a:lnTo>
                        <a:pt x="0" y="13"/>
                      </a:lnTo>
                    </a:path>
                  </a:pathLst>
                </a:custGeom>
                <a:solidFill>
                  <a:srgbClr val="ffffff"/>
                </a:solidFill>
                <a:ln w="0">
                  <a:noFill/>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267" name=""/>
                <p:cNvSpPr/>
                <p:nvPr/>
              </p:nvSpPr>
              <p:spPr>
                <a:xfrm>
                  <a:off x="2521440" y="1984320"/>
                  <a:ext cx="99720" cy="126720"/>
                </a:xfrm>
                <a:custGeom>
                  <a:avLst/>
                  <a:gdLst/>
                  <a:ahLst/>
                  <a:rect l="l" t="t" r="r" b="b"/>
                  <a:pathLst>
                    <a:path w="83" h="102">
                      <a:moveTo>
                        <a:pt x="51" y="0"/>
                      </a:moveTo>
                      <a:lnTo>
                        <a:pt x="0" y="25"/>
                      </a:lnTo>
                      <a:lnTo>
                        <a:pt x="21" y="45"/>
                      </a:lnTo>
                      <a:lnTo>
                        <a:pt x="24" y="94"/>
                      </a:lnTo>
                      <a:lnTo>
                        <a:pt x="36" y="101"/>
                      </a:lnTo>
                      <a:lnTo>
                        <a:pt x="79" y="69"/>
                      </a:lnTo>
                      <a:lnTo>
                        <a:pt x="82" y="10"/>
                      </a:lnTo>
                      <a:lnTo>
                        <a:pt x="51" y="0"/>
                      </a:lnTo>
                    </a:path>
                  </a:pathLst>
                </a:custGeom>
                <a:solidFill>
                  <a:srgbClr val="ffffff"/>
                </a:solidFill>
                <a:ln w="0">
                  <a:noFill/>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grpSp>
          <p:sp>
            <p:nvSpPr>
              <p:cNvPr id="268" name=""/>
              <p:cNvSpPr/>
              <p:nvPr/>
            </p:nvSpPr>
            <p:spPr>
              <a:xfrm>
                <a:off x="2658960" y="1844640"/>
                <a:ext cx="55080" cy="63360"/>
              </a:xfrm>
              <a:custGeom>
                <a:avLst/>
                <a:gdLst/>
                <a:ahLst/>
                <a:rect l="l" t="t" r="r" b="b"/>
                <a:pathLst>
                  <a:path w="46" h="51">
                    <a:moveTo>
                      <a:pt x="0" y="27"/>
                    </a:moveTo>
                    <a:lnTo>
                      <a:pt x="18" y="0"/>
                    </a:lnTo>
                    <a:lnTo>
                      <a:pt x="45" y="27"/>
                    </a:lnTo>
                    <a:lnTo>
                      <a:pt x="23" y="50"/>
                    </a:lnTo>
                    <a:lnTo>
                      <a:pt x="0" y="27"/>
                    </a:lnTo>
                  </a:path>
                </a:pathLst>
              </a:custGeom>
              <a:solidFill>
                <a:srgbClr val="ffffff"/>
              </a:solidFill>
              <a:ln w="0">
                <a:noFill/>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grpSp>
        <p:grpSp>
          <p:nvGrpSpPr>
            <p:cNvPr id="269" name=""/>
            <p:cNvGrpSpPr/>
            <p:nvPr/>
          </p:nvGrpSpPr>
          <p:grpSpPr>
            <a:xfrm>
              <a:off x="2597400" y="1738440"/>
              <a:ext cx="883800" cy="664560"/>
              <a:chOff x="2597400" y="1738440"/>
              <a:chExt cx="883800" cy="664560"/>
            </a:xfrm>
          </p:grpSpPr>
          <p:sp>
            <p:nvSpPr>
              <p:cNvPr id="270" name=""/>
              <p:cNvSpPr/>
              <p:nvPr/>
            </p:nvSpPr>
            <p:spPr>
              <a:xfrm>
                <a:off x="2875320" y="1758240"/>
                <a:ext cx="211320" cy="217080"/>
              </a:xfrm>
              <a:prstGeom prst="ellipse">
                <a:avLst/>
              </a:prstGeom>
              <a:solidFill>
                <a:srgbClr val="ffffff"/>
              </a:solidFill>
              <a:ln w="12600">
                <a:solidFill>
                  <a:srgbClr val="000000"/>
                </a:solidFill>
                <a:miter/>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271" name=""/>
              <p:cNvSpPr/>
              <p:nvPr/>
            </p:nvSpPr>
            <p:spPr>
              <a:xfrm>
                <a:off x="3053160" y="1738440"/>
                <a:ext cx="171000" cy="175320"/>
              </a:xfrm>
              <a:prstGeom prst="ellipse">
                <a:avLst/>
              </a:prstGeom>
              <a:solidFill>
                <a:srgbClr val="ffffff"/>
              </a:solidFill>
              <a:ln w="12600">
                <a:solidFill>
                  <a:srgbClr val="000000"/>
                </a:solidFill>
                <a:miter/>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272" name=""/>
              <p:cNvSpPr/>
              <p:nvPr/>
            </p:nvSpPr>
            <p:spPr>
              <a:xfrm>
                <a:off x="3211560" y="1920240"/>
                <a:ext cx="269640" cy="280440"/>
              </a:xfrm>
              <a:prstGeom prst="ellipse">
                <a:avLst/>
              </a:prstGeom>
              <a:solidFill>
                <a:srgbClr val="ffffff"/>
              </a:solidFill>
              <a:ln w="12600">
                <a:solidFill>
                  <a:srgbClr val="000000"/>
                </a:solidFill>
                <a:miter/>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273" name=""/>
              <p:cNvSpPr/>
              <p:nvPr/>
            </p:nvSpPr>
            <p:spPr>
              <a:xfrm>
                <a:off x="2695680" y="2044080"/>
                <a:ext cx="310320" cy="318960"/>
              </a:xfrm>
              <a:prstGeom prst="ellipse">
                <a:avLst/>
              </a:prstGeom>
              <a:solidFill>
                <a:srgbClr val="ffffff"/>
              </a:solidFill>
              <a:ln w="12600">
                <a:solidFill>
                  <a:srgbClr val="000000"/>
                </a:solidFill>
                <a:miter/>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274" name=""/>
              <p:cNvSpPr/>
              <p:nvPr/>
            </p:nvSpPr>
            <p:spPr>
              <a:xfrm>
                <a:off x="3132360" y="2083680"/>
                <a:ext cx="230760" cy="237240"/>
              </a:xfrm>
              <a:prstGeom prst="ellipse">
                <a:avLst/>
              </a:prstGeom>
              <a:solidFill>
                <a:srgbClr val="ffffff"/>
              </a:solidFill>
              <a:ln w="12600">
                <a:solidFill>
                  <a:srgbClr val="000000"/>
                </a:solidFill>
                <a:miter/>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275" name=""/>
              <p:cNvSpPr/>
              <p:nvPr/>
            </p:nvSpPr>
            <p:spPr>
              <a:xfrm>
                <a:off x="2618640" y="2105640"/>
                <a:ext cx="167760" cy="175320"/>
              </a:xfrm>
              <a:prstGeom prst="ellipse">
                <a:avLst/>
              </a:prstGeom>
              <a:solidFill>
                <a:srgbClr val="ffffff"/>
              </a:solidFill>
              <a:ln w="12600">
                <a:solidFill>
                  <a:srgbClr val="000000"/>
                </a:solidFill>
                <a:miter/>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276" name=""/>
              <p:cNvSpPr/>
              <p:nvPr/>
            </p:nvSpPr>
            <p:spPr>
              <a:xfrm>
                <a:off x="2597400" y="1962000"/>
                <a:ext cx="169560" cy="175320"/>
              </a:xfrm>
              <a:prstGeom prst="ellipse">
                <a:avLst/>
              </a:prstGeom>
              <a:solidFill>
                <a:srgbClr val="ffffff"/>
              </a:solidFill>
              <a:ln w="12600">
                <a:solidFill>
                  <a:srgbClr val="000000"/>
                </a:solidFill>
                <a:miter/>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277" name=""/>
              <p:cNvSpPr/>
              <p:nvPr/>
            </p:nvSpPr>
            <p:spPr>
              <a:xfrm>
                <a:off x="2676240" y="1800000"/>
                <a:ext cx="270000" cy="277200"/>
              </a:xfrm>
              <a:prstGeom prst="ellipse">
                <a:avLst/>
              </a:prstGeom>
              <a:solidFill>
                <a:srgbClr val="ffffff"/>
              </a:solidFill>
              <a:ln w="12600">
                <a:solidFill>
                  <a:srgbClr val="000000"/>
                </a:solidFill>
                <a:miter/>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278" name=""/>
              <p:cNvSpPr/>
              <p:nvPr/>
            </p:nvSpPr>
            <p:spPr>
              <a:xfrm>
                <a:off x="2915640" y="2125800"/>
                <a:ext cx="266760" cy="277200"/>
              </a:xfrm>
              <a:prstGeom prst="ellipse">
                <a:avLst/>
              </a:prstGeom>
              <a:solidFill>
                <a:srgbClr val="ffffff"/>
              </a:solidFill>
              <a:ln w="12600">
                <a:solidFill>
                  <a:srgbClr val="000000"/>
                </a:solidFill>
                <a:miter/>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279" name=""/>
              <p:cNvSpPr/>
              <p:nvPr/>
            </p:nvSpPr>
            <p:spPr>
              <a:xfrm>
                <a:off x="3250440" y="1820160"/>
                <a:ext cx="209880" cy="215280"/>
              </a:xfrm>
              <a:prstGeom prst="ellipse">
                <a:avLst/>
              </a:prstGeom>
              <a:solidFill>
                <a:srgbClr val="ffffff"/>
              </a:solidFill>
              <a:ln w="12600">
                <a:solidFill>
                  <a:srgbClr val="000000"/>
                </a:solidFill>
                <a:miter/>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280" name=""/>
              <p:cNvSpPr/>
              <p:nvPr/>
            </p:nvSpPr>
            <p:spPr>
              <a:xfrm>
                <a:off x="3192120" y="1738440"/>
                <a:ext cx="190440" cy="195480"/>
              </a:xfrm>
              <a:prstGeom prst="ellipse">
                <a:avLst/>
              </a:prstGeom>
              <a:solidFill>
                <a:srgbClr val="ffffff"/>
              </a:solidFill>
              <a:ln w="12600">
                <a:solidFill>
                  <a:srgbClr val="000000"/>
                </a:solidFill>
                <a:miter/>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grpSp>
        <p:sp>
          <p:nvSpPr>
            <p:cNvPr id="281" name=""/>
            <p:cNvSpPr/>
            <p:nvPr/>
          </p:nvSpPr>
          <p:spPr>
            <a:xfrm>
              <a:off x="2696400" y="1869480"/>
              <a:ext cx="760320" cy="13788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1050840"/>
                  <a:tab algn="l" pos="2101680"/>
                  <a:tab algn="l" pos="3152880"/>
                  <a:tab algn="l" pos="4203720"/>
                  <a:tab algn="l" pos="5254560"/>
                  <a:tab algn="l" pos="6305400"/>
                  <a:tab algn="l" pos="7356600"/>
                  <a:tab algn="l" pos="8407440"/>
                  <a:tab algn="l" pos="9458280"/>
                  <a:tab algn="l" pos="10509120"/>
                </a:tabLst>
              </a:pPr>
              <a:r>
                <a:rPr b="0" lang="en-US" sz="900" strike="noStrike" u="none">
                  <a:solidFill>
                    <a:srgbClr val="000000"/>
                  </a:solidFill>
                  <a:effectLst/>
                  <a:uFillTx/>
                  <a:latin typeface="Frutiger 45 Light"/>
                </a:rPr>
                <a:t>Network 1</a:t>
              </a:r>
              <a:endParaRPr b="0" lang="en-US" sz="900" strike="noStrike" u="none">
                <a:solidFill>
                  <a:srgbClr val="ffffff"/>
                </a:solidFill>
                <a:effectLst/>
                <a:uFillTx/>
                <a:latin typeface="Times New Roman"/>
              </a:endParaRPr>
            </a:p>
          </p:txBody>
        </p:sp>
        <p:sp>
          <p:nvSpPr>
            <p:cNvPr id="282" name=""/>
            <p:cNvSpPr/>
            <p:nvPr/>
          </p:nvSpPr>
          <p:spPr>
            <a:xfrm>
              <a:off x="2666160" y="1788480"/>
              <a:ext cx="770760" cy="532080"/>
            </a:xfrm>
            <a:custGeom>
              <a:avLst/>
              <a:gdLst/>
              <a:ahLst/>
              <a:rect l="l" t="t" r="r" b="b"/>
              <a:pathLst>
                <a:path w="637" h="427">
                  <a:moveTo>
                    <a:pt x="196" y="42"/>
                  </a:moveTo>
                  <a:lnTo>
                    <a:pt x="222" y="12"/>
                  </a:lnTo>
                  <a:lnTo>
                    <a:pt x="341" y="14"/>
                  </a:lnTo>
                  <a:lnTo>
                    <a:pt x="425" y="0"/>
                  </a:lnTo>
                  <a:lnTo>
                    <a:pt x="531" y="50"/>
                  </a:lnTo>
                  <a:lnTo>
                    <a:pt x="585" y="36"/>
                  </a:lnTo>
                  <a:lnTo>
                    <a:pt x="613" y="42"/>
                  </a:lnTo>
                  <a:lnTo>
                    <a:pt x="619" y="169"/>
                  </a:lnTo>
                  <a:lnTo>
                    <a:pt x="636" y="189"/>
                  </a:lnTo>
                  <a:lnTo>
                    <a:pt x="587" y="287"/>
                  </a:lnTo>
                  <a:lnTo>
                    <a:pt x="534" y="220"/>
                  </a:lnTo>
                  <a:lnTo>
                    <a:pt x="519" y="255"/>
                  </a:lnTo>
                  <a:lnTo>
                    <a:pt x="444" y="389"/>
                  </a:lnTo>
                  <a:lnTo>
                    <a:pt x="192" y="426"/>
                  </a:lnTo>
                  <a:lnTo>
                    <a:pt x="61" y="400"/>
                  </a:lnTo>
                  <a:lnTo>
                    <a:pt x="20" y="316"/>
                  </a:lnTo>
                  <a:lnTo>
                    <a:pt x="20" y="230"/>
                  </a:lnTo>
                  <a:lnTo>
                    <a:pt x="0" y="159"/>
                  </a:lnTo>
                  <a:lnTo>
                    <a:pt x="196" y="42"/>
                  </a:lnTo>
                </a:path>
              </a:pathLst>
            </a:custGeom>
            <a:solidFill>
              <a:srgbClr val="ffffff"/>
            </a:solidFill>
            <a:ln w="0">
              <a:noFill/>
            </a:ln>
          </p:spPr>
          <p:style>
            <a:lnRef idx="0"/>
            <a:fillRef idx="0"/>
            <a:effectRef idx="0"/>
            <a:fontRef idx="minor"/>
          </p:style>
          <p:txBody>
            <a:bodyPr lIns="0" rIns="0" tIns="0" bIns="0" anchor="t">
              <a:spAutoFit/>
            </a:bodyPr>
            <a:p>
              <a:endParaRPr b="0" lang="en-US" sz="2400" strike="noStrike" u="none">
                <a:solidFill>
                  <a:srgbClr val="ffffff"/>
                </a:solidFill>
                <a:effectLst/>
                <a:uFillTx/>
                <a:latin typeface="Times New Roman"/>
              </a:endParaRPr>
            </a:p>
          </p:txBody>
        </p:sp>
        <p:sp>
          <p:nvSpPr>
            <p:cNvPr id="283" name=""/>
            <p:cNvSpPr/>
            <p:nvPr/>
          </p:nvSpPr>
          <p:spPr>
            <a:xfrm>
              <a:off x="2754000" y="1924200"/>
              <a:ext cx="570600" cy="13788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901800"/>
                  <a:tab algn="l" pos="1803240"/>
                  <a:tab algn="l" pos="2705040"/>
                  <a:tab algn="l" pos="3606840"/>
                  <a:tab algn="l" pos="4508640"/>
                  <a:tab algn="l" pos="5410080"/>
                  <a:tab algn="l" pos="6311880"/>
                  <a:tab algn="l" pos="7213680"/>
                  <a:tab algn="l" pos="8115480"/>
                  <a:tab algn="l" pos="9016920"/>
                  <a:tab algn="l" pos="9918720"/>
                  <a:tab algn="l" pos="10820520"/>
                </a:tabLst>
              </a:pPr>
              <a:r>
                <a:rPr b="1" lang="en-US" sz="900" strike="noStrike" u="none">
                  <a:solidFill>
                    <a:srgbClr val="000000"/>
                  </a:solidFill>
                  <a:effectLst/>
                  <a:uFillTx/>
                  <a:latin typeface="Frutiger 45 Light"/>
                </a:rPr>
                <a:t>Network 1</a:t>
              </a:r>
              <a:endParaRPr b="0" lang="en-US" sz="900" strike="noStrike" u="none">
                <a:solidFill>
                  <a:srgbClr val="ffffff"/>
                </a:solidFill>
                <a:effectLst/>
                <a:uFillTx/>
                <a:latin typeface="Times New Roman"/>
              </a:endParaRPr>
            </a:p>
          </p:txBody>
        </p:sp>
      </p:grpSp>
      <p:sp>
        <p:nvSpPr>
          <p:cNvPr id="284" name=""/>
          <p:cNvSpPr/>
          <p:nvPr/>
        </p:nvSpPr>
        <p:spPr>
          <a:xfrm>
            <a:off x="298440" y="1387440"/>
            <a:ext cx="212760" cy="308160"/>
          </a:xfrm>
          <a:prstGeom prst="flowChartMagneticDisk">
            <a:avLst/>
          </a:prstGeom>
          <a:solidFill>
            <a:srgbClr val="339933"/>
          </a:solidFill>
          <a:ln w="12600">
            <a:solidFill>
              <a:srgbClr val="808080"/>
            </a:solidFill>
            <a:miter/>
          </a:ln>
        </p:spPr>
        <p:style>
          <a:lnRef idx="0"/>
          <a:fillRef idx="0"/>
          <a:effectRef idx="0"/>
          <a:fontRef idx="minor"/>
        </p:style>
        <p:txBody>
          <a:bodyPr lIns="90000" rIns="90000" tIns="71640" bIns="71640" anchor="ctr">
            <a:spAutoFit/>
          </a:bodyPr>
          <a:p>
            <a:endParaRPr b="0" lang="en-US" sz="2400" strike="noStrike" u="none">
              <a:solidFill>
                <a:srgbClr val="ffffff"/>
              </a:solidFill>
              <a:effectLst/>
              <a:uFillTx/>
              <a:latin typeface="Times New Roman"/>
            </a:endParaRPr>
          </a:p>
        </p:txBody>
      </p:sp>
      <p:sp>
        <p:nvSpPr>
          <p:cNvPr id="285" name=""/>
          <p:cNvSpPr/>
          <p:nvPr/>
        </p:nvSpPr>
        <p:spPr>
          <a:xfrm>
            <a:off x="1581120" y="4861080"/>
            <a:ext cx="4970520" cy="988920"/>
          </a:xfrm>
          <a:prstGeom prst="rect">
            <a:avLst/>
          </a:prstGeom>
          <a:solidFill>
            <a:srgbClr val="0033cc"/>
          </a:solidFill>
          <a:ln w="12600">
            <a:solidFill>
              <a:srgbClr val="ffffff"/>
            </a:solidFill>
            <a:miter/>
          </a:ln>
          <a:effectLst>
            <a:outerShdw dist="17819" dir="2700000" blurRad="0" rotWithShape="0">
              <a:srgbClr val="808080"/>
            </a:outerShdw>
          </a:effectLst>
        </p:spPr>
        <p:style>
          <a:lnRef idx="0"/>
          <a:fillRef idx="0"/>
          <a:effectRef idx="0"/>
          <a:fontRef idx="minor"/>
        </p:style>
        <p:txBody>
          <a:bodyPr lIns="82800" rIns="82800" tIns="82800" bIns="8280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800" strike="noStrike" u="none">
                <a:solidFill>
                  <a:srgbClr val="ffff00"/>
                </a:solidFill>
                <a:effectLst/>
                <a:uFillTx/>
                <a:latin typeface="Frutiger 45 Light"/>
              </a:rPr>
              <a:t>Requests and content packets must “hop” across multiple networks and interconnect points to reach their destination</a:t>
            </a:r>
            <a:endParaRPr b="0" lang="en-US" sz="18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001" name="PlaceHolder 1"/>
          <p:cNvSpPr>
            <a:spLocks noGrp="1"/>
          </p:cNvSpPr>
          <p:nvPr>
            <p:ph type="title"/>
          </p:nvPr>
        </p:nvSpPr>
        <p:spPr>
          <a:xfrm>
            <a:off x="609480" y="76320"/>
            <a:ext cx="6910560" cy="838080"/>
          </a:xfrm>
          <a:prstGeom prst="rect">
            <a:avLst/>
          </a:prstGeom>
          <a:noFill/>
          <a:ln w="0">
            <a:noFill/>
          </a:ln>
        </p:spPr>
        <p:txBody>
          <a:bodyPr lIns="81360" rIns="81360" tIns="40680" bIns="40680" anchor="ctr">
            <a:noAutofit/>
          </a:bodyPr>
          <a:p>
            <a:pPr indent="0" algn="ctr">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4000" strike="noStrike" u="none">
                <a:solidFill>
                  <a:srgbClr val="ffff00"/>
                </a:solidFill>
                <a:effectLst/>
                <a:uFillTx/>
                <a:latin typeface="Frutiger 45 Light"/>
              </a:rPr>
              <a:t>Egress Strategies</a:t>
            </a:r>
            <a:endParaRPr b="0" lang="en-US" sz="4000" strike="noStrike" u="none">
              <a:solidFill>
                <a:srgbClr val="ffffff"/>
              </a:solidFill>
              <a:effectLst/>
              <a:uFillTx/>
              <a:latin typeface="Frutiger 45 Light"/>
            </a:endParaRPr>
          </a:p>
        </p:txBody>
      </p:sp>
      <p:sp>
        <p:nvSpPr>
          <p:cNvPr id="1002" name="PlaceHolder 2"/>
          <p:cNvSpPr>
            <a:spLocks noGrp="1"/>
          </p:cNvSpPr>
          <p:nvPr>
            <p:ph/>
          </p:nvPr>
        </p:nvSpPr>
        <p:spPr>
          <a:xfrm>
            <a:off x="380880" y="1295280"/>
            <a:ext cx="7312320" cy="3727440"/>
          </a:xfrm>
          <a:prstGeom prst="rect">
            <a:avLst/>
          </a:prstGeom>
          <a:noFill/>
          <a:ln w="0">
            <a:noFill/>
          </a:ln>
        </p:spPr>
        <p:txBody>
          <a:bodyPr lIns="81360" rIns="81360" tIns="40680" bIns="40680" anchor="t">
            <a:normAutofit fontScale="92500" lnSpcReduction="9999"/>
          </a:bodyPr>
          <a:p>
            <a:pPr marL="304920" indent="-304920">
              <a:spcBef>
                <a:spcPts val="60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2400" strike="noStrike" u="none">
                <a:solidFill>
                  <a:srgbClr val="ffff00"/>
                </a:solidFill>
                <a:effectLst/>
                <a:uFillTx/>
                <a:latin typeface="Frutiger 45 Light"/>
              </a:rPr>
              <a:t>Tiered Qualities of Service</a:t>
            </a:r>
            <a:endParaRPr b="0" lang="en-US" sz="2400" strike="noStrike" u="none">
              <a:solidFill>
                <a:srgbClr val="ffffff"/>
              </a:solidFill>
              <a:effectLst/>
              <a:uFillTx/>
              <a:latin typeface="Frutiger 45 Light"/>
            </a:endParaRPr>
          </a:p>
          <a:p>
            <a:pPr lvl="1" marL="660240" indent="-253800">
              <a:spcBef>
                <a:spcPts val="499"/>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2100" strike="noStrike" u="none">
                <a:solidFill>
                  <a:srgbClr val="ffff00"/>
                </a:solidFill>
                <a:effectLst/>
                <a:uFillTx/>
                <a:latin typeface="Frutiger 45 Light"/>
              </a:rPr>
              <a:t> </a:t>
            </a:r>
            <a:r>
              <a:rPr b="1" lang="en-US" sz="2000" strike="noStrike" u="none">
                <a:solidFill>
                  <a:srgbClr val="ffff00"/>
                </a:solidFill>
                <a:effectLst/>
                <a:uFillTx/>
                <a:latin typeface="Frutiger 45 Light"/>
              </a:rPr>
              <a:t>One hop EIN QoS</a:t>
            </a:r>
            <a:endParaRPr b="0" lang="en-US" sz="2000" strike="noStrike" u="none">
              <a:solidFill>
                <a:srgbClr val="ffffff"/>
              </a:solidFill>
              <a:effectLst/>
              <a:uFillTx/>
              <a:latin typeface="Frutiger 45 Light"/>
            </a:endParaRPr>
          </a:p>
          <a:p>
            <a:pPr lvl="2" marL="1015920" indent="-203040">
              <a:spcBef>
                <a:spcPts val="451"/>
              </a:spcBef>
              <a:buClr>
                <a:srgbClr val="ffff00"/>
              </a:buClr>
              <a:buFont typeface="Frutiger 45 Light"/>
              <a:buChar char="•"/>
              <a:tabLst>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900" strike="noStrike" u="none">
                <a:solidFill>
                  <a:srgbClr val="ffff00"/>
                </a:solidFill>
                <a:effectLst/>
                <a:uFillTx/>
                <a:latin typeface="Frutiger 45 Light"/>
              </a:rPr>
              <a:t> </a:t>
            </a:r>
            <a:r>
              <a:rPr b="1" lang="en-US" sz="1800" strike="noStrike" u="none">
                <a:solidFill>
                  <a:srgbClr val="ffff00"/>
                </a:solidFill>
                <a:effectLst/>
                <a:uFillTx/>
                <a:latin typeface="Frutiger 45 Light"/>
              </a:rPr>
              <a:t>ePowered ISPs connected directly to the EIN</a:t>
            </a:r>
            <a:endParaRPr b="0" lang="en-US" sz="1800" strike="noStrike" u="none">
              <a:solidFill>
                <a:srgbClr val="ffffff"/>
              </a:solidFill>
              <a:effectLst/>
              <a:uFillTx/>
              <a:latin typeface="Frutiger 45 Light"/>
            </a:endParaRPr>
          </a:p>
          <a:p>
            <a:pPr lvl="1" marL="660240" indent="-253800">
              <a:spcBef>
                <a:spcPts val="499"/>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2100" strike="noStrike" u="none">
                <a:solidFill>
                  <a:srgbClr val="ffff00"/>
                </a:solidFill>
                <a:effectLst/>
                <a:uFillTx/>
                <a:latin typeface="Frutiger 45 Light"/>
              </a:rPr>
              <a:t> </a:t>
            </a:r>
            <a:r>
              <a:rPr b="1" lang="en-US" sz="2000" strike="noStrike" u="none">
                <a:solidFill>
                  <a:srgbClr val="ffff00"/>
                </a:solidFill>
                <a:effectLst/>
                <a:uFillTx/>
                <a:latin typeface="Frutiger 45 Light"/>
              </a:rPr>
              <a:t>Partner WAN QoS</a:t>
            </a:r>
            <a:endParaRPr b="0" lang="en-US" sz="2000" strike="noStrike" u="none">
              <a:solidFill>
                <a:srgbClr val="ffffff"/>
              </a:solidFill>
              <a:effectLst/>
              <a:uFillTx/>
              <a:latin typeface="Frutiger 45 Light"/>
            </a:endParaRPr>
          </a:p>
          <a:p>
            <a:pPr lvl="2" marL="1015920" indent="-203040">
              <a:spcBef>
                <a:spcPts val="451"/>
              </a:spcBef>
              <a:buClr>
                <a:srgbClr val="ffff00"/>
              </a:buClr>
              <a:buFont typeface="Frutiger 45 Light"/>
              <a:buChar char="•"/>
              <a:tabLst>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900" strike="noStrike" u="none">
                <a:solidFill>
                  <a:srgbClr val="ffff00"/>
                </a:solidFill>
                <a:effectLst/>
                <a:uFillTx/>
                <a:latin typeface="Frutiger 45 Light"/>
              </a:rPr>
              <a:t> </a:t>
            </a:r>
            <a:r>
              <a:rPr b="1" lang="en-US" sz="1800" strike="noStrike" u="none">
                <a:solidFill>
                  <a:srgbClr val="ffff00"/>
                </a:solidFill>
                <a:effectLst/>
                <a:uFillTx/>
                <a:latin typeface="Frutiger 45 Light"/>
              </a:rPr>
              <a:t>Internet Transit via InterNAP and Level 3 POPs</a:t>
            </a:r>
            <a:endParaRPr b="0" lang="en-US" sz="1800" strike="noStrike" u="none">
              <a:solidFill>
                <a:srgbClr val="ffffff"/>
              </a:solidFill>
              <a:effectLst/>
              <a:uFillTx/>
              <a:latin typeface="Frutiger 45 Light"/>
            </a:endParaRPr>
          </a:p>
          <a:p>
            <a:pPr lvl="3" marL="1422360" indent="-203040">
              <a:spcBef>
                <a:spcPts val="400"/>
              </a:spcBef>
              <a:buClr>
                <a:srgbClr val="ffff00"/>
              </a:buClr>
              <a:buFont typeface="Frutiger 45 Light"/>
              <a:buChar char="–"/>
              <a:tabLst>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600" strike="noStrike" u="none">
                <a:solidFill>
                  <a:srgbClr val="ffff00"/>
                </a:solidFill>
                <a:effectLst/>
                <a:uFillTx/>
                <a:latin typeface="Frutiger 45 Light"/>
              </a:rPr>
              <a:t>InterNAP and Level 3’s WANs connected to the EIN</a:t>
            </a:r>
            <a:endParaRPr b="0" lang="en-US" sz="1600" strike="noStrike" u="none">
              <a:solidFill>
                <a:srgbClr val="ffffff"/>
              </a:solidFill>
              <a:effectLst/>
              <a:uFillTx/>
              <a:latin typeface="Frutiger 45 Light"/>
            </a:endParaRPr>
          </a:p>
          <a:p>
            <a:pPr lvl="3" marL="1422360" indent="-203040">
              <a:spcBef>
                <a:spcPts val="400"/>
              </a:spcBef>
              <a:buClr>
                <a:srgbClr val="ffff00"/>
              </a:buClr>
              <a:buFont typeface="Frutiger 45 Light"/>
              <a:buChar char="–"/>
              <a:tabLst>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600" strike="noStrike" u="none">
                <a:solidFill>
                  <a:srgbClr val="ffff00"/>
                </a:solidFill>
                <a:effectLst/>
                <a:uFillTx/>
                <a:latin typeface="Frutiger 45 Light"/>
              </a:rPr>
              <a:t>Fewer hops than public Internet because of their WAN</a:t>
            </a:r>
            <a:endParaRPr b="0" lang="en-US" sz="1600" strike="noStrike" u="none">
              <a:solidFill>
                <a:srgbClr val="ffffff"/>
              </a:solidFill>
              <a:effectLst/>
              <a:uFillTx/>
              <a:latin typeface="Frutiger 45 Light"/>
            </a:endParaRPr>
          </a:p>
          <a:p>
            <a:pPr lvl="1" marL="660240" indent="-253800">
              <a:spcBef>
                <a:spcPts val="499"/>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2100" strike="noStrike" u="none">
                <a:solidFill>
                  <a:srgbClr val="ffff00"/>
                </a:solidFill>
                <a:effectLst/>
                <a:uFillTx/>
                <a:latin typeface="Frutiger 45 Light"/>
              </a:rPr>
              <a:t> </a:t>
            </a:r>
            <a:r>
              <a:rPr b="1" lang="en-US" sz="2000" strike="noStrike" u="none">
                <a:solidFill>
                  <a:srgbClr val="ffff00"/>
                </a:solidFill>
                <a:effectLst/>
                <a:uFillTx/>
                <a:latin typeface="Frutiger 45 Light"/>
              </a:rPr>
              <a:t>Internet QoS</a:t>
            </a:r>
            <a:endParaRPr b="0" lang="en-US" sz="2000" strike="noStrike" u="none">
              <a:solidFill>
                <a:srgbClr val="ffffff"/>
              </a:solidFill>
              <a:effectLst/>
              <a:uFillTx/>
              <a:latin typeface="Frutiger 45 Light"/>
            </a:endParaRPr>
          </a:p>
          <a:p>
            <a:pPr lvl="2" marL="1015920" indent="-203040">
              <a:spcBef>
                <a:spcPts val="451"/>
              </a:spcBef>
              <a:buClr>
                <a:srgbClr val="ffff00"/>
              </a:buClr>
              <a:buFont typeface="Frutiger 45 Light"/>
              <a:buChar char="•"/>
              <a:tabLst>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900" strike="noStrike" u="none">
                <a:solidFill>
                  <a:srgbClr val="ffff00"/>
                </a:solidFill>
                <a:effectLst/>
                <a:uFillTx/>
                <a:latin typeface="Frutiger 45 Light"/>
              </a:rPr>
              <a:t> </a:t>
            </a:r>
            <a:r>
              <a:rPr b="1" lang="en-US" sz="1800" strike="noStrike" u="none">
                <a:solidFill>
                  <a:srgbClr val="ffff00"/>
                </a:solidFill>
                <a:effectLst/>
                <a:uFillTx/>
                <a:latin typeface="Frutiger 45 Light"/>
              </a:rPr>
              <a:t>Distribute servers to ISP POPs without direct connection to EIN</a:t>
            </a:r>
            <a:endParaRPr b="0" lang="en-US" sz="1800" strike="noStrike" u="none">
              <a:solidFill>
                <a:srgbClr val="ffffff"/>
              </a:solidFill>
              <a:effectLst/>
              <a:uFillTx/>
              <a:latin typeface="Frutiger 45 Light"/>
            </a:endParaRPr>
          </a:p>
          <a:p>
            <a:pPr lvl="3" marL="1422360" indent="-203040">
              <a:spcBef>
                <a:spcPts val="400"/>
              </a:spcBef>
              <a:buClr>
                <a:srgbClr val="ffff00"/>
              </a:buClr>
              <a:buFont typeface="Frutiger 45 Light"/>
              <a:buChar char="–"/>
              <a:tabLst>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600" strike="noStrike" u="none">
                <a:solidFill>
                  <a:srgbClr val="ffff00"/>
                </a:solidFill>
                <a:effectLst/>
                <a:uFillTx/>
                <a:latin typeface="Frutiger 45 Light"/>
              </a:rPr>
              <a:t>On Demand content delivered One hop</a:t>
            </a:r>
            <a:endParaRPr b="0" lang="en-US" sz="1600" strike="noStrike" u="none">
              <a:solidFill>
                <a:srgbClr val="ffffff"/>
              </a:solidFill>
              <a:effectLst/>
              <a:uFillTx/>
              <a:latin typeface="Frutiger 45 Light"/>
            </a:endParaRPr>
          </a:p>
        </p:txBody>
      </p:sp>
    </p:spTree>
  </p:cSld>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003" name="PlaceHolder 1"/>
          <p:cNvSpPr>
            <a:spLocks noGrp="1"/>
          </p:cNvSpPr>
          <p:nvPr>
            <p:ph/>
          </p:nvPr>
        </p:nvSpPr>
        <p:spPr>
          <a:xfrm>
            <a:off x="609480" y="677880"/>
            <a:ext cx="6910560" cy="4811760"/>
          </a:xfrm>
          <a:prstGeom prst="rect">
            <a:avLst/>
          </a:prstGeom>
          <a:noFill/>
          <a:ln w="0">
            <a:noFill/>
          </a:ln>
        </p:spPr>
        <p:txBody>
          <a:bodyPr lIns="81360" rIns="81360" tIns="40680" bIns="40680" anchor="t">
            <a:normAutofit/>
          </a:bodyPr>
          <a:p>
            <a:pPr marL="304920" indent="-304920">
              <a:spcBef>
                <a:spcPts val="60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2400" strike="noStrike" u="none">
                <a:solidFill>
                  <a:srgbClr val="ffff00"/>
                </a:solidFill>
                <a:effectLst/>
                <a:uFillTx/>
                <a:latin typeface="Frutiger 45 Light"/>
              </a:rPr>
              <a:t>Formerly known as “Distribution” and/or “ISP Sales”</a:t>
            </a:r>
            <a:endParaRPr b="0" lang="en-US" sz="2400" strike="noStrike" u="none">
              <a:solidFill>
                <a:srgbClr val="ffffff"/>
              </a:solidFill>
              <a:effectLst/>
              <a:uFillTx/>
              <a:latin typeface="Frutiger 45 Light"/>
            </a:endParaRPr>
          </a:p>
          <a:p>
            <a:pPr marL="304920" indent="-304920">
              <a:spcBef>
                <a:spcPts val="60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2400" strike="noStrike" u="none">
                <a:solidFill>
                  <a:srgbClr val="ffff00"/>
                </a:solidFill>
                <a:effectLst/>
                <a:uFillTx/>
                <a:latin typeface="Frutiger 45 Light"/>
              </a:rPr>
              <a:t>What we do:</a:t>
            </a:r>
            <a:endParaRPr b="0" lang="en-US" sz="2400" strike="noStrike" u="none">
              <a:solidFill>
                <a:srgbClr val="ffffff"/>
              </a:solidFill>
              <a:effectLst/>
              <a:uFillTx/>
              <a:latin typeface="Frutiger 45 Light"/>
            </a:endParaRPr>
          </a:p>
          <a:p>
            <a:pPr lvl="1" marL="660240" indent="-253800">
              <a:spcBef>
                <a:spcPts val="524"/>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2100" strike="noStrike" u="none">
                <a:solidFill>
                  <a:srgbClr val="ffff00"/>
                </a:solidFill>
                <a:effectLst/>
                <a:uFillTx/>
                <a:latin typeface="Frutiger 45 Light"/>
              </a:rPr>
              <a:t>We contract with companies to facilitate server deployment that reaches Internet eyeballs for ECI services</a:t>
            </a:r>
            <a:endParaRPr b="0" lang="en-US" sz="2100" strike="noStrike" u="none">
              <a:solidFill>
                <a:srgbClr val="ffffff"/>
              </a:solidFill>
              <a:effectLst/>
              <a:uFillTx/>
              <a:latin typeface="Frutiger 45 Light"/>
            </a:endParaRPr>
          </a:p>
          <a:p>
            <a:pPr marL="304920" indent="-304920">
              <a:spcBef>
                <a:spcPts val="60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2400" strike="noStrike" u="none">
                <a:solidFill>
                  <a:srgbClr val="ffff00"/>
                </a:solidFill>
                <a:effectLst/>
                <a:uFillTx/>
                <a:latin typeface="Frutiger 45 Light"/>
              </a:rPr>
              <a:t>How we succeed </a:t>
            </a:r>
            <a:endParaRPr b="0" lang="en-US" sz="2400" strike="noStrike" u="none">
              <a:solidFill>
                <a:srgbClr val="ffffff"/>
              </a:solidFill>
              <a:effectLst/>
              <a:uFillTx/>
              <a:latin typeface="Frutiger 45 Light"/>
            </a:endParaRPr>
          </a:p>
          <a:p>
            <a:pPr lvl="1" marL="660240" indent="-253800">
              <a:spcBef>
                <a:spcPts val="524"/>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2100" strike="noStrike" u="none">
                <a:solidFill>
                  <a:srgbClr val="ffff00"/>
                </a:solidFill>
                <a:effectLst/>
                <a:uFillTx/>
                <a:latin typeface="Frutiger 45 Light"/>
              </a:rPr>
              <a:t># of servers equates to simultaneous streams</a:t>
            </a:r>
            <a:endParaRPr b="0" lang="en-US" sz="2100" strike="noStrike" u="none">
              <a:solidFill>
                <a:srgbClr val="ffffff"/>
              </a:solidFill>
              <a:effectLst/>
              <a:uFillTx/>
              <a:latin typeface="Frutiger 45 Light"/>
            </a:endParaRPr>
          </a:p>
          <a:p>
            <a:pPr lvl="1" marL="660240" indent="-253800">
              <a:spcBef>
                <a:spcPts val="524"/>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2100" strike="noStrike" u="none">
                <a:solidFill>
                  <a:srgbClr val="ffff00"/>
                </a:solidFill>
                <a:effectLst/>
                <a:uFillTx/>
                <a:latin typeface="Frutiger 45 Light"/>
              </a:rPr>
              <a:t>place those servers in public and private network points</a:t>
            </a:r>
            <a:endParaRPr b="0" lang="en-US" sz="2100" strike="noStrike" u="none">
              <a:solidFill>
                <a:srgbClr val="ffffff"/>
              </a:solidFill>
              <a:effectLst/>
              <a:uFillTx/>
              <a:latin typeface="Frutiger 45 Light"/>
            </a:endParaRPr>
          </a:p>
          <a:p>
            <a:pPr lvl="1" marL="660240" indent="-253800">
              <a:spcBef>
                <a:spcPts val="524"/>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2100" strike="noStrike" u="none">
                <a:solidFill>
                  <a:srgbClr val="ffff00"/>
                </a:solidFill>
                <a:effectLst/>
                <a:uFillTx/>
                <a:latin typeface="Frutiger 45 Light"/>
              </a:rPr>
              <a:t>gain reach for ECI Broadband Service Delivery</a:t>
            </a:r>
            <a:endParaRPr b="0" lang="en-US" sz="2100" strike="noStrike" u="none">
              <a:solidFill>
                <a:srgbClr val="ffffff"/>
              </a:solidFill>
              <a:effectLst/>
              <a:uFillTx/>
              <a:latin typeface="Frutiger 45 Light"/>
            </a:endParaRPr>
          </a:p>
        </p:txBody>
      </p:sp>
      <p:sp>
        <p:nvSpPr>
          <p:cNvPr id="1004" name=""/>
          <p:cNvSpPr/>
          <p:nvPr/>
        </p:nvSpPr>
        <p:spPr>
          <a:xfrm>
            <a:off x="5394240" y="0"/>
            <a:ext cx="2630880" cy="295200"/>
          </a:xfrm>
          <a:prstGeom prst="rect">
            <a:avLst/>
          </a:prstGeom>
          <a:noFill/>
          <a:ln w="0">
            <a:noFill/>
          </a:ln>
        </p:spPr>
        <p:style>
          <a:lnRef idx="0"/>
          <a:fillRef idx="0"/>
          <a:effectRef idx="0"/>
          <a:fontRef idx="minor"/>
        </p:style>
        <p:txBody>
          <a:bodyPr wrap="none" lIns="81360" rIns="81360" tIns="40680" bIns="40680" anchor="t">
            <a:spAutoFit/>
          </a:bodyPr>
          <a:p>
            <a:pP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i="1" lang="en-US" sz="1400" strike="noStrike" u="none">
                <a:solidFill>
                  <a:srgbClr val="ffff00"/>
                </a:solidFill>
                <a:effectLst/>
                <a:uFillTx/>
                <a:latin typeface="Arial"/>
              </a:rPr>
              <a:t>Broadband Delivery Program</a:t>
            </a:r>
            <a:endParaRPr b="0" lang="en-US" sz="1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005" name="PlaceHolder 1"/>
          <p:cNvSpPr>
            <a:spLocks noGrp="1"/>
          </p:cNvSpPr>
          <p:nvPr>
            <p:ph type="title"/>
          </p:nvPr>
        </p:nvSpPr>
        <p:spPr>
          <a:xfrm>
            <a:off x="338040" y="271440"/>
            <a:ext cx="6910560" cy="1015920"/>
          </a:xfrm>
          <a:prstGeom prst="rect">
            <a:avLst/>
          </a:prstGeom>
          <a:noFill/>
          <a:ln w="0">
            <a:noFill/>
          </a:ln>
        </p:spPr>
        <p:txBody>
          <a:bodyPr lIns="81360" rIns="81360" tIns="40680" bIns="40680" anchor="t">
            <a:noAutofit/>
          </a:bodyPr>
          <a:p>
            <a:pPr indent="0" algn="ctr">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2000" strike="noStrike" u="none">
                <a:solidFill>
                  <a:srgbClr val="ffff00"/>
                </a:solidFill>
                <a:effectLst/>
                <a:uFillTx/>
                <a:latin typeface="Frutiger 45 Light"/>
              </a:rPr>
              <a:t>Our goal for the BDP is to deploy approximately 3500 servers across the following potential program members and current participants:</a:t>
            </a:r>
            <a:endParaRPr b="0" lang="en-US" sz="2000" strike="noStrike" u="none">
              <a:solidFill>
                <a:srgbClr val="ffffff"/>
              </a:solidFill>
              <a:effectLst/>
              <a:uFillTx/>
              <a:latin typeface="Frutiger 45 Light"/>
            </a:endParaRPr>
          </a:p>
        </p:txBody>
      </p:sp>
      <p:sp>
        <p:nvSpPr>
          <p:cNvPr id="1006" name="PlaceHolder 2"/>
          <p:cNvSpPr>
            <a:spLocks noGrp="1"/>
          </p:cNvSpPr>
          <p:nvPr>
            <p:ph/>
          </p:nvPr>
        </p:nvSpPr>
        <p:spPr>
          <a:xfrm>
            <a:off x="609480" y="1287000"/>
            <a:ext cx="6910560" cy="3659400"/>
          </a:xfrm>
          <a:prstGeom prst="rect">
            <a:avLst/>
          </a:prstGeom>
          <a:noFill/>
          <a:ln w="0">
            <a:noFill/>
          </a:ln>
        </p:spPr>
        <p:txBody>
          <a:bodyPr lIns="81360" rIns="81360" tIns="40680" bIns="40680" anchor="t">
            <a:normAutofit fontScale="77500" lnSpcReduction="19999"/>
          </a:bodyPr>
          <a:p>
            <a:pPr marL="304920" indent="-304920">
              <a:spcBef>
                <a:spcPts val="45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800" strike="noStrike" u="none">
                <a:solidFill>
                  <a:srgbClr val="ffff00"/>
                </a:solidFill>
                <a:effectLst/>
                <a:uFillTx/>
                <a:latin typeface="Frutiger 45 Light"/>
              </a:rPr>
              <a:t>CLECs</a:t>
            </a:r>
            <a:endParaRPr b="0" lang="en-US" sz="1800" strike="noStrike" u="none">
              <a:solidFill>
                <a:srgbClr val="ffffff"/>
              </a:solidFill>
              <a:effectLst/>
              <a:uFillTx/>
              <a:latin typeface="Frutiger 45 Light"/>
            </a:endParaRPr>
          </a:p>
          <a:p>
            <a:pPr lvl="1" marL="660240" indent="-253800">
              <a:spcBef>
                <a:spcPts val="425"/>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700" strike="noStrike" u="none">
                <a:solidFill>
                  <a:srgbClr val="ffff00"/>
                </a:solidFill>
                <a:effectLst/>
                <a:uFillTx/>
                <a:latin typeface="Frutiger 45 Light"/>
              </a:rPr>
              <a:t>Level 3, Northpoint Communications, Rythms</a:t>
            </a:r>
            <a:endParaRPr b="0" lang="en-US" sz="1700" strike="noStrike" u="none">
              <a:solidFill>
                <a:srgbClr val="ffffff"/>
              </a:solidFill>
              <a:effectLst/>
              <a:uFillTx/>
              <a:latin typeface="Frutiger 45 Light"/>
            </a:endParaRPr>
          </a:p>
          <a:p>
            <a:pPr marL="304920" indent="-304920">
              <a:spcBef>
                <a:spcPts val="45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800" strike="noStrike" u="none">
                <a:solidFill>
                  <a:srgbClr val="ffff00"/>
                </a:solidFill>
                <a:effectLst/>
                <a:uFillTx/>
                <a:latin typeface="Frutiger 45 Light"/>
              </a:rPr>
              <a:t>RBOCs </a:t>
            </a:r>
            <a:endParaRPr b="0" lang="en-US" sz="1800" strike="noStrike" u="none">
              <a:solidFill>
                <a:srgbClr val="ffffff"/>
              </a:solidFill>
              <a:effectLst/>
              <a:uFillTx/>
              <a:latin typeface="Frutiger 45 Light"/>
            </a:endParaRPr>
          </a:p>
          <a:p>
            <a:pPr lvl="1" marL="660240" indent="-253800">
              <a:spcBef>
                <a:spcPts val="425"/>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700" strike="noStrike" u="none">
                <a:solidFill>
                  <a:srgbClr val="ffff00"/>
                </a:solidFill>
                <a:effectLst/>
                <a:uFillTx/>
                <a:latin typeface="Frutiger 45 Light"/>
              </a:rPr>
              <a:t>SBC, BellSouth, USWest, GTE</a:t>
            </a:r>
            <a:endParaRPr b="0" lang="en-US" sz="1700" strike="noStrike" u="none">
              <a:solidFill>
                <a:srgbClr val="ffffff"/>
              </a:solidFill>
              <a:effectLst/>
              <a:uFillTx/>
              <a:latin typeface="Frutiger 45 Light"/>
            </a:endParaRPr>
          </a:p>
          <a:p>
            <a:pPr marL="304920" indent="-304920">
              <a:spcBef>
                <a:spcPts val="45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800" strike="noStrike" u="none">
                <a:solidFill>
                  <a:srgbClr val="ffff00"/>
                </a:solidFill>
                <a:effectLst/>
                <a:uFillTx/>
                <a:latin typeface="Frutiger 45 Light"/>
              </a:rPr>
              <a:t>ISPs</a:t>
            </a:r>
            <a:endParaRPr b="0" lang="en-US" sz="1800" strike="noStrike" u="none">
              <a:solidFill>
                <a:srgbClr val="ffffff"/>
              </a:solidFill>
              <a:effectLst/>
              <a:uFillTx/>
              <a:latin typeface="Frutiger 45 Light"/>
            </a:endParaRPr>
          </a:p>
          <a:p>
            <a:pPr lvl="1" marL="660240" indent="-253800">
              <a:spcBef>
                <a:spcPts val="425"/>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700" strike="noStrike" u="none">
                <a:solidFill>
                  <a:srgbClr val="ffff00"/>
                </a:solidFill>
                <a:effectLst/>
                <a:uFillTx/>
                <a:latin typeface="Frutiger 45 Light"/>
              </a:rPr>
              <a:t>Verio, Earth Link, PDQ.Net</a:t>
            </a:r>
            <a:endParaRPr b="0" lang="en-US" sz="1700" strike="noStrike" u="none">
              <a:solidFill>
                <a:srgbClr val="ffffff"/>
              </a:solidFill>
              <a:effectLst/>
              <a:uFillTx/>
              <a:latin typeface="Frutiger 45 Light"/>
            </a:endParaRPr>
          </a:p>
          <a:p>
            <a:pPr marL="304920" indent="-304920">
              <a:spcBef>
                <a:spcPts val="45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800" strike="noStrike" u="none">
                <a:solidFill>
                  <a:srgbClr val="ffff00"/>
                </a:solidFill>
                <a:effectLst/>
                <a:uFillTx/>
                <a:latin typeface="Frutiger 45 Light"/>
              </a:rPr>
              <a:t>Universities</a:t>
            </a:r>
            <a:endParaRPr b="0" lang="en-US" sz="1800" strike="noStrike" u="none">
              <a:solidFill>
                <a:srgbClr val="ffffff"/>
              </a:solidFill>
              <a:effectLst/>
              <a:uFillTx/>
              <a:latin typeface="Frutiger 45 Light"/>
            </a:endParaRPr>
          </a:p>
          <a:p>
            <a:pPr lvl="1" marL="660240" indent="-253800">
              <a:spcBef>
                <a:spcPts val="425"/>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700" strike="noStrike" u="none">
                <a:solidFill>
                  <a:srgbClr val="ffff00"/>
                </a:solidFill>
                <a:effectLst/>
                <a:uFillTx/>
                <a:latin typeface="Frutiger 45 Light"/>
              </a:rPr>
              <a:t>U. of Texas, Stanford</a:t>
            </a:r>
            <a:endParaRPr b="0" lang="en-US" sz="1700" strike="noStrike" u="none">
              <a:solidFill>
                <a:srgbClr val="ffffff"/>
              </a:solidFill>
              <a:effectLst/>
              <a:uFillTx/>
              <a:latin typeface="Frutiger 45 Light"/>
            </a:endParaRPr>
          </a:p>
          <a:p>
            <a:pPr marL="304920" indent="-304920">
              <a:spcBef>
                <a:spcPts val="45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800" strike="noStrike" u="none">
                <a:solidFill>
                  <a:srgbClr val="ffff00"/>
                </a:solidFill>
                <a:effectLst/>
                <a:uFillTx/>
                <a:latin typeface="Frutiger 45 Light"/>
              </a:rPr>
              <a:t>Data / Hosting Centers</a:t>
            </a:r>
            <a:endParaRPr b="0" lang="en-US" sz="1800" strike="noStrike" u="none">
              <a:solidFill>
                <a:srgbClr val="ffffff"/>
              </a:solidFill>
              <a:effectLst/>
              <a:uFillTx/>
              <a:latin typeface="Frutiger 45 Light"/>
            </a:endParaRPr>
          </a:p>
          <a:p>
            <a:pPr lvl="1" marL="660240" indent="-253800">
              <a:spcBef>
                <a:spcPts val="425"/>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700" strike="noStrike" u="none">
                <a:solidFill>
                  <a:srgbClr val="ffff00"/>
                </a:solidFill>
                <a:effectLst/>
                <a:uFillTx/>
                <a:latin typeface="Frutiger 45 Light"/>
              </a:rPr>
              <a:t>Globix, Exodus, Digex</a:t>
            </a:r>
            <a:endParaRPr b="0" lang="en-US" sz="1700" strike="noStrike" u="none">
              <a:solidFill>
                <a:srgbClr val="ffffff"/>
              </a:solidFill>
              <a:effectLst/>
              <a:uFillTx/>
              <a:latin typeface="Frutiger 45 Light"/>
            </a:endParaRPr>
          </a:p>
          <a:p>
            <a:pPr marL="304920" indent="-304920">
              <a:spcBef>
                <a:spcPts val="45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800" strike="noStrike" u="none">
                <a:solidFill>
                  <a:srgbClr val="ffff00"/>
                </a:solidFill>
                <a:effectLst/>
                <a:uFillTx/>
                <a:latin typeface="Frutiger 45 Light"/>
              </a:rPr>
              <a:t>CoLo Facilities</a:t>
            </a:r>
            <a:endParaRPr b="0" lang="en-US" sz="1800" strike="noStrike" u="none">
              <a:solidFill>
                <a:srgbClr val="ffffff"/>
              </a:solidFill>
              <a:effectLst/>
              <a:uFillTx/>
              <a:latin typeface="Frutiger 45 Light"/>
            </a:endParaRPr>
          </a:p>
          <a:p>
            <a:pPr lvl="1" marL="660240" indent="-253800">
              <a:spcBef>
                <a:spcPts val="425"/>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700" strike="noStrike" u="none">
                <a:solidFill>
                  <a:srgbClr val="ffff00"/>
                </a:solidFill>
                <a:effectLst/>
                <a:uFillTx/>
                <a:latin typeface="Frutiger 45 Light"/>
              </a:rPr>
              <a:t>Equinix, AboveNet</a:t>
            </a:r>
            <a:endParaRPr b="0" lang="en-US" sz="1700" strike="noStrike" u="none">
              <a:solidFill>
                <a:srgbClr val="ffffff"/>
              </a:solidFill>
              <a:effectLst/>
              <a:uFillTx/>
              <a:latin typeface="Frutiger 45 Light"/>
            </a:endParaRPr>
          </a:p>
          <a:p>
            <a:pPr marL="304920" indent="-304920">
              <a:spcBef>
                <a:spcPts val="451"/>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800" strike="noStrike" u="none">
                <a:solidFill>
                  <a:srgbClr val="ffff00"/>
                </a:solidFill>
                <a:effectLst/>
                <a:uFillTx/>
                <a:latin typeface="Frutiger 45 Light"/>
              </a:rPr>
              <a:t>Internet Exchange Points</a:t>
            </a:r>
            <a:endParaRPr b="0" lang="en-US" sz="1800" strike="noStrike" u="none">
              <a:solidFill>
                <a:srgbClr val="ffffff"/>
              </a:solidFill>
              <a:effectLst/>
              <a:uFillTx/>
              <a:latin typeface="Frutiger 45 Light"/>
            </a:endParaRPr>
          </a:p>
          <a:p>
            <a:pPr lvl="1" marL="660240" indent="-253800">
              <a:spcBef>
                <a:spcPts val="425"/>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700" strike="noStrike" u="none">
                <a:solidFill>
                  <a:srgbClr val="ffff00"/>
                </a:solidFill>
                <a:effectLst/>
                <a:uFillTx/>
                <a:latin typeface="Frutiger 45 Light"/>
              </a:rPr>
              <a:t>PAIX, MFS, InterNAP</a:t>
            </a:r>
            <a:endParaRPr b="0" lang="en-US" sz="1700" strike="noStrike" u="none">
              <a:solidFill>
                <a:srgbClr val="ffffff"/>
              </a:solidFill>
              <a:effectLst/>
              <a:uFillTx/>
              <a:latin typeface="Frutiger 45 Light"/>
            </a:endParaRPr>
          </a:p>
        </p:txBody>
      </p:sp>
      <p:sp>
        <p:nvSpPr>
          <p:cNvPr id="1007" name=""/>
          <p:cNvSpPr/>
          <p:nvPr/>
        </p:nvSpPr>
        <p:spPr>
          <a:xfrm>
            <a:off x="5394240" y="0"/>
            <a:ext cx="2630880" cy="295200"/>
          </a:xfrm>
          <a:prstGeom prst="rect">
            <a:avLst/>
          </a:prstGeom>
          <a:noFill/>
          <a:ln w="0">
            <a:noFill/>
          </a:ln>
        </p:spPr>
        <p:style>
          <a:lnRef idx="0"/>
          <a:fillRef idx="0"/>
          <a:effectRef idx="0"/>
          <a:fontRef idx="minor"/>
        </p:style>
        <p:txBody>
          <a:bodyPr wrap="none" lIns="81360" rIns="81360" tIns="40680" bIns="40680" anchor="t">
            <a:spAutoFit/>
          </a:bodyPr>
          <a:p>
            <a:pP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i="1" lang="en-US" sz="1400" strike="noStrike" u="none">
                <a:solidFill>
                  <a:srgbClr val="ffff00"/>
                </a:solidFill>
                <a:effectLst/>
                <a:uFillTx/>
                <a:latin typeface="Arial"/>
              </a:rPr>
              <a:t>Broadband Delivery Program</a:t>
            </a:r>
            <a:endParaRPr b="0" lang="en-US" sz="1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008" name="PlaceHolder 1"/>
          <p:cNvSpPr>
            <a:spLocks noGrp="1"/>
          </p:cNvSpPr>
          <p:nvPr>
            <p:ph type="title"/>
          </p:nvPr>
        </p:nvSpPr>
        <p:spPr>
          <a:xfrm>
            <a:off x="609480" y="228600"/>
            <a:ext cx="6910560" cy="1015920"/>
          </a:xfrm>
          <a:prstGeom prst="rect">
            <a:avLst/>
          </a:prstGeom>
          <a:noFill/>
          <a:ln w="0">
            <a:noFill/>
          </a:ln>
        </p:spPr>
        <p:txBody>
          <a:bodyPr lIns="81360" rIns="81360" tIns="40680" bIns="40680" anchor="ctr">
            <a:noAutofit/>
          </a:bodyPr>
          <a:p>
            <a:pPr indent="0" algn="ctr">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3200" strike="noStrike" u="none">
                <a:solidFill>
                  <a:srgbClr val="ffff00"/>
                </a:solidFill>
                <a:effectLst/>
                <a:uFillTx/>
                <a:latin typeface="Frutiger 45 Light"/>
              </a:rPr>
              <a:t>Regulatory Conflict</a:t>
            </a:r>
            <a:r>
              <a:rPr b="0" lang="en-US" sz="3200" strike="noStrike" u="none">
                <a:solidFill>
                  <a:srgbClr val="ffff00"/>
                </a:solidFill>
                <a:effectLst/>
                <a:uFillTx/>
                <a:latin typeface="Frutiger 45 Light"/>
              </a:rPr>
              <a:t>	</a:t>
            </a:r>
            <a:endParaRPr b="0" lang="en-US" sz="3200" strike="noStrike" u="none">
              <a:solidFill>
                <a:srgbClr val="ffffff"/>
              </a:solidFill>
              <a:effectLst/>
              <a:uFillTx/>
              <a:latin typeface="Frutiger 45 Light"/>
            </a:endParaRPr>
          </a:p>
        </p:txBody>
      </p:sp>
      <p:sp>
        <p:nvSpPr>
          <p:cNvPr id="1009" name="PlaceHolder 2"/>
          <p:cNvSpPr>
            <a:spLocks noGrp="1"/>
          </p:cNvSpPr>
          <p:nvPr>
            <p:ph/>
          </p:nvPr>
        </p:nvSpPr>
        <p:spPr>
          <a:xfrm>
            <a:off x="609480" y="1294920"/>
            <a:ext cx="6910560" cy="3659400"/>
          </a:xfrm>
          <a:prstGeom prst="rect">
            <a:avLst/>
          </a:prstGeom>
          <a:noFill/>
          <a:ln w="0">
            <a:noFill/>
          </a:ln>
        </p:spPr>
        <p:txBody>
          <a:bodyPr lIns="81360" rIns="81360" tIns="40680" bIns="40680" anchor="t">
            <a:normAutofit/>
          </a:bodyPr>
          <a:p>
            <a:pPr marL="304920" indent="-304920">
              <a:spcBef>
                <a:spcPts val="700"/>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2800" strike="noStrike" u="none">
                <a:solidFill>
                  <a:srgbClr val="ffff00"/>
                </a:solidFill>
                <a:effectLst/>
                <a:uFillTx/>
                <a:latin typeface="Frutiger 45 Light"/>
              </a:rPr>
              <a:t>Technology Convergence</a:t>
            </a:r>
            <a:endParaRPr b="0" lang="en-US" sz="2800" strike="noStrike" u="none">
              <a:solidFill>
                <a:srgbClr val="ffffff"/>
              </a:solidFill>
              <a:effectLst/>
              <a:uFillTx/>
              <a:latin typeface="Frutiger 45 Light"/>
            </a:endParaRPr>
          </a:p>
          <a:p>
            <a:pPr marL="304920" indent="-304920">
              <a:spcBef>
                <a:spcPts val="700"/>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2800" strike="noStrike" u="none">
                <a:solidFill>
                  <a:srgbClr val="ffff00"/>
                </a:solidFill>
                <a:effectLst/>
                <a:uFillTx/>
                <a:latin typeface="Frutiger 45 Light"/>
              </a:rPr>
              <a:t>Market Convergence</a:t>
            </a:r>
            <a:endParaRPr b="0" lang="en-US" sz="2800" strike="noStrike" u="none">
              <a:solidFill>
                <a:srgbClr val="ffffff"/>
              </a:solidFill>
              <a:effectLst/>
              <a:uFillTx/>
              <a:latin typeface="Frutiger 45 Light"/>
            </a:endParaRPr>
          </a:p>
          <a:p>
            <a:pPr marL="304920" indent="-304920">
              <a:spcBef>
                <a:spcPts val="700"/>
              </a:spcBef>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endParaRPr b="0" lang="en-US" sz="2800" strike="noStrike" u="none">
              <a:solidFill>
                <a:srgbClr val="ffffff"/>
              </a:solidFill>
              <a:effectLst/>
              <a:uFillTx/>
              <a:latin typeface="Frutiger 45 Light"/>
            </a:endParaRPr>
          </a:p>
          <a:p>
            <a:pPr marL="304920" indent="-304920" algn="ctr">
              <a:spcBef>
                <a:spcPts val="700"/>
              </a:spcBef>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2800" strike="noStrike" u="none">
                <a:solidFill>
                  <a:srgbClr val="ffff00"/>
                </a:solidFill>
                <a:effectLst/>
                <a:uFillTx/>
                <a:latin typeface="Frutiger 45 Light"/>
              </a:rPr>
              <a:t>Conflicts With</a:t>
            </a:r>
            <a:endParaRPr b="0" lang="en-US" sz="2800" strike="noStrike" u="none">
              <a:solidFill>
                <a:srgbClr val="ffffff"/>
              </a:solidFill>
              <a:effectLst/>
              <a:uFillTx/>
              <a:latin typeface="Frutiger 45 Light"/>
            </a:endParaRPr>
          </a:p>
          <a:p>
            <a:pPr marL="304920" indent="-304920" algn="ctr">
              <a:spcBef>
                <a:spcPts val="700"/>
              </a:spcBef>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endParaRPr b="0" lang="en-US" sz="2800" strike="noStrike" u="none">
              <a:solidFill>
                <a:srgbClr val="ffffff"/>
              </a:solidFill>
              <a:effectLst/>
              <a:uFillTx/>
              <a:latin typeface="Frutiger 45 Light"/>
            </a:endParaRPr>
          </a:p>
          <a:p>
            <a:pPr marL="304920" indent="-304920">
              <a:spcBef>
                <a:spcPts val="700"/>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2800" strike="noStrike" u="none">
                <a:solidFill>
                  <a:srgbClr val="ffff00"/>
                </a:solidFill>
                <a:effectLst/>
                <a:uFillTx/>
                <a:latin typeface="Frutiger 45 Light"/>
              </a:rPr>
              <a:t>Legacy Regulatory Paradigms</a:t>
            </a:r>
            <a:endParaRPr b="0" lang="en-US" sz="2800" strike="noStrike" u="none">
              <a:solidFill>
                <a:srgbClr val="ffffff"/>
              </a:solidFill>
              <a:effectLst/>
              <a:uFillTx/>
              <a:latin typeface="Frutiger 45 Light"/>
            </a:endParaRPr>
          </a:p>
          <a:p>
            <a:pPr marL="304920" indent="-304920">
              <a:spcBef>
                <a:spcPts val="700"/>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2800" strike="noStrike" u="none">
                <a:solidFill>
                  <a:srgbClr val="ffff00"/>
                </a:solidFill>
                <a:effectLst/>
                <a:uFillTx/>
                <a:latin typeface="Frutiger 45 Light"/>
              </a:rPr>
              <a:t>New Paradigm Enforcement</a:t>
            </a:r>
            <a:endParaRPr b="0" lang="en-US" sz="2800" strike="noStrike" u="none">
              <a:solidFill>
                <a:srgbClr val="ffffff"/>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010" name="PlaceHolder 1"/>
          <p:cNvSpPr>
            <a:spLocks noGrp="1"/>
          </p:cNvSpPr>
          <p:nvPr>
            <p:ph type="title"/>
          </p:nvPr>
        </p:nvSpPr>
        <p:spPr>
          <a:xfrm>
            <a:off x="609480" y="542880"/>
            <a:ext cx="6910560" cy="1015920"/>
          </a:xfrm>
          <a:prstGeom prst="rect">
            <a:avLst/>
          </a:prstGeom>
          <a:noFill/>
          <a:ln w="0">
            <a:noFill/>
          </a:ln>
        </p:spPr>
        <p:txBody>
          <a:bodyPr lIns="81360" rIns="81360" tIns="40680" bIns="40680" anchor="ctr">
            <a:noAutofit/>
          </a:bodyPr>
          <a:p>
            <a:pPr indent="0" algn="ctr">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3200" strike="noStrike" u="none">
                <a:solidFill>
                  <a:srgbClr val="ffff00"/>
                </a:solidFill>
                <a:effectLst/>
                <a:uFillTx/>
                <a:latin typeface="Frutiger 45 Light"/>
              </a:rPr>
              <a:t>Issue Examples</a:t>
            </a:r>
            <a:endParaRPr b="0" lang="en-US" sz="3200" strike="noStrike" u="none">
              <a:solidFill>
                <a:srgbClr val="ffffff"/>
              </a:solidFill>
              <a:effectLst/>
              <a:uFillTx/>
              <a:latin typeface="Frutiger 45 Light"/>
            </a:endParaRPr>
          </a:p>
        </p:txBody>
      </p:sp>
      <p:sp>
        <p:nvSpPr>
          <p:cNvPr id="1011" name="PlaceHolder 2"/>
          <p:cNvSpPr>
            <a:spLocks noGrp="1"/>
          </p:cNvSpPr>
          <p:nvPr>
            <p:ph/>
          </p:nvPr>
        </p:nvSpPr>
        <p:spPr>
          <a:xfrm>
            <a:off x="609480" y="1762200"/>
            <a:ext cx="6910560" cy="3659040"/>
          </a:xfrm>
          <a:prstGeom prst="rect">
            <a:avLst/>
          </a:prstGeom>
          <a:noFill/>
          <a:ln w="0">
            <a:noFill/>
          </a:ln>
        </p:spPr>
        <p:txBody>
          <a:bodyPr lIns="81360" rIns="81360" tIns="40680" bIns="40680" anchor="t">
            <a:normAutofit/>
          </a:bodyPr>
          <a:p>
            <a:pPr marL="304920" indent="-304920">
              <a:spcBef>
                <a:spcPts val="700"/>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2800" strike="noStrike" u="none">
                <a:solidFill>
                  <a:srgbClr val="ffff00"/>
                </a:solidFill>
                <a:effectLst/>
                <a:uFillTx/>
                <a:latin typeface="Frutiger 45 Light"/>
              </a:rPr>
              <a:t>Is EIN a Common Carrier Network</a:t>
            </a:r>
            <a:endParaRPr b="0" lang="en-US" sz="2800" strike="noStrike" u="none">
              <a:solidFill>
                <a:srgbClr val="ffffff"/>
              </a:solidFill>
              <a:effectLst/>
              <a:uFillTx/>
              <a:latin typeface="Frutiger 45 Light"/>
            </a:endParaRPr>
          </a:p>
          <a:p>
            <a:pPr marL="304920" indent="-304920">
              <a:spcBef>
                <a:spcPts val="700"/>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2800" strike="noStrike" u="none">
                <a:solidFill>
                  <a:srgbClr val="ffff00"/>
                </a:solidFill>
                <a:effectLst/>
                <a:uFillTx/>
                <a:latin typeface="Frutiger 45 Light"/>
              </a:rPr>
              <a:t>RBOC Service Restrictions</a:t>
            </a:r>
            <a:endParaRPr b="0" lang="en-US" sz="2800" strike="noStrike" u="none">
              <a:solidFill>
                <a:srgbClr val="ffffff"/>
              </a:solidFill>
              <a:effectLst/>
              <a:uFillTx/>
              <a:latin typeface="Frutiger 45 Light"/>
            </a:endParaRPr>
          </a:p>
          <a:p>
            <a:pPr marL="304920" indent="-304920">
              <a:spcBef>
                <a:spcPts val="700"/>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2800" strike="noStrike" u="none">
                <a:solidFill>
                  <a:srgbClr val="ffff00"/>
                </a:solidFill>
                <a:effectLst/>
                <a:uFillTx/>
                <a:latin typeface="Frutiger 45 Light"/>
              </a:rPr>
              <a:t>Cable / ISP Exclusivity</a:t>
            </a:r>
            <a:endParaRPr b="0" lang="en-US" sz="2800" strike="noStrike" u="none">
              <a:solidFill>
                <a:srgbClr val="ffffff"/>
              </a:solidFill>
              <a:effectLst/>
              <a:uFillTx/>
              <a:latin typeface="Frutiger 45 Light"/>
            </a:endParaRPr>
          </a:p>
          <a:p>
            <a:pPr marL="304920" indent="-304920">
              <a:spcBef>
                <a:spcPts val="700"/>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2800" strike="noStrike" u="none">
                <a:solidFill>
                  <a:srgbClr val="ffff00"/>
                </a:solidFill>
                <a:effectLst/>
                <a:uFillTx/>
                <a:latin typeface="Frutiger 45 Light"/>
              </a:rPr>
              <a:t>Cable Franchise Rights</a:t>
            </a:r>
            <a:endParaRPr b="0" lang="en-US" sz="2800" strike="noStrike" u="none">
              <a:solidFill>
                <a:srgbClr val="ffffff"/>
              </a:solidFill>
              <a:effectLst/>
              <a:uFillTx/>
              <a:latin typeface="Frutiger 45 Light"/>
            </a:endParaRPr>
          </a:p>
          <a:p>
            <a:pPr marL="304920" indent="-304920">
              <a:spcBef>
                <a:spcPts val="700"/>
              </a:spcBef>
              <a:buClr>
                <a:srgbClr val="ffff00"/>
              </a:buClr>
              <a:buFont typeface="Frutiger 45 Light"/>
              <a:buChar char="•"/>
              <a:tabLst>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2800" strike="noStrike" u="none">
                <a:solidFill>
                  <a:srgbClr val="ffff00"/>
                </a:solidFill>
                <a:effectLst/>
                <a:uFillTx/>
                <a:latin typeface="Frutiger 45 Light"/>
              </a:rPr>
              <a:t>Microsoft Breakup Proposal</a:t>
            </a:r>
            <a:endParaRPr b="0" lang="en-US" sz="2800" strike="noStrike" u="none">
              <a:solidFill>
                <a:srgbClr val="ffffff"/>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286" name="McK Footnote"/>
          <p:cNvSpPr/>
          <p:nvPr/>
        </p:nvSpPr>
        <p:spPr>
          <a:xfrm>
            <a:off x="125280" y="5846760"/>
            <a:ext cx="7880400" cy="168120"/>
          </a:xfrm>
          <a:prstGeom prst="rect">
            <a:avLst/>
          </a:prstGeom>
          <a:noFill/>
          <a:ln w="0">
            <a:noFill/>
          </a:ln>
        </p:spPr>
        <p:style>
          <a:lnRef idx="0"/>
          <a:fillRef idx="0"/>
          <a:effectRef idx="0"/>
          <a:fontRef idx="minor"/>
        </p:style>
        <p:txBody>
          <a:bodyPr lIns="0" rIns="0" tIns="0" bIns="0" anchor="b">
            <a:spAutoFit/>
          </a:bodyPr>
          <a:p>
            <a:pPr marL="534960" indent="-534960">
              <a:spcAft>
                <a:spcPts val="187"/>
              </a:spcAft>
              <a:tabLst>
                <a:tab algn="l" pos="0"/>
                <a:tab algn="r" pos="479520"/>
                <a:tab algn="l" pos="736560"/>
                <a:tab algn="l" pos="1473120"/>
                <a:tab algn="l" pos="2209680"/>
                <a:tab algn="l" pos="2946240"/>
                <a:tab algn="l" pos="3683160"/>
                <a:tab algn="l" pos="4419720"/>
                <a:tab algn="l" pos="5156280"/>
                <a:tab algn="l" pos="5892840"/>
                <a:tab algn="l" pos="6629400"/>
                <a:tab algn="l" pos="7365960"/>
                <a:tab algn="l" pos="8102520"/>
                <a:tab algn="l" pos="8839080"/>
                <a:tab algn="l" pos="9575640"/>
                <a:tab algn="l" pos="10312560"/>
              </a:tabLst>
            </a:pPr>
            <a:r>
              <a:rPr b="0" lang="en-US" sz="1100" strike="noStrike" u="none">
                <a:solidFill>
                  <a:srgbClr val="ffffff"/>
                </a:solidFill>
                <a:effectLst/>
                <a:uFillTx/>
                <a:latin typeface="Times New Roman"/>
              </a:rPr>
              <a:t>	</a:t>
            </a:r>
            <a:r>
              <a:rPr b="0" lang="en-US" sz="1100" strike="noStrike" u="none">
                <a:solidFill>
                  <a:srgbClr val="ffffff"/>
                </a:solidFill>
                <a:effectLst/>
                <a:uFillTx/>
                <a:latin typeface="Times New Roman"/>
              </a:rPr>
              <a:t>Source:</a:t>
            </a:r>
            <a:r>
              <a:rPr b="0" lang="en-US" sz="1100" strike="noStrike" u="none">
                <a:solidFill>
                  <a:srgbClr val="ffffff"/>
                </a:solidFill>
                <a:effectLst/>
                <a:uFillTx/>
                <a:latin typeface="Times New Roman"/>
              </a:rPr>
              <a:t>	</a:t>
            </a:r>
            <a:r>
              <a:rPr b="0" lang="en-US" sz="1100" strike="noStrike" u="none">
                <a:solidFill>
                  <a:srgbClr val="ffffff"/>
                </a:solidFill>
                <a:effectLst/>
                <a:uFillTx/>
                <a:latin typeface="Times New Roman"/>
              </a:rPr>
              <a:t>Telegeography; Chicago/Ameritech NAP Web site; press articles</a:t>
            </a:r>
            <a:endParaRPr b="0" lang="en-US" sz="1100" strike="noStrike" u="none">
              <a:solidFill>
                <a:srgbClr val="ffffff"/>
              </a:solidFill>
              <a:effectLst/>
              <a:uFillTx/>
              <a:latin typeface="Times New Roman"/>
            </a:endParaRPr>
          </a:p>
        </p:txBody>
      </p:sp>
      <p:sp>
        <p:nvSpPr>
          <p:cNvPr id="287" name=""/>
          <p:cNvSpPr/>
          <p:nvPr/>
        </p:nvSpPr>
        <p:spPr>
          <a:xfrm>
            <a:off x="1801800" y="692280"/>
            <a:ext cx="4519800" cy="2909880"/>
          </a:xfrm>
          <a:custGeom>
            <a:avLst/>
            <a:gdLst/>
            <a:ahLst/>
            <a:rect l="l" t="t" r="r" b="b"/>
            <a:pathLst>
              <a:path w="4173" h="2523">
                <a:moveTo>
                  <a:pt x="4021" y="15"/>
                </a:moveTo>
                <a:lnTo>
                  <a:pt x="4000" y="0"/>
                </a:lnTo>
                <a:lnTo>
                  <a:pt x="3977" y="0"/>
                </a:lnTo>
                <a:lnTo>
                  <a:pt x="3962" y="0"/>
                </a:lnTo>
                <a:lnTo>
                  <a:pt x="3952" y="20"/>
                </a:lnTo>
                <a:lnTo>
                  <a:pt x="3934" y="15"/>
                </a:lnTo>
                <a:lnTo>
                  <a:pt x="3918" y="20"/>
                </a:lnTo>
                <a:lnTo>
                  <a:pt x="3911" y="43"/>
                </a:lnTo>
                <a:lnTo>
                  <a:pt x="3880" y="99"/>
                </a:lnTo>
                <a:lnTo>
                  <a:pt x="3895" y="135"/>
                </a:lnTo>
                <a:lnTo>
                  <a:pt x="3882" y="176"/>
                </a:lnTo>
                <a:lnTo>
                  <a:pt x="3893" y="194"/>
                </a:lnTo>
                <a:lnTo>
                  <a:pt x="3890" y="227"/>
                </a:lnTo>
                <a:lnTo>
                  <a:pt x="3885" y="258"/>
                </a:lnTo>
                <a:lnTo>
                  <a:pt x="3867" y="263"/>
                </a:lnTo>
                <a:lnTo>
                  <a:pt x="3852" y="245"/>
                </a:lnTo>
                <a:lnTo>
                  <a:pt x="3824" y="312"/>
                </a:lnTo>
                <a:lnTo>
                  <a:pt x="3770" y="327"/>
                </a:lnTo>
                <a:lnTo>
                  <a:pt x="3698" y="347"/>
                </a:lnTo>
                <a:lnTo>
                  <a:pt x="3647" y="360"/>
                </a:lnTo>
                <a:lnTo>
                  <a:pt x="3606" y="396"/>
                </a:lnTo>
                <a:lnTo>
                  <a:pt x="3578" y="434"/>
                </a:lnTo>
                <a:lnTo>
                  <a:pt x="3555" y="434"/>
                </a:lnTo>
                <a:lnTo>
                  <a:pt x="3529" y="478"/>
                </a:lnTo>
                <a:lnTo>
                  <a:pt x="3540" y="491"/>
                </a:lnTo>
                <a:lnTo>
                  <a:pt x="3547" y="524"/>
                </a:lnTo>
                <a:lnTo>
                  <a:pt x="3535" y="537"/>
                </a:lnTo>
                <a:lnTo>
                  <a:pt x="3517" y="562"/>
                </a:lnTo>
                <a:lnTo>
                  <a:pt x="3496" y="567"/>
                </a:lnTo>
                <a:lnTo>
                  <a:pt x="3489" y="585"/>
                </a:lnTo>
                <a:lnTo>
                  <a:pt x="3455" y="590"/>
                </a:lnTo>
                <a:lnTo>
                  <a:pt x="3407" y="590"/>
                </a:lnTo>
                <a:lnTo>
                  <a:pt x="3368" y="613"/>
                </a:lnTo>
                <a:lnTo>
                  <a:pt x="3373" y="652"/>
                </a:lnTo>
                <a:lnTo>
                  <a:pt x="3361" y="682"/>
                </a:lnTo>
                <a:lnTo>
                  <a:pt x="3330" y="723"/>
                </a:lnTo>
                <a:lnTo>
                  <a:pt x="3289" y="762"/>
                </a:lnTo>
                <a:lnTo>
                  <a:pt x="3251" y="777"/>
                </a:lnTo>
                <a:lnTo>
                  <a:pt x="3238" y="808"/>
                </a:lnTo>
                <a:lnTo>
                  <a:pt x="3156" y="841"/>
                </a:lnTo>
                <a:lnTo>
                  <a:pt x="3113" y="831"/>
                </a:lnTo>
                <a:lnTo>
                  <a:pt x="3102" y="821"/>
                </a:lnTo>
                <a:lnTo>
                  <a:pt x="3123" y="800"/>
                </a:lnTo>
                <a:lnTo>
                  <a:pt x="3125" y="775"/>
                </a:lnTo>
                <a:lnTo>
                  <a:pt x="3110" y="751"/>
                </a:lnTo>
                <a:lnTo>
                  <a:pt x="3128" y="739"/>
                </a:lnTo>
                <a:lnTo>
                  <a:pt x="3151" y="744"/>
                </a:lnTo>
                <a:lnTo>
                  <a:pt x="3146" y="695"/>
                </a:lnTo>
                <a:lnTo>
                  <a:pt x="3141" y="654"/>
                </a:lnTo>
                <a:lnTo>
                  <a:pt x="3128" y="618"/>
                </a:lnTo>
                <a:lnTo>
                  <a:pt x="3107" y="601"/>
                </a:lnTo>
                <a:lnTo>
                  <a:pt x="3077" y="590"/>
                </a:lnTo>
                <a:lnTo>
                  <a:pt x="3054" y="608"/>
                </a:lnTo>
                <a:lnTo>
                  <a:pt x="3033" y="639"/>
                </a:lnTo>
                <a:lnTo>
                  <a:pt x="3008" y="631"/>
                </a:lnTo>
                <a:lnTo>
                  <a:pt x="3018" y="616"/>
                </a:lnTo>
                <a:lnTo>
                  <a:pt x="3028" y="608"/>
                </a:lnTo>
                <a:lnTo>
                  <a:pt x="3043" y="598"/>
                </a:lnTo>
                <a:lnTo>
                  <a:pt x="3066" y="572"/>
                </a:lnTo>
                <a:lnTo>
                  <a:pt x="3049" y="521"/>
                </a:lnTo>
                <a:lnTo>
                  <a:pt x="3043" y="478"/>
                </a:lnTo>
                <a:lnTo>
                  <a:pt x="3008" y="473"/>
                </a:lnTo>
                <a:lnTo>
                  <a:pt x="2946" y="434"/>
                </a:lnTo>
                <a:lnTo>
                  <a:pt x="2908" y="450"/>
                </a:lnTo>
                <a:lnTo>
                  <a:pt x="2903" y="468"/>
                </a:lnTo>
                <a:lnTo>
                  <a:pt x="2910" y="483"/>
                </a:lnTo>
                <a:lnTo>
                  <a:pt x="2893" y="491"/>
                </a:lnTo>
                <a:lnTo>
                  <a:pt x="2890" y="521"/>
                </a:lnTo>
                <a:lnTo>
                  <a:pt x="2875" y="521"/>
                </a:lnTo>
                <a:lnTo>
                  <a:pt x="2846" y="547"/>
                </a:lnTo>
                <a:lnTo>
                  <a:pt x="2836" y="565"/>
                </a:lnTo>
                <a:lnTo>
                  <a:pt x="2829" y="585"/>
                </a:lnTo>
                <a:lnTo>
                  <a:pt x="2829" y="634"/>
                </a:lnTo>
                <a:lnTo>
                  <a:pt x="2823" y="685"/>
                </a:lnTo>
                <a:lnTo>
                  <a:pt x="2836" y="716"/>
                </a:lnTo>
                <a:lnTo>
                  <a:pt x="2854" y="767"/>
                </a:lnTo>
                <a:lnTo>
                  <a:pt x="2854" y="828"/>
                </a:lnTo>
                <a:lnTo>
                  <a:pt x="2836" y="895"/>
                </a:lnTo>
                <a:lnTo>
                  <a:pt x="2808" y="900"/>
                </a:lnTo>
                <a:lnTo>
                  <a:pt x="2788" y="890"/>
                </a:lnTo>
                <a:lnTo>
                  <a:pt x="2772" y="864"/>
                </a:lnTo>
                <a:lnTo>
                  <a:pt x="2752" y="828"/>
                </a:lnTo>
                <a:lnTo>
                  <a:pt x="2757" y="780"/>
                </a:lnTo>
                <a:lnTo>
                  <a:pt x="2757" y="746"/>
                </a:lnTo>
                <a:lnTo>
                  <a:pt x="2742" y="718"/>
                </a:lnTo>
                <a:lnTo>
                  <a:pt x="2744" y="657"/>
                </a:lnTo>
                <a:lnTo>
                  <a:pt x="2752" y="611"/>
                </a:lnTo>
                <a:lnTo>
                  <a:pt x="2754" y="585"/>
                </a:lnTo>
                <a:lnTo>
                  <a:pt x="2785" y="544"/>
                </a:lnTo>
                <a:lnTo>
                  <a:pt x="2767" y="524"/>
                </a:lnTo>
                <a:lnTo>
                  <a:pt x="2752" y="534"/>
                </a:lnTo>
                <a:lnTo>
                  <a:pt x="2742" y="557"/>
                </a:lnTo>
                <a:lnTo>
                  <a:pt x="2708" y="593"/>
                </a:lnTo>
                <a:lnTo>
                  <a:pt x="2729" y="562"/>
                </a:lnTo>
                <a:lnTo>
                  <a:pt x="2729" y="542"/>
                </a:lnTo>
                <a:lnTo>
                  <a:pt x="2724" y="516"/>
                </a:lnTo>
                <a:lnTo>
                  <a:pt x="2729" y="493"/>
                </a:lnTo>
                <a:lnTo>
                  <a:pt x="2742" y="473"/>
                </a:lnTo>
                <a:lnTo>
                  <a:pt x="2747" y="439"/>
                </a:lnTo>
                <a:lnTo>
                  <a:pt x="2752" y="424"/>
                </a:lnTo>
                <a:lnTo>
                  <a:pt x="2760" y="452"/>
                </a:lnTo>
                <a:lnTo>
                  <a:pt x="2790" y="455"/>
                </a:lnTo>
                <a:lnTo>
                  <a:pt x="2808" y="434"/>
                </a:lnTo>
                <a:lnTo>
                  <a:pt x="2836" y="422"/>
                </a:lnTo>
                <a:lnTo>
                  <a:pt x="2870" y="419"/>
                </a:lnTo>
                <a:lnTo>
                  <a:pt x="2885" y="429"/>
                </a:lnTo>
                <a:lnTo>
                  <a:pt x="2908" y="427"/>
                </a:lnTo>
                <a:lnTo>
                  <a:pt x="2946" y="416"/>
                </a:lnTo>
                <a:lnTo>
                  <a:pt x="2967" y="416"/>
                </a:lnTo>
                <a:lnTo>
                  <a:pt x="2969" y="399"/>
                </a:lnTo>
                <a:lnTo>
                  <a:pt x="2974" y="399"/>
                </a:lnTo>
                <a:lnTo>
                  <a:pt x="2956" y="381"/>
                </a:lnTo>
                <a:lnTo>
                  <a:pt x="2936" y="370"/>
                </a:lnTo>
                <a:lnTo>
                  <a:pt x="2900" y="360"/>
                </a:lnTo>
                <a:lnTo>
                  <a:pt x="2867" y="360"/>
                </a:lnTo>
                <a:lnTo>
                  <a:pt x="2846" y="355"/>
                </a:lnTo>
                <a:lnTo>
                  <a:pt x="2836" y="342"/>
                </a:lnTo>
                <a:lnTo>
                  <a:pt x="2800" y="337"/>
                </a:lnTo>
                <a:lnTo>
                  <a:pt x="2767" y="345"/>
                </a:lnTo>
                <a:lnTo>
                  <a:pt x="2744" y="347"/>
                </a:lnTo>
                <a:lnTo>
                  <a:pt x="2719" y="370"/>
                </a:lnTo>
                <a:lnTo>
                  <a:pt x="2685" y="355"/>
                </a:lnTo>
                <a:lnTo>
                  <a:pt x="2657" y="345"/>
                </a:lnTo>
                <a:lnTo>
                  <a:pt x="2627" y="360"/>
                </a:lnTo>
                <a:lnTo>
                  <a:pt x="2606" y="350"/>
                </a:lnTo>
                <a:lnTo>
                  <a:pt x="2629" y="317"/>
                </a:lnTo>
                <a:lnTo>
                  <a:pt x="2621" y="304"/>
                </a:lnTo>
                <a:lnTo>
                  <a:pt x="2609" y="309"/>
                </a:lnTo>
                <a:lnTo>
                  <a:pt x="2575" y="347"/>
                </a:lnTo>
                <a:lnTo>
                  <a:pt x="2552" y="378"/>
                </a:lnTo>
                <a:lnTo>
                  <a:pt x="2527" y="411"/>
                </a:lnTo>
                <a:lnTo>
                  <a:pt x="2491" y="406"/>
                </a:lnTo>
                <a:lnTo>
                  <a:pt x="2478" y="368"/>
                </a:lnTo>
                <a:lnTo>
                  <a:pt x="2463" y="370"/>
                </a:lnTo>
                <a:lnTo>
                  <a:pt x="2453" y="399"/>
                </a:lnTo>
                <a:lnTo>
                  <a:pt x="2412" y="401"/>
                </a:lnTo>
                <a:lnTo>
                  <a:pt x="2455" y="345"/>
                </a:lnTo>
                <a:lnTo>
                  <a:pt x="2560" y="278"/>
                </a:lnTo>
                <a:lnTo>
                  <a:pt x="2568" y="263"/>
                </a:lnTo>
                <a:lnTo>
                  <a:pt x="2509" y="266"/>
                </a:lnTo>
                <a:lnTo>
                  <a:pt x="2447" y="245"/>
                </a:lnTo>
                <a:lnTo>
                  <a:pt x="2427" y="273"/>
                </a:lnTo>
                <a:lnTo>
                  <a:pt x="2381" y="255"/>
                </a:lnTo>
                <a:lnTo>
                  <a:pt x="2350" y="268"/>
                </a:lnTo>
                <a:lnTo>
                  <a:pt x="2330" y="235"/>
                </a:lnTo>
                <a:lnTo>
                  <a:pt x="2279" y="237"/>
                </a:lnTo>
                <a:lnTo>
                  <a:pt x="2263" y="250"/>
                </a:lnTo>
                <a:lnTo>
                  <a:pt x="2207" y="214"/>
                </a:lnTo>
                <a:lnTo>
                  <a:pt x="2197" y="181"/>
                </a:lnTo>
                <a:lnTo>
                  <a:pt x="2130" y="166"/>
                </a:lnTo>
                <a:lnTo>
                  <a:pt x="2161" y="214"/>
                </a:lnTo>
                <a:lnTo>
                  <a:pt x="1176" y="184"/>
                </a:lnTo>
                <a:lnTo>
                  <a:pt x="1117" y="168"/>
                </a:lnTo>
                <a:lnTo>
                  <a:pt x="1012" y="156"/>
                </a:lnTo>
                <a:lnTo>
                  <a:pt x="879" y="135"/>
                </a:lnTo>
                <a:lnTo>
                  <a:pt x="713" y="120"/>
                </a:lnTo>
                <a:lnTo>
                  <a:pt x="649" y="109"/>
                </a:lnTo>
                <a:lnTo>
                  <a:pt x="560" y="94"/>
                </a:lnTo>
                <a:lnTo>
                  <a:pt x="496" y="79"/>
                </a:lnTo>
                <a:lnTo>
                  <a:pt x="322" y="30"/>
                </a:lnTo>
                <a:lnTo>
                  <a:pt x="312" y="33"/>
                </a:lnTo>
                <a:lnTo>
                  <a:pt x="317" y="58"/>
                </a:lnTo>
                <a:lnTo>
                  <a:pt x="327" y="84"/>
                </a:lnTo>
                <a:lnTo>
                  <a:pt x="319" y="94"/>
                </a:lnTo>
                <a:lnTo>
                  <a:pt x="306" y="107"/>
                </a:lnTo>
                <a:lnTo>
                  <a:pt x="314" y="125"/>
                </a:lnTo>
                <a:lnTo>
                  <a:pt x="337" y="166"/>
                </a:lnTo>
                <a:lnTo>
                  <a:pt x="319" y="194"/>
                </a:lnTo>
                <a:lnTo>
                  <a:pt x="306" y="230"/>
                </a:lnTo>
                <a:lnTo>
                  <a:pt x="278" y="230"/>
                </a:lnTo>
                <a:lnTo>
                  <a:pt x="301" y="214"/>
                </a:lnTo>
                <a:lnTo>
                  <a:pt x="309" y="194"/>
                </a:lnTo>
                <a:lnTo>
                  <a:pt x="304" y="176"/>
                </a:lnTo>
                <a:lnTo>
                  <a:pt x="289" y="171"/>
                </a:lnTo>
                <a:lnTo>
                  <a:pt x="296" y="158"/>
                </a:lnTo>
                <a:lnTo>
                  <a:pt x="317" y="163"/>
                </a:lnTo>
                <a:lnTo>
                  <a:pt x="317" y="153"/>
                </a:lnTo>
                <a:lnTo>
                  <a:pt x="304" y="122"/>
                </a:lnTo>
                <a:lnTo>
                  <a:pt x="289" y="120"/>
                </a:lnTo>
                <a:lnTo>
                  <a:pt x="258" y="115"/>
                </a:lnTo>
                <a:lnTo>
                  <a:pt x="232" y="92"/>
                </a:lnTo>
                <a:lnTo>
                  <a:pt x="214" y="81"/>
                </a:lnTo>
                <a:lnTo>
                  <a:pt x="194" y="71"/>
                </a:lnTo>
                <a:lnTo>
                  <a:pt x="181" y="94"/>
                </a:lnTo>
                <a:lnTo>
                  <a:pt x="191" y="127"/>
                </a:lnTo>
                <a:lnTo>
                  <a:pt x="194" y="156"/>
                </a:lnTo>
                <a:lnTo>
                  <a:pt x="191" y="191"/>
                </a:lnTo>
                <a:lnTo>
                  <a:pt x="191" y="222"/>
                </a:lnTo>
                <a:lnTo>
                  <a:pt x="194" y="235"/>
                </a:lnTo>
                <a:lnTo>
                  <a:pt x="207" y="258"/>
                </a:lnTo>
                <a:lnTo>
                  <a:pt x="194" y="276"/>
                </a:lnTo>
                <a:lnTo>
                  <a:pt x="196" y="289"/>
                </a:lnTo>
                <a:lnTo>
                  <a:pt x="199" y="314"/>
                </a:lnTo>
                <a:lnTo>
                  <a:pt x="181" y="322"/>
                </a:lnTo>
                <a:lnTo>
                  <a:pt x="166" y="378"/>
                </a:lnTo>
                <a:lnTo>
                  <a:pt x="153" y="429"/>
                </a:lnTo>
                <a:lnTo>
                  <a:pt x="133" y="480"/>
                </a:lnTo>
                <a:lnTo>
                  <a:pt x="109" y="521"/>
                </a:lnTo>
                <a:lnTo>
                  <a:pt x="86" y="572"/>
                </a:lnTo>
                <a:lnTo>
                  <a:pt x="61" y="603"/>
                </a:lnTo>
                <a:lnTo>
                  <a:pt x="61" y="680"/>
                </a:lnTo>
                <a:lnTo>
                  <a:pt x="61" y="751"/>
                </a:lnTo>
                <a:lnTo>
                  <a:pt x="53" y="777"/>
                </a:lnTo>
                <a:lnTo>
                  <a:pt x="28" y="823"/>
                </a:lnTo>
                <a:lnTo>
                  <a:pt x="0" y="869"/>
                </a:lnTo>
                <a:lnTo>
                  <a:pt x="28" y="931"/>
                </a:lnTo>
                <a:lnTo>
                  <a:pt x="20" y="982"/>
                </a:lnTo>
                <a:lnTo>
                  <a:pt x="12" y="1015"/>
                </a:lnTo>
                <a:lnTo>
                  <a:pt x="38" y="1076"/>
                </a:lnTo>
                <a:lnTo>
                  <a:pt x="56" y="1117"/>
                </a:lnTo>
                <a:lnTo>
                  <a:pt x="81" y="1135"/>
                </a:lnTo>
                <a:lnTo>
                  <a:pt x="107" y="1104"/>
                </a:lnTo>
                <a:lnTo>
                  <a:pt x="115" y="1125"/>
                </a:lnTo>
                <a:lnTo>
                  <a:pt x="122" y="1138"/>
                </a:lnTo>
                <a:lnTo>
                  <a:pt x="97" y="1143"/>
                </a:lnTo>
                <a:lnTo>
                  <a:pt x="99" y="1161"/>
                </a:lnTo>
                <a:lnTo>
                  <a:pt x="76" y="1148"/>
                </a:lnTo>
                <a:lnTo>
                  <a:pt x="79" y="1186"/>
                </a:lnTo>
                <a:lnTo>
                  <a:pt x="89" y="1220"/>
                </a:lnTo>
                <a:lnTo>
                  <a:pt x="94" y="1245"/>
                </a:lnTo>
                <a:lnTo>
                  <a:pt x="125" y="1240"/>
                </a:lnTo>
                <a:lnTo>
                  <a:pt x="120" y="1253"/>
                </a:lnTo>
                <a:lnTo>
                  <a:pt x="94" y="1271"/>
                </a:lnTo>
                <a:lnTo>
                  <a:pt x="94" y="1309"/>
                </a:lnTo>
                <a:lnTo>
                  <a:pt x="130" y="1350"/>
                </a:lnTo>
                <a:lnTo>
                  <a:pt x="145" y="1363"/>
                </a:lnTo>
                <a:lnTo>
                  <a:pt x="135" y="1381"/>
                </a:lnTo>
                <a:lnTo>
                  <a:pt x="148" y="1404"/>
                </a:lnTo>
                <a:lnTo>
                  <a:pt x="153" y="1432"/>
                </a:lnTo>
                <a:lnTo>
                  <a:pt x="163" y="1450"/>
                </a:lnTo>
                <a:lnTo>
                  <a:pt x="168" y="1470"/>
                </a:lnTo>
                <a:lnTo>
                  <a:pt x="171" y="1493"/>
                </a:lnTo>
                <a:lnTo>
                  <a:pt x="163" y="1506"/>
                </a:lnTo>
                <a:lnTo>
                  <a:pt x="189" y="1514"/>
                </a:lnTo>
                <a:lnTo>
                  <a:pt x="212" y="1516"/>
                </a:lnTo>
                <a:lnTo>
                  <a:pt x="232" y="1511"/>
                </a:lnTo>
                <a:lnTo>
                  <a:pt x="258" y="1514"/>
                </a:lnTo>
                <a:lnTo>
                  <a:pt x="263" y="1534"/>
                </a:lnTo>
                <a:lnTo>
                  <a:pt x="268" y="1550"/>
                </a:lnTo>
                <a:lnTo>
                  <a:pt x="294" y="1578"/>
                </a:lnTo>
                <a:lnTo>
                  <a:pt x="304" y="1588"/>
                </a:lnTo>
                <a:lnTo>
                  <a:pt x="317" y="1611"/>
                </a:lnTo>
                <a:lnTo>
                  <a:pt x="319" y="1624"/>
                </a:lnTo>
                <a:lnTo>
                  <a:pt x="342" y="1636"/>
                </a:lnTo>
                <a:lnTo>
                  <a:pt x="360" y="1654"/>
                </a:lnTo>
                <a:lnTo>
                  <a:pt x="383" y="1688"/>
                </a:lnTo>
                <a:lnTo>
                  <a:pt x="386" y="1729"/>
                </a:lnTo>
                <a:lnTo>
                  <a:pt x="386" y="1749"/>
                </a:lnTo>
                <a:lnTo>
                  <a:pt x="406" y="1752"/>
                </a:lnTo>
                <a:lnTo>
                  <a:pt x="429" y="1749"/>
                </a:lnTo>
                <a:lnTo>
                  <a:pt x="452" y="1746"/>
                </a:lnTo>
                <a:lnTo>
                  <a:pt x="488" y="1749"/>
                </a:lnTo>
                <a:lnTo>
                  <a:pt x="521" y="1749"/>
                </a:lnTo>
                <a:lnTo>
                  <a:pt x="565" y="1749"/>
                </a:lnTo>
                <a:lnTo>
                  <a:pt x="596" y="1752"/>
                </a:lnTo>
                <a:lnTo>
                  <a:pt x="601" y="1772"/>
                </a:lnTo>
                <a:lnTo>
                  <a:pt x="593" y="1790"/>
                </a:lnTo>
                <a:lnTo>
                  <a:pt x="631" y="1813"/>
                </a:lnTo>
                <a:lnTo>
                  <a:pt x="667" y="1831"/>
                </a:lnTo>
                <a:lnTo>
                  <a:pt x="736" y="1867"/>
                </a:lnTo>
                <a:lnTo>
                  <a:pt x="787" y="1895"/>
                </a:lnTo>
                <a:lnTo>
                  <a:pt x="844" y="1918"/>
                </a:lnTo>
                <a:lnTo>
                  <a:pt x="902" y="1936"/>
                </a:lnTo>
                <a:lnTo>
                  <a:pt x="941" y="1941"/>
                </a:lnTo>
                <a:lnTo>
                  <a:pt x="974" y="1936"/>
                </a:lnTo>
                <a:lnTo>
                  <a:pt x="1025" y="1941"/>
                </a:lnTo>
                <a:lnTo>
                  <a:pt x="1058" y="1946"/>
                </a:lnTo>
                <a:lnTo>
                  <a:pt x="1097" y="1943"/>
                </a:lnTo>
                <a:lnTo>
                  <a:pt x="1130" y="1951"/>
                </a:lnTo>
                <a:lnTo>
                  <a:pt x="1161" y="1951"/>
                </a:lnTo>
                <a:lnTo>
                  <a:pt x="1163" y="1908"/>
                </a:lnTo>
                <a:lnTo>
                  <a:pt x="1217" y="1915"/>
                </a:lnTo>
                <a:lnTo>
                  <a:pt x="1281" y="1918"/>
                </a:lnTo>
                <a:lnTo>
                  <a:pt x="1330" y="1974"/>
                </a:lnTo>
                <a:lnTo>
                  <a:pt x="1391" y="2025"/>
                </a:lnTo>
                <a:lnTo>
                  <a:pt x="1424" y="2064"/>
                </a:lnTo>
                <a:lnTo>
                  <a:pt x="1427" y="2097"/>
                </a:lnTo>
                <a:lnTo>
                  <a:pt x="1437" y="2133"/>
                </a:lnTo>
                <a:lnTo>
                  <a:pt x="1463" y="2158"/>
                </a:lnTo>
                <a:lnTo>
                  <a:pt x="1486" y="2181"/>
                </a:lnTo>
                <a:lnTo>
                  <a:pt x="1560" y="2225"/>
                </a:lnTo>
                <a:lnTo>
                  <a:pt x="1585" y="2220"/>
                </a:lnTo>
                <a:lnTo>
                  <a:pt x="1598" y="2207"/>
                </a:lnTo>
                <a:lnTo>
                  <a:pt x="1608" y="2179"/>
                </a:lnTo>
                <a:lnTo>
                  <a:pt x="1614" y="2158"/>
                </a:lnTo>
                <a:lnTo>
                  <a:pt x="1642" y="2156"/>
                </a:lnTo>
                <a:lnTo>
                  <a:pt x="1675" y="2158"/>
                </a:lnTo>
                <a:lnTo>
                  <a:pt x="1713" y="2166"/>
                </a:lnTo>
                <a:lnTo>
                  <a:pt x="1736" y="2181"/>
                </a:lnTo>
                <a:lnTo>
                  <a:pt x="1767" y="2197"/>
                </a:lnTo>
                <a:lnTo>
                  <a:pt x="1777" y="2217"/>
                </a:lnTo>
                <a:lnTo>
                  <a:pt x="1793" y="2253"/>
                </a:lnTo>
                <a:lnTo>
                  <a:pt x="1808" y="2286"/>
                </a:lnTo>
                <a:lnTo>
                  <a:pt x="1823" y="2312"/>
                </a:lnTo>
                <a:lnTo>
                  <a:pt x="1854" y="2330"/>
                </a:lnTo>
                <a:lnTo>
                  <a:pt x="1880" y="2358"/>
                </a:lnTo>
                <a:lnTo>
                  <a:pt x="1890" y="2396"/>
                </a:lnTo>
                <a:lnTo>
                  <a:pt x="1897" y="2427"/>
                </a:lnTo>
                <a:lnTo>
                  <a:pt x="1918" y="2478"/>
                </a:lnTo>
                <a:lnTo>
                  <a:pt x="1946" y="2483"/>
                </a:lnTo>
                <a:lnTo>
                  <a:pt x="1979" y="2496"/>
                </a:lnTo>
                <a:lnTo>
                  <a:pt x="2010" y="2504"/>
                </a:lnTo>
                <a:lnTo>
                  <a:pt x="2051" y="2506"/>
                </a:lnTo>
                <a:lnTo>
                  <a:pt x="2074" y="2522"/>
                </a:lnTo>
                <a:lnTo>
                  <a:pt x="2130" y="2519"/>
                </a:lnTo>
                <a:lnTo>
                  <a:pt x="2135" y="2481"/>
                </a:lnTo>
                <a:lnTo>
                  <a:pt x="2102" y="2452"/>
                </a:lnTo>
                <a:lnTo>
                  <a:pt x="2097" y="2409"/>
                </a:lnTo>
                <a:lnTo>
                  <a:pt x="2120" y="2378"/>
                </a:lnTo>
                <a:lnTo>
                  <a:pt x="2117" y="2348"/>
                </a:lnTo>
                <a:lnTo>
                  <a:pt x="2125" y="2337"/>
                </a:lnTo>
                <a:lnTo>
                  <a:pt x="2130" y="2314"/>
                </a:lnTo>
                <a:lnTo>
                  <a:pt x="2151" y="2302"/>
                </a:lnTo>
                <a:lnTo>
                  <a:pt x="2187" y="2276"/>
                </a:lnTo>
                <a:lnTo>
                  <a:pt x="2207" y="2276"/>
                </a:lnTo>
                <a:lnTo>
                  <a:pt x="2250" y="2248"/>
                </a:lnTo>
                <a:lnTo>
                  <a:pt x="2279" y="2222"/>
                </a:lnTo>
                <a:lnTo>
                  <a:pt x="2325" y="2197"/>
                </a:lnTo>
                <a:lnTo>
                  <a:pt x="2312" y="2161"/>
                </a:lnTo>
                <a:lnTo>
                  <a:pt x="2322" y="2153"/>
                </a:lnTo>
                <a:lnTo>
                  <a:pt x="2335" y="2189"/>
                </a:lnTo>
                <a:lnTo>
                  <a:pt x="2396" y="2135"/>
                </a:lnTo>
                <a:lnTo>
                  <a:pt x="2447" y="2138"/>
                </a:lnTo>
                <a:lnTo>
                  <a:pt x="2514" y="2153"/>
                </a:lnTo>
                <a:lnTo>
                  <a:pt x="2568" y="2146"/>
                </a:lnTo>
                <a:lnTo>
                  <a:pt x="2593" y="2140"/>
                </a:lnTo>
                <a:lnTo>
                  <a:pt x="2580" y="2117"/>
                </a:lnTo>
                <a:lnTo>
                  <a:pt x="2603" y="2120"/>
                </a:lnTo>
                <a:lnTo>
                  <a:pt x="2619" y="2140"/>
                </a:lnTo>
                <a:lnTo>
                  <a:pt x="2619" y="2156"/>
                </a:lnTo>
                <a:lnTo>
                  <a:pt x="2667" y="2158"/>
                </a:lnTo>
                <a:lnTo>
                  <a:pt x="2693" y="2161"/>
                </a:lnTo>
                <a:lnTo>
                  <a:pt x="2703" y="2151"/>
                </a:lnTo>
                <a:lnTo>
                  <a:pt x="2724" y="2169"/>
                </a:lnTo>
                <a:lnTo>
                  <a:pt x="2742" y="2174"/>
                </a:lnTo>
                <a:lnTo>
                  <a:pt x="2762" y="2169"/>
                </a:lnTo>
                <a:lnTo>
                  <a:pt x="2747" y="2140"/>
                </a:lnTo>
                <a:lnTo>
                  <a:pt x="2770" y="2140"/>
                </a:lnTo>
                <a:lnTo>
                  <a:pt x="2785" y="2148"/>
                </a:lnTo>
                <a:lnTo>
                  <a:pt x="2806" y="2163"/>
                </a:lnTo>
                <a:lnTo>
                  <a:pt x="2821" y="2158"/>
                </a:lnTo>
                <a:lnTo>
                  <a:pt x="2836" y="2143"/>
                </a:lnTo>
                <a:lnTo>
                  <a:pt x="2826" y="2120"/>
                </a:lnTo>
                <a:lnTo>
                  <a:pt x="2803" y="2112"/>
                </a:lnTo>
                <a:lnTo>
                  <a:pt x="2790" y="2102"/>
                </a:lnTo>
                <a:lnTo>
                  <a:pt x="2800" y="2079"/>
                </a:lnTo>
                <a:lnTo>
                  <a:pt x="2800" y="2056"/>
                </a:lnTo>
                <a:lnTo>
                  <a:pt x="2777" y="2056"/>
                </a:lnTo>
                <a:lnTo>
                  <a:pt x="2757" y="2079"/>
                </a:lnTo>
                <a:lnTo>
                  <a:pt x="2754" y="2048"/>
                </a:lnTo>
                <a:lnTo>
                  <a:pt x="2729" y="2064"/>
                </a:lnTo>
                <a:lnTo>
                  <a:pt x="2703" y="2074"/>
                </a:lnTo>
                <a:lnTo>
                  <a:pt x="2696" y="2059"/>
                </a:lnTo>
                <a:lnTo>
                  <a:pt x="2713" y="2033"/>
                </a:lnTo>
                <a:lnTo>
                  <a:pt x="2785" y="2046"/>
                </a:lnTo>
                <a:lnTo>
                  <a:pt x="2800" y="2020"/>
                </a:lnTo>
                <a:lnTo>
                  <a:pt x="2834" y="2010"/>
                </a:lnTo>
                <a:lnTo>
                  <a:pt x="2875" y="2020"/>
                </a:lnTo>
                <a:lnTo>
                  <a:pt x="2890" y="2010"/>
                </a:lnTo>
                <a:lnTo>
                  <a:pt x="2890" y="1977"/>
                </a:lnTo>
                <a:lnTo>
                  <a:pt x="2908" y="2018"/>
                </a:lnTo>
                <a:lnTo>
                  <a:pt x="2916" y="2033"/>
                </a:lnTo>
                <a:lnTo>
                  <a:pt x="2946" y="2018"/>
                </a:lnTo>
                <a:lnTo>
                  <a:pt x="2969" y="1989"/>
                </a:lnTo>
                <a:lnTo>
                  <a:pt x="2980" y="2007"/>
                </a:lnTo>
                <a:lnTo>
                  <a:pt x="3000" y="2012"/>
                </a:lnTo>
                <a:lnTo>
                  <a:pt x="3033" y="2000"/>
                </a:lnTo>
                <a:lnTo>
                  <a:pt x="3097" y="1989"/>
                </a:lnTo>
                <a:lnTo>
                  <a:pt x="3113" y="2002"/>
                </a:lnTo>
                <a:lnTo>
                  <a:pt x="3128" y="2023"/>
                </a:lnTo>
                <a:lnTo>
                  <a:pt x="3156" y="2028"/>
                </a:lnTo>
                <a:lnTo>
                  <a:pt x="3182" y="2030"/>
                </a:lnTo>
                <a:lnTo>
                  <a:pt x="3212" y="2018"/>
                </a:lnTo>
                <a:lnTo>
                  <a:pt x="3233" y="1997"/>
                </a:lnTo>
                <a:lnTo>
                  <a:pt x="3251" y="1992"/>
                </a:lnTo>
                <a:lnTo>
                  <a:pt x="3263" y="2000"/>
                </a:lnTo>
                <a:lnTo>
                  <a:pt x="3279" y="2018"/>
                </a:lnTo>
                <a:lnTo>
                  <a:pt x="3304" y="2041"/>
                </a:lnTo>
                <a:lnTo>
                  <a:pt x="3327" y="2046"/>
                </a:lnTo>
                <a:lnTo>
                  <a:pt x="3348" y="2051"/>
                </a:lnTo>
                <a:lnTo>
                  <a:pt x="3368" y="2071"/>
                </a:lnTo>
                <a:lnTo>
                  <a:pt x="3384" y="2097"/>
                </a:lnTo>
                <a:lnTo>
                  <a:pt x="3399" y="2112"/>
                </a:lnTo>
                <a:lnTo>
                  <a:pt x="3391" y="2148"/>
                </a:lnTo>
                <a:lnTo>
                  <a:pt x="3394" y="2176"/>
                </a:lnTo>
                <a:lnTo>
                  <a:pt x="3394" y="2197"/>
                </a:lnTo>
                <a:lnTo>
                  <a:pt x="3402" y="2212"/>
                </a:lnTo>
                <a:lnTo>
                  <a:pt x="3412" y="2215"/>
                </a:lnTo>
                <a:lnTo>
                  <a:pt x="3417" y="2184"/>
                </a:lnTo>
                <a:lnTo>
                  <a:pt x="3432" y="2202"/>
                </a:lnTo>
                <a:lnTo>
                  <a:pt x="3422" y="2225"/>
                </a:lnTo>
                <a:lnTo>
                  <a:pt x="3417" y="2243"/>
                </a:lnTo>
                <a:lnTo>
                  <a:pt x="3430" y="2253"/>
                </a:lnTo>
                <a:lnTo>
                  <a:pt x="3458" y="2281"/>
                </a:lnTo>
                <a:lnTo>
                  <a:pt x="3478" y="2286"/>
                </a:lnTo>
                <a:lnTo>
                  <a:pt x="3491" y="2319"/>
                </a:lnTo>
                <a:lnTo>
                  <a:pt x="3504" y="2325"/>
                </a:lnTo>
                <a:lnTo>
                  <a:pt x="3524" y="2363"/>
                </a:lnTo>
                <a:lnTo>
                  <a:pt x="3550" y="2376"/>
                </a:lnTo>
                <a:lnTo>
                  <a:pt x="3576" y="2386"/>
                </a:lnTo>
                <a:lnTo>
                  <a:pt x="3593" y="2414"/>
                </a:lnTo>
                <a:lnTo>
                  <a:pt x="3629" y="2409"/>
                </a:lnTo>
                <a:lnTo>
                  <a:pt x="3680" y="2396"/>
                </a:lnTo>
                <a:lnTo>
                  <a:pt x="3693" y="2342"/>
                </a:lnTo>
                <a:lnTo>
                  <a:pt x="3685" y="2307"/>
                </a:lnTo>
                <a:lnTo>
                  <a:pt x="3685" y="2245"/>
                </a:lnTo>
                <a:lnTo>
                  <a:pt x="3673" y="2227"/>
                </a:lnTo>
                <a:lnTo>
                  <a:pt x="3647" y="2197"/>
                </a:lnTo>
                <a:lnTo>
                  <a:pt x="3624" y="2163"/>
                </a:lnTo>
                <a:lnTo>
                  <a:pt x="3606" y="2122"/>
                </a:lnTo>
                <a:lnTo>
                  <a:pt x="3586" y="2074"/>
                </a:lnTo>
                <a:lnTo>
                  <a:pt x="3555" y="2030"/>
                </a:lnTo>
                <a:lnTo>
                  <a:pt x="3529" y="1997"/>
                </a:lnTo>
                <a:lnTo>
                  <a:pt x="3501" y="1954"/>
                </a:lnTo>
                <a:lnTo>
                  <a:pt x="3478" y="1915"/>
                </a:lnTo>
                <a:lnTo>
                  <a:pt x="3471" y="1882"/>
                </a:lnTo>
                <a:lnTo>
                  <a:pt x="3468" y="1856"/>
                </a:lnTo>
                <a:lnTo>
                  <a:pt x="3473" y="1836"/>
                </a:lnTo>
                <a:lnTo>
                  <a:pt x="3478" y="1828"/>
                </a:lnTo>
                <a:lnTo>
                  <a:pt x="3478" y="1775"/>
                </a:lnTo>
                <a:lnTo>
                  <a:pt x="3506" y="1726"/>
                </a:lnTo>
                <a:lnTo>
                  <a:pt x="3501" y="1695"/>
                </a:lnTo>
                <a:lnTo>
                  <a:pt x="3545" y="1685"/>
                </a:lnTo>
                <a:lnTo>
                  <a:pt x="3599" y="1631"/>
                </a:lnTo>
                <a:lnTo>
                  <a:pt x="3627" y="1544"/>
                </a:lnTo>
                <a:lnTo>
                  <a:pt x="3696" y="1516"/>
                </a:lnTo>
                <a:lnTo>
                  <a:pt x="3739" y="1437"/>
                </a:lnTo>
                <a:lnTo>
                  <a:pt x="3806" y="1411"/>
                </a:lnTo>
                <a:lnTo>
                  <a:pt x="3839" y="1350"/>
                </a:lnTo>
                <a:lnTo>
                  <a:pt x="3839" y="1307"/>
                </a:lnTo>
                <a:lnTo>
                  <a:pt x="3842" y="1268"/>
                </a:lnTo>
                <a:lnTo>
                  <a:pt x="3824" y="1271"/>
                </a:lnTo>
                <a:lnTo>
                  <a:pt x="3824" y="1332"/>
                </a:lnTo>
                <a:lnTo>
                  <a:pt x="3783" y="1381"/>
                </a:lnTo>
                <a:lnTo>
                  <a:pt x="3726" y="1391"/>
                </a:lnTo>
                <a:lnTo>
                  <a:pt x="3783" y="1363"/>
                </a:lnTo>
                <a:lnTo>
                  <a:pt x="3749" y="1350"/>
                </a:lnTo>
                <a:lnTo>
                  <a:pt x="3783" y="1342"/>
                </a:lnTo>
                <a:lnTo>
                  <a:pt x="3801" y="1345"/>
                </a:lnTo>
                <a:lnTo>
                  <a:pt x="3811" y="1309"/>
                </a:lnTo>
                <a:lnTo>
                  <a:pt x="3808" y="1276"/>
                </a:lnTo>
                <a:lnTo>
                  <a:pt x="3778" y="1276"/>
                </a:lnTo>
                <a:lnTo>
                  <a:pt x="3734" y="1291"/>
                </a:lnTo>
                <a:lnTo>
                  <a:pt x="3734" y="1261"/>
                </a:lnTo>
                <a:lnTo>
                  <a:pt x="3760" y="1273"/>
                </a:lnTo>
                <a:lnTo>
                  <a:pt x="3798" y="1255"/>
                </a:lnTo>
                <a:lnTo>
                  <a:pt x="3803" y="1237"/>
                </a:lnTo>
                <a:lnTo>
                  <a:pt x="3778" y="1227"/>
                </a:lnTo>
                <a:lnTo>
                  <a:pt x="3780" y="1191"/>
                </a:lnTo>
                <a:lnTo>
                  <a:pt x="3749" y="1176"/>
                </a:lnTo>
                <a:lnTo>
                  <a:pt x="3739" y="1189"/>
                </a:lnTo>
                <a:lnTo>
                  <a:pt x="3729" y="1163"/>
                </a:lnTo>
                <a:lnTo>
                  <a:pt x="3734" y="1133"/>
                </a:lnTo>
                <a:lnTo>
                  <a:pt x="3739" y="1102"/>
                </a:lnTo>
                <a:lnTo>
                  <a:pt x="3685" y="1081"/>
                </a:lnTo>
                <a:lnTo>
                  <a:pt x="3701" y="1074"/>
                </a:lnTo>
                <a:lnTo>
                  <a:pt x="3685" y="1010"/>
                </a:lnTo>
                <a:lnTo>
                  <a:pt x="3685" y="971"/>
                </a:lnTo>
                <a:lnTo>
                  <a:pt x="3696" y="961"/>
                </a:lnTo>
                <a:lnTo>
                  <a:pt x="3696" y="1015"/>
                </a:lnTo>
                <a:lnTo>
                  <a:pt x="3716" y="1051"/>
                </a:lnTo>
                <a:lnTo>
                  <a:pt x="3747" y="1087"/>
                </a:lnTo>
                <a:lnTo>
                  <a:pt x="3747" y="1153"/>
                </a:lnTo>
                <a:lnTo>
                  <a:pt x="3780" y="1158"/>
                </a:lnTo>
                <a:lnTo>
                  <a:pt x="3806" y="1092"/>
                </a:lnTo>
                <a:lnTo>
                  <a:pt x="3806" y="994"/>
                </a:lnTo>
                <a:lnTo>
                  <a:pt x="3770" y="969"/>
                </a:lnTo>
                <a:lnTo>
                  <a:pt x="3772" y="948"/>
                </a:lnTo>
                <a:lnTo>
                  <a:pt x="3816" y="969"/>
                </a:lnTo>
                <a:lnTo>
                  <a:pt x="3836" y="920"/>
                </a:lnTo>
                <a:lnTo>
                  <a:pt x="3839" y="879"/>
                </a:lnTo>
                <a:lnTo>
                  <a:pt x="3839" y="808"/>
                </a:lnTo>
                <a:lnTo>
                  <a:pt x="3819" y="785"/>
                </a:lnTo>
                <a:lnTo>
                  <a:pt x="3829" y="767"/>
                </a:lnTo>
                <a:lnTo>
                  <a:pt x="3844" y="785"/>
                </a:lnTo>
                <a:lnTo>
                  <a:pt x="3928" y="741"/>
                </a:lnTo>
                <a:lnTo>
                  <a:pt x="3990" y="693"/>
                </a:lnTo>
                <a:lnTo>
                  <a:pt x="3944" y="688"/>
                </a:lnTo>
                <a:lnTo>
                  <a:pt x="3880" y="726"/>
                </a:lnTo>
                <a:lnTo>
                  <a:pt x="3839" y="741"/>
                </a:lnTo>
                <a:lnTo>
                  <a:pt x="3867" y="705"/>
                </a:lnTo>
                <a:lnTo>
                  <a:pt x="3895" y="688"/>
                </a:lnTo>
                <a:lnTo>
                  <a:pt x="3913" y="695"/>
                </a:lnTo>
                <a:lnTo>
                  <a:pt x="3959" y="670"/>
                </a:lnTo>
                <a:lnTo>
                  <a:pt x="3969" y="647"/>
                </a:lnTo>
                <a:lnTo>
                  <a:pt x="3982" y="647"/>
                </a:lnTo>
                <a:lnTo>
                  <a:pt x="4000" y="634"/>
                </a:lnTo>
                <a:lnTo>
                  <a:pt x="4021" y="611"/>
                </a:lnTo>
                <a:lnTo>
                  <a:pt x="4056" y="624"/>
                </a:lnTo>
                <a:lnTo>
                  <a:pt x="4074" y="608"/>
                </a:lnTo>
                <a:lnTo>
                  <a:pt x="4090" y="585"/>
                </a:lnTo>
                <a:lnTo>
                  <a:pt x="4074" y="555"/>
                </a:lnTo>
                <a:lnTo>
                  <a:pt x="4051" y="537"/>
                </a:lnTo>
                <a:lnTo>
                  <a:pt x="4038" y="534"/>
                </a:lnTo>
                <a:lnTo>
                  <a:pt x="4023" y="544"/>
                </a:lnTo>
                <a:lnTo>
                  <a:pt x="4038" y="567"/>
                </a:lnTo>
                <a:lnTo>
                  <a:pt x="4046" y="583"/>
                </a:lnTo>
                <a:lnTo>
                  <a:pt x="4028" y="583"/>
                </a:lnTo>
                <a:lnTo>
                  <a:pt x="4005" y="552"/>
                </a:lnTo>
                <a:lnTo>
                  <a:pt x="3985" y="557"/>
                </a:lnTo>
                <a:lnTo>
                  <a:pt x="3990" y="537"/>
                </a:lnTo>
                <a:lnTo>
                  <a:pt x="4000" y="514"/>
                </a:lnTo>
                <a:lnTo>
                  <a:pt x="3980" y="511"/>
                </a:lnTo>
                <a:lnTo>
                  <a:pt x="3995" y="465"/>
                </a:lnTo>
                <a:lnTo>
                  <a:pt x="3990" y="439"/>
                </a:lnTo>
                <a:lnTo>
                  <a:pt x="4013" y="419"/>
                </a:lnTo>
                <a:lnTo>
                  <a:pt x="4000" y="391"/>
                </a:lnTo>
                <a:lnTo>
                  <a:pt x="4021" y="378"/>
                </a:lnTo>
                <a:lnTo>
                  <a:pt x="4044" y="360"/>
                </a:lnTo>
                <a:lnTo>
                  <a:pt x="4067" y="352"/>
                </a:lnTo>
                <a:lnTo>
                  <a:pt x="4074" y="306"/>
                </a:lnTo>
                <a:lnTo>
                  <a:pt x="4097" y="306"/>
                </a:lnTo>
                <a:lnTo>
                  <a:pt x="4128" y="286"/>
                </a:lnTo>
                <a:lnTo>
                  <a:pt x="4146" y="263"/>
                </a:lnTo>
                <a:lnTo>
                  <a:pt x="4172" y="242"/>
                </a:lnTo>
                <a:lnTo>
                  <a:pt x="4169" y="212"/>
                </a:lnTo>
                <a:lnTo>
                  <a:pt x="4133" y="196"/>
                </a:lnTo>
                <a:lnTo>
                  <a:pt x="4110" y="166"/>
                </a:lnTo>
                <a:lnTo>
                  <a:pt x="4072" y="166"/>
                </a:lnTo>
                <a:lnTo>
                  <a:pt x="4054" y="133"/>
                </a:lnTo>
                <a:lnTo>
                  <a:pt x="4049" y="94"/>
                </a:lnTo>
                <a:lnTo>
                  <a:pt x="4038" y="58"/>
                </a:lnTo>
                <a:lnTo>
                  <a:pt x="4021" y="15"/>
                </a:lnTo>
              </a:path>
            </a:pathLst>
          </a:custGeom>
          <a:solidFill>
            <a:srgbClr val="0033cc"/>
          </a:solidFill>
          <a:ln cap="rnd"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288" name=""/>
          <p:cNvSpPr/>
          <p:nvPr/>
        </p:nvSpPr>
        <p:spPr>
          <a:xfrm>
            <a:off x="44280" y="1436760"/>
            <a:ext cx="1218240" cy="6861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500" strike="noStrike" u="none">
                <a:solidFill>
                  <a:srgbClr val="ffffff"/>
                </a:solidFill>
                <a:effectLst/>
                <a:uFillTx/>
                <a:latin typeface="Frutiger 45 Light"/>
              </a:rPr>
              <a:t>San Francisco</a:t>
            </a:r>
            <a:endParaRPr b="0" lang="en-US" sz="1500" strike="noStrike" u="none">
              <a:solidFill>
                <a:srgbClr val="ffffff"/>
              </a:solidFill>
              <a:effectLst/>
              <a:uFillTx/>
              <a:latin typeface="Times New Roman"/>
            </a:endParaRPr>
          </a:p>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500" strike="noStrike" u="none">
                <a:solidFill>
                  <a:srgbClr val="ffffff"/>
                </a:solidFill>
                <a:effectLst/>
                <a:uFillTx/>
                <a:latin typeface="Frutiger 45 Light"/>
              </a:rPr>
              <a:t>NAP</a:t>
            </a:r>
            <a:endParaRPr b="0" lang="en-US" sz="1500" strike="noStrike" u="none">
              <a:solidFill>
                <a:srgbClr val="ffffff"/>
              </a:solidFill>
              <a:effectLst/>
              <a:uFillTx/>
              <a:latin typeface="Times New Roman"/>
            </a:endParaRPr>
          </a:p>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500" strike="noStrike" u="none">
                <a:solidFill>
                  <a:srgbClr val="ffffff"/>
                </a:solidFill>
                <a:effectLst/>
                <a:uFillTx/>
                <a:latin typeface="Frutiger 45 Light"/>
              </a:rPr>
              <a:t>PacBell</a:t>
            </a:r>
            <a:endParaRPr b="0" lang="en-US" sz="1500" strike="noStrike" u="none">
              <a:solidFill>
                <a:srgbClr val="ffffff"/>
              </a:solidFill>
              <a:effectLst/>
              <a:uFillTx/>
              <a:latin typeface="Times New Roman"/>
            </a:endParaRPr>
          </a:p>
        </p:txBody>
      </p:sp>
      <p:sp>
        <p:nvSpPr>
          <p:cNvPr id="289" name=""/>
          <p:cNvSpPr/>
          <p:nvPr/>
        </p:nvSpPr>
        <p:spPr>
          <a:xfrm>
            <a:off x="1171440" y="1846440"/>
            <a:ext cx="714600" cy="64800"/>
          </a:xfrm>
          <a:prstGeom prst="line">
            <a:avLst/>
          </a:prstGeom>
          <a:ln w="9360">
            <a:solidFill>
              <a:srgbClr val="ffffff"/>
            </a:solidFill>
            <a:miter/>
            <a:tailEnd len="med" type="triangle" w="med"/>
          </a:ln>
        </p:spPr>
        <p:style>
          <a:lnRef idx="0"/>
          <a:fillRef idx="0"/>
          <a:effectRef idx="0"/>
          <a:fontRef idx="minor"/>
        </p:style>
        <p:txBody>
          <a:bodyPr lIns="90000" rIns="90000" tIns="18000" bIns="18000" anchor="ctr">
            <a:noAutofit/>
          </a:bodyPr>
          <a:p>
            <a:endParaRPr b="0" lang="en-US" sz="2400" strike="noStrike" u="none">
              <a:solidFill>
                <a:srgbClr val="ffffff"/>
              </a:solidFill>
              <a:effectLst/>
              <a:uFillTx/>
              <a:latin typeface="Times New Roman"/>
            </a:endParaRPr>
          </a:p>
        </p:txBody>
      </p:sp>
      <p:sp>
        <p:nvSpPr>
          <p:cNvPr id="290" name=""/>
          <p:cNvSpPr/>
          <p:nvPr/>
        </p:nvSpPr>
        <p:spPr>
          <a:xfrm>
            <a:off x="125280" y="2206800"/>
            <a:ext cx="1936800" cy="91476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500" strike="noStrike" u="none">
                <a:solidFill>
                  <a:srgbClr val="ffffff"/>
                </a:solidFill>
                <a:effectLst/>
                <a:uFillTx/>
                <a:latin typeface="Frutiger 45 Light"/>
              </a:rPr>
              <a:t>FIX-West</a:t>
            </a:r>
            <a:endParaRPr b="0" lang="en-US" sz="1500" strike="noStrike" u="none">
              <a:solidFill>
                <a:srgbClr val="ffffff"/>
              </a:solidFill>
              <a:effectLst/>
              <a:uFillTx/>
              <a:latin typeface="Times New Roman"/>
            </a:endParaRPr>
          </a:p>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500" strike="noStrike" u="none">
                <a:solidFill>
                  <a:srgbClr val="ffffff"/>
                </a:solidFill>
                <a:effectLst/>
                <a:uFillTx/>
                <a:latin typeface="Frutiger 45 Light"/>
              </a:rPr>
              <a:t>Ames Research Center</a:t>
            </a:r>
            <a:endParaRPr b="0" lang="en-US" sz="1500" strike="noStrike" u="none">
              <a:solidFill>
                <a:srgbClr val="ffffff"/>
              </a:solidFill>
              <a:effectLst/>
              <a:uFillTx/>
              <a:latin typeface="Times New Roman"/>
            </a:endParaRPr>
          </a:p>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500" strike="noStrike" u="none">
                <a:solidFill>
                  <a:srgbClr val="ffffff"/>
                </a:solidFill>
                <a:effectLst/>
                <a:uFillTx/>
                <a:latin typeface="Frutiger 45 Light"/>
              </a:rPr>
              <a:t>Mountain View</a:t>
            </a:r>
            <a:endParaRPr b="0" lang="en-US" sz="1500" strike="noStrike" u="none">
              <a:solidFill>
                <a:srgbClr val="ffffff"/>
              </a:solidFill>
              <a:effectLst/>
              <a:uFillTx/>
              <a:latin typeface="Times New Roman"/>
            </a:endParaRPr>
          </a:p>
        </p:txBody>
      </p:sp>
      <p:sp>
        <p:nvSpPr>
          <p:cNvPr id="291" name=""/>
          <p:cNvSpPr/>
          <p:nvPr/>
        </p:nvSpPr>
        <p:spPr>
          <a:xfrm flipV="1">
            <a:off x="1395360" y="2023560"/>
            <a:ext cx="507960" cy="295560"/>
          </a:xfrm>
          <a:prstGeom prst="line">
            <a:avLst/>
          </a:prstGeom>
          <a:ln w="936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92" name=""/>
          <p:cNvSpPr/>
          <p:nvPr/>
        </p:nvSpPr>
        <p:spPr>
          <a:xfrm>
            <a:off x="1401840" y="3105000"/>
            <a:ext cx="1049040" cy="4575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500" strike="noStrike" u="none">
                <a:solidFill>
                  <a:srgbClr val="ffffff"/>
                </a:solidFill>
                <a:effectLst/>
                <a:uFillTx/>
                <a:latin typeface="Frutiger 45 Light"/>
              </a:rPr>
              <a:t>MAE-LA</a:t>
            </a:r>
            <a:endParaRPr b="0" lang="en-US" sz="1500" strike="noStrike" u="none">
              <a:solidFill>
                <a:srgbClr val="ffffff"/>
              </a:solidFill>
              <a:effectLst/>
              <a:uFillTx/>
              <a:latin typeface="Times New Roman"/>
            </a:endParaRPr>
          </a:p>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500" strike="noStrike" u="none">
                <a:solidFill>
                  <a:srgbClr val="ffffff"/>
                </a:solidFill>
                <a:effectLst/>
                <a:uFillTx/>
                <a:latin typeface="Frutiger 45 Light"/>
              </a:rPr>
              <a:t>Los Angeles</a:t>
            </a:r>
            <a:endParaRPr b="0" lang="en-US" sz="1500" strike="noStrike" u="none">
              <a:solidFill>
                <a:srgbClr val="ffffff"/>
              </a:solidFill>
              <a:effectLst/>
              <a:uFillTx/>
              <a:latin typeface="Times New Roman"/>
            </a:endParaRPr>
          </a:p>
        </p:txBody>
      </p:sp>
      <p:sp>
        <p:nvSpPr>
          <p:cNvPr id="293" name=""/>
          <p:cNvSpPr/>
          <p:nvPr/>
        </p:nvSpPr>
        <p:spPr>
          <a:xfrm flipV="1">
            <a:off x="1852560" y="2727360"/>
            <a:ext cx="219240" cy="357120"/>
          </a:xfrm>
          <a:prstGeom prst="line">
            <a:avLst/>
          </a:prstGeom>
          <a:ln w="936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94" name=""/>
          <p:cNvSpPr/>
          <p:nvPr/>
        </p:nvSpPr>
        <p:spPr>
          <a:xfrm flipH="1">
            <a:off x="1963800" y="1874880"/>
            <a:ext cx="442800" cy="220680"/>
          </a:xfrm>
          <a:prstGeom prst="line">
            <a:avLst/>
          </a:prstGeom>
          <a:ln w="936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95" name=""/>
          <p:cNvSpPr/>
          <p:nvPr/>
        </p:nvSpPr>
        <p:spPr>
          <a:xfrm flipH="1">
            <a:off x="1897200" y="1636560"/>
            <a:ext cx="396720" cy="384480"/>
          </a:xfrm>
          <a:prstGeom prst="line">
            <a:avLst/>
          </a:prstGeom>
          <a:ln w="936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96" name=""/>
          <p:cNvSpPr/>
          <p:nvPr/>
        </p:nvSpPr>
        <p:spPr>
          <a:xfrm>
            <a:off x="1984320" y="1135080"/>
            <a:ext cx="1006560" cy="4575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500" strike="noStrike" u="none">
                <a:solidFill>
                  <a:srgbClr val="ffffff"/>
                </a:solidFill>
                <a:effectLst/>
                <a:uFillTx/>
                <a:latin typeface="Frutiger 45 Light"/>
              </a:rPr>
              <a:t>CIX</a:t>
            </a:r>
            <a:endParaRPr b="0" lang="en-US" sz="1500" strike="noStrike" u="none">
              <a:solidFill>
                <a:srgbClr val="ffffff"/>
              </a:solidFill>
              <a:effectLst/>
              <a:uFillTx/>
              <a:latin typeface="Times New Roman"/>
            </a:endParaRPr>
          </a:p>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500" strike="noStrike" u="none">
                <a:solidFill>
                  <a:srgbClr val="ffffff"/>
                </a:solidFill>
                <a:effectLst/>
                <a:uFillTx/>
                <a:latin typeface="Frutiger 45 Light"/>
              </a:rPr>
              <a:t>Santa Clara</a:t>
            </a:r>
            <a:endParaRPr b="0" lang="en-US" sz="1500" strike="noStrike" u="none">
              <a:solidFill>
                <a:srgbClr val="ffffff"/>
              </a:solidFill>
              <a:effectLst/>
              <a:uFillTx/>
              <a:latin typeface="Times New Roman"/>
            </a:endParaRPr>
          </a:p>
        </p:txBody>
      </p:sp>
      <p:sp>
        <p:nvSpPr>
          <p:cNvPr id="297" name=""/>
          <p:cNvSpPr/>
          <p:nvPr/>
        </p:nvSpPr>
        <p:spPr>
          <a:xfrm>
            <a:off x="2416680" y="1636560"/>
            <a:ext cx="910800" cy="4575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500" strike="noStrike" u="none">
                <a:solidFill>
                  <a:srgbClr val="ffffff"/>
                </a:solidFill>
                <a:effectLst/>
                <a:uFillTx/>
                <a:latin typeface="Frutiger 45 Light"/>
              </a:rPr>
              <a:t>MAE-West</a:t>
            </a:r>
            <a:endParaRPr b="0" lang="en-US" sz="1500" strike="noStrike" u="none">
              <a:solidFill>
                <a:srgbClr val="ffffff"/>
              </a:solidFill>
              <a:effectLst/>
              <a:uFillTx/>
              <a:latin typeface="Times New Roman"/>
            </a:endParaRPr>
          </a:p>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500" strike="noStrike" u="none">
                <a:solidFill>
                  <a:srgbClr val="ffffff"/>
                </a:solidFill>
                <a:effectLst/>
                <a:uFillTx/>
                <a:latin typeface="Frutiger 45 Light"/>
              </a:rPr>
              <a:t>San Jose</a:t>
            </a:r>
            <a:endParaRPr b="0" lang="en-US" sz="1500" strike="noStrike" u="none">
              <a:solidFill>
                <a:srgbClr val="ffffff"/>
              </a:solidFill>
              <a:effectLst/>
              <a:uFillTx/>
              <a:latin typeface="Times New Roman"/>
            </a:endParaRPr>
          </a:p>
        </p:txBody>
      </p:sp>
      <p:sp>
        <p:nvSpPr>
          <p:cNvPr id="298" name=""/>
          <p:cNvSpPr/>
          <p:nvPr/>
        </p:nvSpPr>
        <p:spPr>
          <a:xfrm>
            <a:off x="4319640" y="1379520"/>
            <a:ext cx="453960" cy="277920"/>
          </a:xfrm>
          <a:prstGeom prst="line">
            <a:avLst/>
          </a:prstGeom>
          <a:ln w="936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299" name=""/>
          <p:cNvSpPr/>
          <p:nvPr/>
        </p:nvSpPr>
        <p:spPr>
          <a:xfrm>
            <a:off x="3030120" y="950760"/>
            <a:ext cx="1599480" cy="4575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500" strike="noStrike" u="none">
                <a:solidFill>
                  <a:srgbClr val="ffffff"/>
                </a:solidFill>
                <a:effectLst/>
                <a:uFillTx/>
                <a:latin typeface="Frutiger 45 Light"/>
              </a:rPr>
              <a:t>Chicago NAP</a:t>
            </a:r>
            <a:endParaRPr b="0" lang="en-US" sz="1500" strike="noStrike" u="none">
              <a:solidFill>
                <a:srgbClr val="ffffff"/>
              </a:solidFill>
              <a:effectLst/>
              <a:uFillTx/>
              <a:latin typeface="Times New Roman"/>
            </a:endParaRPr>
          </a:p>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500" strike="noStrike" u="none">
                <a:solidFill>
                  <a:srgbClr val="ffffff"/>
                </a:solidFill>
                <a:effectLst/>
                <a:uFillTx/>
                <a:latin typeface="Frutiger 45 Light"/>
              </a:rPr>
              <a:t>Ameritech/Bellcorp</a:t>
            </a:r>
            <a:endParaRPr b="0" lang="en-US" sz="1500" strike="noStrike" u="none">
              <a:solidFill>
                <a:srgbClr val="ffffff"/>
              </a:solidFill>
              <a:effectLst/>
              <a:uFillTx/>
              <a:latin typeface="Times New Roman"/>
            </a:endParaRPr>
          </a:p>
        </p:txBody>
      </p:sp>
      <p:sp>
        <p:nvSpPr>
          <p:cNvPr id="300" name=""/>
          <p:cNvSpPr/>
          <p:nvPr/>
        </p:nvSpPr>
        <p:spPr>
          <a:xfrm flipV="1">
            <a:off x="4122720" y="1668600"/>
            <a:ext cx="633600" cy="39600"/>
          </a:xfrm>
          <a:prstGeom prst="line">
            <a:avLst/>
          </a:prstGeom>
          <a:ln w="9360">
            <a:solidFill>
              <a:srgbClr val="ffffff"/>
            </a:solidFill>
            <a:miter/>
            <a:tailEnd len="med" type="triangle" w="med"/>
          </a:ln>
        </p:spPr>
        <p:style>
          <a:lnRef idx="0"/>
          <a:fillRef idx="0"/>
          <a:effectRef idx="0"/>
          <a:fontRef idx="minor"/>
        </p:style>
        <p:txBody>
          <a:bodyPr lIns="90000" rIns="90000" tIns="-7200" bIns="-7200" anchor="ctr">
            <a:noAutofit/>
          </a:bodyPr>
          <a:p>
            <a:endParaRPr b="0" lang="en-US" sz="2400" strike="noStrike" u="none">
              <a:solidFill>
                <a:srgbClr val="ffffff"/>
              </a:solidFill>
              <a:effectLst/>
              <a:uFillTx/>
              <a:latin typeface="Times New Roman"/>
            </a:endParaRPr>
          </a:p>
        </p:txBody>
      </p:sp>
      <p:sp>
        <p:nvSpPr>
          <p:cNvPr id="301" name=""/>
          <p:cNvSpPr/>
          <p:nvPr/>
        </p:nvSpPr>
        <p:spPr>
          <a:xfrm>
            <a:off x="3716640" y="1704960"/>
            <a:ext cx="11757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500" strike="noStrike" u="none">
                <a:solidFill>
                  <a:srgbClr val="ffffff"/>
                </a:solidFill>
                <a:effectLst/>
                <a:uFillTx/>
                <a:latin typeface="Frutiger 45 Light"/>
              </a:rPr>
              <a:t>MAE-Chicago</a:t>
            </a:r>
            <a:endParaRPr b="0" lang="en-US" sz="1500" strike="noStrike" u="none">
              <a:solidFill>
                <a:srgbClr val="ffffff"/>
              </a:solidFill>
              <a:effectLst/>
              <a:uFillTx/>
              <a:latin typeface="Times New Roman"/>
            </a:endParaRPr>
          </a:p>
        </p:txBody>
      </p:sp>
      <p:sp>
        <p:nvSpPr>
          <p:cNvPr id="302" name=""/>
          <p:cNvSpPr/>
          <p:nvPr/>
        </p:nvSpPr>
        <p:spPr>
          <a:xfrm>
            <a:off x="3807000" y="2908440"/>
            <a:ext cx="331560" cy="15840"/>
          </a:xfrm>
          <a:prstGeom prst="line">
            <a:avLst/>
          </a:prstGeom>
          <a:ln w="9360">
            <a:solidFill>
              <a:srgbClr val="ffffff"/>
            </a:solidFill>
            <a:miter/>
            <a:tailEnd len="med" type="triangle" w="med"/>
          </a:ln>
        </p:spPr>
        <p:style>
          <a:lnRef idx="0"/>
          <a:fillRef idx="0"/>
          <a:effectRef idx="0"/>
          <a:fontRef idx="minor"/>
        </p:style>
        <p:txBody>
          <a:bodyPr lIns="90000" rIns="90000" tIns="-30960" bIns="-30960" anchor="ctr">
            <a:noAutofit/>
          </a:bodyPr>
          <a:p>
            <a:endParaRPr b="0" lang="en-US" sz="2400" strike="noStrike" u="none">
              <a:solidFill>
                <a:srgbClr val="ffffff"/>
              </a:solidFill>
              <a:effectLst/>
              <a:uFillTx/>
              <a:latin typeface="Times New Roman"/>
            </a:endParaRPr>
          </a:p>
        </p:txBody>
      </p:sp>
      <p:sp>
        <p:nvSpPr>
          <p:cNvPr id="303" name=""/>
          <p:cNvSpPr/>
          <p:nvPr/>
        </p:nvSpPr>
        <p:spPr>
          <a:xfrm flipV="1">
            <a:off x="3903840" y="3211560"/>
            <a:ext cx="331560" cy="293760"/>
          </a:xfrm>
          <a:prstGeom prst="line">
            <a:avLst/>
          </a:prstGeom>
          <a:ln w="936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04" name=""/>
          <p:cNvSpPr/>
          <p:nvPr/>
        </p:nvSpPr>
        <p:spPr>
          <a:xfrm>
            <a:off x="2698200" y="2787480"/>
            <a:ext cx="100620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500" strike="noStrike" u="none">
                <a:solidFill>
                  <a:srgbClr val="ffffff"/>
                </a:solidFill>
                <a:effectLst/>
                <a:uFillTx/>
                <a:latin typeface="Frutiger 45 Light"/>
              </a:rPr>
              <a:t>MAE-Dallas</a:t>
            </a:r>
            <a:endParaRPr b="0" lang="en-US" sz="1500" strike="noStrike" u="none">
              <a:solidFill>
                <a:srgbClr val="ffffff"/>
              </a:solidFill>
              <a:effectLst/>
              <a:uFillTx/>
              <a:latin typeface="Times New Roman"/>
            </a:endParaRPr>
          </a:p>
        </p:txBody>
      </p:sp>
      <p:sp>
        <p:nvSpPr>
          <p:cNvPr id="305" name=""/>
          <p:cNvSpPr/>
          <p:nvPr/>
        </p:nvSpPr>
        <p:spPr>
          <a:xfrm>
            <a:off x="2768400" y="3400560"/>
            <a:ext cx="11865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500" strike="noStrike" u="none">
                <a:solidFill>
                  <a:srgbClr val="ffffff"/>
                </a:solidFill>
                <a:effectLst/>
                <a:uFillTx/>
                <a:latin typeface="Frutiger 45 Light"/>
              </a:rPr>
              <a:t>MAE-Houston</a:t>
            </a:r>
            <a:endParaRPr b="0" lang="en-US" sz="1500" strike="noStrike" u="none">
              <a:solidFill>
                <a:srgbClr val="ffffff"/>
              </a:solidFill>
              <a:effectLst/>
              <a:uFillTx/>
              <a:latin typeface="Times New Roman"/>
            </a:endParaRPr>
          </a:p>
        </p:txBody>
      </p:sp>
      <p:sp>
        <p:nvSpPr>
          <p:cNvPr id="306" name=""/>
          <p:cNvSpPr/>
          <p:nvPr/>
        </p:nvSpPr>
        <p:spPr>
          <a:xfrm>
            <a:off x="6531120" y="1123920"/>
            <a:ext cx="1433520" cy="68616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500" strike="noStrike" u="none">
                <a:solidFill>
                  <a:srgbClr val="ffffff"/>
                </a:solidFill>
                <a:effectLst/>
                <a:uFillTx/>
                <a:latin typeface="Frutiger 45 Light"/>
              </a:rPr>
              <a:t>New York  NAP</a:t>
            </a:r>
            <a:endParaRPr b="0" lang="en-US" sz="1500" strike="noStrike" u="none">
              <a:solidFill>
                <a:srgbClr val="ffffff"/>
              </a:solidFill>
              <a:effectLst/>
              <a:uFillTx/>
              <a:latin typeface="Times New Roman"/>
            </a:endParaRPr>
          </a:p>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500" strike="noStrike" u="none">
                <a:solidFill>
                  <a:srgbClr val="ffffff"/>
                </a:solidFill>
                <a:effectLst/>
                <a:uFillTx/>
                <a:latin typeface="Frutiger 45 Light"/>
              </a:rPr>
              <a:t>SprintLink</a:t>
            </a:r>
            <a:endParaRPr b="0" lang="en-US" sz="1500" strike="noStrike" u="none">
              <a:solidFill>
                <a:srgbClr val="ffffff"/>
              </a:solidFill>
              <a:effectLst/>
              <a:uFillTx/>
              <a:latin typeface="Times New Roman"/>
            </a:endParaRPr>
          </a:p>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500" strike="noStrike" u="none">
                <a:solidFill>
                  <a:srgbClr val="ffffff"/>
                </a:solidFill>
                <a:effectLst/>
                <a:uFillTx/>
                <a:latin typeface="Frutiger 45 Light"/>
              </a:rPr>
              <a:t>Pennsauken, NJ</a:t>
            </a:r>
            <a:endParaRPr b="0" lang="en-US" sz="1500" strike="noStrike" u="none">
              <a:solidFill>
                <a:srgbClr val="ffffff"/>
              </a:solidFill>
              <a:effectLst/>
              <a:uFillTx/>
              <a:latin typeface="Times New Roman"/>
            </a:endParaRPr>
          </a:p>
        </p:txBody>
      </p:sp>
      <p:sp>
        <p:nvSpPr>
          <p:cNvPr id="307" name=""/>
          <p:cNvSpPr/>
          <p:nvPr/>
        </p:nvSpPr>
        <p:spPr>
          <a:xfrm>
            <a:off x="6531120" y="1860480"/>
            <a:ext cx="1474560" cy="45756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500" strike="noStrike" u="none">
                <a:solidFill>
                  <a:srgbClr val="ffffff"/>
                </a:solidFill>
                <a:effectLst/>
                <a:uFillTx/>
                <a:latin typeface="Frutiger 45 Light"/>
              </a:rPr>
              <a:t>FIX-East</a:t>
            </a:r>
            <a:endParaRPr b="0" lang="en-US" sz="1500" strike="noStrike" u="none">
              <a:solidFill>
                <a:srgbClr val="ffffff"/>
              </a:solidFill>
              <a:effectLst/>
              <a:uFillTx/>
              <a:latin typeface="Times New Roman"/>
            </a:endParaRPr>
          </a:p>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500" strike="noStrike" u="none">
                <a:solidFill>
                  <a:srgbClr val="ffffff"/>
                </a:solidFill>
                <a:effectLst/>
                <a:uFillTx/>
                <a:latin typeface="Frutiger 45 Light"/>
              </a:rPr>
              <a:t>College Park MD</a:t>
            </a:r>
            <a:endParaRPr b="0" lang="en-US" sz="1500" strike="noStrike" u="none">
              <a:solidFill>
                <a:srgbClr val="ffffff"/>
              </a:solidFill>
              <a:effectLst/>
              <a:uFillTx/>
              <a:latin typeface="Times New Roman"/>
            </a:endParaRPr>
          </a:p>
        </p:txBody>
      </p:sp>
      <p:sp>
        <p:nvSpPr>
          <p:cNvPr id="308" name=""/>
          <p:cNvSpPr/>
          <p:nvPr/>
        </p:nvSpPr>
        <p:spPr>
          <a:xfrm>
            <a:off x="4294440" y="1952640"/>
            <a:ext cx="1334880" cy="6861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500" strike="noStrike" u="none">
                <a:solidFill>
                  <a:srgbClr val="ffffff"/>
                </a:solidFill>
                <a:effectLst/>
                <a:uFillTx/>
                <a:latin typeface="Frutiger 45 Light"/>
              </a:rPr>
              <a:t>MAE-East</a:t>
            </a:r>
            <a:endParaRPr b="0" lang="en-US" sz="1500" strike="noStrike" u="none">
              <a:solidFill>
                <a:srgbClr val="ffffff"/>
              </a:solidFill>
              <a:effectLst/>
              <a:uFillTx/>
              <a:latin typeface="Times New Roman"/>
            </a:endParaRPr>
          </a:p>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500" strike="noStrike" u="none">
                <a:solidFill>
                  <a:srgbClr val="ffffff"/>
                </a:solidFill>
                <a:effectLst/>
                <a:uFillTx/>
                <a:latin typeface="Frutiger 45 Light"/>
              </a:rPr>
              <a:t>MAE-East+</a:t>
            </a:r>
            <a:endParaRPr b="0" lang="en-US" sz="1500" strike="noStrike" u="none">
              <a:solidFill>
                <a:srgbClr val="ffffff"/>
              </a:solidFill>
              <a:effectLst/>
              <a:uFillTx/>
              <a:latin typeface="Times New Roman"/>
            </a:endParaRPr>
          </a:p>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500" strike="noStrike" u="none">
                <a:solidFill>
                  <a:srgbClr val="ffffff"/>
                </a:solidFill>
                <a:effectLst/>
                <a:uFillTx/>
                <a:latin typeface="Frutiger 45 Light"/>
              </a:rPr>
              <a:t>Washington DC</a:t>
            </a:r>
            <a:endParaRPr b="0" lang="en-US" sz="1500" strike="noStrike" u="none">
              <a:solidFill>
                <a:srgbClr val="ffffff"/>
              </a:solidFill>
              <a:effectLst/>
              <a:uFillTx/>
              <a:latin typeface="Times New Roman"/>
            </a:endParaRPr>
          </a:p>
        </p:txBody>
      </p:sp>
      <p:sp>
        <p:nvSpPr>
          <p:cNvPr id="309" name=""/>
          <p:cNvSpPr/>
          <p:nvPr/>
        </p:nvSpPr>
        <p:spPr>
          <a:xfrm flipH="1" flipV="1">
            <a:off x="5778000" y="1882440"/>
            <a:ext cx="685800" cy="98280"/>
          </a:xfrm>
          <a:prstGeom prst="line">
            <a:avLst/>
          </a:prstGeom>
          <a:ln w="936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10" name=""/>
          <p:cNvSpPr/>
          <p:nvPr/>
        </p:nvSpPr>
        <p:spPr>
          <a:xfrm flipV="1">
            <a:off x="5222880" y="2076480"/>
            <a:ext cx="587520" cy="87120"/>
          </a:xfrm>
          <a:prstGeom prst="line">
            <a:avLst/>
          </a:prstGeom>
          <a:ln w="9360">
            <a:solidFill>
              <a:srgbClr val="ffffff"/>
            </a:solidFill>
            <a:miter/>
            <a:tailEnd len="med" type="triangle" w="med"/>
          </a:ln>
        </p:spPr>
        <p:style>
          <a:lnRef idx="0"/>
          <a:fillRef idx="0"/>
          <a:effectRef idx="0"/>
          <a:fontRef idx="minor"/>
        </p:style>
        <p:txBody>
          <a:bodyPr lIns="90000" rIns="90000" tIns="40320" bIns="40320" anchor="ctr">
            <a:noAutofit/>
          </a:bodyPr>
          <a:p>
            <a:endParaRPr b="0" lang="en-US" sz="2400" strike="noStrike" u="none">
              <a:solidFill>
                <a:srgbClr val="ffffff"/>
              </a:solidFill>
              <a:effectLst/>
              <a:uFillTx/>
              <a:latin typeface="Times New Roman"/>
            </a:endParaRPr>
          </a:p>
        </p:txBody>
      </p:sp>
      <p:sp>
        <p:nvSpPr>
          <p:cNvPr id="311" name=""/>
          <p:cNvSpPr/>
          <p:nvPr/>
        </p:nvSpPr>
        <p:spPr>
          <a:xfrm flipH="1">
            <a:off x="5889600" y="1365120"/>
            <a:ext cx="473040" cy="300240"/>
          </a:xfrm>
          <a:prstGeom prst="line">
            <a:avLst/>
          </a:prstGeom>
          <a:ln w="936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12" name=""/>
          <p:cNvSpPr/>
          <p:nvPr/>
        </p:nvSpPr>
        <p:spPr>
          <a:xfrm>
            <a:off x="1708200" y="4143240"/>
            <a:ext cx="6297480" cy="1587240"/>
          </a:xfrm>
          <a:prstGeom prst="rect">
            <a:avLst/>
          </a:prstGeom>
          <a:solidFill>
            <a:srgbClr val="000000"/>
          </a:solidFill>
          <a:ln w="0">
            <a:noFill/>
          </a:ln>
        </p:spPr>
        <p:style>
          <a:lnRef idx="0"/>
          <a:fillRef idx="0"/>
          <a:effectRef idx="0"/>
          <a:fontRef idx="minor"/>
        </p:style>
        <p:txBody>
          <a:bodyPr lIns="0" rIns="0" tIns="0" bIns="0" anchor="t">
            <a:spAutoFit/>
          </a:bodyPr>
          <a:p>
            <a:pPr lvl="1" marL="414360">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300" strike="noStrike" u="none">
                <a:solidFill>
                  <a:srgbClr val="ffff00"/>
                </a:solidFill>
                <a:effectLst/>
                <a:uFillTx/>
                <a:latin typeface="Frutiger 45 Light"/>
              </a:rPr>
              <a:t>4 NAPs created by the NSFnet through outsourcing to PacBell, Sprint, Ameritech, and MFS (MAE, D.C.)</a:t>
            </a:r>
            <a:endParaRPr b="0" lang="en-US" sz="1300" strike="noStrike" u="none">
              <a:solidFill>
                <a:srgbClr val="ffffff"/>
              </a:solidFill>
              <a:effectLst/>
              <a:uFillTx/>
              <a:latin typeface="Times New Roman"/>
            </a:endParaRPr>
          </a:p>
          <a:p>
            <a:pPr lvl="1" marL="414360">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endParaRPr b="0" lang="en-US" sz="1300" strike="noStrike" u="none">
              <a:solidFill>
                <a:srgbClr val="ffffff"/>
              </a:solidFill>
              <a:effectLst/>
              <a:uFillTx/>
              <a:latin typeface="Times New Roman"/>
            </a:endParaRPr>
          </a:p>
          <a:p>
            <a:pPr lvl="1" marL="414360">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300" strike="noStrike" u="none">
                <a:solidFill>
                  <a:srgbClr val="ffff00"/>
                </a:solidFill>
                <a:effectLst/>
                <a:uFillTx/>
                <a:latin typeface="Frutiger 45 Light"/>
              </a:rPr>
              <a:t>6 Metropolitan Area Ethernets were designed to handle interconnect traffic around major metro areas; these have become de facto NAPs</a:t>
            </a:r>
            <a:endParaRPr b="0" lang="en-US" sz="1300" strike="noStrike" u="none">
              <a:solidFill>
                <a:srgbClr val="ffffff"/>
              </a:solidFill>
              <a:effectLst/>
              <a:uFillTx/>
              <a:latin typeface="Times New Roman"/>
            </a:endParaRPr>
          </a:p>
          <a:p>
            <a:pPr lvl="1" marL="414360">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endParaRPr b="0" lang="en-US" sz="1300" strike="noStrike" u="none">
              <a:solidFill>
                <a:srgbClr val="ffffff"/>
              </a:solidFill>
              <a:effectLst/>
              <a:uFillTx/>
              <a:latin typeface="Times New Roman"/>
            </a:endParaRPr>
          </a:p>
          <a:p>
            <a:pPr lvl="1" marL="414360">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300" strike="noStrike" u="none">
                <a:solidFill>
                  <a:srgbClr val="ffff00"/>
                </a:solidFill>
                <a:effectLst/>
                <a:uFillTx/>
                <a:latin typeface="Frutiger 45 Light"/>
              </a:rPr>
              <a:t>2 Federal Internet Exchange points and 1 Commercial Internet Exchange points created to provide exclusively government and commercial NAPS</a:t>
            </a:r>
            <a:endParaRPr b="0" lang="en-US" sz="1300" strike="noStrike" u="none">
              <a:solidFill>
                <a:srgbClr val="ffffff"/>
              </a:solidFill>
              <a:effectLst/>
              <a:uFillTx/>
              <a:latin typeface="Times New Roman"/>
            </a:endParaRPr>
          </a:p>
        </p:txBody>
      </p:sp>
      <p:sp>
        <p:nvSpPr>
          <p:cNvPr id="313" name=""/>
          <p:cNvSpPr/>
          <p:nvPr/>
        </p:nvSpPr>
        <p:spPr>
          <a:xfrm>
            <a:off x="125280" y="3987720"/>
            <a:ext cx="1293840" cy="438120"/>
          </a:xfrm>
          <a:prstGeom prst="rect">
            <a:avLst/>
          </a:prstGeom>
          <a:solidFill>
            <a:srgbClr val="0033cc"/>
          </a:solidFill>
          <a:ln w="9360">
            <a:solidFill>
              <a:srgbClr val="ffffff"/>
            </a:solidFill>
            <a:miter/>
          </a:ln>
        </p:spPr>
        <p:style>
          <a:lnRef idx="0"/>
          <a:fillRef idx="0"/>
          <a:effectRef idx="0"/>
          <a:fontRef idx="minor"/>
        </p:style>
        <p:txBody>
          <a:bodyPr lIns="82800" rIns="82800" tIns="82800" bIns="82800" anchor="t">
            <a:no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500" strike="noStrike" u="none">
                <a:solidFill>
                  <a:srgbClr val="ffffff"/>
                </a:solidFill>
                <a:effectLst/>
                <a:uFillTx/>
                <a:latin typeface="Frutiger 45 Light"/>
              </a:rPr>
              <a:t>Official NAPs</a:t>
            </a:r>
            <a:endParaRPr b="0" lang="en-US" sz="1500" strike="noStrike" u="none">
              <a:solidFill>
                <a:srgbClr val="ffffff"/>
              </a:solidFill>
              <a:effectLst/>
              <a:uFillTx/>
              <a:latin typeface="Times New Roman"/>
            </a:endParaRPr>
          </a:p>
        </p:txBody>
      </p:sp>
      <p:sp>
        <p:nvSpPr>
          <p:cNvPr id="314" name=""/>
          <p:cNvSpPr/>
          <p:nvPr/>
        </p:nvSpPr>
        <p:spPr>
          <a:xfrm>
            <a:off x="125280" y="4645080"/>
            <a:ext cx="1295640" cy="439560"/>
          </a:xfrm>
          <a:prstGeom prst="rect">
            <a:avLst/>
          </a:prstGeom>
          <a:solidFill>
            <a:srgbClr val="0033cc"/>
          </a:solidFill>
          <a:ln w="9360">
            <a:solidFill>
              <a:srgbClr val="ffffff"/>
            </a:solidFill>
            <a:miter/>
          </a:ln>
        </p:spPr>
        <p:style>
          <a:lnRef idx="0"/>
          <a:fillRef idx="0"/>
          <a:effectRef idx="0"/>
          <a:fontRef idx="minor"/>
        </p:style>
        <p:txBody>
          <a:bodyPr lIns="82800" rIns="82800" tIns="82800" bIns="82800" anchor="t">
            <a:no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500" strike="noStrike" u="none">
                <a:solidFill>
                  <a:srgbClr val="ffffff"/>
                </a:solidFill>
                <a:effectLst/>
                <a:uFillTx/>
                <a:latin typeface="Frutiger 45 Light"/>
              </a:rPr>
              <a:t>MAE</a:t>
            </a:r>
            <a:endParaRPr b="0" lang="en-US" sz="1500" strike="noStrike" u="none">
              <a:solidFill>
                <a:srgbClr val="ffffff"/>
              </a:solidFill>
              <a:effectLst/>
              <a:uFillTx/>
              <a:latin typeface="Times New Roman"/>
            </a:endParaRPr>
          </a:p>
        </p:txBody>
      </p:sp>
      <p:sp>
        <p:nvSpPr>
          <p:cNvPr id="315" name=""/>
          <p:cNvSpPr/>
          <p:nvPr/>
        </p:nvSpPr>
        <p:spPr>
          <a:xfrm>
            <a:off x="125280" y="5302080"/>
            <a:ext cx="1295640" cy="441360"/>
          </a:xfrm>
          <a:prstGeom prst="rect">
            <a:avLst/>
          </a:prstGeom>
          <a:solidFill>
            <a:srgbClr val="0033cc"/>
          </a:solidFill>
          <a:ln w="9360">
            <a:solidFill>
              <a:srgbClr val="ffffff"/>
            </a:solidFill>
            <a:miter/>
          </a:ln>
        </p:spPr>
        <p:style>
          <a:lnRef idx="0"/>
          <a:fillRef idx="0"/>
          <a:effectRef idx="0"/>
          <a:fontRef idx="minor"/>
        </p:style>
        <p:txBody>
          <a:bodyPr lIns="82800" rIns="82800" tIns="82800" bIns="82800" anchor="t">
            <a:no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500" strike="noStrike" u="none">
                <a:solidFill>
                  <a:srgbClr val="ffffff"/>
                </a:solidFill>
                <a:effectLst/>
                <a:uFillTx/>
                <a:latin typeface="Frutiger 45 Light"/>
              </a:rPr>
              <a:t>FIX, CIX</a:t>
            </a:r>
            <a:endParaRPr b="0" lang="en-US" sz="1500" strike="noStrike" u="none">
              <a:solidFill>
                <a:srgbClr val="ffffff"/>
              </a:solidFill>
              <a:effectLst/>
              <a:uFillTx/>
              <a:latin typeface="Times New Roman"/>
            </a:endParaRPr>
          </a:p>
        </p:txBody>
      </p:sp>
      <p:sp>
        <p:nvSpPr>
          <p:cNvPr id="316" name=""/>
          <p:cNvSpPr/>
          <p:nvPr/>
        </p:nvSpPr>
        <p:spPr>
          <a:xfrm>
            <a:off x="84960" y="3730680"/>
            <a:ext cx="9003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500" strike="noStrike" u="none">
                <a:solidFill>
                  <a:srgbClr val="ffffff"/>
                </a:solidFill>
                <a:effectLst/>
                <a:uFillTx/>
                <a:latin typeface="Frutiger 45 Light"/>
              </a:rPr>
              <a:t>Locations</a:t>
            </a:r>
            <a:endParaRPr b="0" lang="en-US" sz="1500" strike="noStrike" u="none">
              <a:solidFill>
                <a:srgbClr val="ffffff"/>
              </a:solidFill>
              <a:effectLst/>
              <a:uFillTx/>
              <a:latin typeface="Times New Roman"/>
            </a:endParaRPr>
          </a:p>
        </p:txBody>
      </p:sp>
      <p:sp>
        <p:nvSpPr>
          <p:cNvPr id="317" name="PlaceHolder 1"/>
          <p:cNvSpPr>
            <a:spLocks noGrp="1"/>
          </p:cNvSpPr>
          <p:nvPr>
            <p:ph type="title"/>
          </p:nvPr>
        </p:nvSpPr>
        <p:spPr>
          <a:xfrm>
            <a:off x="249120" y="75960"/>
            <a:ext cx="7880400" cy="525240"/>
          </a:xfrm>
          <a:prstGeom prst="rect">
            <a:avLst/>
          </a:prstGeom>
          <a:noFill/>
          <a:ln w="0">
            <a:noFill/>
          </a:ln>
        </p:spPr>
        <p:txBody>
          <a:bodyPr lIns="82800" rIns="82800" tIns="41400" bIns="41400" anchor="t">
            <a:noAutofit/>
          </a:bodyPr>
          <a:p>
            <a:pPr indent="0" algn="ctr">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2200" strike="noStrike" u="none">
                <a:solidFill>
                  <a:srgbClr val="ffff00"/>
                </a:solidFill>
                <a:effectLst/>
                <a:uFillTx/>
                <a:latin typeface="Frutiger 45 Light"/>
              </a:rPr>
              <a:t>The Major Access Points Have Become Major Bottlenecks and Congestion Points</a:t>
            </a:r>
            <a:endParaRPr b="0" lang="en-US" sz="2200" strike="noStrike" u="none">
              <a:solidFill>
                <a:srgbClr val="ffffff"/>
              </a:solidFill>
              <a:effectLst/>
              <a:uFillTx/>
              <a:latin typeface="Frutiger 45 Light"/>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318" name="PlaceHolder 1"/>
          <p:cNvSpPr>
            <a:spLocks noGrp="1"/>
          </p:cNvSpPr>
          <p:nvPr>
            <p:ph type="title"/>
          </p:nvPr>
        </p:nvSpPr>
        <p:spPr>
          <a:xfrm>
            <a:off x="609480" y="151920"/>
            <a:ext cx="6910560" cy="1016280"/>
          </a:xfrm>
          <a:prstGeom prst="rect">
            <a:avLst/>
          </a:prstGeom>
          <a:noFill/>
          <a:ln w="0">
            <a:noFill/>
          </a:ln>
        </p:spPr>
        <p:txBody>
          <a:bodyPr lIns="82800" rIns="82800" tIns="41400" bIns="41400" anchor="t">
            <a:noAutofit/>
          </a:bodyPr>
          <a:p>
            <a:pPr indent="0" algn="ctr">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3000" strike="noStrike" u="none">
                <a:solidFill>
                  <a:srgbClr val="ffff00"/>
                </a:solidFill>
                <a:effectLst/>
                <a:uFillTx/>
                <a:latin typeface="Frutiger 45 Light"/>
              </a:rPr>
              <a:t>Traversing the Current Internet</a:t>
            </a:r>
            <a:endParaRPr b="0" lang="en-US" sz="3000" strike="noStrike" u="none">
              <a:solidFill>
                <a:srgbClr val="ffffff"/>
              </a:solidFill>
              <a:effectLst/>
              <a:uFillTx/>
              <a:latin typeface="Frutiger 45 Light"/>
            </a:endParaRPr>
          </a:p>
        </p:txBody>
      </p:sp>
      <p:grpSp>
        <p:nvGrpSpPr>
          <p:cNvPr id="319" name=""/>
          <p:cNvGrpSpPr/>
          <p:nvPr/>
        </p:nvGrpSpPr>
        <p:grpSpPr>
          <a:xfrm>
            <a:off x="1015920" y="1346040"/>
            <a:ext cx="5027400" cy="3046320"/>
            <a:chOff x="1015920" y="1346040"/>
            <a:chExt cx="5027400" cy="3046320"/>
          </a:xfrm>
        </p:grpSpPr>
        <p:sp>
          <p:nvSpPr>
            <p:cNvPr id="320" name=""/>
            <p:cNvSpPr/>
            <p:nvPr/>
          </p:nvSpPr>
          <p:spPr>
            <a:xfrm>
              <a:off x="5671080" y="1346040"/>
              <a:ext cx="372240" cy="566640"/>
            </a:xfrm>
            <a:custGeom>
              <a:avLst/>
              <a:gdLst/>
              <a:ahLst/>
              <a:rect l="l" t="t" r="r" b="b"/>
              <a:pathLst>
                <a:path w="312" h="475">
                  <a:moveTo>
                    <a:pt x="73" y="14"/>
                  </a:moveTo>
                  <a:lnTo>
                    <a:pt x="27" y="101"/>
                  </a:lnTo>
                  <a:lnTo>
                    <a:pt x="49" y="134"/>
                  </a:lnTo>
                  <a:lnTo>
                    <a:pt x="27" y="174"/>
                  </a:lnTo>
                  <a:lnTo>
                    <a:pt x="39" y="187"/>
                  </a:lnTo>
                  <a:lnTo>
                    <a:pt x="30" y="214"/>
                  </a:lnTo>
                  <a:lnTo>
                    <a:pt x="30" y="258"/>
                  </a:lnTo>
                  <a:lnTo>
                    <a:pt x="0" y="275"/>
                  </a:lnTo>
                  <a:lnTo>
                    <a:pt x="12" y="287"/>
                  </a:lnTo>
                  <a:lnTo>
                    <a:pt x="76" y="454"/>
                  </a:lnTo>
                  <a:lnTo>
                    <a:pt x="128" y="474"/>
                  </a:lnTo>
                  <a:lnTo>
                    <a:pt x="126" y="440"/>
                  </a:lnTo>
                  <a:lnTo>
                    <a:pt x="151" y="413"/>
                  </a:lnTo>
                  <a:lnTo>
                    <a:pt x="142" y="385"/>
                  </a:lnTo>
                  <a:lnTo>
                    <a:pt x="205" y="351"/>
                  </a:lnTo>
                  <a:lnTo>
                    <a:pt x="208" y="306"/>
                  </a:lnTo>
                  <a:lnTo>
                    <a:pt x="245" y="302"/>
                  </a:lnTo>
                  <a:lnTo>
                    <a:pt x="275" y="268"/>
                  </a:lnTo>
                  <a:lnTo>
                    <a:pt x="311" y="244"/>
                  </a:lnTo>
                  <a:lnTo>
                    <a:pt x="311" y="214"/>
                  </a:lnTo>
                  <a:lnTo>
                    <a:pt x="261" y="205"/>
                  </a:lnTo>
                  <a:lnTo>
                    <a:pt x="252" y="172"/>
                  </a:lnTo>
                  <a:lnTo>
                    <a:pt x="204" y="168"/>
                  </a:lnTo>
                  <a:lnTo>
                    <a:pt x="164" y="28"/>
                  </a:lnTo>
                  <a:lnTo>
                    <a:pt x="146" y="0"/>
                  </a:lnTo>
                  <a:lnTo>
                    <a:pt x="97" y="12"/>
                  </a:lnTo>
                  <a:lnTo>
                    <a:pt x="89" y="24"/>
                  </a:lnTo>
                  <a:lnTo>
                    <a:pt x="73" y="14"/>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21" name=""/>
            <p:cNvSpPr/>
            <p:nvPr/>
          </p:nvSpPr>
          <p:spPr>
            <a:xfrm>
              <a:off x="5118840" y="2463120"/>
              <a:ext cx="478440" cy="196560"/>
            </a:xfrm>
            <a:custGeom>
              <a:avLst/>
              <a:gdLst/>
              <a:ahLst/>
              <a:rect l="l" t="t" r="r" b="b"/>
              <a:pathLst>
                <a:path w="401" h="165">
                  <a:moveTo>
                    <a:pt x="0" y="55"/>
                  </a:moveTo>
                  <a:lnTo>
                    <a:pt x="298" y="0"/>
                  </a:lnTo>
                  <a:lnTo>
                    <a:pt x="346" y="111"/>
                  </a:lnTo>
                  <a:lnTo>
                    <a:pt x="398" y="100"/>
                  </a:lnTo>
                  <a:lnTo>
                    <a:pt x="400" y="156"/>
                  </a:lnTo>
                  <a:lnTo>
                    <a:pt x="359" y="164"/>
                  </a:lnTo>
                  <a:lnTo>
                    <a:pt x="321" y="126"/>
                  </a:lnTo>
                  <a:lnTo>
                    <a:pt x="298" y="82"/>
                  </a:lnTo>
                  <a:lnTo>
                    <a:pt x="293" y="19"/>
                  </a:lnTo>
                  <a:lnTo>
                    <a:pt x="275" y="50"/>
                  </a:lnTo>
                  <a:lnTo>
                    <a:pt x="295" y="144"/>
                  </a:lnTo>
                  <a:lnTo>
                    <a:pt x="208" y="157"/>
                  </a:lnTo>
                  <a:lnTo>
                    <a:pt x="206" y="89"/>
                  </a:lnTo>
                  <a:lnTo>
                    <a:pt x="152" y="60"/>
                  </a:lnTo>
                  <a:lnTo>
                    <a:pt x="106" y="53"/>
                  </a:lnTo>
                  <a:lnTo>
                    <a:pt x="12" y="100"/>
                  </a:lnTo>
                  <a:lnTo>
                    <a:pt x="0" y="55"/>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22" name=""/>
            <p:cNvSpPr/>
            <p:nvPr/>
          </p:nvSpPr>
          <p:spPr>
            <a:xfrm>
              <a:off x="1227240" y="1388880"/>
              <a:ext cx="630000" cy="459360"/>
            </a:xfrm>
            <a:custGeom>
              <a:avLst/>
              <a:gdLst/>
              <a:ahLst/>
              <a:rect l="l" t="t" r="r" b="b"/>
              <a:pathLst>
                <a:path w="528" h="385">
                  <a:moveTo>
                    <a:pt x="133" y="0"/>
                  </a:moveTo>
                  <a:lnTo>
                    <a:pt x="241" y="29"/>
                  </a:lnTo>
                  <a:lnTo>
                    <a:pt x="324" y="48"/>
                  </a:lnTo>
                  <a:lnTo>
                    <a:pt x="364" y="56"/>
                  </a:lnTo>
                  <a:lnTo>
                    <a:pt x="405" y="63"/>
                  </a:lnTo>
                  <a:lnTo>
                    <a:pt x="460" y="73"/>
                  </a:lnTo>
                  <a:lnTo>
                    <a:pt x="527" y="85"/>
                  </a:lnTo>
                  <a:lnTo>
                    <a:pt x="483" y="384"/>
                  </a:lnTo>
                  <a:lnTo>
                    <a:pt x="280" y="341"/>
                  </a:lnTo>
                  <a:lnTo>
                    <a:pt x="251" y="360"/>
                  </a:lnTo>
                  <a:lnTo>
                    <a:pt x="214" y="331"/>
                  </a:lnTo>
                  <a:lnTo>
                    <a:pt x="182" y="360"/>
                  </a:lnTo>
                  <a:lnTo>
                    <a:pt x="152" y="335"/>
                  </a:lnTo>
                  <a:lnTo>
                    <a:pt x="68" y="331"/>
                  </a:lnTo>
                  <a:lnTo>
                    <a:pt x="80" y="282"/>
                  </a:lnTo>
                  <a:lnTo>
                    <a:pt x="19" y="278"/>
                  </a:lnTo>
                  <a:lnTo>
                    <a:pt x="13" y="250"/>
                  </a:lnTo>
                  <a:lnTo>
                    <a:pt x="26" y="220"/>
                  </a:lnTo>
                  <a:lnTo>
                    <a:pt x="11" y="194"/>
                  </a:lnTo>
                  <a:lnTo>
                    <a:pt x="12" y="118"/>
                  </a:lnTo>
                  <a:lnTo>
                    <a:pt x="0" y="61"/>
                  </a:lnTo>
                  <a:lnTo>
                    <a:pt x="7" y="39"/>
                  </a:lnTo>
                  <a:lnTo>
                    <a:pt x="34" y="48"/>
                  </a:lnTo>
                  <a:lnTo>
                    <a:pt x="63" y="81"/>
                  </a:lnTo>
                  <a:lnTo>
                    <a:pt x="114" y="89"/>
                  </a:lnTo>
                  <a:lnTo>
                    <a:pt x="127" y="117"/>
                  </a:lnTo>
                  <a:lnTo>
                    <a:pt x="102" y="117"/>
                  </a:lnTo>
                  <a:lnTo>
                    <a:pt x="99" y="141"/>
                  </a:lnTo>
                  <a:lnTo>
                    <a:pt x="114" y="143"/>
                  </a:lnTo>
                  <a:lnTo>
                    <a:pt x="120" y="167"/>
                  </a:lnTo>
                  <a:lnTo>
                    <a:pt x="89" y="185"/>
                  </a:lnTo>
                  <a:lnTo>
                    <a:pt x="89" y="201"/>
                  </a:lnTo>
                  <a:lnTo>
                    <a:pt x="125" y="201"/>
                  </a:lnTo>
                  <a:lnTo>
                    <a:pt x="133" y="159"/>
                  </a:lnTo>
                  <a:lnTo>
                    <a:pt x="159" y="135"/>
                  </a:lnTo>
                  <a:lnTo>
                    <a:pt x="127" y="70"/>
                  </a:lnTo>
                  <a:lnTo>
                    <a:pt x="148" y="49"/>
                  </a:lnTo>
                  <a:lnTo>
                    <a:pt x="133" y="0"/>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23" name=""/>
            <p:cNvSpPr/>
            <p:nvPr/>
          </p:nvSpPr>
          <p:spPr>
            <a:xfrm>
              <a:off x="1078920" y="1721880"/>
              <a:ext cx="784800" cy="597960"/>
            </a:xfrm>
            <a:custGeom>
              <a:avLst/>
              <a:gdLst/>
              <a:ahLst/>
              <a:rect l="l" t="t" r="r" b="b"/>
              <a:pathLst>
                <a:path w="658" h="501">
                  <a:moveTo>
                    <a:pt x="143" y="0"/>
                  </a:moveTo>
                  <a:lnTo>
                    <a:pt x="123" y="9"/>
                  </a:lnTo>
                  <a:lnTo>
                    <a:pt x="112" y="54"/>
                  </a:lnTo>
                  <a:lnTo>
                    <a:pt x="100" y="90"/>
                  </a:lnTo>
                  <a:lnTo>
                    <a:pt x="91" y="120"/>
                  </a:lnTo>
                  <a:lnTo>
                    <a:pt x="80" y="152"/>
                  </a:lnTo>
                  <a:lnTo>
                    <a:pt x="66" y="186"/>
                  </a:lnTo>
                  <a:lnTo>
                    <a:pt x="49" y="220"/>
                  </a:lnTo>
                  <a:lnTo>
                    <a:pt x="26" y="263"/>
                  </a:lnTo>
                  <a:lnTo>
                    <a:pt x="0" y="302"/>
                  </a:lnTo>
                  <a:lnTo>
                    <a:pt x="0" y="389"/>
                  </a:lnTo>
                  <a:lnTo>
                    <a:pt x="368" y="465"/>
                  </a:lnTo>
                  <a:lnTo>
                    <a:pt x="537" y="500"/>
                  </a:lnTo>
                  <a:lnTo>
                    <a:pt x="573" y="326"/>
                  </a:lnTo>
                  <a:lnTo>
                    <a:pt x="596" y="311"/>
                  </a:lnTo>
                  <a:lnTo>
                    <a:pt x="575" y="272"/>
                  </a:lnTo>
                  <a:lnTo>
                    <a:pt x="585" y="233"/>
                  </a:lnTo>
                  <a:lnTo>
                    <a:pt x="657" y="166"/>
                  </a:lnTo>
                  <a:lnTo>
                    <a:pt x="607" y="105"/>
                  </a:lnTo>
                  <a:lnTo>
                    <a:pt x="404" y="63"/>
                  </a:lnTo>
                  <a:lnTo>
                    <a:pt x="375" y="80"/>
                  </a:lnTo>
                  <a:lnTo>
                    <a:pt x="338" y="50"/>
                  </a:lnTo>
                  <a:lnTo>
                    <a:pt x="306" y="81"/>
                  </a:lnTo>
                  <a:lnTo>
                    <a:pt x="275" y="50"/>
                  </a:lnTo>
                  <a:lnTo>
                    <a:pt x="193" y="53"/>
                  </a:lnTo>
                  <a:lnTo>
                    <a:pt x="204" y="3"/>
                  </a:lnTo>
                  <a:lnTo>
                    <a:pt x="143" y="0"/>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24" name=""/>
            <p:cNvSpPr/>
            <p:nvPr/>
          </p:nvSpPr>
          <p:spPr>
            <a:xfrm>
              <a:off x="1015920" y="2182680"/>
              <a:ext cx="826920" cy="1274400"/>
            </a:xfrm>
            <a:custGeom>
              <a:avLst/>
              <a:gdLst/>
              <a:ahLst/>
              <a:rect l="l" t="t" r="r" b="b"/>
              <a:pathLst>
                <a:path w="693" h="1068">
                  <a:moveTo>
                    <a:pt x="53" y="0"/>
                  </a:moveTo>
                  <a:lnTo>
                    <a:pt x="372" y="64"/>
                  </a:lnTo>
                  <a:lnTo>
                    <a:pt x="302" y="377"/>
                  </a:lnTo>
                  <a:lnTo>
                    <a:pt x="659" y="856"/>
                  </a:lnTo>
                  <a:lnTo>
                    <a:pt x="692" y="917"/>
                  </a:lnTo>
                  <a:lnTo>
                    <a:pt x="658" y="945"/>
                  </a:lnTo>
                  <a:lnTo>
                    <a:pt x="636" y="998"/>
                  </a:lnTo>
                  <a:lnTo>
                    <a:pt x="615" y="1029"/>
                  </a:lnTo>
                  <a:lnTo>
                    <a:pt x="637" y="1058"/>
                  </a:lnTo>
                  <a:lnTo>
                    <a:pt x="600" y="1067"/>
                  </a:lnTo>
                  <a:lnTo>
                    <a:pt x="390" y="1059"/>
                  </a:lnTo>
                  <a:lnTo>
                    <a:pt x="377" y="997"/>
                  </a:lnTo>
                  <a:lnTo>
                    <a:pt x="341" y="951"/>
                  </a:lnTo>
                  <a:lnTo>
                    <a:pt x="313" y="935"/>
                  </a:lnTo>
                  <a:lnTo>
                    <a:pt x="306" y="903"/>
                  </a:lnTo>
                  <a:lnTo>
                    <a:pt x="283" y="886"/>
                  </a:lnTo>
                  <a:lnTo>
                    <a:pt x="261" y="863"/>
                  </a:lnTo>
                  <a:lnTo>
                    <a:pt x="254" y="838"/>
                  </a:lnTo>
                  <a:lnTo>
                    <a:pt x="234" y="821"/>
                  </a:lnTo>
                  <a:lnTo>
                    <a:pt x="202" y="831"/>
                  </a:lnTo>
                  <a:lnTo>
                    <a:pt x="164" y="817"/>
                  </a:lnTo>
                  <a:lnTo>
                    <a:pt x="164" y="804"/>
                  </a:lnTo>
                  <a:lnTo>
                    <a:pt x="162" y="774"/>
                  </a:lnTo>
                  <a:lnTo>
                    <a:pt x="148" y="742"/>
                  </a:lnTo>
                  <a:lnTo>
                    <a:pt x="146" y="716"/>
                  </a:lnTo>
                  <a:lnTo>
                    <a:pt x="130" y="692"/>
                  </a:lnTo>
                  <a:lnTo>
                    <a:pt x="135" y="670"/>
                  </a:lnTo>
                  <a:lnTo>
                    <a:pt x="89" y="615"/>
                  </a:lnTo>
                  <a:lnTo>
                    <a:pt x="89" y="584"/>
                  </a:lnTo>
                  <a:lnTo>
                    <a:pt x="112" y="572"/>
                  </a:lnTo>
                  <a:lnTo>
                    <a:pt x="112" y="553"/>
                  </a:lnTo>
                  <a:lnTo>
                    <a:pt x="89" y="547"/>
                  </a:lnTo>
                  <a:lnTo>
                    <a:pt x="79" y="518"/>
                  </a:lnTo>
                  <a:lnTo>
                    <a:pt x="66" y="467"/>
                  </a:lnTo>
                  <a:lnTo>
                    <a:pt x="100" y="494"/>
                  </a:lnTo>
                  <a:lnTo>
                    <a:pt x="88" y="457"/>
                  </a:lnTo>
                  <a:lnTo>
                    <a:pt x="112" y="457"/>
                  </a:lnTo>
                  <a:lnTo>
                    <a:pt x="112" y="431"/>
                  </a:lnTo>
                  <a:lnTo>
                    <a:pt x="88" y="413"/>
                  </a:lnTo>
                  <a:lnTo>
                    <a:pt x="75" y="438"/>
                  </a:lnTo>
                  <a:lnTo>
                    <a:pt x="53" y="430"/>
                  </a:lnTo>
                  <a:lnTo>
                    <a:pt x="8" y="309"/>
                  </a:lnTo>
                  <a:lnTo>
                    <a:pt x="21" y="224"/>
                  </a:lnTo>
                  <a:lnTo>
                    <a:pt x="0" y="175"/>
                  </a:lnTo>
                  <a:lnTo>
                    <a:pt x="11" y="138"/>
                  </a:lnTo>
                  <a:lnTo>
                    <a:pt x="33" y="131"/>
                  </a:lnTo>
                  <a:lnTo>
                    <a:pt x="53" y="73"/>
                  </a:lnTo>
                  <a:lnTo>
                    <a:pt x="53" y="0"/>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25" name=""/>
            <p:cNvSpPr/>
            <p:nvPr/>
          </p:nvSpPr>
          <p:spPr>
            <a:xfrm>
              <a:off x="1377360" y="2262600"/>
              <a:ext cx="625320" cy="942840"/>
            </a:xfrm>
            <a:custGeom>
              <a:avLst/>
              <a:gdLst/>
              <a:ahLst/>
              <a:rect l="l" t="t" r="r" b="b"/>
              <a:pathLst>
                <a:path w="524" h="790">
                  <a:moveTo>
                    <a:pt x="65" y="0"/>
                  </a:moveTo>
                  <a:lnTo>
                    <a:pt x="0" y="312"/>
                  </a:lnTo>
                  <a:lnTo>
                    <a:pt x="355" y="789"/>
                  </a:lnTo>
                  <a:lnTo>
                    <a:pt x="377" y="767"/>
                  </a:lnTo>
                  <a:lnTo>
                    <a:pt x="376" y="673"/>
                  </a:lnTo>
                  <a:lnTo>
                    <a:pt x="420" y="681"/>
                  </a:lnTo>
                  <a:lnTo>
                    <a:pt x="465" y="392"/>
                  </a:lnTo>
                  <a:lnTo>
                    <a:pt x="496" y="195"/>
                  </a:lnTo>
                  <a:lnTo>
                    <a:pt x="506" y="137"/>
                  </a:lnTo>
                  <a:lnTo>
                    <a:pt x="523" y="84"/>
                  </a:lnTo>
                  <a:lnTo>
                    <a:pt x="287" y="47"/>
                  </a:lnTo>
                  <a:lnTo>
                    <a:pt x="65" y="0"/>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26" name=""/>
            <p:cNvSpPr/>
            <p:nvPr/>
          </p:nvSpPr>
          <p:spPr>
            <a:xfrm>
              <a:off x="1720080" y="1489320"/>
              <a:ext cx="565560" cy="911520"/>
            </a:xfrm>
            <a:custGeom>
              <a:avLst/>
              <a:gdLst/>
              <a:ahLst/>
              <a:rect l="l" t="t" r="r" b="b"/>
              <a:pathLst>
                <a:path w="474" h="764">
                  <a:moveTo>
                    <a:pt x="114" y="0"/>
                  </a:moveTo>
                  <a:lnTo>
                    <a:pt x="70" y="297"/>
                  </a:lnTo>
                  <a:lnTo>
                    <a:pt x="115" y="361"/>
                  </a:lnTo>
                  <a:lnTo>
                    <a:pt x="45" y="428"/>
                  </a:lnTo>
                  <a:lnTo>
                    <a:pt x="37" y="473"/>
                  </a:lnTo>
                  <a:lnTo>
                    <a:pt x="55" y="506"/>
                  </a:lnTo>
                  <a:lnTo>
                    <a:pt x="37" y="522"/>
                  </a:lnTo>
                  <a:lnTo>
                    <a:pt x="0" y="694"/>
                  </a:lnTo>
                  <a:lnTo>
                    <a:pt x="224" y="734"/>
                  </a:lnTo>
                  <a:lnTo>
                    <a:pt x="438" y="763"/>
                  </a:lnTo>
                  <a:lnTo>
                    <a:pt x="460" y="605"/>
                  </a:lnTo>
                  <a:lnTo>
                    <a:pt x="473" y="517"/>
                  </a:lnTo>
                  <a:lnTo>
                    <a:pt x="451" y="486"/>
                  </a:lnTo>
                  <a:lnTo>
                    <a:pt x="403" y="495"/>
                  </a:lnTo>
                  <a:lnTo>
                    <a:pt x="338" y="502"/>
                  </a:lnTo>
                  <a:lnTo>
                    <a:pt x="327" y="431"/>
                  </a:lnTo>
                  <a:lnTo>
                    <a:pt x="250" y="374"/>
                  </a:lnTo>
                  <a:lnTo>
                    <a:pt x="260" y="337"/>
                  </a:lnTo>
                  <a:lnTo>
                    <a:pt x="268" y="272"/>
                  </a:lnTo>
                  <a:lnTo>
                    <a:pt x="168" y="132"/>
                  </a:lnTo>
                  <a:lnTo>
                    <a:pt x="182" y="8"/>
                  </a:lnTo>
                  <a:lnTo>
                    <a:pt x="114" y="0"/>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27" name=""/>
            <p:cNvSpPr/>
            <p:nvPr/>
          </p:nvSpPr>
          <p:spPr>
            <a:xfrm>
              <a:off x="1892880" y="2364120"/>
              <a:ext cx="523800" cy="673920"/>
            </a:xfrm>
            <a:custGeom>
              <a:avLst/>
              <a:gdLst/>
              <a:ahLst/>
              <a:rect l="l" t="t" r="r" b="b"/>
              <a:pathLst>
                <a:path w="439" h="565">
                  <a:moveTo>
                    <a:pt x="81" y="0"/>
                  </a:moveTo>
                  <a:lnTo>
                    <a:pt x="296" y="29"/>
                  </a:lnTo>
                  <a:lnTo>
                    <a:pt x="281" y="137"/>
                  </a:lnTo>
                  <a:lnTo>
                    <a:pt x="438" y="152"/>
                  </a:lnTo>
                  <a:lnTo>
                    <a:pt x="394" y="564"/>
                  </a:lnTo>
                  <a:lnTo>
                    <a:pt x="0" y="520"/>
                  </a:lnTo>
                  <a:lnTo>
                    <a:pt x="39" y="257"/>
                  </a:lnTo>
                  <a:lnTo>
                    <a:pt x="81" y="0"/>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28" name=""/>
            <p:cNvSpPr/>
            <p:nvPr/>
          </p:nvSpPr>
          <p:spPr>
            <a:xfrm>
              <a:off x="1918080" y="1498680"/>
              <a:ext cx="981000" cy="608400"/>
            </a:xfrm>
            <a:custGeom>
              <a:avLst/>
              <a:gdLst/>
              <a:ahLst/>
              <a:rect l="l" t="t" r="r" b="b"/>
              <a:pathLst>
                <a:path w="822" h="510">
                  <a:moveTo>
                    <a:pt x="12" y="0"/>
                  </a:moveTo>
                  <a:lnTo>
                    <a:pt x="173" y="19"/>
                  </a:lnTo>
                  <a:lnTo>
                    <a:pt x="271" y="33"/>
                  </a:lnTo>
                  <a:lnTo>
                    <a:pt x="400" y="47"/>
                  </a:lnTo>
                  <a:lnTo>
                    <a:pt x="518" y="58"/>
                  </a:lnTo>
                  <a:lnTo>
                    <a:pt x="724" y="73"/>
                  </a:lnTo>
                  <a:lnTo>
                    <a:pt x="821" y="80"/>
                  </a:lnTo>
                  <a:lnTo>
                    <a:pt x="817" y="496"/>
                  </a:lnTo>
                  <a:lnTo>
                    <a:pt x="315" y="453"/>
                  </a:lnTo>
                  <a:lnTo>
                    <a:pt x="303" y="509"/>
                  </a:lnTo>
                  <a:lnTo>
                    <a:pt x="285" y="482"/>
                  </a:lnTo>
                  <a:lnTo>
                    <a:pt x="239" y="486"/>
                  </a:lnTo>
                  <a:lnTo>
                    <a:pt x="172" y="497"/>
                  </a:lnTo>
                  <a:lnTo>
                    <a:pt x="161" y="424"/>
                  </a:lnTo>
                  <a:lnTo>
                    <a:pt x="81" y="367"/>
                  </a:lnTo>
                  <a:lnTo>
                    <a:pt x="94" y="313"/>
                  </a:lnTo>
                  <a:lnTo>
                    <a:pt x="101" y="268"/>
                  </a:lnTo>
                  <a:lnTo>
                    <a:pt x="0" y="126"/>
                  </a:lnTo>
                  <a:lnTo>
                    <a:pt x="12" y="0"/>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29" name=""/>
            <p:cNvSpPr/>
            <p:nvPr/>
          </p:nvSpPr>
          <p:spPr>
            <a:xfrm>
              <a:off x="2223720" y="2035800"/>
              <a:ext cx="670320" cy="549000"/>
            </a:xfrm>
            <a:custGeom>
              <a:avLst/>
              <a:gdLst/>
              <a:ahLst/>
              <a:rect l="l" t="t" r="r" b="b"/>
              <a:pathLst>
                <a:path w="562" h="460">
                  <a:moveTo>
                    <a:pt x="54" y="0"/>
                  </a:moveTo>
                  <a:lnTo>
                    <a:pt x="33" y="171"/>
                  </a:lnTo>
                  <a:lnTo>
                    <a:pt x="0" y="415"/>
                  </a:lnTo>
                  <a:lnTo>
                    <a:pt x="162" y="429"/>
                  </a:lnTo>
                  <a:lnTo>
                    <a:pt x="542" y="459"/>
                  </a:lnTo>
                  <a:lnTo>
                    <a:pt x="561" y="47"/>
                  </a:lnTo>
                  <a:lnTo>
                    <a:pt x="54" y="0"/>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30" name=""/>
            <p:cNvSpPr/>
            <p:nvPr/>
          </p:nvSpPr>
          <p:spPr>
            <a:xfrm>
              <a:off x="2359440" y="2546640"/>
              <a:ext cx="699480" cy="519840"/>
            </a:xfrm>
            <a:custGeom>
              <a:avLst/>
              <a:gdLst/>
              <a:ahLst/>
              <a:rect l="l" t="t" r="r" b="b"/>
              <a:pathLst>
                <a:path w="586" h="436">
                  <a:moveTo>
                    <a:pt x="48" y="0"/>
                  </a:moveTo>
                  <a:lnTo>
                    <a:pt x="18" y="260"/>
                  </a:lnTo>
                  <a:lnTo>
                    <a:pt x="0" y="411"/>
                  </a:lnTo>
                  <a:lnTo>
                    <a:pt x="292" y="426"/>
                  </a:lnTo>
                  <a:lnTo>
                    <a:pt x="571" y="435"/>
                  </a:lnTo>
                  <a:lnTo>
                    <a:pt x="581" y="231"/>
                  </a:lnTo>
                  <a:lnTo>
                    <a:pt x="585" y="32"/>
                  </a:lnTo>
                  <a:lnTo>
                    <a:pt x="425" y="28"/>
                  </a:lnTo>
                  <a:lnTo>
                    <a:pt x="48" y="0"/>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31" name=""/>
            <p:cNvSpPr/>
            <p:nvPr/>
          </p:nvSpPr>
          <p:spPr>
            <a:xfrm>
              <a:off x="1730520" y="2982240"/>
              <a:ext cx="634680" cy="705240"/>
            </a:xfrm>
            <a:custGeom>
              <a:avLst/>
              <a:gdLst/>
              <a:ahLst/>
              <a:rect l="l" t="t" r="r" b="b"/>
              <a:pathLst>
                <a:path w="532" h="591">
                  <a:moveTo>
                    <a:pt x="135" y="0"/>
                  </a:moveTo>
                  <a:lnTo>
                    <a:pt x="124" y="77"/>
                  </a:lnTo>
                  <a:lnTo>
                    <a:pt x="79" y="68"/>
                  </a:lnTo>
                  <a:lnTo>
                    <a:pt x="81" y="166"/>
                  </a:lnTo>
                  <a:lnTo>
                    <a:pt x="59" y="186"/>
                  </a:lnTo>
                  <a:lnTo>
                    <a:pt x="91" y="247"/>
                  </a:lnTo>
                  <a:lnTo>
                    <a:pt x="59" y="273"/>
                  </a:lnTo>
                  <a:lnTo>
                    <a:pt x="42" y="317"/>
                  </a:lnTo>
                  <a:lnTo>
                    <a:pt x="16" y="360"/>
                  </a:lnTo>
                  <a:lnTo>
                    <a:pt x="34" y="386"/>
                  </a:lnTo>
                  <a:lnTo>
                    <a:pt x="3" y="396"/>
                  </a:lnTo>
                  <a:lnTo>
                    <a:pt x="0" y="435"/>
                  </a:lnTo>
                  <a:lnTo>
                    <a:pt x="298" y="586"/>
                  </a:lnTo>
                  <a:lnTo>
                    <a:pt x="467" y="590"/>
                  </a:lnTo>
                  <a:lnTo>
                    <a:pt x="531" y="45"/>
                  </a:lnTo>
                  <a:lnTo>
                    <a:pt x="135" y="0"/>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32" name=""/>
            <p:cNvSpPr/>
            <p:nvPr/>
          </p:nvSpPr>
          <p:spPr>
            <a:xfrm>
              <a:off x="2284560" y="3031200"/>
              <a:ext cx="672840" cy="667080"/>
            </a:xfrm>
            <a:custGeom>
              <a:avLst/>
              <a:gdLst/>
              <a:ahLst/>
              <a:rect l="l" t="t" r="r" b="b"/>
              <a:pathLst>
                <a:path w="564" h="559">
                  <a:moveTo>
                    <a:pt x="66" y="0"/>
                  </a:moveTo>
                  <a:lnTo>
                    <a:pt x="563" y="22"/>
                  </a:lnTo>
                  <a:lnTo>
                    <a:pt x="539" y="515"/>
                  </a:lnTo>
                  <a:lnTo>
                    <a:pt x="378" y="505"/>
                  </a:lnTo>
                  <a:lnTo>
                    <a:pt x="226" y="502"/>
                  </a:lnTo>
                  <a:lnTo>
                    <a:pt x="226" y="520"/>
                  </a:lnTo>
                  <a:lnTo>
                    <a:pt x="101" y="520"/>
                  </a:lnTo>
                  <a:lnTo>
                    <a:pt x="94" y="558"/>
                  </a:lnTo>
                  <a:lnTo>
                    <a:pt x="0" y="546"/>
                  </a:lnTo>
                  <a:lnTo>
                    <a:pt x="52" y="128"/>
                  </a:lnTo>
                  <a:lnTo>
                    <a:pt x="66" y="0"/>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33" name=""/>
            <p:cNvSpPr/>
            <p:nvPr/>
          </p:nvSpPr>
          <p:spPr>
            <a:xfrm>
              <a:off x="2550600" y="3130200"/>
              <a:ext cx="1363680" cy="1262160"/>
            </a:xfrm>
            <a:custGeom>
              <a:avLst/>
              <a:gdLst/>
              <a:ahLst/>
              <a:rect l="l" t="t" r="r" b="b"/>
              <a:pathLst>
                <a:path w="1143" h="1058">
                  <a:moveTo>
                    <a:pt x="331" y="0"/>
                  </a:moveTo>
                  <a:lnTo>
                    <a:pt x="584" y="8"/>
                  </a:lnTo>
                  <a:lnTo>
                    <a:pt x="584" y="200"/>
                  </a:lnTo>
                  <a:lnTo>
                    <a:pt x="711" y="254"/>
                  </a:lnTo>
                  <a:lnTo>
                    <a:pt x="747" y="235"/>
                  </a:lnTo>
                  <a:lnTo>
                    <a:pt x="832" y="277"/>
                  </a:lnTo>
                  <a:lnTo>
                    <a:pt x="882" y="274"/>
                  </a:lnTo>
                  <a:lnTo>
                    <a:pt x="979" y="233"/>
                  </a:lnTo>
                  <a:lnTo>
                    <a:pt x="1036" y="272"/>
                  </a:lnTo>
                  <a:lnTo>
                    <a:pt x="1084" y="282"/>
                  </a:lnTo>
                  <a:lnTo>
                    <a:pt x="1084" y="440"/>
                  </a:lnTo>
                  <a:lnTo>
                    <a:pt x="1142" y="537"/>
                  </a:lnTo>
                  <a:lnTo>
                    <a:pt x="1129" y="669"/>
                  </a:lnTo>
                  <a:lnTo>
                    <a:pt x="1067" y="723"/>
                  </a:lnTo>
                  <a:lnTo>
                    <a:pt x="1053" y="674"/>
                  </a:lnTo>
                  <a:lnTo>
                    <a:pt x="1036" y="697"/>
                  </a:lnTo>
                  <a:lnTo>
                    <a:pt x="1049" y="728"/>
                  </a:lnTo>
                  <a:lnTo>
                    <a:pt x="938" y="807"/>
                  </a:lnTo>
                  <a:lnTo>
                    <a:pt x="911" y="811"/>
                  </a:lnTo>
                  <a:lnTo>
                    <a:pt x="854" y="852"/>
                  </a:lnTo>
                  <a:lnTo>
                    <a:pt x="854" y="873"/>
                  </a:lnTo>
                  <a:lnTo>
                    <a:pt x="836" y="878"/>
                  </a:lnTo>
                  <a:lnTo>
                    <a:pt x="849" y="904"/>
                  </a:lnTo>
                  <a:lnTo>
                    <a:pt x="818" y="945"/>
                  </a:lnTo>
                  <a:lnTo>
                    <a:pt x="836" y="1002"/>
                  </a:lnTo>
                  <a:lnTo>
                    <a:pt x="854" y="1021"/>
                  </a:lnTo>
                  <a:lnTo>
                    <a:pt x="849" y="1057"/>
                  </a:lnTo>
                  <a:lnTo>
                    <a:pt x="805" y="1057"/>
                  </a:lnTo>
                  <a:lnTo>
                    <a:pt x="765" y="1039"/>
                  </a:lnTo>
                  <a:lnTo>
                    <a:pt x="739" y="1043"/>
                  </a:lnTo>
                  <a:lnTo>
                    <a:pt x="649" y="1012"/>
                  </a:lnTo>
                  <a:lnTo>
                    <a:pt x="610" y="891"/>
                  </a:lnTo>
                  <a:lnTo>
                    <a:pt x="548" y="833"/>
                  </a:lnTo>
                  <a:lnTo>
                    <a:pt x="493" y="728"/>
                  </a:lnTo>
                  <a:lnTo>
                    <a:pt x="468" y="717"/>
                  </a:lnTo>
                  <a:lnTo>
                    <a:pt x="438" y="691"/>
                  </a:lnTo>
                  <a:lnTo>
                    <a:pt x="410" y="691"/>
                  </a:lnTo>
                  <a:lnTo>
                    <a:pt x="368" y="682"/>
                  </a:lnTo>
                  <a:lnTo>
                    <a:pt x="334" y="691"/>
                  </a:lnTo>
                  <a:lnTo>
                    <a:pt x="312" y="744"/>
                  </a:lnTo>
                  <a:lnTo>
                    <a:pt x="278" y="753"/>
                  </a:lnTo>
                  <a:lnTo>
                    <a:pt x="207" y="712"/>
                  </a:lnTo>
                  <a:lnTo>
                    <a:pt x="163" y="661"/>
                  </a:lnTo>
                  <a:lnTo>
                    <a:pt x="156" y="600"/>
                  </a:lnTo>
                  <a:lnTo>
                    <a:pt x="125" y="559"/>
                  </a:lnTo>
                  <a:lnTo>
                    <a:pt x="53" y="502"/>
                  </a:lnTo>
                  <a:lnTo>
                    <a:pt x="0" y="441"/>
                  </a:lnTo>
                  <a:lnTo>
                    <a:pt x="0" y="415"/>
                  </a:lnTo>
                  <a:lnTo>
                    <a:pt x="172" y="418"/>
                  </a:lnTo>
                  <a:lnTo>
                    <a:pt x="312" y="429"/>
                  </a:lnTo>
                  <a:lnTo>
                    <a:pt x="331" y="0"/>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34" name=""/>
            <p:cNvSpPr/>
            <p:nvPr/>
          </p:nvSpPr>
          <p:spPr>
            <a:xfrm>
              <a:off x="2895120" y="1594440"/>
              <a:ext cx="657360" cy="384120"/>
            </a:xfrm>
            <a:custGeom>
              <a:avLst/>
              <a:gdLst/>
              <a:ahLst/>
              <a:rect l="l" t="t" r="r" b="b"/>
              <a:pathLst>
                <a:path w="551" h="322">
                  <a:moveTo>
                    <a:pt x="2" y="0"/>
                  </a:moveTo>
                  <a:lnTo>
                    <a:pt x="460" y="9"/>
                  </a:lnTo>
                  <a:lnTo>
                    <a:pt x="495" y="104"/>
                  </a:lnTo>
                  <a:lnTo>
                    <a:pt x="527" y="177"/>
                  </a:lnTo>
                  <a:lnTo>
                    <a:pt x="550" y="294"/>
                  </a:lnTo>
                  <a:lnTo>
                    <a:pt x="536" y="321"/>
                  </a:lnTo>
                  <a:lnTo>
                    <a:pt x="366" y="317"/>
                  </a:lnTo>
                  <a:lnTo>
                    <a:pt x="0" y="311"/>
                  </a:lnTo>
                  <a:lnTo>
                    <a:pt x="2" y="0"/>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35" name=""/>
            <p:cNvSpPr/>
            <p:nvPr/>
          </p:nvSpPr>
          <p:spPr>
            <a:xfrm>
              <a:off x="2877480" y="1964160"/>
              <a:ext cx="692280" cy="449640"/>
            </a:xfrm>
            <a:custGeom>
              <a:avLst/>
              <a:gdLst/>
              <a:ahLst/>
              <a:rect l="l" t="t" r="r" b="b"/>
              <a:pathLst>
                <a:path w="580" h="377">
                  <a:moveTo>
                    <a:pt x="11" y="0"/>
                  </a:moveTo>
                  <a:lnTo>
                    <a:pt x="9" y="146"/>
                  </a:lnTo>
                  <a:lnTo>
                    <a:pt x="0" y="317"/>
                  </a:lnTo>
                  <a:lnTo>
                    <a:pt x="420" y="323"/>
                  </a:lnTo>
                  <a:lnTo>
                    <a:pt x="464" y="347"/>
                  </a:lnTo>
                  <a:lnTo>
                    <a:pt x="495" y="313"/>
                  </a:lnTo>
                  <a:lnTo>
                    <a:pt x="579" y="376"/>
                  </a:lnTo>
                  <a:lnTo>
                    <a:pt x="566" y="311"/>
                  </a:lnTo>
                  <a:lnTo>
                    <a:pt x="574" y="261"/>
                  </a:lnTo>
                  <a:lnTo>
                    <a:pt x="579" y="90"/>
                  </a:lnTo>
                  <a:lnTo>
                    <a:pt x="541" y="53"/>
                  </a:lnTo>
                  <a:lnTo>
                    <a:pt x="556" y="6"/>
                  </a:lnTo>
                  <a:lnTo>
                    <a:pt x="281" y="3"/>
                  </a:lnTo>
                  <a:lnTo>
                    <a:pt x="11" y="0"/>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36" name=""/>
            <p:cNvSpPr/>
            <p:nvPr/>
          </p:nvSpPr>
          <p:spPr>
            <a:xfrm>
              <a:off x="2867040" y="2337840"/>
              <a:ext cx="824400" cy="370800"/>
            </a:xfrm>
            <a:custGeom>
              <a:avLst/>
              <a:gdLst/>
              <a:ahLst/>
              <a:rect l="l" t="t" r="r" b="b"/>
              <a:pathLst>
                <a:path w="691" h="311">
                  <a:moveTo>
                    <a:pt x="7" y="0"/>
                  </a:moveTo>
                  <a:lnTo>
                    <a:pt x="0" y="205"/>
                  </a:lnTo>
                  <a:lnTo>
                    <a:pt x="156" y="209"/>
                  </a:lnTo>
                  <a:lnTo>
                    <a:pt x="153" y="310"/>
                  </a:lnTo>
                  <a:lnTo>
                    <a:pt x="364" y="307"/>
                  </a:lnTo>
                  <a:lnTo>
                    <a:pt x="552" y="303"/>
                  </a:lnTo>
                  <a:lnTo>
                    <a:pt x="690" y="307"/>
                  </a:lnTo>
                  <a:lnTo>
                    <a:pt x="646" y="220"/>
                  </a:lnTo>
                  <a:lnTo>
                    <a:pt x="618" y="138"/>
                  </a:lnTo>
                  <a:lnTo>
                    <a:pt x="584" y="54"/>
                  </a:lnTo>
                  <a:lnTo>
                    <a:pt x="506" y="1"/>
                  </a:lnTo>
                  <a:lnTo>
                    <a:pt x="471" y="32"/>
                  </a:lnTo>
                  <a:lnTo>
                    <a:pt x="428" y="11"/>
                  </a:lnTo>
                  <a:lnTo>
                    <a:pt x="239" y="4"/>
                  </a:lnTo>
                  <a:lnTo>
                    <a:pt x="7" y="0"/>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37" name=""/>
            <p:cNvSpPr/>
            <p:nvPr/>
          </p:nvSpPr>
          <p:spPr>
            <a:xfrm>
              <a:off x="3040920" y="2698200"/>
              <a:ext cx="725400" cy="369720"/>
            </a:xfrm>
            <a:custGeom>
              <a:avLst/>
              <a:gdLst/>
              <a:ahLst/>
              <a:rect l="l" t="t" r="r" b="b"/>
              <a:pathLst>
                <a:path w="608" h="310">
                  <a:moveTo>
                    <a:pt x="6" y="3"/>
                  </a:moveTo>
                  <a:lnTo>
                    <a:pt x="4" y="179"/>
                  </a:lnTo>
                  <a:lnTo>
                    <a:pt x="0" y="306"/>
                  </a:lnTo>
                  <a:lnTo>
                    <a:pt x="607" y="309"/>
                  </a:lnTo>
                  <a:lnTo>
                    <a:pt x="595" y="147"/>
                  </a:lnTo>
                  <a:lnTo>
                    <a:pt x="595" y="86"/>
                  </a:lnTo>
                  <a:lnTo>
                    <a:pt x="546" y="50"/>
                  </a:lnTo>
                  <a:lnTo>
                    <a:pt x="561" y="18"/>
                  </a:lnTo>
                  <a:lnTo>
                    <a:pt x="541" y="0"/>
                  </a:lnTo>
                  <a:lnTo>
                    <a:pt x="265" y="3"/>
                  </a:lnTo>
                  <a:lnTo>
                    <a:pt x="6" y="3"/>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38" name=""/>
            <p:cNvSpPr/>
            <p:nvPr/>
          </p:nvSpPr>
          <p:spPr>
            <a:xfrm>
              <a:off x="2945520" y="3058560"/>
              <a:ext cx="844920" cy="405720"/>
            </a:xfrm>
            <a:custGeom>
              <a:avLst/>
              <a:gdLst/>
              <a:ahLst/>
              <a:rect l="l" t="t" r="r" b="b"/>
              <a:pathLst>
                <a:path w="708" h="340">
                  <a:moveTo>
                    <a:pt x="3" y="0"/>
                  </a:moveTo>
                  <a:lnTo>
                    <a:pt x="0" y="60"/>
                  </a:lnTo>
                  <a:lnTo>
                    <a:pt x="251" y="69"/>
                  </a:lnTo>
                  <a:lnTo>
                    <a:pt x="253" y="262"/>
                  </a:lnTo>
                  <a:lnTo>
                    <a:pt x="380" y="315"/>
                  </a:lnTo>
                  <a:lnTo>
                    <a:pt x="416" y="295"/>
                  </a:lnTo>
                  <a:lnTo>
                    <a:pt x="498" y="339"/>
                  </a:lnTo>
                  <a:lnTo>
                    <a:pt x="551" y="337"/>
                  </a:lnTo>
                  <a:lnTo>
                    <a:pt x="648" y="295"/>
                  </a:lnTo>
                  <a:lnTo>
                    <a:pt x="707" y="335"/>
                  </a:lnTo>
                  <a:lnTo>
                    <a:pt x="707" y="126"/>
                  </a:lnTo>
                  <a:lnTo>
                    <a:pt x="688" y="4"/>
                  </a:lnTo>
                  <a:lnTo>
                    <a:pt x="3" y="0"/>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39" name=""/>
            <p:cNvSpPr/>
            <p:nvPr/>
          </p:nvSpPr>
          <p:spPr>
            <a:xfrm>
              <a:off x="3772800" y="3077640"/>
              <a:ext cx="475920" cy="443520"/>
            </a:xfrm>
            <a:custGeom>
              <a:avLst/>
              <a:gdLst/>
              <a:ahLst/>
              <a:rect l="l" t="t" r="r" b="b"/>
              <a:pathLst>
                <a:path w="399" h="372">
                  <a:moveTo>
                    <a:pt x="0" y="34"/>
                  </a:moveTo>
                  <a:lnTo>
                    <a:pt x="156" y="14"/>
                  </a:lnTo>
                  <a:lnTo>
                    <a:pt x="350" y="0"/>
                  </a:lnTo>
                  <a:lnTo>
                    <a:pt x="339" y="48"/>
                  </a:lnTo>
                  <a:lnTo>
                    <a:pt x="383" y="38"/>
                  </a:lnTo>
                  <a:lnTo>
                    <a:pt x="398" y="70"/>
                  </a:lnTo>
                  <a:lnTo>
                    <a:pt x="353" y="100"/>
                  </a:lnTo>
                  <a:lnTo>
                    <a:pt x="363" y="152"/>
                  </a:lnTo>
                  <a:lnTo>
                    <a:pt x="317" y="238"/>
                  </a:lnTo>
                  <a:lnTo>
                    <a:pt x="283" y="291"/>
                  </a:lnTo>
                  <a:lnTo>
                    <a:pt x="303" y="358"/>
                  </a:lnTo>
                  <a:lnTo>
                    <a:pt x="58" y="371"/>
                  </a:lnTo>
                  <a:lnTo>
                    <a:pt x="55" y="330"/>
                  </a:lnTo>
                  <a:lnTo>
                    <a:pt x="7" y="320"/>
                  </a:lnTo>
                  <a:lnTo>
                    <a:pt x="7" y="100"/>
                  </a:lnTo>
                  <a:lnTo>
                    <a:pt x="0" y="34"/>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40" name=""/>
            <p:cNvSpPr/>
            <p:nvPr/>
          </p:nvSpPr>
          <p:spPr>
            <a:xfrm>
              <a:off x="3841560" y="3503520"/>
              <a:ext cx="579960" cy="464400"/>
            </a:xfrm>
            <a:custGeom>
              <a:avLst/>
              <a:gdLst/>
              <a:ahLst/>
              <a:rect l="l" t="t" r="r" b="b"/>
              <a:pathLst>
                <a:path w="486" h="389">
                  <a:moveTo>
                    <a:pt x="0" y="8"/>
                  </a:moveTo>
                  <a:lnTo>
                    <a:pt x="241" y="0"/>
                  </a:lnTo>
                  <a:lnTo>
                    <a:pt x="285" y="79"/>
                  </a:lnTo>
                  <a:lnTo>
                    <a:pt x="248" y="174"/>
                  </a:lnTo>
                  <a:lnTo>
                    <a:pt x="235" y="216"/>
                  </a:lnTo>
                  <a:lnTo>
                    <a:pt x="399" y="199"/>
                  </a:lnTo>
                  <a:lnTo>
                    <a:pt x="409" y="261"/>
                  </a:lnTo>
                  <a:lnTo>
                    <a:pt x="360" y="255"/>
                  </a:lnTo>
                  <a:lnTo>
                    <a:pt x="338" y="281"/>
                  </a:lnTo>
                  <a:lnTo>
                    <a:pt x="363" y="299"/>
                  </a:lnTo>
                  <a:lnTo>
                    <a:pt x="408" y="278"/>
                  </a:lnTo>
                  <a:lnTo>
                    <a:pt x="409" y="308"/>
                  </a:lnTo>
                  <a:lnTo>
                    <a:pt x="435" y="283"/>
                  </a:lnTo>
                  <a:lnTo>
                    <a:pt x="453" y="283"/>
                  </a:lnTo>
                  <a:lnTo>
                    <a:pt x="432" y="334"/>
                  </a:lnTo>
                  <a:lnTo>
                    <a:pt x="472" y="343"/>
                  </a:lnTo>
                  <a:lnTo>
                    <a:pt x="485" y="371"/>
                  </a:lnTo>
                  <a:lnTo>
                    <a:pt x="466" y="380"/>
                  </a:lnTo>
                  <a:lnTo>
                    <a:pt x="441" y="363"/>
                  </a:lnTo>
                  <a:lnTo>
                    <a:pt x="394" y="349"/>
                  </a:lnTo>
                  <a:lnTo>
                    <a:pt x="404" y="384"/>
                  </a:lnTo>
                  <a:lnTo>
                    <a:pt x="380" y="388"/>
                  </a:lnTo>
                  <a:lnTo>
                    <a:pt x="362" y="357"/>
                  </a:lnTo>
                  <a:lnTo>
                    <a:pt x="349" y="376"/>
                  </a:lnTo>
                  <a:lnTo>
                    <a:pt x="279" y="376"/>
                  </a:lnTo>
                  <a:lnTo>
                    <a:pt x="279" y="357"/>
                  </a:lnTo>
                  <a:lnTo>
                    <a:pt x="253" y="334"/>
                  </a:lnTo>
                  <a:lnTo>
                    <a:pt x="199" y="332"/>
                  </a:lnTo>
                  <a:lnTo>
                    <a:pt x="243" y="357"/>
                  </a:lnTo>
                  <a:lnTo>
                    <a:pt x="181" y="370"/>
                  </a:lnTo>
                  <a:lnTo>
                    <a:pt x="84" y="353"/>
                  </a:lnTo>
                  <a:lnTo>
                    <a:pt x="47" y="357"/>
                  </a:lnTo>
                  <a:lnTo>
                    <a:pt x="59" y="226"/>
                  </a:lnTo>
                  <a:lnTo>
                    <a:pt x="1" y="123"/>
                  </a:lnTo>
                  <a:lnTo>
                    <a:pt x="0" y="8"/>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41" name=""/>
            <p:cNvSpPr/>
            <p:nvPr/>
          </p:nvSpPr>
          <p:spPr>
            <a:xfrm>
              <a:off x="3444480" y="1548720"/>
              <a:ext cx="647640" cy="726840"/>
            </a:xfrm>
            <a:custGeom>
              <a:avLst/>
              <a:gdLst/>
              <a:ahLst/>
              <a:rect l="l" t="t" r="r" b="b"/>
              <a:pathLst>
                <a:path w="543" h="609">
                  <a:moveTo>
                    <a:pt x="0" y="47"/>
                  </a:moveTo>
                  <a:lnTo>
                    <a:pt x="142" y="47"/>
                  </a:lnTo>
                  <a:lnTo>
                    <a:pt x="141" y="0"/>
                  </a:lnTo>
                  <a:lnTo>
                    <a:pt x="172" y="13"/>
                  </a:lnTo>
                  <a:lnTo>
                    <a:pt x="177" y="49"/>
                  </a:lnTo>
                  <a:lnTo>
                    <a:pt x="245" y="90"/>
                  </a:lnTo>
                  <a:lnTo>
                    <a:pt x="266" y="71"/>
                  </a:lnTo>
                  <a:lnTo>
                    <a:pt x="306" y="71"/>
                  </a:lnTo>
                  <a:lnTo>
                    <a:pt x="337" y="107"/>
                  </a:lnTo>
                  <a:lnTo>
                    <a:pt x="358" y="94"/>
                  </a:lnTo>
                  <a:lnTo>
                    <a:pt x="417" y="109"/>
                  </a:lnTo>
                  <a:lnTo>
                    <a:pt x="437" y="83"/>
                  </a:lnTo>
                  <a:lnTo>
                    <a:pt x="475" y="102"/>
                  </a:lnTo>
                  <a:lnTo>
                    <a:pt x="542" y="100"/>
                  </a:lnTo>
                  <a:lnTo>
                    <a:pt x="434" y="176"/>
                  </a:lnTo>
                  <a:lnTo>
                    <a:pt x="380" y="241"/>
                  </a:lnTo>
                  <a:lnTo>
                    <a:pt x="390" y="338"/>
                  </a:lnTo>
                  <a:lnTo>
                    <a:pt x="353" y="378"/>
                  </a:lnTo>
                  <a:lnTo>
                    <a:pt x="368" y="405"/>
                  </a:lnTo>
                  <a:lnTo>
                    <a:pt x="368" y="476"/>
                  </a:lnTo>
                  <a:lnTo>
                    <a:pt x="405" y="476"/>
                  </a:lnTo>
                  <a:lnTo>
                    <a:pt x="460" y="528"/>
                  </a:lnTo>
                  <a:lnTo>
                    <a:pt x="482" y="590"/>
                  </a:lnTo>
                  <a:lnTo>
                    <a:pt x="99" y="608"/>
                  </a:lnTo>
                  <a:lnTo>
                    <a:pt x="100" y="440"/>
                  </a:lnTo>
                  <a:lnTo>
                    <a:pt x="66" y="403"/>
                  </a:lnTo>
                  <a:lnTo>
                    <a:pt x="78" y="358"/>
                  </a:lnTo>
                  <a:lnTo>
                    <a:pt x="90" y="333"/>
                  </a:lnTo>
                  <a:lnTo>
                    <a:pt x="66" y="217"/>
                  </a:lnTo>
                  <a:lnTo>
                    <a:pt x="34" y="140"/>
                  </a:lnTo>
                  <a:lnTo>
                    <a:pt x="0" y="47"/>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42" name=""/>
            <p:cNvSpPr/>
            <p:nvPr/>
          </p:nvSpPr>
          <p:spPr>
            <a:xfrm>
              <a:off x="3863520" y="1798200"/>
              <a:ext cx="490320" cy="573840"/>
            </a:xfrm>
            <a:custGeom>
              <a:avLst/>
              <a:gdLst/>
              <a:ahLst/>
              <a:rect l="l" t="t" r="r" b="b"/>
              <a:pathLst>
                <a:path w="411" h="481">
                  <a:moveTo>
                    <a:pt x="29" y="32"/>
                  </a:moveTo>
                  <a:lnTo>
                    <a:pt x="60" y="28"/>
                  </a:lnTo>
                  <a:lnTo>
                    <a:pt x="87" y="28"/>
                  </a:lnTo>
                  <a:lnTo>
                    <a:pt x="106" y="0"/>
                  </a:lnTo>
                  <a:lnTo>
                    <a:pt x="118" y="35"/>
                  </a:lnTo>
                  <a:lnTo>
                    <a:pt x="163" y="35"/>
                  </a:lnTo>
                  <a:lnTo>
                    <a:pt x="187" y="68"/>
                  </a:lnTo>
                  <a:lnTo>
                    <a:pt x="232" y="59"/>
                  </a:lnTo>
                  <a:lnTo>
                    <a:pt x="263" y="79"/>
                  </a:lnTo>
                  <a:lnTo>
                    <a:pt x="322" y="94"/>
                  </a:lnTo>
                  <a:lnTo>
                    <a:pt x="331" y="119"/>
                  </a:lnTo>
                  <a:lnTo>
                    <a:pt x="361" y="121"/>
                  </a:lnTo>
                  <a:lnTo>
                    <a:pt x="353" y="146"/>
                  </a:lnTo>
                  <a:lnTo>
                    <a:pt x="362" y="173"/>
                  </a:lnTo>
                  <a:lnTo>
                    <a:pt x="344" y="209"/>
                  </a:lnTo>
                  <a:lnTo>
                    <a:pt x="356" y="217"/>
                  </a:lnTo>
                  <a:lnTo>
                    <a:pt x="390" y="178"/>
                  </a:lnTo>
                  <a:lnTo>
                    <a:pt x="388" y="164"/>
                  </a:lnTo>
                  <a:lnTo>
                    <a:pt x="401" y="160"/>
                  </a:lnTo>
                  <a:lnTo>
                    <a:pt x="410" y="178"/>
                  </a:lnTo>
                  <a:lnTo>
                    <a:pt x="385" y="204"/>
                  </a:lnTo>
                  <a:lnTo>
                    <a:pt x="375" y="265"/>
                  </a:lnTo>
                  <a:lnTo>
                    <a:pt x="375" y="367"/>
                  </a:lnTo>
                  <a:lnTo>
                    <a:pt x="390" y="385"/>
                  </a:lnTo>
                  <a:lnTo>
                    <a:pt x="383" y="448"/>
                  </a:lnTo>
                  <a:lnTo>
                    <a:pt x="189" y="480"/>
                  </a:lnTo>
                  <a:lnTo>
                    <a:pt x="139" y="450"/>
                  </a:lnTo>
                  <a:lnTo>
                    <a:pt x="151" y="411"/>
                  </a:lnTo>
                  <a:lnTo>
                    <a:pt x="126" y="370"/>
                  </a:lnTo>
                  <a:lnTo>
                    <a:pt x="106" y="318"/>
                  </a:lnTo>
                  <a:lnTo>
                    <a:pt x="52" y="266"/>
                  </a:lnTo>
                  <a:lnTo>
                    <a:pt x="17" y="266"/>
                  </a:lnTo>
                  <a:lnTo>
                    <a:pt x="17" y="195"/>
                  </a:lnTo>
                  <a:lnTo>
                    <a:pt x="0" y="169"/>
                  </a:lnTo>
                  <a:lnTo>
                    <a:pt x="38" y="128"/>
                  </a:lnTo>
                  <a:lnTo>
                    <a:pt x="29" y="32"/>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43" name=""/>
            <p:cNvSpPr/>
            <p:nvPr/>
          </p:nvSpPr>
          <p:spPr>
            <a:xfrm>
              <a:off x="3551760" y="2251800"/>
              <a:ext cx="571320" cy="371160"/>
            </a:xfrm>
            <a:custGeom>
              <a:avLst/>
              <a:gdLst/>
              <a:ahLst/>
              <a:rect l="l" t="t" r="r" b="b"/>
              <a:pathLst>
                <a:path w="479" h="311">
                  <a:moveTo>
                    <a:pt x="7" y="16"/>
                  </a:moveTo>
                  <a:lnTo>
                    <a:pt x="0" y="70"/>
                  </a:lnTo>
                  <a:lnTo>
                    <a:pt x="9" y="127"/>
                  </a:lnTo>
                  <a:lnTo>
                    <a:pt x="54" y="246"/>
                  </a:lnTo>
                  <a:lnTo>
                    <a:pt x="79" y="310"/>
                  </a:lnTo>
                  <a:lnTo>
                    <a:pt x="361" y="295"/>
                  </a:lnTo>
                  <a:lnTo>
                    <a:pt x="407" y="310"/>
                  </a:lnTo>
                  <a:lnTo>
                    <a:pt x="435" y="249"/>
                  </a:lnTo>
                  <a:lnTo>
                    <a:pt x="424" y="207"/>
                  </a:lnTo>
                  <a:lnTo>
                    <a:pt x="471" y="197"/>
                  </a:lnTo>
                  <a:lnTo>
                    <a:pt x="478" y="130"/>
                  </a:lnTo>
                  <a:lnTo>
                    <a:pt x="450" y="100"/>
                  </a:lnTo>
                  <a:lnTo>
                    <a:pt x="401" y="70"/>
                  </a:lnTo>
                  <a:lnTo>
                    <a:pt x="412" y="29"/>
                  </a:lnTo>
                  <a:lnTo>
                    <a:pt x="391" y="0"/>
                  </a:lnTo>
                  <a:lnTo>
                    <a:pt x="285" y="3"/>
                  </a:lnTo>
                  <a:lnTo>
                    <a:pt x="178" y="8"/>
                  </a:lnTo>
                  <a:lnTo>
                    <a:pt x="7" y="16"/>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44" name=""/>
            <p:cNvSpPr/>
            <p:nvPr/>
          </p:nvSpPr>
          <p:spPr>
            <a:xfrm>
              <a:off x="4055400" y="1717200"/>
              <a:ext cx="527400" cy="228600"/>
            </a:xfrm>
            <a:custGeom>
              <a:avLst/>
              <a:gdLst/>
              <a:ahLst/>
              <a:rect l="l" t="t" r="r" b="b"/>
              <a:pathLst>
                <a:path w="442" h="192">
                  <a:moveTo>
                    <a:pt x="0" y="105"/>
                  </a:moveTo>
                  <a:lnTo>
                    <a:pt x="99" y="0"/>
                  </a:lnTo>
                  <a:lnTo>
                    <a:pt x="80" y="43"/>
                  </a:lnTo>
                  <a:lnTo>
                    <a:pt x="94" y="57"/>
                  </a:lnTo>
                  <a:lnTo>
                    <a:pt x="125" y="38"/>
                  </a:lnTo>
                  <a:lnTo>
                    <a:pt x="193" y="65"/>
                  </a:lnTo>
                  <a:lnTo>
                    <a:pt x="222" y="43"/>
                  </a:lnTo>
                  <a:lnTo>
                    <a:pt x="314" y="31"/>
                  </a:lnTo>
                  <a:lnTo>
                    <a:pt x="331" y="58"/>
                  </a:lnTo>
                  <a:lnTo>
                    <a:pt x="367" y="52"/>
                  </a:lnTo>
                  <a:lnTo>
                    <a:pt x="437" y="80"/>
                  </a:lnTo>
                  <a:lnTo>
                    <a:pt x="441" y="100"/>
                  </a:lnTo>
                  <a:lnTo>
                    <a:pt x="366" y="117"/>
                  </a:lnTo>
                  <a:lnTo>
                    <a:pt x="344" y="105"/>
                  </a:lnTo>
                  <a:lnTo>
                    <a:pt x="305" y="109"/>
                  </a:lnTo>
                  <a:lnTo>
                    <a:pt x="261" y="136"/>
                  </a:lnTo>
                  <a:lnTo>
                    <a:pt x="240" y="137"/>
                  </a:lnTo>
                  <a:lnTo>
                    <a:pt x="224" y="117"/>
                  </a:lnTo>
                  <a:lnTo>
                    <a:pt x="199" y="189"/>
                  </a:lnTo>
                  <a:lnTo>
                    <a:pt x="170" y="191"/>
                  </a:lnTo>
                  <a:lnTo>
                    <a:pt x="159" y="162"/>
                  </a:lnTo>
                  <a:lnTo>
                    <a:pt x="100" y="148"/>
                  </a:lnTo>
                  <a:lnTo>
                    <a:pt x="71" y="128"/>
                  </a:lnTo>
                  <a:lnTo>
                    <a:pt x="23" y="136"/>
                  </a:lnTo>
                  <a:lnTo>
                    <a:pt x="0" y="105"/>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45" name=""/>
            <p:cNvSpPr/>
            <p:nvPr/>
          </p:nvSpPr>
          <p:spPr>
            <a:xfrm>
              <a:off x="4420440" y="1878120"/>
              <a:ext cx="378000" cy="511920"/>
            </a:xfrm>
            <a:custGeom>
              <a:avLst/>
              <a:gdLst/>
              <a:ahLst/>
              <a:rect l="l" t="t" r="r" b="b"/>
              <a:pathLst>
                <a:path w="317" h="429">
                  <a:moveTo>
                    <a:pt x="79" y="17"/>
                  </a:moveTo>
                  <a:lnTo>
                    <a:pt x="91" y="43"/>
                  </a:lnTo>
                  <a:lnTo>
                    <a:pt x="69" y="59"/>
                  </a:lnTo>
                  <a:lnTo>
                    <a:pt x="68" y="127"/>
                  </a:lnTo>
                  <a:lnTo>
                    <a:pt x="55" y="83"/>
                  </a:lnTo>
                  <a:lnTo>
                    <a:pt x="9" y="126"/>
                  </a:lnTo>
                  <a:lnTo>
                    <a:pt x="0" y="249"/>
                  </a:lnTo>
                  <a:lnTo>
                    <a:pt x="29" y="310"/>
                  </a:lnTo>
                  <a:lnTo>
                    <a:pt x="32" y="341"/>
                  </a:lnTo>
                  <a:lnTo>
                    <a:pt x="33" y="365"/>
                  </a:lnTo>
                  <a:lnTo>
                    <a:pt x="32" y="388"/>
                  </a:lnTo>
                  <a:lnTo>
                    <a:pt x="26" y="428"/>
                  </a:lnTo>
                  <a:lnTo>
                    <a:pt x="149" y="420"/>
                  </a:lnTo>
                  <a:lnTo>
                    <a:pt x="314" y="405"/>
                  </a:lnTo>
                  <a:lnTo>
                    <a:pt x="285" y="396"/>
                  </a:lnTo>
                  <a:lnTo>
                    <a:pt x="268" y="374"/>
                  </a:lnTo>
                  <a:lnTo>
                    <a:pt x="293" y="354"/>
                  </a:lnTo>
                  <a:lnTo>
                    <a:pt x="293" y="331"/>
                  </a:lnTo>
                  <a:lnTo>
                    <a:pt x="282" y="311"/>
                  </a:lnTo>
                  <a:lnTo>
                    <a:pt x="293" y="296"/>
                  </a:lnTo>
                  <a:lnTo>
                    <a:pt x="316" y="297"/>
                  </a:lnTo>
                  <a:lnTo>
                    <a:pt x="311" y="238"/>
                  </a:lnTo>
                  <a:lnTo>
                    <a:pt x="306" y="203"/>
                  </a:lnTo>
                  <a:lnTo>
                    <a:pt x="292" y="181"/>
                  </a:lnTo>
                  <a:lnTo>
                    <a:pt x="278" y="167"/>
                  </a:lnTo>
                  <a:lnTo>
                    <a:pt x="257" y="163"/>
                  </a:lnTo>
                  <a:lnTo>
                    <a:pt x="239" y="163"/>
                  </a:lnTo>
                  <a:lnTo>
                    <a:pt x="218" y="191"/>
                  </a:lnTo>
                  <a:lnTo>
                    <a:pt x="205" y="199"/>
                  </a:lnTo>
                  <a:lnTo>
                    <a:pt x="195" y="203"/>
                  </a:lnTo>
                  <a:lnTo>
                    <a:pt x="185" y="198"/>
                  </a:lnTo>
                  <a:lnTo>
                    <a:pt x="183" y="186"/>
                  </a:lnTo>
                  <a:lnTo>
                    <a:pt x="185" y="176"/>
                  </a:lnTo>
                  <a:lnTo>
                    <a:pt x="194" y="167"/>
                  </a:lnTo>
                  <a:lnTo>
                    <a:pt x="203" y="163"/>
                  </a:lnTo>
                  <a:lnTo>
                    <a:pt x="211" y="162"/>
                  </a:lnTo>
                  <a:lnTo>
                    <a:pt x="211" y="145"/>
                  </a:lnTo>
                  <a:lnTo>
                    <a:pt x="236" y="127"/>
                  </a:lnTo>
                  <a:lnTo>
                    <a:pt x="211" y="71"/>
                  </a:lnTo>
                  <a:lnTo>
                    <a:pt x="211" y="44"/>
                  </a:lnTo>
                  <a:lnTo>
                    <a:pt x="172" y="34"/>
                  </a:lnTo>
                  <a:lnTo>
                    <a:pt x="115" y="0"/>
                  </a:lnTo>
                  <a:lnTo>
                    <a:pt x="79" y="17"/>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46" name=""/>
            <p:cNvSpPr/>
            <p:nvPr/>
          </p:nvSpPr>
          <p:spPr>
            <a:xfrm>
              <a:off x="4008960" y="2330280"/>
              <a:ext cx="411480" cy="675360"/>
            </a:xfrm>
            <a:custGeom>
              <a:avLst/>
              <a:gdLst/>
              <a:ahLst/>
              <a:rect l="l" t="t" r="r" b="b"/>
              <a:pathLst>
                <a:path w="345" h="566">
                  <a:moveTo>
                    <a:pt x="63" y="33"/>
                  </a:moveTo>
                  <a:lnTo>
                    <a:pt x="260" y="0"/>
                  </a:lnTo>
                  <a:lnTo>
                    <a:pt x="291" y="69"/>
                  </a:lnTo>
                  <a:lnTo>
                    <a:pt x="331" y="359"/>
                  </a:lnTo>
                  <a:lnTo>
                    <a:pt x="344" y="397"/>
                  </a:lnTo>
                  <a:lnTo>
                    <a:pt x="312" y="474"/>
                  </a:lnTo>
                  <a:lnTo>
                    <a:pt x="312" y="526"/>
                  </a:lnTo>
                  <a:lnTo>
                    <a:pt x="276" y="521"/>
                  </a:lnTo>
                  <a:lnTo>
                    <a:pt x="278" y="565"/>
                  </a:lnTo>
                  <a:lnTo>
                    <a:pt x="240" y="547"/>
                  </a:lnTo>
                  <a:lnTo>
                    <a:pt x="222" y="553"/>
                  </a:lnTo>
                  <a:lnTo>
                    <a:pt x="193" y="548"/>
                  </a:lnTo>
                  <a:lnTo>
                    <a:pt x="172" y="480"/>
                  </a:lnTo>
                  <a:lnTo>
                    <a:pt x="132" y="460"/>
                  </a:lnTo>
                  <a:lnTo>
                    <a:pt x="132" y="389"/>
                  </a:lnTo>
                  <a:lnTo>
                    <a:pt x="93" y="397"/>
                  </a:lnTo>
                  <a:lnTo>
                    <a:pt x="70" y="344"/>
                  </a:lnTo>
                  <a:lnTo>
                    <a:pt x="0" y="282"/>
                  </a:lnTo>
                  <a:lnTo>
                    <a:pt x="52" y="184"/>
                  </a:lnTo>
                  <a:lnTo>
                    <a:pt x="37" y="138"/>
                  </a:lnTo>
                  <a:lnTo>
                    <a:pt x="88" y="130"/>
                  </a:lnTo>
                  <a:lnTo>
                    <a:pt x="93" y="66"/>
                  </a:lnTo>
                  <a:lnTo>
                    <a:pt x="63" y="33"/>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47" name=""/>
            <p:cNvSpPr/>
            <p:nvPr/>
          </p:nvSpPr>
          <p:spPr>
            <a:xfrm>
              <a:off x="3645000" y="2603880"/>
              <a:ext cx="651240" cy="535680"/>
            </a:xfrm>
            <a:custGeom>
              <a:avLst/>
              <a:gdLst/>
              <a:ahLst/>
              <a:rect l="l" t="t" r="r" b="b"/>
              <a:pathLst>
                <a:path w="546" h="449">
                  <a:moveTo>
                    <a:pt x="0" y="14"/>
                  </a:moveTo>
                  <a:lnTo>
                    <a:pt x="238" y="0"/>
                  </a:lnTo>
                  <a:lnTo>
                    <a:pt x="289" y="0"/>
                  </a:lnTo>
                  <a:lnTo>
                    <a:pt x="327" y="13"/>
                  </a:lnTo>
                  <a:lnTo>
                    <a:pt x="306" y="52"/>
                  </a:lnTo>
                  <a:lnTo>
                    <a:pt x="376" y="115"/>
                  </a:lnTo>
                  <a:lnTo>
                    <a:pt x="398" y="168"/>
                  </a:lnTo>
                  <a:lnTo>
                    <a:pt x="439" y="155"/>
                  </a:lnTo>
                  <a:lnTo>
                    <a:pt x="438" y="230"/>
                  </a:lnTo>
                  <a:lnTo>
                    <a:pt x="480" y="251"/>
                  </a:lnTo>
                  <a:lnTo>
                    <a:pt x="499" y="318"/>
                  </a:lnTo>
                  <a:lnTo>
                    <a:pt x="528" y="325"/>
                  </a:lnTo>
                  <a:lnTo>
                    <a:pt x="545" y="352"/>
                  </a:lnTo>
                  <a:lnTo>
                    <a:pt x="507" y="390"/>
                  </a:lnTo>
                  <a:lnTo>
                    <a:pt x="496" y="435"/>
                  </a:lnTo>
                  <a:lnTo>
                    <a:pt x="444" y="448"/>
                  </a:lnTo>
                  <a:lnTo>
                    <a:pt x="458" y="398"/>
                  </a:lnTo>
                  <a:lnTo>
                    <a:pt x="253" y="416"/>
                  </a:lnTo>
                  <a:lnTo>
                    <a:pt x="106" y="434"/>
                  </a:lnTo>
                  <a:lnTo>
                    <a:pt x="98" y="387"/>
                  </a:lnTo>
                  <a:lnTo>
                    <a:pt x="88" y="243"/>
                  </a:lnTo>
                  <a:lnTo>
                    <a:pt x="85" y="165"/>
                  </a:lnTo>
                  <a:lnTo>
                    <a:pt x="37" y="130"/>
                  </a:lnTo>
                  <a:lnTo>
                    <a:pt x="54" y="98"/>
                  </a:lnTo>
                  <a:lnTo>
                    <a:pt x="31" y="79"/>
                  </a:lnTo>
                  <a:lnTo>
                    <a:pt x="0" y="14"/>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48" name=""/>
            <p:cNvSpPr/>
            <p:nvPr/>
          </p:nvSpPr>
          <p:spPr>
            <a:xfrm>
              <a:off x="4357440" y="2379240"/>
              <a:ext cx="317160" cy="521280"/>
            </a:xfrm>
            <a:custGeom>
              <a:avLst/>
              <a:gdLst/>
              <a:ahLst/>
              <a:rect l="l" t="t" r="r" b="b"/>
              <a:pathLst>
                <a:path w="266" h="437">
                  <a:moveTo>
                    <a:pt x="0" y="30"/>
                  </a:moveTo>
                  <a:lnTo>
                    <a:pt x="30" y="47"/>
                  </a:lnTo>
                  <a:lnTo>
                    <a:pt x="60" y="43"/>
                  </a:lnTo>
                  <a:lnTo>
                    <a:pt x="70" y="34"/>
                  </a:lnTo>
                  <a:lnTo>
                    <a:pt x="78" y="8"/>
                  </a:lnTo>
                  <a:lnTo>
                    <a:pt x="206" y="0"/>
                  </a:lnTo>
                  <a:lnTo>
                    <a:pt x="265" y="307"/>
                  </a:lnTo>
                  <a:lnTo>
                    <a:pt x="261" y="304"/>
                  </a:lnTo>
                  <a:lnTo>
                    <a:pt x="216" y="322"/>
                  </a:lnTo>
                  <a:lnTo>
                    <a:pt x="185" y="405"/>
                  </a:lnTo>
                  <a:lnTo>
                    <a:pt x="139" y="392"/>
                  </a:lnTo>
                  <a:lnTo>
                    <a:pt x="86" y="423"/>
                  </a:lnTo>
                  <a:lnTo>
                    <a:pt x="17" y="436"/>
                  </a:lnTo>
                  <a:lnTo>
                    <a:pt x="48" y="354"/>
                  </a:lnTo>
                  <a:lnTo>
                    <a:pt x="34" y="309"/>
                  </a:lnTo>
                  <a:lnTo>
                    <a:pt x="0" y="30"/>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49" name=""/>
            <p:cNvSpPr/>
            <p:nvPr/>
          </p:nvSpPr>
          <p:spPr>
            <a:xfrm>
              <a:off x="4604400" y="2271960"/>
              <a:ext cx="407880" cy="472680"/>
            </a:xfrm>
            <a:custGeom>
              <a:avLst/>
              <a:gdLst/>
              <a:ahLst/>
              <a:rect l="l" t="t" r="r" b="b"/>
              <a:pathLst>
                <a:path w="342" h="396">
                  <a:moveTo>
                    <a:pt x="0" y="89"/>
                  </a:moveTo>
                  <a:lnTo>
                    <a:pt x="153" y="74"/>
                  </a:lnTo>
                  <a:lnTo>
                    <a:pt x="186" y="79"/>
                  </a:lnTo>
                  <a:lnTo>
                    <a:pt x="257" y="45"/>
                  </a:lnTo>
                  <a:lnTo>
                    <a:pt x="275" y="14"/>
                  </a:lnTo>
                  <a:lnTo>
                    <a:pt x="317" y="0"/>
                  </a:lnTo>
                  <a:lnTo>
                    <a:pt x="341" y="149"/>
                  </a:lnTo>
                  <a:lnTo>
                    <a:pt x="323" y="166"/>
                  </a:lnTo>
                  <a:lnTo>
                    <a:pt x="328" y="269"/>
                  </a:lnTo>
                  <a:lnTo>
                    <a:pt x="293" y="278"/>
                  </a:lnTo>
                  <a:lnTo>
                    <a:pt x="275" y="335"/>
                  </a:lnTo>
                  <a:lnTo>
                    <a:pt x="248" y="327"/>
                  </a:lnTo>
                  <a:lnTo>
                    <a:pt x="239" y="395"/>
                  </a:lnTo>
                  <a:lnTo>
                    <a:pt x="200" y="366"/>
                  </a:lnTo>
                  <a:lnTo>
                    <a:pt x="125" y="385"/>
                  </a:lnTo>
                  <a:lnTo>
                    <a:pt x="93" y="358"/>
                  </a:lnTo>
                  <a:lnTo>
                    <a:pt x="49" y="357"/>
                  </a:lnTo>
                  <a:lnTo>
                    <a:pt x="27" y="247"/>
                  </a:lnTo>
                  <a:lnTo>
                    <a:pt x="0" y="89"/>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50" name=""/>
            <p:cNvSpPr/>
            <p:nvPr/>
          </p:nvSpPr>
          <p:spPr>
            <a:xfrm>
              <a:off x="4240440" y="2696760"/>
              <a:ext cx="718200" cy="399600"/>
            </a:xfrm>
            <a:custGeom>
              <a:avLst/>
              <a:gdLst/>
              <a:ahLst/>
              <a:rect l="l" t="t" r="r" b="b"/>
              <a:pathLst>
                <a:path w="602" h="335">
                  <a:moveTo>
                    <a:pt x="0" y="334"/>
                  </a:moveTo>
                  <a:lnTo>
                    <a:pt x="146" y="312"/>
                  </a:lnTo>
                  <a:lnTo>
                    <a:pt x="146" y="297"/>
                  </a:lnTo>
                  <a:lnTo>
                    <a:pt x="499" y="249"/>
                  </a:lnTo>
                  <a:lnTo>
                    <a:pt x="505" y="224"/>
                  </a:lnTo>
                  <a:lnTo>
                    <a:pt x="557" y="204"/>
                  </a:lnTo>
                  <a:lnTo>
                    <a:pt x="562" y="178"/>
                  </a:lnTo>
                  <a:lnTo>
                    <a:pt x="584" y="170"/>
                  </a:lnTo>
                  <a:lnTo>
                    <a:pt x="601" y="130"/>
                  </a:lnTo>
                  <a:lnTo>
                    <a:pt x="552" y="90"/>
                  </a:lnTo>
                  <a:lnTo>
                    <a:pt x="543" y="37"/>
                  </a:lnTo>
                  <a:lnTo>
                    <a:pt x="505" y="9"/>
                  </a:lnTo>
                  <a:lnTo>
                    <a:pt x="427" y="24"/>
                  </a:lnTo>
                  <a:lnTo>
                    <a:pt x="390" y="1"/>
                  </a:lnTo>
                  <a:lnTo>
                    <a:pt x="354" y="0"/>
                  </a:lnTo>
                  <a:lnTo>
                    <a:pt x="361" y="37"/>
                  </a:lnTo>
                  <a:lnTo>
                    <a:pt x="313" y="55"/>
                  </a:lnTo>
                  <a:lnTo>
                    <a:pt x="281" y="139"/>
                  </a:lnTo>
                  <a:lnTo>
                    <a:pt x="236" y="125"/>
                  </a:lnTo>
                  <a:lnTo>
                    <a:pt x="183" y="156"/>
                  </a:lnTo>
                  <a:lnTo>
                    <a:pt x="115" y="168"/>
                  </a:lnTo>
                  <a:lnTo>
                    <a:pt x="115" y="216"/>
                  </a:lnTo>
                  <a:lnTo>
                    <a:pt x="81" y="214"/>
                  </a:lnTo>
                  <a:lnTo>
                    <a:pt x="83" y="255"/>
                  </a:lnTo>
                  <a:lnTo>
                    <a:pt x="47" y="239"/>
                  </a:lnTo>
                  <a:lnTo>
                    <a:pt x="27" y="247"/>
                  </a:lnTo>
                  <a:lnTo>
                    <a:pt x="44" y="274"/>
                  </a:lnTo>
                  <a:lnTo>
                    <a:pt x="7" y="311"/>
                  </a:lnTo>
                  <a:lnTo>
                    <a:pt x="0" y="334"/>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51" name=""/>
            <p:cNvSpPr/>
            <p:nvPr/>
          </p:nvSpPr>
          <p:spPr>
            <a:xfrm>
              <a:off x="4192560" y="2954880"/>
              <a:ext cx="828000" cy="301680"/>
            </a:xfrm>
            <a:custGeom>
              <a:avLst/>
              <a:gdLst/>
              <a:ahLst/>
              <a:rect l="l" t="t" r="r" b="b"/>
              <a:pathLst>
                <a:path w="694" h="253">
                  <a:moveTo>
                    <a:pt x="40" y="115"/>
                  </a:moveTo>
                  <a:lnTo>
                    <a:pt x="40" y="119"/>
                  </a:lnTo>
                  <a:lnTo>
                    <a:pt x="29" y="142"/>
                  </a:lnTo>
                  <a:lnTo>
                    <a:pt x="42" y="175"/>
                  </a:lnTo>
                  <a:lnTo>
                    <a:pt x="0" y="203"/>
                  </a:lnTo>
                  <a:lnTo>
                    <a:pt x="8" y="252"/>
                  </a:lnTo>
                  <a:lnTo>
                    <a:pt x="190" y="237"/>
                  </a:lnTo>
                  <a:lnTo>
                    <a:pt x="406" y="212"/>
                  </a:lnTo>
                  <a:lnTo>
                    <a:pt x="514" y="193"/>
                  </a:lnTo>
                  <a:lnTo>
                    <a:pt x="536" y="127"/>
                  </a:lnTo>
                  <a:lnTo>
                    <a:pt x="575" y="125"/>
                  </a:lnTo>
                  <a:lnTo>
                    <a:pt x="693" y="0"/>
                  </a:lnTo>
                  <a:lnTo>
                    <a:pt x="539" y="31"/>
                  </a:lnTo>
                  <a:lnTo>
                    <a:pt x="182" y="81"/>
                  </a:lnTo>
                  <a:lnTo>
                    <a:pt x="184" y="96"/>
                  </a:lnTo>
                  <a:lnTo>
                    <a:pt x="40" y="115"/>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52" name=""/>
            <p:cNvSpPr/>
            <p:nvPr/>
          </p:nvSpPr>
          <p:spPr>
            <a:xfrm>
              <a:off x="4111560" y="3232800"/>
              <a:ext cx="339840" cy="591840"/>
            </a:xfrm>
            <a:custGeom>
              <a:avLst/>
              <a:gdLst/>
              <a:ahLst/>
              <a:rect l="l" t="t" r="r" b="b"/>
              <a:pathLst>
                <a:path w="285" h="496">
                  <a:moveTo>
                    <a:pt x="79" y="16"/>
                  </a:moveTo>
                  <a:lnTo>
                    <a:pt x="37" y="100"/>
                  </a:lnTo>
                  <a:lnTo>
                    <a:pt x="0" y="155"/>
                  </a:lnTo>
                  <a:lnTo>
                    <a:pt x="12" y="219"/>
                  </a:lnTo>
                  <a:lnTo>
                    <a:pt x="55" y="308"/>
                  </a:lnTo>
                  <a:lnTo>
                    <a:pt x="22" y="398"/>
                  </a:lnTo>
                  <a:lnTo>
                    <a:pt x="7" y="445"/>
                  </a:lnTo>
                  <a:lnTo>
                    <a:pt x="173" y="426"/>
                  </a:lnTo>
                  <a:lnTo>
                    <a:pt x="181" y="487"/>
                  </a:lnTo>
                  <a:lnTo>
                    <a:pt x="214" y="495"/>
                  </a:lnTo>
                  <a:lnTo>
                    <a:pt x="223" y="463"/>
                  </a:lnTo>
                  <a:lnTo>
                    <a:pt x="284" y="454"/>
                  </a:lnTo>
                  <a:lnTo>
                    <a:pt x="270" y="354"/>
                  </a:lnTo>
                  <a:lnTo>
                    <a:pt x="267" y="0"/>
                  </a:lnTo>
                  <a:lnTo>
                    <a:pt x="79" y="16"/>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53" name=""/>
            <p:cNvSpPr/>
            <p:nvPr/>
          </p:nvSpPr>
          <p:spPr>
            <a:xfrm>
              <a:off x="4429080" y="3204000"/>
              <a:ext cx="382680" cy="596520"/>
            </a:xfrm>
            <a:custGeom>
              <a:avLst/>
              <a:gdLst/>
              <a:ahLst/>
              <a:rect l="l" t="t" r="r" b="b"/>
              <a:pathLst>
                <a:path w="321" h="500">
                  <a:moveTo>
                    <a:pt x="0" y="24"/>
                  </a:moveTo>
                  <a:lnTo>
                    <a:pt x="208" y="0"/>
                  </a:lnTo>
                  <a:lnTo>
                    <a:pt x="275" y="230"/>
                  </a:lnTo>
                  <a:lnTo>
                    <a:pt x="320" y="266"/>
                  </a:lnTo>
                  <a:lnTo>
                    <a:pt x="284" y="335"/>
                  </a:lnTo>
                  <a:lnTo>
                    <a:pt x="318" y="399"/>
                  </a:lnTo>
                  <a:lnTo>
                    <a:pt x="106" y="423"/>
                  </a:lnTo>
                  <a:lnTo>
                    <a:pt x="115" y="480"/>
                  </a:lnTo>
                  <a:lnTo>
                    <a:pt x="84" y="499"/>
                  </a:lnTo>
                  <a:lnTo>
                    <a:pt x="58" y="428"/>
                  </a:lnTo>
                  <a:lnTo>
                    <a:pt x="43" y="485"/>
                  </a:lnTo>
                  <a:lnTo>
                    <a:pt x="17" y="480"/>
                  </a:lnTo>
                  <a:lnTo>
                    <a:pt x="8" y="422"/>
                  </a:lnTo>
                  <a:lnTo>
                    <a:pt x="1" y="372"/>
                  </a:lnTo>
                  <a:lnTo>
                    <a:pt x="0" y="24"/>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54" name=""/>
            <p:cNvSpPr/>
            <p:nvPr/>
          </p:nvSpPr>
          <p:spPr>
            <a:xfrm>
              <a:off x="4678560" y="3175200"/>
              <a:ext cx="530640" cy="549000"/>
            </a:xfrm>
            <a:custGeom>
              <a:avLst/>
              <a:gdLst/>
              <a:ahLst/>
              <a:rect l="l" t="t" r="r" b="b"/>
              <a:pathLst>
                <a:path w="445" h="460">
                  <a:moveTo>
                    <a:pt x="0" y="27"/>
                  </a:moveTo>
                  <a:lnTo>
                    <a:pt x="3" y="27"/>
                  </a:lnTo>
                  <a:lnTo>
                    <a:pt x="107" y="8"/>
                  </a:lnTo>
                  <a:lnTo>
                    <a:pt x="199" y="0"/>
                  </a:lnTo>
                  <a:lnTo>
                    <a:pt x="186" y="23"/>
                  </a:lnTo>
                  <a:lnTo>
                    <a:pt x="214" y="23"/>
                  </a:lnTo>
                  <a:lnTo>
                    <a:pt x="372" y="164"/>
                  </a:lnTo>
                  <a:lnTo>
                    <a:pt x="434" y="256"/>
                  </a:lnTo>
                  <a:lnTo>
                    <a:pt x="444" y="318"/>
                  </a:lnTo>
                  <a:lnTo>
                    <a:pt x="422" y="333"/>
                  </a:lnTo>
                  <a:lnTo>
                    <a:pt x="434" y="395"/>
                  </a:lnTo>
                  <a:lnTo>
                    <a:pt x="390" y="398"/>
                  </a:lnTo>
                  <a:lnTo>
                    <a:pt x="390" y="451"/>
                  </a:lnTo>
                  <a:lnTo>
                    <a:pt x="354" y="424"/>
                  </a:lnTo>
                  <a:lnTo>
                    <a:pt x="126" y="459"/>
                  </a:lnTo>
                  <a:lnTo>
                    <a:pt x="75" y="359"/>
                  </a:lnTo>
                  <a:lnTo>
                    <a:pt x="111" y="291"/>
                  </a:lnTo>
                  <a:lnTo>
                    <a:pt x="63" y="258"/>
                  </a:lnTo>
                  <a:lnTo>
                    <a:pt x="0" y="27"/>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55" name=""/>
            <p:cNvSpPr/>
            <p:nvPr/>
          </p:nvSpPr>
          <p:spPr>
            <a:xfrm>
              <a:off x="4900320" y="3101400"/>
              <a:ext cx="484200" cy="383040"/>
            </a:xfrm>
            <a:custGeom>
              <a:avLst/>
              <a:gdLst/>
              <a:ahLst/>
              <a:rect l="l" t="t" r="r" b="b"/>
              <a:pathLst>
                <a:path w="406" h="321">
                  <a:moveTo>
                    <a:pt x="14" y="57"/>
                  </a:moveTo>
                  <a:lnTo>
                    <a:pt x="47" y="26"/>
                  </a:lnTo>
                  <a:lnTo>
                    <a:pt x="168" y="0"/>
                  </a:lnTo>
                  <a:lnTo>
                    <a:pt x="205" y="17"/>
                  </a:lnTo>
                  <a:lnTo>
                    <a:pt x="283" y="3"/>
                  </a:lnTo>
                  <a:lnTo>
                    <a:pt x="346" y="49"/>
                  </a:lnTo>
                  <a:lnTo>
                    <a:pt x="405" y="85"/>
                  </a:lnTo>
                  <a:lnTo>
                    <a:pt x="372" y="181"/>
                  </a:lnTo>
                  <a:lnTo>
                    <a:pt x="323" y="229"/>
                  </a:lnTo>
                  <a:lnTo>
                    <a:pt x="270" y="244"/>
                  </a:lnTo>
                  <a:lnTo>
                    <a:pt x="281" y="282"/>
                  </a:lnTo>
                  <a:lnTo>
                    <a:pt x="247" y="320"/>
                  </a:lnTo>
                  <a:lnTo>
                    <a:pt x="185" y="229"/>
                  </a:lnTo>
                  <a:lnTo>
                    <a:pt x="27" y="85"/>
                  </a:lnTo>
                  <a:lnTo>
                    <a:pt x="0" y="85"/>
                  </a:lnTo>
                  <a:lnTo>
                    <a:pt x="14" y="57"/>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56" name=""/>
            <p:cNvSpPr/>
            <p:nvPr/>
          </p:nvSpPr>
          <p:spPr>
            <a:xfrm>
              <a:off x="4556880" y="3646800"/>
              <a:ext cx="905760" cy="614520"/>
            </a:xfrm>
            <a:custGeom>
              <a:avLst/>
              <a:gdLst/>
              <a:ahLst/>
              <a:rect l="l" t="t" r="r" b="b"/>
              <a:pathLst>
                <a:path w="759" h="515">
                  <a:moveTo>
                    <a:pt x="0" y="49"/>
                  </a:moveTo>
                  <a:lnTo>
                    <a:pt x="208" y="28"/>
                  </a:lnTo>
                  <a:lnTo>
                    <a:pt x="230" y="63"/>
                  </a:lnTo>
                  <a:lnTo>
                    <a:pt x="454" y="28"/>
                  </a:lnTo>
                  <a:lnTo>
                    <a:pt x="492" y="57"/>
                  </a:lnTo>
                  <a:lnTo>
                    <a:pt x="492" y="3"/>
                  </a:lnTo>
                  <a:lnTo>
                    <a:pt x="488" y="0"/>
                  </a:lnTo>
                  <a:lnTo>
                    <a:pt x="533" y="2"/>
                  </a:lnTo>
                  <a:lnTo>
                    <a:pt x="580" y="81"/>
                  </a:lnTo>
                  <a:lnTo>
                    <a:pt x="656" y="189"/>
                  </a:lnTo>
                  <a:lnTo>
                    <a:pt x="693" y="283"/>
                  </a:lnTo>
                  <a:lnTo>
                    <a:pt x="749" y="347"/>
                  </a:lnTo>
                  <a:lnTo>
                    <a:pt x="758" y="443"/>
                  </a:lnTo>
                  <a:lnTo>
                    <a:pt x="740" y="499"/>
                  </a:lnTo>
                  <a:lnTo>
                    <a:pt x="661" y="514"/>
                  </a:lnTo>
                  <a:lnTo>
                    <a:pt x="647" y="490"/>
                  </a:lnTo>
                  <a:lnTo>
                    <a:pt x="591" y="455"/>
                  </a:lnTo>
                  <a:lnTo>
                    <a:pt x="573" y="420"/>
                  </a:lnTo>
                  <a:lnTo>
                    <a:pt x="558" y="407"/>
                  </a:lnTo>
                  <a:lnTo>
                    <a:pt x="549" y="374"/>
                  </a:lnTo>
                  <a:lnTo>
                    <a:pt x="535" y="383"/>
                  </a:lnTo>
                  <a:lnTo>
                    <a:pt x="492" y="341"/>
                  </a:lnTo>
                  <a:lnTo>
                    <a:pt x="502" y="300"/>
                  </a:lnTo>
                  <a:lnTo>
                    <a:pt x="492" y="279"/>
                  </a:lnTo>
                  <a:lnTo>
                    <a:pt x="478" y="285"/>
                  </a:lnTo>
                  <a:lnTo>
                    <a:pt x="480" y="310"/>
                  </a:lnTo>
                  <a:lnTo>
                    <a:pt x="465" y="279"/>
                  </a:lnTo>
                  <a:lnTo>
                    <a:pt x="466" y="206"/>
                  </a:lnTo>
                  <a:lnTo>
                    <a:pt x="439" y="163"/>
                  </a:lnTo>
                  <a:lnTo>
                    <a:pt x="368" y="127"/>
                  </a:lnTo>
                  <a:lnTo>
                    <a:pt x="332" y="88"/>
                  </a:lnTo>
                  <a:lnTo>
                    <a:pt x="292" y="83"/>
                  </a:lnTo>
                  <a:lnTo>
                    <a:pt x="276" y="109"/>
                  </a:lnTo>
                  <a:lnTo>
                    <a:pt x="217" y="126"/>
                  </a:lnTo>
                  <a:lnTo>
                    <a:pt x="182" y="109"/>
                  </a:lnTo>
                  <a:lnTo>
                    <a:pt x="164" y="81"/>
                  </a:lnTo>
                  <a:lnTo>
                    <a:pt x="54" y="105"/>
                  </a:lnTo>
                  <a:lnTo>
                    <a:pt x="31" y="86"/>
                  </a:lnTo>
                  <a:lnTo>
                    <a:pt x="4" y="106"/>
                  </a:lnTo>
                  <a:lnTo>
                    <a:pt x="0" y="49"/>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57" name=""/>
            <p:cNvSpPr/>
            <p:nvPr/>
          </p:nvSpPr>
          <p:spPr>
            <a:xfrm>
              <a:off x="4804920" y="2837880"/>
              <a:ext cx="835200" cy="366120"/>
            </a:xfrm>
            <a:custGeom>
              <a:avLst/>
              <a:gdLst/>
              <a:ahLst/>
              <a:rect l="l" t="t" r="r" b="b"/>
              <a:pathLst>
                <a:path w="700" h="307">
                  <a:moveTo>
                    <a:pt x="23" y="225"/>
                  </a:moveTo>
                  <a:lnTo>
                    <a:pt x="0" y="291"/>
                  </a:lnTo>
                  <a:lnTo>
                    <a:pt x="89" y="282"/>
                  </a:lnTo>
                  <a:lnTo>
                    <a:pt x="125" y="252"/>
                  </a:lnTo>
                  <a:lnTo>
                    <a:pt x="248" y="220"/>
                  </a:lnTo>
                  <a:lnTo>
                    <a:pt x="281" y="237"/>
                  </a:lnTo>
                  <a:lnTo>
                    <a:pt x="363" y="225"/>
                  </a:lnTo>
                  <a:lnTo>
                    <a:pt x="363" y="230"/>
                  </a:lnTo>
                  <a:lnTo>
                    <a:pt x="485" y="306"/>
                  </a:lnTo>
                  <a:lnTo>
                    <a:pt x="556" y="283"/>
                  </a:lnTo>
                  <a:lnTo>
                    <a:pt x="595" y="199"/>
                  </a:lnTo>
                  <a:lnTo>
                    <a:pt x="665" y="175"/>
                  </a:lnTo>
                  <a:lnTo>
                    <a:pt x="699" y="113"/>
                  </a:lnTo>
                  <a:lnTo>
                    <a:pt x="696" y="38"/>
                  </a:lnTo>
                  <a:lnTo>
                    <a:pt x="687" y="100"/>
                  </a:lnTo>
                  <a:lnTo>
                    <a:pt x="649" y="153"/>
                  </a:lnTo>
                  <a:lnTo>
                    <a:pt x="634" y="148"/>
                  </a:lnTo>
                  <a:lnTo>
                    <a:pt x="583" y="163"/>
                  </a:lnTo>
                  <a:lnTo>
                    <a:pt x="583" y="146"/>
                  </a:lnTo>
                  <a:lnTo>
                    <a:pt x="634" y="128"/>
                  </a:lnTo>
                  <a:lnTo>
                    <a:pt x="587" y="122"/>
                  </a:lnTo>
                  <a:lnTo>
                    <a:pt x="640" y="106"/>
                  </a:lnTo>
                  <a:lnTo>
                    <a:pt x="661" y="115"/>
                  </a:lnTo>
                  <a:lnTo>
                    <a:pt x="671" y="55"/>
                  </a:lnTo>
                  <a:lnTo>
                    <a:pt x="658" y="43"/>
                  </a:lnTo>
                  <a:lnTo>
                    <a:pt x="594" y="66"/>
                  </a:lnTo>
                  <a:lnTo>
                    <a:pt x="595" y="30"/>
                  </a:lnTo>
                  <a:lnTo>
                    <a:pt x="623" y="39"/>
                  </a:lnTo>
                  <a:lnTo>
                    <a:pt x="658" y="13"/>
                  </a:lnTo>
                  <a:lnTo>
                    <a:pt x="639" y="0"/>
                  </a:lnTo>
                  <a:lnTo>
                    <a:pt x="430" y="47"/>
                  </a:lnTo>
                  <a:lnTo>
                    <a:pt x="173" y="99"/>
                  </a:lnTo>
                  <a:lnTo>
                    <a:pt x="57" y="224"/>
                  </a:lnTo>
                  <a:lnTo>
                    <a:pt x="23" y="225"/>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58" name=""/>
            <p:cNvSpPr/>
            <p:nvPr/>
          </p:nvSpPr>
          <p:spPr>
            <a:xfrm>
              <a:off x="4838040" y="2536920"/>
              <a:ext cx="730440" cy="454320"/>
            </a:xfrm>
            <a:custGeom>
              <a:avLst/>
              <a:gdLst/>
              <a:ahLst/>
              <a:rect l="l" t="t" r="r" b="b"/>
              <a:pathLst>
                <a:path w="612" h="381">
                  <a:moveTo>
                    <a:pt x="100" y="265"/>
                  </a:moveTo>
                  <a:lnTo>
                    <a:pt x="83" y="304"/>
                  </a:lnTo>
                  <a:lnTo>
                    <a:pt x="58" y="314"/>
                  </a:lnTo>
                  <a:lnTo>
                    <a:pt x="57" y="339"/>
                  </a:lnTo>
                  <a:lnTo>
                    <a:pt x="3" y="358"/>
                  </a:lnTo>
                  <a:lnTo>
                    <a:pt x="0" y="380"/>
                  </a:lnTo>
                  <a:lnTo>
                    <a:pt x="145" y="353"/>
                  </a:lnTo>
                  <a:lnTo>
                    <a:pt x="408" y="299"/>
                  </a:lnTo>
                  <a:lnTo>
                    <a:pt x="611" y="250"/>
                  </a:lnTo>
                  <a:lnTo>
                    <a:pt x="611" y="212"/>
                  </a:lnTo>
                  <a:lnTo>
                    <a:pt x="588" y="201"/>
                  </a:lnTo>
                  <a:lnTo>
                    <a:pt x="571" y="219"/>
                  </a:lnTo>
                  <a:lnTo>
                    <a:pt x="560" y="167"/>
                  </a:lnTo>
                  <a:lnTo>
                    <a:pt x="571" y="122"/>
                  </a:lnTo>
                  <a:lnTo>
                    <a:pt x="495" y="88"/>
                  </a:lnTo>
                  <a:lnTo>
                    <a:pt x="443" y="96"/>
                  </a:lnTo>
                  <a:lnTo>
                    <a:pt x="442" y="26"/>
                  </a:lnTo>
                  <a:lnTo>
                    <a:pt x="389" y="0"/>
                  </a:lnTo>
                  <a:lnTo>
                    <a:pt x="349" y="16"/>
                  </a:lnTo>
                  <a:lnTo>
                    <a:pt x="322" y="81"/>
                  </a:lnTo>
                  <a:lnTo>
                    <a:pt x="275" y="109"/>
                  </a:lnTo>
                  <a:lnTo>
                    <a:pt x="256" y="213"/>
                  </a:lnTo>
                  <a:lnTo>
                    <a:pt x="179" y="265"/>
                  </a:lnTo>
                  <a:lnTo>
                    <a:pt x="117" y="286"/>
                  </a:lnTo>
                  <a:lnTo>
                    <a:pt x="100" y="265"/>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59" name=""/>
            <p:cNvSpPr/>
            <p:nvPr/>
          </p:nvSpPr>
          <p:spPr>
            <a:xfrm>
              <a:off x="4889520" y="2447640"/>
              <a:ext cx="414000" cy="432720"/>
            </a:xfrm>
            <a:custGeom>
              <a:avLst/>
              <a:gdLst/>
              <a:ahLst/>
              <a:rect l="l" t="t" r="r" b="b"/>
              <a:pathLst>
                <a:path w="347" h="363">
                  <a:moveTo>
                    <a:pt x="35" y="188"/>
                  </a:moveTo>
                  <a:lnTo>
                    <a:pt x="8" y="181"/>
                  </a:lnTo>
                  <a:lnTo>
                    <a:pt x="0" y="239"/>
                  </a:lnTo>
                  <a:lnTo>
                    <a:pt x="8" y="300"/>
                  </a:lnTo>
                  <a:lnTo>
                    <a:pt x="59" y="340"/>
                  </a:lnTo>
                  <a:lnTo>
                    <a:pt x="70" y="362"/>
                  </a:lnTo>
                  <a:lnTo>
                    <a:pt x="133" y="340"/>
                  </a:lnTo>
                  <a:lnTo>
                    <a:pt x="209" y="292"/>
                  </a:lnTo>
                  <a:lnTo>
                    <a:pt x="231" y="185"/>
                  </a:lnTo>
                  <a:lnTo>
                    <a:pt x="281" y="157"/>
                  </a:lnTo>
                  <a:lnTo>
                    <a:pt x="307" y="92"/>
                  </a:lnTo>
                  <a:lnTo>
                    <a:pt x="346" y="75"/>
                  </a:lnTo>
                  <a:lnTo>
                    <a:pt x="295" y="66"/>
                  </a:lnTo>
                  <a:lnTo>
                    <a:pt x="208" y="114"/>
                  </a:lnTo>
                  <a:lnTo>
                    <a:pt x="194" y="68"/>
                  </a:lnTo>
                  <a:lnTo>
                    <a:pt x="120" y="71"/>
                  </a:lnTo>
                  <a:lnTo>
                    <a:pt x="101" y="0"/>
                  </a:lnTo>
                  <a:lnTo>
                    <a:pt x="83" y="19"/>
                  </a:lnTo>
                  <a:lnTo>
                    <a:pt x="89" y="122"/>
                  </a:lnTo>
                  <a:lnTo>
                    <a:pt x="54" y="131"/>
                  </a:lnTo>
                  <a:lnTo>
                    <a:pt x="35" y="188"/>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60" name=""/>
            <p:cNvSpPr/>
            <p:nvPr/>
          </p:nvSpPr>
          <p:spPr>
            <a:xfrm>
              <a:off x="5477040" y="2454480"/>
              <a:ext cx="117720" cy="144360"/>
            </a:xfrm>
            <a:custGeom>
              <a:avLst/>
              <a:gdLst/>
              <a:ahLst/>
              <a:rect l="l" t="t" r="r" b="b"/>
              <a:pathLst>
                <a:path w="99" h="121">
                  <a:moveTo>
                    <a:pt x="0" y="7"/>
                  </a:moveTo>
                  <a:lnTo>
                    <a:pt x="21" y="0"/>
                  </a:lnTo>
                  <a:lnTo>
                    <a:pt x="65" y="25"/>
                  </a:lnTo>
                  <a:lnTo>
                    <a:pt x="65" y="53"/>
                  </a:lnTo>
                  <a:lnTo>
                    <a:pt x="96" y="71"/>
                  </a:lnTo>
                  <a:lnTo>
                    <a:pt x="98" y="107"/>
                  </a:lnTo>
                  <a:lnTo>
                    <a:pt x="47" y="120"/>
                  </a:lnTo>
                  <a:lnTo>
                    <a:pt x="0" y="7"/>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61" name=""/>
            <p:cNvSpPr/>
            <p:nvPr/>
          </p:nvSpPr>
          <p:spPr>
            <a:xfrm>
              <a:off x="4981680" y="2170800"/>
              <a:ext cx="560520" cy="367200"/>
            </a:xfrm>
            <a:custGeom>
              <a:avLst/>
              <a:gdLst/>
              <a:ahLst/>
              <a:rect l="l" t="t" r="r" b="b"/>
              <a:pathLst>
                <a:path w="470" h="308">
                  <a:moveTo>
                    <a:pt x="43" y="44"/>
                  </a:moveTo>
                  <a:lnTo>
                    <a:pt x="0" y="85"/>
                  </a:lnTo>
                  <a:lnTo>
                    <a:pt x="23" y="233"/>
                  </a:lnTo>
                  <a:lnTo>
                    <a:pt x="43" y="307"/>
                  </a:lnTo>
                  <a:lnTo>
                    <a:pt x="122" y="300"/>
                  </a:lnTo>
                  <a:lnTo>
                    <a:pt x="418" y="245"/>
                  </a:lnTo>
                  <a:lnTo>
                    <a:pt x="439" y="236"/>
                  </a:lnTo>
                  <a:lnTo>
                    <a:pt x="469" y="167"/>
                  </a:lnTo>
                  <a:lnTo>
                    <a:pt x="424" y="128"/>
                  </a:lnTo>
                  <a:lnTo>
                    <a:pt x="447" y="39"/>
                  </a:lnTo>
                  <a:lnTo>
                    <a:pt x="414" y="30"/>
                  </a:lnTo>
                  <a:lnTo>
                    <a:pt x="414" y="8"/>
                  </a:lnTo>
                  <a:lnTo>
                    <a:pt x="399" y="0"/>
                  </a:lnTo>
                  <a:lnTo>
                    <a:pt x="55" y="63"/>
                  </a:lnTo>
                  <a:lnTo>
                    <a:pt x="43" y="44"/>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62" name=""/>
            <p:cNvSpPr/>
            <p:nvPr/>
          </p:nvSpPr>
          <p:spPr>
            <a:xfrm>
              <a:off x="5487480" y="2213640"/>
              <a:ext cx="149040" cy="292320"/>
            </a:xfrm>
            <a:custGeom>
              <a:avLst/>
              <a:gdLst/>
              <a:ahLst/>
              <a:rect l="l" t="t" r="r" b="b"/>
              <a:pathLst>
                <a:path w="125" h="245">
                  <a:moveTo>
                    <a:pt x="22" y="1"/>
                  </a:moveTo>
                  <a:lnTo>
                    <a:pt x="52" y="0"/>
                  </a:lnTo>
                  <a:lnTo>
                    <a:pt x="111" y="35"/>
                  </a:lnTo>
                  <a:lnTo>
                    <a:pt x="102" y="65"/>
                  </a:lnTo>
                  <a:lnTo>
                    <a:pt x="122" y="85"/>
                  </a:lnTo>
                  <a:lnTo>
                    <a:pt x="124" y="200"/>
                  </a:lnTo>
                  <a:lnTo>
                    <a:pt x="104" y="244"/>
                  </a:lnTo>
                  <a:lnTo>
                    <a:pt x="80" y="227"/>
                  </a:lnTo>
                  <a:lnTo>
                    <a:pt x="54" y="226"/>
                  </a:lnTo>
                  <a:lnTo>
                    <a:pt x="12" y="203"/>
                  </a:lnTo>
                  <a:lnTo>
                    <a:pt x="44" y="131"/>
                  </a:lnTo>
                  <a:lnTo>
                    <a:pt x="0" y="92"/>
                  </a:lnTo>
                  <a:lnTo>
                    <a:pt x="22" y="1"/>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63" name=""/>
            <p:cNvSpPr/>
            <p:nvPr/>
          </p:nvSpPr>
          <p:spPr>
            <a:xfrm>
              <a:off x="5029200" y="1755360"/>
              <a:ext cx="620280" cy="505800"/>
            </a:xfrm>
            <a:custGeom>
              <a:avLst/>
              <a:gdLst/>
              <a:ahLst/>
              <a:rect l="l" t="t" r="r" b="b"/>
              <a:pathLst>
                <a:path w="520" h="424">
                  <a:moveTo>
                    <a:pt x="39" y="284"/>
                  </a:moveTo>
                  <a:lnTo>
                    <a:pt x="89" y="259"/>
                  </a:lnTo>
                  <a:lnTo>
                    <a:pt x="154" y="253"/>
                  </a:lnTo>
                  <a:lnTo>
                    <a:pt x="172" y="230"/>
                  </a:lnTo>
                  <a:lnTo>
                    <a:pt x="195" y="228"/>
                  </a:lnTo>
                  <a:lnTo>
                    <a:pt x="208" y="204"/>
                  </a:lnTo>
                  <a:lnTo>
                    <a:pt x="230" y="195"/>
                  </a:lnTo>
                  <a:lnTo>
                    <a:pt x="220" y="151"/>
                  </a:lnTo>
                  <a:lnTo>
                    <a:pt x="206" y="138"/>
                  </a:lnTo>
                  <a:lnTo>
                    <a:pt x="235" y="104"/>
                  </a:lnTo>
                  <a:lnTo>
                    <a:pt x="252" y="104"/>
                  </a:lnTo>
                  <a:lnTo>
                    <a:pt x="313" y="28"/>
                  </a:lnTo>
                  <a:lnTo>
                    <a:pt x="406" y="0"/>
                  </a:lnTo>
                  <a:lnTo>
                    <a:pt x="416" y="71"/>
                  </a:lnTo>
                  <a:lnTo>
                    <a:pt x="421" y="68"/>
                  </a:lnTo>
                  <a:lnTo>
                    <a:pt x="443" y="93"/>
                  </a:lnTo>
                  <a:lnTo>
                    <a:pt x="444" y="166"/>
                  </a:lnTo>
                  <a:lnTo>
                    <a:pt x="473" y="224"/>
                  </a:lnTo>
                  <a:lnTo>
                    <a:pt x="483" y="301"/>
                  </a:lnTo>
                  <a:lnTo>
                    <a:pt x="486" y="368"/>
                  </a:lnTo>
                  <a:lnTo>
                    <a:pt x="519" y="390"/>
                  </a:lnTo>
                  <a:lnTo>
                    <a:pt x="495" y="423"/>
                  </a:lnTo>
                  <a:lnTo>
                    <a:pt x="434" y="384"/>
                  </a:lnTo>
                  <a:lnTo>
                    <a:pt x="403" y="387"/>
                  </a:lnTo>
                  <a:lnTo>
                    <a:pt x="372" y="378"/>
                  </a:lnTo>
                  <a:lnTo>
                    <a:pt x="374" y="356"/>
                  </a:lnTo>
                  <a:lnTo>
                    <a:pt x="354" y="348"/>
                  </a:lnTo>
                  <a:lnTo>
                    <a:pt x="14" y="414"/>
                  </a:lnTo>
                  <a:lnTo>
                    <a:pt x="0" y="394"/>
                  </a:lnTo>
                  <a:lnTo>
                    <a:pt x="52" y="320"/>
                  </a:lnTo>
                  <a:lnTo>
                    <a:pt x="39" y="284"/>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64" name=""/>
            <p:cNvSpPr/>
            <p:nvPr/>
          </p:nvSpPr>
          <p:spPr>
            <a:xfrm>
              <a:off x="5511240" y="1728000"/>
              <a:ext cx="165600" cy="303840"/>
            </a:xfrm>
            <a:custGeom>
              <a:avLst/>
              <a:gdLst/>
              <a:ahLst/>
              <a:rect l="l" t="t" r="r" b="b"/>
              <a:pathLst>
                <a:path w="139" h="255">
                  <a:moveTo>
                    <a:pt x="0" y="27"/>
                  </a:moveTo>
                  <a:lnTo>
                    <a:pt x="100" y="0"/>
                  </a:lnTo>
                  <a:lnTo>
                    <a:pt x="138" y="69"/>
                  </a:lnTo>
                  <a:lnTo>
                    <a:pt x="118" y="87"/>
                  </a:lnTo>
                  <a:lnTo>
                    <a:pt x="125" y="240"/>
                  </a:lnTo>
                  <a:lnTo>
                    <a:pt x="68" y="254"/>
                  </a:lnTo>
                  <a:lnTo>
                    <a:pt x="39" y="190"/>
                  </a:lnTo>
                  <a:lnTo>
                    <a:pt x="38" y="115"/>
                  </a:lnTo>
                  <a:lnTo>
                    <a:pt x="12" y="92"/>
                  </a:lnTo>
                  <a:lnTo>
                    <a:pt x="0" y="27"/>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65" name=""/>
            <p:cNvSpPr/>
            <p:nvPr/>
          </p:nvSpPr>
          <p:spPr>
            <a:xfrm>
              <a:off x="5590440" y="1964160"/>
              <a:ext cx="350640" cy="159840"/>
            </a:xfrm>
            <a:custGeom>
              <a:avLst/>
              <a:gdLst/>
              <a:ahLst/>
              <a:rect l="l" t="t" r="r" b="b"/>
              <a:pathLst>
                <a:path w="294" h="134">
                  <a:moveTo>
                    <a:pt x="0" y="53"/>
                  </a:moveTo>
                  <a:lnTo>
                    <a:pt x="149" y="16"/>
                  </a:lnTo>
                  <a:lnTo>
                    <a:pt x="166" y="17"/>
                  </a:lnTo>
                  <a:lnTo>
                    <a:pt x="184" y="0"/>
                  </a:lnTo>
                  <a:lnTo>
                    <a:pt x="199" y="8"/>
                  </a:lnTo>
                  <a:lnTo>
                    <a:pt x="181" y="47"/>
                  </a:lnTo>
                  <a:lnTo>
                    <a:pt x="212" y="44"/>
                  </a:lnTo>
                  <a:lnTo>
                    <a:pt x="229" y="73"/>
                  </a:lnTo>
                  <a:lnTo>
                    <a:pt x="250" y="77"/>
                  </a:lnTo>
                  <a:lnTo>
                    <a:pt x="265" y="72"/>
                  </a:lnTo>
                  <a:lnTo>
                    <a:pt x="265" y="55"/>
                  </a:lnTo>
                  <a:lnTo>
                    <a:pt x="241" y="34"/>
                  </a:lnTo>
                  <a:lnTo>
                    <a:pt x="259" y="33"/>
                  </a:lnTo>
                  <a:lnTo>
                    <a:pt x="293" y="78"/>
                  </a:lnTo>
                  <a:lnTo>
                    <a:pt x="260" y="104"/>
                  </a:lnTo>
                  <a:lnTo>
                    <a:pt x="226" y="91"/>
                  </a:lnTo>
                  <a:lnTo>
                    <a:pt x="203" y="124"/>
                  </a:lnTo>
                  <a:lnTo>
                    <a:pt x="159" y="91"/>
                  </a:lnTo>
                  <a:lnTo>
                    <a:pt x="12" y="133"/>
                  </a:lnTo>
                  <a:lnTo>
                    <a:pt x="0" y="53"/>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66" name=""/>
            <p:cNvSpPr/>
            <p:nvPr/>
          </p:nvSpPr>
          <p:spPr>
            <a:xfrm>
              <a:off x="5603400" y="2084760"/>
              <a:ext cx="182520" cy="139320"/>
            </a:xfrm>
            <a:custGeom>
              <a:avLst/>
              <a:gdLst/>
              <a:ahLst/>
              <a:rect l="l" t="t" r="r" b="b"/>
              <a:pathLst>
                <a:path w="153" h="117">
                  <a:moveTo>
                    <a:pt x="0" y="29"/>
                  </a:moveTo>
                  <a:lnTo>
                    <a:pt x="116" y="0"/>
                  </a:lnTo>
                  <a:lnTo>
                    <a:pt x="152" y="53"/>
                  </a:lnTo>
                  <a:lnTo>
                    <a:pt x="130" y="76"/>
                  </a:lnTo>
                  <a:lnTo>
                    <a:pt x="93" y="67"/>
                  </a:lnTo>
                  <a:lnTo>
                    <a:pt x="37" y="116"/>
                  </a:lnTo>
                  <a:lnTo>
                    <a:pt x="6" y="91"/>
                  </a:lnTo>
                  <a:lnTo>
                    <a:pt x="0" y="29"/>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67" name=""/>
            <p:cNvSpPr/>
            <p:nvPr/>
          </p:nvSpPr>
          <p:spPr>
            <a:xfrm>
              <a:off x="5632920" y="2178720"/>
              <a:ext cx="181440" cy="109800"/>
            </a:xfrm>
            <a:custGeom>
              <a:avLst/>
              <a:gdLst/>
              <a:ahLst/>
              <a:rect l="l" t="t" r="r" b="b"/>
              <a:pathLst>
                <a:path w="152" h="92">
                  <a:moveTo>
                    <a:pt x="0" y="67"/>
                  </a:moveTo>
                  <a:lnTo>
                    <a:pt x="61" y="37"/>
                  </a:lnTo>
                  <a:lnTo>
                    <a:pt x="122" y="0"/>
                  </a:lnTo>
                  <a:lnTo>
                    <a:pt x="132" y="1"/>
                  </a:lnTo>
                  <a:lnTo>
                    <a:pt x="151" y="2"/>
                  </a:lnTo>
                  <a:lnTo>
                    <a:pt x="91" y="51"/>
                  </a:lnTo>
                  <a:lnTo>
                    <a:pt x="17" y="91"/>
                  </a:lnTo>
                  <a:lnTo>
                    <a:pt x="0" y="67"/>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68" name=""/>
            <p:cNvSpPr/>
            <p:nvPr/>
          </p:nvSpPr>
          <p:spPr>
            <a:xfrm>
              <a:off x="5630760" y="1670760"/>
              <a:ext cx="193320" cy="342000"/>
            </a:xfrm>
            <a:custGeom>
              <a:avLst/>
              <a:gdLst/>
              <a:ahLst/>
              <a:rect l="l" t="t" r="r" b="b"/>
              <a:pathLst>
                <a:path w="162" h="287">
                  <a:moveTo>
                    <a:pt x="33" y="0"/>
                  </a:moveTo>
                  <a:lnTo>
                    <a:pt x="0" y="50"/>
                  </a:lnTo>
                  <a:lnTo>
                    <a:pt x="37" y="116"/>
                  </a:lnTo>
                  <a:lnTo>
                    <a:pt x="14" y="133"/>
                  </a:lnTo>
                  <a:lnTo>
                    <a:pt x="23" y="286"/>
                  </a:lnTo>
                  <a:lnTo>
                    <a:pt x="113" y="263"/>
                  </a:lnTo>
                  <a:lnTo>
                    <a:pt x="137" y="263"/>
                  </a:lnTo>
                  <a:lnTo>
                    <a:pt x="149" y="247"/>
                  </a:lnTo>
                  <a:lnTo>
                    <a:pt x="149" y="219"/>
                  </a:lnTo>
                  <a:lnTo>
                    <a:pt x="161" y="201"/>
                  </a:lnTo>
                  <a:lnTo>
                    <a:pt x="110" y="179"/>
                  </a:lnTo>
                  <a:lnTo>
                    <a:pt x="45" y="13"/>
                  </a:lnTo>
                  <a:lnTo>
                    <a:pt x="33" y="0"/>
                  </a:lnTo>
                </a:path>
              </a:pathLst>
            </a:custGeom>
            <a:solidFill>
              <a:srgbClr val="0033cc"/>
            </a:solidFill>
            <a:ln cap="rnd"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369" name=""/>
            <p:cNvSpPr/>
            <p:nvPr/>
          </p:nvSpPr>
          <p:spPr>
            <a:xfrm>
              <a:off x="5742000" y="2072880"/>
              <a:ext cx="92880" cy="75960"/>
            </a:xfrm>
            <a:custGeom>
              <a:avLst/>
              <a:gdLst/>
              <a:ahLst/>
              <a:rect l="l" t="t" r="r" b="b"/>
              <a:pathLst>
                <a:path w="78" h="64">
                  <a:moveTo>
                    <a:pt x="0" y="9"/>
                  </a:moveTo>
                  <a:lnTo>
                    <a:pt x="32" y="0"/>
                  </a:lnTo>
                  <a:lnTo>
                    <a:pt x="77" y="32"/>
                  </a:lnTo>
                  <a:lnTo>
                    <a:pt x="68" y="40"/>
                  </a:lnTo>
                  <a:lnTo>
                    <a:pt x="45" y="40"/>
                  </a:lnTo>
                  <a:lnTo>
                    <a:pt x="36" y="63"/>
                  </a:lnTo>
                  <a:lnTo>
                    <a:pt x="0" y="9"/>
                  </a:lnTo>
                </a:path>
              </a:pathLst>
            </a:custGeom>
            <a:solidFill>
              <a:srgbClr val="0033cc"/>
            </a:solidFill>
            <a:ln cap="rnd" w="3240">
              <a:solidFill>
                <a:srgbClr val="000000"/>
              </a:solidFill>
              <a:round/>
            </a:ln>
          </p:spPr>
          <p:style>
            <a:lnRef idx="0"/>
            <a:fillRef idx="0"/>
            <a:effectRef idx="0"/>
            <a:fontRef idx="minor"/>
          </p:style>
          <p:txBody>
            <a:bodyPr lIns="90000" rIns="90000" tIns="29160" bIns="29160" anchor="t">
              <a:noAutofit/>
            </a:bodyPr>
            <a:p>
              <a:endParaRPr b="0" lang="en-US" sz="2400" strike="noStrike" u="none">
                <a:solidFill>
                  <a:srgbClr val="ffffff"/>
                </a:solidFill>
                <a:effectLst/>
                <a:uFillTx/>
                <a:latin typeface="Times New Roman"/>
              </a:endParaRPr>
            </a:p>
          </p:txBody>
        </p:sp>
        <p:sp>
          <p:nvSpPr>
            <p:cNvPr id="370" name=""/>
            <p:cNvSpPr/>
            <p:nvPr/>
          </p:nvSpPr>
          <p:spPr>
            <a:xfrm>
              <a:off x="5547240" y="2649240"/>
              <a:ext cx="50040" cy="85680"/>
            </a:xfrm>
            <a:custGeom>
              <a:avLst/>
              <a:gdLst/>
              <a:ahLst/>
              <a:rect l="l" t="t" r="r" b="b"/>
              <a:pathLst>
                <a:path w="42" h="72">
                  <a:moveTo>
                    <a:pt x="0" y="6"/>
                  </a:moveTo>
                  <a:lnTo>
                    <a:pt x="41" y="0"/>
                  </a:lnTo>
                  <a:lnTo>
                    <a:pt x="17" y="71"/>
                  </a:lnTo>
                  <a:lnTo>
                    <a:pt x="1" y="69"/>
                  </a:lnTo>
                  <a:lnTo>
                    <a:pt x="0" y="6"/>
                  </a:lnTo>
                </a:path>
              </a:pathLst>
            </a:custGeom>
            <a:solidFill>
              <a:srgbClr val="0033cc"/>
            </a:solidFill>
            <a:ln cap="rnd" w="3240">
              <a:solidFill>
                <a:srgbClr val="000000"/>
              </a:solidFill>
              <a:round/>
            </a:ln>
          </p:spPr>
          <p:style>
            <a:lnRef idx="0"/>
            <a:fillRef idx="0"/>
            <a:effectRef idx="0"/>
            <a:fontRef idx="minor"/>
          </p:style>
          <p:txBody>
            <a:bodyPr lIns="90000" rIns="90000" tIns="38880" bIns="38880" anchor="t">
              <a:noAutofit/>
            </a:bodyPr>
            <a:p>
              <a:endParaRPr b="0" lang="en-US" sz="2400" strike="noStrike" u="none">
                <a:solidFill>
                  <a:srgbClr val="ffffff"/>
                </a:solidFill>
                <a:effectLst/>
                <a:uFillTx/>
                <a:latin typeface="Times New Roman"/>
              </a:endParaRPr>
            </a:p>
          </p:txBody>
        </p:sp>
      </p:grpSp>
      <p:sp>
        <p:nvSpPr>
          <p:cNvPr id="371" name="McK Footnote"/>
          <p:cNvSpPr/>
          <p:nvPr/>
        </p:nvSpPr>
        <p:spPr>
          <a:xfrm>
            <a:off x="6590520" y="915840"/>
            <a:ext cx="15354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100" strike="noStrike" u="none">
                <a:solidFill>
                  <a:srgbClr val="ffff00"/>
                </a:solidFill>
                <a:effectLst/>
                <a:uFillTx/>
                <a:latin typeface="Frutiger 45 Light"/>
              </a:rPr>
              <a:t>GTE/Internet backbone</a:t>
            </a:r>
            <a:endParaRPr b="0" lang="en-US" sz="1100" strike="noStrike" u="none">
              <a:solidFill>
                <a:srgbClr val="ffffff"/>
              </a:solidFill>
              <a:effectLst/>
              <a:uFillTx/>
              <a:latin typeface="Times New Roman"/>
            </a:endParaRPr>
          </a:p>
        </p:txBody>
      </p:sp>
      <p:sp>
        <p:nvSpPr>
          <p:cNvPr id="372" name="McK Footnote"/>
          <p:cNvSpPr/>
          <p:nvPr/>
        </p:nvSpPr>
        <p:spPr>
          <a:xfrm>
            <a:off x="6594480" y="1079640"/>
            <a:ext cx="10134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100" strike="noStrike" u="none">
                <a:solidFill>
                  <a:srgbClr val="ffff00"/>
                </a:solidFill>
                <a:effectLst/>
                <a:uFillTx/>
                <a:latin typeface="Frutiger 45 Light"/>
              </a:rPr>
              <a:t>VERIO network</a:t>
            </a:r>
            <a:endParaRPr b="0" lang="en-US" sz="1100" strike="noStrike" u="none">
              <a:solidFill>
                <a:srgbClr val="ffffff"/>
              </a:solidFill>
              <a:effectLst/>
              <a:uFillTx/>
              <a:latin typeface="Times New Roman"/>
            </a:endParaRPr>
          </a:p>
        </p:txBody>
      </p:sp>
      <p:sp>
        <p:nvSpPr>
          <p:cNvPr id="373" name=""/>
          <p:cNvSpPr/>
          <p:nvPr/>
        </p:nvSpPr>
        <p:spPr>
          <a:xfrm flipH="1">
            <a:off x="6157800" y="996840"/>
            <a:ext cx="355680" cy="0"/>
          </a:xfrm>
          <a:prstGeom prst="line">
            <a:avLst/>
          </a:prstGeom>
          <a:ln w="1908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74" name=""/>
          <p:cNvSpPr/>
          <p:nvPr/>
        </p:nvSpPr>
        <p:spPr>
          <a:xfrm flipH="1">
            <a:off x="6157800" y="1158840"/>
            <a:ext cx="355680" cy="0"/>
          </a:xfrm>
          <a:prstGeom prst="line">
            <a:avLst/>
          </a:prstGeom>
          <a:ln w="19080">
            <a:solidFill>
              <a:srgbClr val="ffffff"/>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375" name=""/>
          <p:cNvSpPr/>
          <p:nvPr/>
        </p:nvSpPr>
        <p:spPr>
          <a:xfrm>
            <a:off x="125280" y="4870440"/>
            <a:ext cx="7880400" cy="959400"/>
          </a:xfrm>
          <a:prstGeom prst="rect">
            <a:avLst/>
          </a:prstGeom>
          <a:solidFill>
            <a:srgbClr val="0033cc"/>
          </a:solidFill>
          <a:ln w="9360">
            <a:solidFill>
              <a:srgbClr val="ffffff"/>
            </a:solidFill>
            <a:miter/>
          </a:ln>
          <a:effectLst>
            <a:outerShdw dist="17819" dir="2700000" blurRad="0" rotWithShape="0">
              <a:srgbClr val="808080"/>
            </a:outerShdw>
          </a:effectLst>
        </p:spPr>
        <p:style>
          <a:lnRef idx="0"/>
          <a:fillRef idx="0"/>
          <a:effectRef idx="0"/>
          <a:fontRef idx="minor"/>
        </p:style>
        <p:txBody>
          <a:bodyPr lIns="82800" rIns="82800" tIns="82800" bIns="82800" anchor="t">
            <a:spAutoFit/>
          </a:bodyPr>
          <a:p>
            <a:pPr lvl="1" marL="414360">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300" strike="noStrike" u="none">
                <a:solidFill>
                  <a:srgbClr val="ffff00"/>
                </a:solidFill>
                <a:effectLst/>
                <a:uFillTx/>
                <a:latin typeface="Frutiger 45 Light"/>
              </a:rPr>
              <a:t>For a Mindspring user to access the Amazon website, it could traverses 3 different private networks, 2 interconnect points, and a web hosting site.</a:t>
            </a:r>
            <a:endParaRPr b="0" lang="en-US" sz="1300" strike="noStrike" u="none">
              <a:solidFill>
                <a:srgbClr val="ffffff"/>
              </a:solidFill>
              <a:effectLst/>
              <a:uFillTx/>
              <a:latin typeface="Times New Roman"/>
            </a:endParaRPr>
          </a:p>
          <a:p>
            <a:pPr lvl="1" marL="414360">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300" strike="noStrike" u="none">
                <a:solidFill>
                  <a:srgbClr val="ffff00"/>
                </a:solidFill>
                <a:effectLst/>
                <a:uFillTx/>
                <a:latin typeface="Frutiger 45 Light"/>
              </a:rPr>
              <a:t>This makes guaranteeing delivery or providing high quality delivery of basic web content very difficult.</a:t>
            </a:r>
            <a:endParaRPr b="0" lang="en-US" sz="1300" strike="noStrike" u="none">
              <a:solidFill>
                <a:srgbClr val="ffffff"/>
              </a:solidFill>
              <a:effectLst/>
              <a:uFillTx/>
              <a:latin typeface="Times New Roman"/>
            </a:endParaRPr>
          </a:p>
        </p:txBody>
      </p:sp>
      <p:sp>
        <p:nvSpPr>
          <p:cNvPr id="376" name=""/>
          <p:cNvSpPr/>
          <p:nvPr/>
        </p:nvSpPr>
        <p:spPr>
          <a:xfrm>
            <a:off x="1309680" y="1608120"/>
            <a:ext cx="73080" cy="66600"/>
          </a:xfrm>
          <a:prstGeom prst="ellipse">
            <a:avLst/>
          </a:prstGeom>
          <a:solidFill>
            <a:srgbClr val="ffffff"/>
          </a:solidFill>
          <a:ln w="9360">
            <a:solidFill>
              <a:srgbClr val="ffffff"/>
            </a:solidFill>
            <a:miter/>
          </a:ln>
        </p:spPr>
        <p:style>
          <a:lnRef idx="0"/>
          <a:fillRef idx="0"/>
          <a:effectRef idx="0"/>
          <a:fontRef idx="minor"/>
        </p:style>
        <p:txBody>
          <a:bodyPr wrap="none" lIns="90000" rIns="90000" tIns="360" bIns="360" anchor="ctr">
            <a:noAutofit/>
          </a:bodyPr>
          <a:p>
            <a:endParaRPr b="0" lang="en-US" sz="2400" strike="noStrike" u="none">
              <a:solidFill>
                <a:srgbClr val="ffffff"/>
              </a:solidFill>
              <a:effectLst/>
              <a:uFillTx/>
              <a:latin typeface="Times New Roman"/>
            </a:endParaRPr>
          </a:p>
        </p:txBody>
      </p:sp>
      <p:sp>
        <p:nvSpPr>
          <p:cNvPr id="377" name=""/>
          <p:cNvSpPr/>
          <p:nvPr/>
        </p:nvSpPr>
        <p:spPr>
          <a:xfrm>
            <a:off x="1398600" y="1515960"/>
            <a:ext cx="527040" cy="168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100" strike="noStrike" u="none">
                <a:solidFill>
                  <a:srgbClr val="ffffff"/>
                </a:solidFill>
                <a:effectLst/>
                <a:uFillTx/>
                <a:latin typeface="Frutiger 45 Light"/>
              </a:rPr>
              <a:t>Seattle</a:t>
            </a:r>
            <a:endParaRPr b="0" lang="en-US" sz="1100" strike="noStrike" u="none">
              <a:solidFill>
                <a:srgbClr val="ffffff"/>
              </a:solidFill>
              <a:effectLst/>
              <a:uFillTx/>
              <a:latin typeface="Times New Roman"/>
            </a:endParaRPr>
          </a:p>
        </p:txBody>
      </p:sp>
      <p:sp>
        <p:nvSpPr>
          <p:cNvPr id="378" name=""/>
          <p:cNvSpPr/>
          <p:nvPr/>
        </p:nvSpPr>
        <p:spPr>
          <a:xfrm>
            <a:off x="1139760" y="2765520"/>
            <a:ext cx="73080" cy="68040"/>
          </a:xfrm>
          <a:prstGeom prst="ellipse">
            <a:avLst/>
          </a:prstGeom>
          <a:solidFill>
            <a:srgbClr val="ffffff"/>
          </a:solidFill>
          <a:ln w="9360">
            <a:solidFill>
              <a:srgbClr val="ffffff"/>
            </a:solidFill>
            <a:miter/>
          </a:ln>
        </p:spPr>
        <p:style>
          <a:lnRef idx="0"/>
          <a:fillRef idx="0"/>
          <a:effectRef idx="0"/>
          <a:fontRef idx="minor"/>
        </p:style>
        <p:txBody>
          <a:bodyPr wrap="none" lIns="90000" rIns="90000" tIns="1800" bIns="1800" anchor="ctr">
            <a:noAutofit/>
          </a:bodyPr>
          <a:p>
            <a:endParaRPr b="0" lang="en-US" sz="2400" strike="noStrike" u="none">
              <a:solidFill>
                <a:srgbClr val="ffffff"/>
              </a:solidFill>
              <a:effectLst/>
              <a:uFillTx/>
              <a:latin typeface="Times New Roman"/>
            </a:endParaRPr>
          </a:p>
        </p:txBody>
      </p:sp>
      <p:sp>
        <p:nvSpPr>
          <p:cNvPr id="379" name=""/>
          <p:cNvSpPr/>
          <p:nvPr/>
        </p:nvSpPr>
        <p:spPr>
          <a:xfrm>
            <a:off x="1200240" y="2616120"/>
            <a:ext cx="672840" cy="168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100" strike="noStrike" u="none">
                <a:solidFill>
                  <a:srgbClr val="ffffff"/>
                </a:solidFill>
                <a:effectLst/>
                <a:uFillTx/>
                <a:latin typeface="Frutiger 45 Light"/>
              </a:rPr>
              <a:t>Palo Alto</a:t>
            </a:r>
            <a:endParaRPr b="0" lang="en-US" sz="1100" strike="noStrike" u="none">
              <a:solidFill>
                <a:srgbClr val="ffffff"/>
              </a:solidFill>
              <a:effectLst/>
              <a:uFillTx/>
              <a:latin typeface="Times New Roman"/>
            </a:endParaRPr>
          </a:p>
        </p:txBody>
      </p:sp>
      <p:sp>
        <p:nvSpPr>
          <p:cNvPr id="380" name=""/>
          <p:cNvSpPr/>
          <p:nvPr/>
        </p:nvSpPr>
        <p:spPr>
          <a:xfrm>
            <a:off x="1231920" y="3062160"/>
            <a:ext cx="73080" cy="68400"/>
          </a:xfrm>
          <a:prstGeom prst="ellipse">
            <a:avLst/>
          </a:prstGeom>
          <a:solidFill>
            <a:srgbClr val="ffffff"/>
          </a:solidFill>
          <a:ln w="9360">
            <a:solidFill>
              <a:srgbClr val="ffffff"/>
            </a:solidFill>
            <a:miter/>
          </a:ln>
        </p:spPr>
        <p:style>
          <a:lnRef idx="0"/>
          <a:fillRef idx="0"/>
          <a:effectRef idx="0"/>
          <a:fontRef idx="minor"/>
        </p:style>
        <p:txBody>
          <a:bodyPr wrap="none" lIns="90000" rIns="90000" tIns="2160" bIns="2160" anchor="ctr">
            <a:noAutofit/>
          </a:bodyPr>
          <a:p>
            <a:endParaRPr b="0" lang="en-US" sz="2400" strike="noStrike" u="none">
              <a:solidFill>
                <a:srgbClr val="ffffff"/>
              </a:solidFill>
              <a:effectLst/>
              <a:uFillTx/>
              <a:latin typeface="Times New Roman"/>
            </a:endParaRPr>
          </a:p>
        </p:txBody>
      </p:sp>
      <p:sp>
        <p:nvSpPr>
          <p:cNvPr id="381" name=""/>
          <p:cNvSpPr/>
          <p:nvPr/>
        </p:nvSpPr>
        <p:spPr>
          <a:xfrm>
            <a:off x="1352520" y="2984400"/>
            <a:ext cx="969840" cy="168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100" strike="noStrike" u="none">
                <a:solidFill>
                  <a:srgbClr val="ffffff"/>
                </a:solidFill>
                <a:effectLst/>
                <a:uFillTx/>
                <a:latin typeface="Frutiger 45 Light"/>
              </a:rPr>
              <a:t>Los Angeles</a:t>
            </a:r>
            <a:endParaRPr b="0" lang="en-US" sz="1100" strike="noStrike" u="none">
              <a:solidFill>
                <a:srgbClr val="ffffff"/>
              </a:solidFill>
              <a:effectLst/>
              <a:uFillTx/>
              <a:latin typeface="Times New Roman"/>
            </a:endParaRPr>
          </a:p>
        </p:txBody>
      </p:sp>
      <p:sp>
        <p:nvSpPr>
          <p:cNvPr id="382" name=""/>
          <p:cNvSpPr/>
          <p:nvPr/>
        </p:nvSpPr>
        <p:spPr>
          <a:xfrm>
            <a:off x="1434960" y="3228840"/>
            <a:ext cx="74880" cy="68400"/>
          </a:xfrm>
          <a:prstGeom prst="ellipse">
            <a:avLst/>
          </a:prstGeom>
          <a:solidFill>
            <a:srgbClr val="ffffff"/>
          </a:solidFill>
          <a:ln w="9360">
            <a:solidFill>
              <a:srgbClr val="ffffff"/>
            </a:solidFill>
            <a:miter/>
          </a:ln>
        </p:spPr>
        <p:style>
          <a:lnRef idx="0"/>
          <a:fillRef idx="0"/>
          <a:effectRef idx="0"/>
          <a:fontRef idx="minor"/>
        </p:style>
        <p:txBody>
          <a:bodyPr wrap="none" lIns="90000" rIns="90000" tIns="2160" bIns="2160" anchor="ctr">
            <a:noAutofit/>
          </a:bodyPr>
          <a:p>
            <a:endParaRPr b="0" lang="en-US" sz="2400" strike="noStrike" u="none">
              <a:solidFill>
                <a:srgbClr val="ffffff"/>
              </a:solidFill>
              <a:effectLst/>
              <a:uFillTx/>
              <a:latin typeface="Times New Roman"/>
            </a:endParaRPr>
          </a:p>
        </p:txBody>
      </p:sp>
      <p:sp>
        <p:nvSpPr>
          <p:cNvPr id="383" name=""/>
          <p:cNvSpPr/>
          <p:nvPr/>
        </p:nvSpPr>
        <p:spPr>
          <a:xfrm>
            <a:off x="1547640" y="3157560"/>
            <a:ext cx="562320" cy="168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100" strike="noStrike" u="none">
                <a:solidFill>
                  <a:srgbClr val="ffffff"/>
                </a:solidFill>
                <a:effectLst/>
                <a:uFillTx/>
                <a:latin typeface="Frutiger 45 Light"/>
              </a:rPr>
              <a:t>Orange</a:t>
            </a:r>
            <a:endParaRPr b="0" lang="en-US" sz="1100" strike="noStrike" u="none">
              <a:solidFill>
                <a:srgbClr val="ffffff"/>
              </a:solidFill>
              <a:effectLst/>
              <a:uFillTx/>
              <a:latin typeface="Times New Roman"/>
            </a:endParaRPr>
          </a:p>
        </p:txBody>
      </p:sp>
      <p:sp>
        <p:nvSpPr>
          <p:cNvPr id="384" name=""/>
          <p:cNvSpPr/>
          <p:nvPr/>
        </p:nvSpPr>
        <p:spPr>
          <a:xfrm>
            <a:off x="125280" y="1504800"/>
            <a:ext cx="722520" cy="689040"/>
          </a:xfrm>
          <a:prstGeom prst="wedgeRectCallout">
            <a:avLst>
              <a:gd name="adj1" fmla="val 117726"/>
              <a:gd name="adj2" fmla="val -28870"/>
            </a:avLst>
          </a:prstGeom>
          <a:solidFill>
            <a:srgbClr val="0033cc"/>
          </a:solidFill>
          <a:ln w="9360">
            <a:solidFill>
              <a:srgbClr val="ffffff"/>
            </a:solidFill>
            <a:miter/>
          </a:ln>
        </p:spPr>
        <p:style>
          <a:lnRef idx="0"/>
          <a:fillRef idx="0"/>
          <a:effectRef idx="0"/>
          <a:fontRef idx="minor"/>
        </p:style>
        <p:txBody>
          <a:bodyPr lIns="41400" rIns="41400" tIns="41400" bIns="41400" anchor="ctr">
            <a:no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100" strike="noStrike" u="none">
                <a:solidFill>
                  <a:srgbClr val="ffff00"/>
                </a:solidFill>
                <a:effectLst/>
                <a:uFillTx/>
                <a:latin typeface="Frutiger 45 Light"/>
              </a:rPr>
              <a:t>Web host handling Amazon website</a:t>
            </a:r>
            <a:endParaRPr b="0" lang="en-US" sz="1100" strike="noStrike" u="none">
              <a:solidFill>
                <a:srgbClr val="ffffff"/>
              </a:solidFill>
              <a:effectLst/>
              <a:uFillTx/>
              <a:latin typeface="Times New Roman"/>
            </a:endParaRPr>
          </a:p>
        </p:txBody>
      </p:sp>
      <p:sp>
        <p:nvSpPr>
          <p:cNvPr id="385" name=""/>
          <p:cNvSpPr/>
          <p:nvPr/>
        </p:nvSpPr>
        <p:spPr>
          <a:xfrm>
            <a:off x="3481560" y="3581280"/>
            <a:ext cx="72720" cy="66960"/>
          </a:xfrm>
          <a:prstGeom prst="ellipse">
            <a:avLst/>
          </a:prstGeom>
          <a:solidFill>
            <a:srgbClr val="ffffff"/>
          </a:solidFill>
          <a:ln w="9360">
            <a:solidFill>
              <a:srgbClr val="ffffff"/>
            </a:solidFill>
            <a:miter/>
          </a:ln>
        </p:spPr>
        <p:style>
          <a:lnRef idx="0"/>
          <a:fillRef idx="0"/>
          <a:effectRef idx="0"/>
          <a:fontRef idx="minor"/>
        </p:style>
        <p:txBody>
          <a:bodyPr wrap="none" lIns="90000" rIns="90000" tIns="720" bIns="720" anchor="ctr">
            <a:noAutofit/>
          </a:bodyPr>
          <a:p>
            <a:endParaRPr b="0" lang="en-US" sz="2400" strike="noStrike" u="none">
              <a:solidFill>
                <a:srgbClr val="ffffff"/>
              </a:solidFill>
              <a:effectLst/>
              <a:uFillTx/>
              <a:latin typeface="Times New Roman"/>
            </a:endParaRPr>
          </a:p>
        </p:txBody>
      </p:sp>
      <p:sp>
        <p:nvSpPr>
          <p:cNvPr id="386" name=""/>
          <p:cNvSpPr/>
          <p:nvPr/>
        </p:nvSpPr>
        <p:spPr>
          <a:xfrm>
            <a:off x="3195720" y="3662280"/>
            <a:ext cx="474480" cy="168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100" strike="noStrike" u="none">
                <a:solidFill>
                  <a:srgbClr val="ffffff"/>
                </a:solidFill>
                <a:effectLst/>
                <a:uFillTx/>
                <a:latin typeface="Frutiger 45 Light"/>
              </a:rPr>
              <a:t>Dallas</a:t>
            </a:r>
            <a:endParaRPr b="0" lang="en-US" sz="1100" strike="noStrike" u="none">
              <a:solidFill>
                <a:srgbClr val="ffffff"/>
              </a:solidFill>
              <a:effectLst/>
              <a:uFillTx/>
              <a:latin typeface="Times New Roman"/>
            </a:endParaRPr>
          </a:p>
        </p:txBody>
      </p:sp>
      <p:sp>
        <p:nvSpPr>
          <p:cNvPr id="387" name=""/>
          <p:cNvSpPr/>
          <p:nvPr/>
        </p:nvSpPr>
        <p:spPr>
          <a:xfrm>
            <a:off x="3693960" y="3932280"/>
            <a:ext cx="73080" cy="68400"/>
          </a:xfrm>
          <a:prstGeom prst="ellipse">
            <a:avLst/>
          </a:prstGeom>
          <a:solidFill>
            <a:srgbClr val="ffffff"/>
          </a:solidFill>
          <a:ln w="9360">
            <a:solidFill>
              <a:srgbClr val="ffffff"/>
            </a:solidFill>
            <a:miter/>
          </a:ln>
        </p:spPr>
        <p:style>
          <a:lnRef idx="0"/>
          <a:fillRef idx="0"/>
          <a:effectRef idx="0"/>
          <a:fontRef idx="minor"/>
        </p:style>
        <p:txBody>
          <a:bodyPr wrap="none" lIns="90000" rIns="90000" tIns="2160" bIns="2160" anchor="ctr">
            <a:noAutofit/>
          </a:bodyPr>
          <a:p>
            <a:endParaRPr b="0" lang="en-US" sz="2400" strike="noStrike" u="none">
              <a:solidFill>
                <a:srgbClr val="ffffff"/>
              </a:solidFill>
              <a:effectLst/>
              <a:uFillTx/>
              <a:latin typeface="Times New Roman"/>
            </a:endParaRPr>
          </a:p>
        </p:txBody>
      </p:sp>
      <p:sp>
        <p:nvSpPr>
          <p:cNvPr id="388" name=""/>
          <p:cNvSpPr/>
          <p:nvPr/>
        </p:nvSpPr>
        <p:spPr>
          <a:xfrm>
            <a:off x="3765600" y="4010040"/>
            <a:ext cx="608040" cy="168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100" strike="noStrike" u="none">
                <a:solidFill>
                  <a:srgbClr val="ffffff"/>
                </a:solidFill>
                <a:effectLst/>
                <a:uFillTx/>
                <a:latin typeface="Frutiger 45 Light"/>
              </a:rPr>
              <a:t>Houston</a:t>
            </a:r>
            <a:endParaRPr b="0" lang="en-US" sz="1100" strike="noStrike" u="none">
              <a:solidFill>
                <a:srgbClr val="ffffff"/>
              </a:solidFill>
              <a:effectLst/>
              <a:uFillTx/>
              <a:latin typeface="Times New Roman"/>
            </a:endParaRPr>
          </a:p>
        </p:txBody>
      </p:sp>
      <p:sp>
        <p:nvSpPr>
          <p:cNvPr id="389" name=""/>
          <p:cNvSpPr/>
          <p:nvPr/>
        </p:nvSpPr>
        <p:spPr>
          <a:xfrm>
            <a:off x="2575080" y="2762280"/>
            <a:ext cx="72720" cy="68400"/>
          </a:xfrm>
          <a:prstGeom prst="ellipse">
            <a:avLst/>
          </a:prstGeom>
          <a:solidFill>
            <a:srgbClr val="ffffff"/>
          </a:solidFill>
          <a:ln w="9360">
            <a:solidFill>
              <a:srgbClr val="ffffff"/>
            </a:solidFill>
            <a:miter/>
          </a:ln>
        </p:spPr>
        <p:style>
          <a:lnRef idx="0"/>
          <a:fillRef idx="0"/>
          <a:effectRef idx="0"/>
          <a:fontRef idx="minor"/>
        </p:style>
        <p:txBody>
          <a:bodyPr wrap="none" lIns="90000" rIns="90000" tIns="2160" bIns="2160" anchor="ctr">
            <a:noAutofit/>
          </a:bodyPr>
          <a:p>
            <a:endParaRPr b="0" lang="en-US" sz="2400" strike="noStrike" u="none">
              <a:solidFill>
                <a:srgbClr val="ffffff"/>
              </a:solidFill>
              <a:effectLst/>
              <a:uFillTx/>
              <a:latin typeface="Times New Roman"/>
            </a:endParaRPr>
          </a:p>
        </p:txBody>
      </p:sp>
      <p:sp>
        <p:nvSpPr>
          <p:cNvPr id="390" name=""/>
          <p:cNvSpPr/>
          <p:nvPr/>
        </p:nvSpPr>
        <p:spPr>
          <a:xfrm>
            <a:off x="2670120" y="2797200"/>
            <a:ext cx="549360" cy="168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100" strike="noStrike" u="none">
                <a:solidFill>
                  <a:srgbClr val="ffffff"/>
                </a:solidFill>
                <a:effectLst/>
                <a:uFillTx/>
                <a:latin typeface="Frutiger 45 Light"/>
              </a:rPr>
              <a:t>Denver</a:t>
            </a:r>
            <a:endParaRPr b="0" lang="en-US" sz="1100" strike="noStrike" u="none">
              <a:solidFill>
                <a:srgbClr val="ffffff"/>
              </a:solidFill>
              <a:effectLst/>
              <a:uFillTx/>
              <a:latin typeface="Times New Roman"/>
            </a:endParaRPr>
          </a:p>
        </p:txBody>
      </p:sp>
      <p:sp>
        <p:nvSpPr>
          <p:cNvPr id="391" name=""/>
          <p:cNvSpPr/>
          <p:nvPr/>
        </p:nvSpPr>
        <p:spPr>
          <a:xfrm>
            <a:off x="3686040" y="2076480"/>
            <a:ext cx="74880" cy="66600"/>
          </a:xfrm>
          <a:prstGeom prst="ellipse">
            <a:avLst/>
          </a:prstGeom>
          <a:solidFill>
            <a:srgbClr val="ffffff"/>
          </a:solidFill>
          <a:ln w="9360">
            <a:solidFill>
              <a:srgbClr val="ffffff"/>
            </a:solidFill>
            <a:miter/>
          </a:ln>
        </p:spPr>
        <p:style>
          <a:lnRef idx="0"/>
          <a:fillRef idx="0"/>
          <a:effectRef idx="0"/>
          <a:fontRef idx="minor"/>
        </p:style>
        <p:txBody>
          <a:bodyPr wrap="none" lIns="90000" rIns="90000" tIns="360" bIns="360" anchor="ctr">
            <a:noAutofit/>
          </a:bodyPr>
          <a:p>
            <a:endParaRPr b="0" lang="en-US" sz="2400" strike="noStrike" u="none">
              <a:solidFill>
                <a:srgbClr val="ffffff"/>
              </a:solidFill>
              <a:effectLst/>
              <a:uFillTx/>
              <a:latin typeface="Times New Roman"/>
            </a:endParaRPr>
          </a:p>
        </p:txBody>
      </p:sp>
      <p:sp>
        <p:nvSpPr>
          <p:cNvPr id="392" name=""/>
          <p:cNvSpPr/>
          <p:nvPr/>
        </p:nvSpPr>
        <p:spPr>
          <a:xfrm>
            <a:off x="3597120" y="1906560"/>
            <a:ext cx="868680" cy="168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100" strike="noStrike" u="none">
                <a:solidFill>
                  <a:srgbClr val="ffffff"/>
                </a:solidFill>
                <a:effectLst/>
                <a:uFillTx/>
                <a:latin typeface="Frutiger 45 Light"/>
              </a:rPr>
              <a:t>Minneapolis</a:t>
            </a:r>
            <a:endParaRPr b="0" lang="en-US" sz="1100" strike="noStrike" u="none">
              <a:solidFill>
                <a:srgbClr val="ffffff"/>
              </a:solidFill>
              <a:effectLst/>
              <a:uFillTx/>
              <a:latin typeface="Times New Roman"/>
            </a:endParaRPr>
          </a:p>
        </p:txBody>
      </p:sp>
      <p:sp>
        <p:nvSpPr>
          <p:cNvPr id="393" name=""/>
          <p:cNvSpPr/>
          <p:nvPr/>
        </p:nvSpPr>
        <p:spPr>
          <a:xfrm>
            <a:off x="4276800" y="2379600"/>
            <a:ext cx="74520" cy="68400"/>
          </a:xfrm>
          <a:prstGeom prst="ellipse">
            <a:avLst/>
          </a:prstGeom>
          <a:solidFill>
            <a:srgbClr val="ffffff"/>
          </a:solidFill>
          <a:ln w="9360">
            <a:solidFill>
              <a:srgbClr val="ffffff"/>
            </a:solidFill>
            <a:miter/>
          </a:ln>
        </p:spPr>
        <p:style>
          <a:lnRef idx="0"/>
          <a:fillRef idx="0"/>
          <a:effectRef idx="0"/>
          <a:fontRef idx="minor"/>
        </p:style>
        <p:txBody>
          <a:bodyPr wrap="none" lIns="90000" rIns="90000" tIns="2160" bIns="2160" anchor="ctr">
            <a:noAutofit/>
          </a:bodyPr>
          <a:p>
            <a:endParaRPr b="0" lang="en-US" sz="2400" strike="noStrike" u="none">
              <a:solidFill>
                <a:srgbClr val="ffffff"/>
              </a:solidFill>
              <a:effectLst/>
              <a:uFillTx/>
              <a:latin typeface="Times New Roman"/>
            </a:endParaRPr>
          </a:p>
        </p:txBody>
      </p:sp>
      <p:sp>
        <p:nvSpPr>
          <p:cNvPr id="394" name=""/>
          <p:cNvSpPr/>
          <p:nvPr/>
        </p:nvSpPr>
        <p:spPr>
          <a:xfrm>
            <a:off x="4191120" y="2616120"/>
            <a:ext cx="637920" cy="168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100" strike="noStrike" u="none">
                <a:solidFill>
                  <a:srgbClr val="ffffff"/>
                </a:solidFill>
                <a:effectLst/>
                <a:uFillTx/>
                <a:latin typeface="Frutiger 45 Light"/>
              </a:rPr>
              <a:t>Chicago</a:t>
            </a:r>
            <a:endParaRPr b="0" lang="en-US" sz="1100" strike="noStrike" u="none">
              <a:solidFill>
                <a:srgbClr val="ffffff"/>
              </a:solidFill>
              <a:effectLst/>
              <a:uFillTx/>
              <a:latin typeface="Times New Roman"/>
            </a:endParaRPr>
          </a:p>
        </p:txBody>
      </p:sp>
      <p:sp>
        <p:nvSpPr>
          <p:cNvPr id="395" name=""/>
          <p:cNvSpPr/>
          <p:nvPr/>
        </p:nvSpPr>
        <p:spPr>
          <a:xfrm>
            <a:off x="5154480" y="3662280"/>
            <a:ext cx="73080" cy="66600"/>
          </a:xfrm>
          <a:prstGeom prst="ellipse">
            <a:avLst/>
          </a:prstGeom>
          <a:solidFill>
            <a:srgbClr val="ffffff"/>
          </a:solidFill>
          <a:ln w="9360">
            <a:solidFill>
              <a:srgbClr val="ffffff"/>
            </a:solidFill>
            <a:miter/>
          </a:ln>
        </p:spPr>
        <p:style>
          <a:lnRef idx="0"/>
          <a:fillRef idx="0"/>
          <a:effectRef idx="0"/>
          <a:fontRef idx="minor"/>
        </p:style>
        <p:txBody>
          <a:bodyPr wrap="none" lIns="90000" rIns="90000" tIns="360" bIns="360" anchor="ctr">
            <a:noAutofit/>
          </a:bodyPr>
          <a:p>
            <a:endParaRPr b="0" lang="en-US" sz="2400" strike="noStrike" u="none">
              <a:solidFill>
                <a:srgbClr val="ffffff"/>
              </a:solidFill>
              <a:effectLst/>
              <a:uFillTx/>
              <a:latin typeface="Times New Roman"/>
            </a:endParaRPr>
          </a:p>
        </p:txBody>
      </p:sp>
      <p:sp>
        <p:nvSpPr>
          <p:cNvPr id="396" name=""/>
          <p:cNvSpPr/>
          <p:nvPr/>
        </p:nvSpPr>
        <p:spPr>
          <a:xfrm>
            <a:off x="4929120" y="3405240"/>
            <a:ext cx="74520" cy="68040"/>
          </a:xfrm>
          <a:prstGeom prst="ellipse">
            <a:avLst/>
          </a:prstGeom>
          <a:solidFill>
            <a:srgbClr val="ffffff"/>
          </a:solidFill>
          <a:ln w="9360">
            <a:solidFill>
              <a:srgbClr val="ffffff"/>
            </a:solidFill>
            <a:miter/>
          </a:ln>
        </p:spPr>
        <p:style>
          <a:lnRef idx="0"/>
          <a:fillRef idx="0"/>
          <a:effectRef idx="0"/>
          <a:fontRef idx="minor"/>
        </p:style>
        <p:txBody>
          <a:bodyPr wrap="none" lIns="90000" rIns="90000" tIns="1800" bIns="1800" anchor="ctr">
            <a:noAutofit/>
          </a:bodyPr>
          <a:p>
            <a:endParaRPr b="0" lang="en-US" sz="2400" strike="noStrike" u="none">
              <a:solidFill>
                <a:srgbClr val="ffffff"/>
              </a:solidFill>
              <a:effectLst/>
              <a:uFillTx/>
              <a:latin typeface="Times New Roman"/>
            </a:endParaRPr>
          </a:p>
        </p:txBody>
      </p:sp>
      <p:sp>
        <p:nvSpPr>
          <p:cNvPr id="397" name=""/>
          <p:cNvSpPr/>
          <p:nvPr/>
        </p:nvSpPr>
        <p:spPr>
          <a:xfrm>
            <a:off x="5052960" y="3414600"/>
            <a:ext cx="619200" cy="168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100" strike="noStrike" u="none">
                <a:solidFill>
                  <a:srgbClr val="ffffff"/>
                </a:solidFill>
                <a:effectLst/>
                <a:uFillTx/>
                <a:latin typeface="Frutiger 45 Light"/>
              </a:rPr>
              <a:t>Atlanta</a:t>
            </a:r>
            <a:endParaRPr b="0" lang="en-US" sz="1100" strike="noStrike" u="none">
              <a:solidFill>
                <a:srgbClr val="ffffff"/>
              </a:solidFill>
              <a:effectLst/>
              <a:uFillTx/>
              <a:latin typeface="Times New Roman"/>
            </a:endParaRPr>
          </a:p>
        </p:txBody>
      </p:sp>
      <p:sp>
        <p:nvSpPr>
          <p:cNvPr id="398" name=""/>
          <p:cNvSpPr/>
          <p:nvPr/>
        </p:nvSpPr>
        <p:spPr>
          <a:xfrm>
            <a:off x="5327640" y="3016080"/>
            <a:ext cx="73080" cy="68400"/>
          </a:xfrm>
          <a:prstGeom prst="ellipse">
            <a:avLst/>
          </a:prstGeom>
          <a:solidFill>
            <a:srgbClr val="ffffff"/>
          </a:solidFill>
          <a:ln w="9360">
            <a:solidFill>
              <a:srgbClr val="ffffff"/>
            </a:solidFill>
            <a:miter/>
          </a:ln>
        </p:spPr>
        <p:style>
          <a:lnRef idx="0"/>
          <a:fillRef idx="0"/>
          <a:effectRef idx="0"/>
          <a:fontRef idx="minor"/>
        </p:style>
        <p:txBody>
          <a:bodyPr wrap="none" lIns="90000" rIns="90000" tIns="2160" bIns="2160" anchor="ctr">
            <a:noAutofit/>
          </a:bodyPr>
          <a:p>
            <a:endParaRPr b="0" lang="en-US" sz="2400" strike="noStrike" u="none">
              <a:solidFill>
                <a:srgbClr val="ffffff"/>
              </a:solidFill>
              <a:effectLst/>
              <a:uFillTx/>
              <a:latin typeface="Times New Roman"/>
            </a:endParaRPr>
          </a:p>
        </p:txBody>
      </p:sp>
      <p:sp>
        <p:nvSpPr>
          <p:cNvPr id="399" name=""/>
          <p:cNvSpPr/>
          <p:nvPr/>
        </p:nvSpPr>
        <p:spPr>
          <a:xfrm>
            <a:off x="5442120" y="3068640"/>
            <a:ext cx="618840" cy="168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100" strike="noStrike" u="none">
                <a:solidFill>
                  <a:srgbClr val="ffffff"/>
                </a:solidFill>
                <a:effectLst/>
                <a:uFillTx/>
                <a:latin typeface="Frutiger 45 Light"/>
              </a:rPr>
              <a:t>Durham</a:t>
            </a:r>
            <a:endParaRPr b="0" lang="en-US" sz="1100" strike="noStrike" u="none">
              <a:solidFill>
                <a:srgbClr val="ffffff"/>
              </a:solidFill>
              <a:effectLst/>
              <a:uFillTx/>
              <a:latin typeface="Times New Roman"/>
            </a:endParaRPr>
          </a:p>
        </p:txBody>
      </p:sp>
      <p:sp>
        <p:nvSpPr>
          <p:cNvPr id="400" name=""/>
          <p:cNvSpPr/>
          <p:nvPr/>
        </p:nvSpPr>
        <p:spPr>
          <a:xfrm>
            <a:off x="5442120" y="2619360"/>
            <a:ext cx="72720" cy="66600"/>
          </a:xfrm>
          <a:prstGeom prst="ellipse">
            <a:avLst/>
          </a:prstGeom>
          <a:solidFill>
            <a:srgbClr val="ffffff"/>
          </a:solidFill>
          <a:ln w="9360">
            <a:solidFill>
              <a:srgbClr val="ffffff"/>
            </a:solidFill>
            <a:miter/>
          </a:ln>
        </p:spPr>
        <p:style>
          <a:lnRef idx="0"/>
          <a:fillRef idx="0"/>
          <a:effectRef idx="0"/>
          <a:fontRef idx="minor"/>
        </p:style>
        <p:txBody>
          <a:bodyPr wrap="none" lIns="90000" rIns="90000" tIns="360" bIns="360" anchor="ctr">
            <a:noAutofit/>
          </a:bodyPr>
          <a:p>
            <a:endParaRPr b="0" lang="en-US" sz="2400" strike="noStrike" u="none">
              <a:solidFill>
                <a:srgbClr val="ffffff"/>
              </a:solidFill>
              <a:effectLst/>
              <a:uFillTx/>
              <a:latin typeface="Times New Roman"/>
            </a:endParaRPr>
          </a:p>
        </p:txBody>
      </p:sp>
      <p:sp>
        <p:nvSpPr>
          <p:cNvPr id="401" name=""/>
          <p:cNvSpPr/>
          <p:nvPr/>
        </p:nvSpPr>
        <p:spPr>
          <a:xfrm>
            <a:off x="5607000" y="2503440"/>
            <a:ext cx="619200" cy="168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100" strike="noStrike" u="none">
                <a:solidFill>
                  <a:srgbClr val="ffffff"/>
                </a:solidFill>
                <a:effectLst/>
                <a:uFillTx/>
                <a:latin typeface="Frutiger 45 Light"/>
              </a:rPr>
              <a:t>D.C.</a:t>
            </a:r>
            <a:endParaRPr b="0" lang="en-US" sz="1100" strike="noStrike" u="none">
              <a:solidFill>
                <a:srgbClr val="ffffff"/>
              </a:solidFill>
              <a:effectLst/>
              <a:uFillTx/>
              <a:latin typeface="Times New Roman"/>
            </a:endParaRPr>
          </a:p>
        </p:txBody>
      </p:sp>
      <p:sp>
        <p:nvSpPr>
          <p:cNvPr id="402" name=""/>
          <p:cNvSpPr/>
          <p:nvPr/>
        </p:nvSpPr>
        <p:spPr>
          <a:xfrm>
            <a:off x="5353200" y="2782800"/>
            <a:ext cx="72720" cy="68400"/>
          </a:xfrm>
          <a:prstGeom prst="ellipse">
            <a:avLst/>
          </a:prstGeom>
          <a:solidFill>
            <a:srgbClr val="ffffff"/>
          </a:solidFill>
          <a:ln w="9360">
            <a:solidFill>
              <a:srgbClr val="ffffff"/>
            </a:solidFill>
            <a:miter/>
          </a:ln>
        </p:spPr>
        <p:style>
          <a:lnRef idx="0"/>
          <a:fillRef idx="0"/>
          <a:effectRef idx="0"/>
          <a:fontRef idx="minor"/>
        </p:style>
        <p:txBody>
          <a:bodyPr wrap="none" lIns="90000" rIns="90000" tIns="2160" bIns="2160" anchor="ctr">
            <a:noAutofit/>
          </a:bodyPr>
          <a:p>
            <a:endParaRPr b="0" lang="en-US" sz="2400" strike="noStrike" u="none">
              <a:solidFill>
                <a:srgbClr val="ffffff"/>
              </a:solidFill>
              <a:effectLst/>
              <a:uFillTx/>
              <a:latin typeface="Times New Roman"/>
            </a:endParaRPr>
          </a:p>
        </p:txBody>
      </p:sp>
      <p:sp>
        <p:nvSpPr>
          <p:cNvPr id="403" name=""/>
          <p:cNvSpPr/>
          <p:nvPr/>
        </p:nvSpPr>
        <p:spPr>
          <a:xfrm>
            <a:off x="5511960" y="2824200"/>
            <a:ext cx="745920" cy="168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100" strike="noStrike" u="none">
                <a:solidFill>
                  <a:srgbClr val="ffffff"/>
                </a:solidFill>
                <a:effectLst/>
                <a:uFillTx/>
                <a:latin typeface="Frutiger 45 Light"/>
              </a:rPr>
              <a:t>Richmond</a:t>
            </a:r>
            <a:endParaRPr b="0" lang="en-US" sz="1100" strike="noStrike" u="none">
              <a:solidFill>
                <a:srgbClr val="ffffff"/>
              </a:solidFill>
              <a:effectLst/>
              <a:uFillTx/>
              <a:latin typeface="Times New Roman"/>
            </a:endParaRPr>
          </a:p>
        </p:txBody>
      </p:sp>
      <p:sp>
        <p:nvSpPr>
          <p:cNvPr id="404" name=""/>
          <p:cNvSpPr/>
          <p:nvPr/>
        </p:nvSpPr>
        <p:spPr>
          <a:xfrm>
            <a:off x="5533920" y="2670120"/>
            <a:ext cx="74880" cy="68400"/>
          </a:xfrm>
          <a:prstGeom prst="ellipse">
            <a:avLst/>
          </a:prstGeom>
          <a:solidFill>
            <a:srgbClr val="ffffff"/>
          </a:solidFill>
          <a:ln w="9360">
            <a:solidFill>
              <a:srgbClr val="ffffff"/>
            </a:solidFill>
            <a:miter/>
          </a:ln>
        </p:spPr>
        <p:style>
          <a:lnRef idx="0"/>
          <a:fillRef idx="0"/>
          <a:effectRef idx="0"/>
          <a:fontRef idx="minor"/>
        </p:style>
        <p:txBody>
          <a:bodyPr wrap="none" lIns="90000" rIns="90000" tIns="2160" bIns="2160" anchor="ctr">
            <a:noAutofit/>
          </a:bodyPr>
          <a:p>
            <a:endParaRPr b="0" lang="en-US" sz="2400" strike="noStrike" u="none">
              <a:solidFill>
                <a:srgbClr val="ffffff"/>
              </a:solidFill>
              <a:effectLst/>
              <a:uFillTx/>
              <a:latin typeface="Times New Roman"/>
            </a:endParaRPr>
          </a:p>
        </p:txBody>
      </p:sp>
      <p:sp>
        <p:nvSpPr>
          <p:cNvPr id="405" name=""/>
          <p:cNvSpPr/>
          <p:nvPr/>
        </p:nvSpPr>
        <p:spPr>
          <a:xfrm>
            <a:off x="5684760" y="2627280"/>
            <a:ext cx="619200" cy="168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100" strike="noStrike" u="none">
                <a:solidFill>
                  <a:srgbClr val="ffffff"/>
                </a:solidFill>
                <a:effectLst/>
                <a:uFillTx/>
                <a:latin typeface="Frutiger 45 Light"/>
              </a:rPr>
              <a:t>Vienna</a:t>
            </a:r>
            <a:endParaRPr b="0" lang="en-US" sz="1100" strike="noStrike" u="none">
              <a:solidFill>
                <a:srgbClr val="ffffff"/>
              </a:solidFill>
              <a:effectLst/>
              <a:uFillTx/>
              <a:latin typeface="Times New Roman"/>
            </a:endParaRPr>
          </a:p>
        </p:txBody>
      </p:sp>
      <p:sp>
        <p:nvSpPr>
          <p:cNvPr id="406" name=""/>
          <p:cNvSpPr/>
          <p:nvPr/>
        </p:nvSpPr>
        <p:spPr>
          <a:xfrm>
            <a:off x="5430960" y="2357280"/>
            <a:ext cx="73080" cy="66960"/>
          </a:xfrm>
          <a:prstGeom prst="ellipse">
            <a:avLst/>
          </a:prstGeom>
          <a:solidFill>
            <a:srgbClr val="ffffff"/>
          </a:solidFill>
          <a:ln w="9360">
            <a:solidFill>
              <a:srgbClr val="ffffff"/>
            </a:solidFill>
            <a:miter/>
          </a:ln>
        </p:spPr>
        <p:style>
          <a:lnRef idx="0"/>
          <a:fillRef idx="0"/>
          <a:effectRef idx="0"/>
          <a:fontRef idx="minor"/>
        </p:style>
        <p:txBody>
          <a:bodyPr wrap="none" lIns="90000" rIns="90000" tIns="720" bIns="720" anchor="ctr">
            <a:noAutofit/>
          </a:bodyPr>
          <a:p>
            <a:endParaRPr b="0" lang="en-US" sz="2400" strike="noStrike" u="none">
              <a:solidFill>
                <a:srgbClr val="ffffff"/>
              </a:solidFill>
              <a:effectLst/>
              <a:uFillTx/>
              <a:latin typeface="Times New Roman"/>
            </a:endParaRPr>
          </a:p>
        </p:txBody>
      </p:sp>
      <p:sp>
        <p:nvSpPr>
          <p:cNvPr id="407" name=""/>
          <p:cNvSpPr/>
          <p:nvPr/>
        </p:nvSpPr>
        <p:spPr>
          <a:xfrm>
            <a:off x="5551560" y="2135160"/>
            <a:ext cx="73080" cy="66600"/>
          </a:xfrm>
          <a:prstGeom prst="ellipse">
            <a:avLst/>
          </a:prstGeom>
          <a:solidFill>
            <a:srgbClr val="ffffff"/>
          </a:solidFill>
          <a:ln w="9360">
            <a:solidFill>
              <a:srgbClr val="ffffff"/>
            </a:solidFill>
            <a:miter/>
          </a:ln>
        </p:spPr>
        <p:style>
          <a:lnRef idx="0"/>
          <a:fillRef idx="0"/>
          <a:effectRef idx="0"/>
          <a:fontRef idx="minor"/>
        </p:style>
        <p:txBody>
          <a:bodyPr wrap="none" lIns="90000" rIns="90000" tIns="360" bIns="360" anchor="ctr">
            <a:noAutofit/>
          </a:bodyPr>
          <a:p>
            <a:endParaRPr b="0" lang="en-US" sz="2400" strike="noStrike" u="none">
              <a:solidFill>
                <a:srgbClr val="ffffff"/>
              </a:solidFill>
              <a:effectLst/>
              <a:uFillTx/>
              <a:latin typeface="Times New Roman"/>
            </a:endParaRPr>
          </a:p>
        </p:txBody>
      </p:sp>
      <p:sp>
        <p:nvSpPr>
          <p:cNvPr id="408" name=""/>
          <p:cNvSpPr/>
          <p:nvPr/>
        </p:nvSpPr>
        <p:spPr>
          <a:xfrm>
            <a:off x="5702400" y="2143080"/>
            <a:ext cx="687240" cy="168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100" strike="noStrike" u="none">
                <a:solidFill>
                  <a:srgbClr val="ffffff"/>
                </a:solidFill>
                <a:effectLst/>
                <a:uFillTx/>
                <a:latin typeface="Frutiger 45 Light"/>
              </a:rPr>
              <a:t>New York</a:t>
            </a:r>
            <a:endParaRPr b="0" lang="en-US" sz="1100" strike="noStrike" u="none">
              <a:solidFill>
                <a:srgbClr val="ffffff"/>
              </a:solidFill>
              <a:effectLst/>
              <a:uFillTx/>
              <a:latin typeface="Times New Roman"/>
            </a:endParaRPr>
          </a:p>
        </p:txBody>
      </p:sp>
      <p:sp>
        <p:nvSpPr>
          <p:cNvPr id="409" name=""/>
          <p:cNvSpPr/>
          <p:nvPr/>
        </p:nvSpPr>
        <p:spPr>
          <a:xfrm>
            <a:off x="5759280" y="2004840"/>
            <a:ext cx="73080" cy="68400"/>
          </a:xfrm>
          <a:prstGeom prst="ellipse">
            <a:avLst/>
          </a:prstGeom>
          <a:solidFill>
            <a:srgbClr val="ffffff"/>
          </a:solidFill>
          <a:ln w="9360">
            <a:solidFill>
              <a:srgbClr val="ffffff"/>
            </a:solidFill>
            <a:miter/>
          </a:ln>
        </p:spPr>
        <p:style>
          <a:lnRef idx="0"/>
          <a:fillRef idx="0"/>
          <a:effectRef idx="0"/>
          <a:fontRef idx="minor"/>
        </p:style>
        <p:txBody>
          <a:bodyPr wrap="none" lIns="90000" rIns="90000" tIns="2160" bIns="2160" anchor="ctr">
            <a:noAutofit/>
          </a:bodyPr>
          <a:p>
            <a:endParaRPr b="0" lang="en-US" sz="2400" strike="noStrike" u="none">
              <a:solidFill>
                <a:srgbClr val="ffffff"/>
              </a:solidFill>
              <a:effectLst/>
              <a:uFillTx/>
              <a:latin typeface="Times New Roman"/>
            </a:endParaRPr>
          </a:p>
        </p:txBody>
      </p:sp>
      <p:sp>
        <p:nvSpPr>
          <p:cNvPr id="410" name=""/>
          <p:cNvSpPr/>
          <p:nvPr/>
        </p:nvSpPr>
        <p:spPr>
          <a:xfrm>
            <a:off x="5891040" y="1969920"/>
            <a:ext cx="689040" cy="168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100" strike="noStrike" u="none">
                <a:solidFill>
                  <a:srgbClr val="ffffff"/>
                </a:solidFill>
                <a:effectLst/>
                <a:uFillTx/>
                <a:latin typeface="Frutiger 45 Light"/>
              </a:rPr>
              <a:t>Boston</a:t>
            </a:r>
            <a:endParaRPr b="0" lang="en-US" sz="1100" strike="noStrike" u="none">
              <a:solidFill>
                <a:srgbClr val="ffffff"/>
              </a:solidFill>
              <a:effectLst/>
              <a:uFillTx/>
              <a:latin typeface="Times New Roman"/>
            </a:endParaRPr>
          </a:p>
        </p:txBody>
      </p:sp>
      <p:sp>
        <p:nvSpPr>
          <p:cNvPr id="411" name=""/>
          <p:cNvSpPr/>
          <p:nvPr/>
        </p:nvSpPr>
        <p:spPr>
          <a:xfrm>
            <a:off x="5759280" y="3832560"/>
            <a:ext cx="1213200" cy="754560"/>
          </a:xfrm>
          <a:prstGeom prst="wedgeRectCallout">
            <a:avLst>
              <a:gd name="adj1" fmla="val -113152"/>
              <a:gd name="adj2" fmla="val -135212"/>
            </a:avLst>
          </a:prstGeom>
          <a:solidFill>
            <a:srgbClr val="0033cc"/>
          </a:solidFill>
          <a:ln w="9360">
            <a:solidFill>
              <a:srgbClr val="ffffff"/>
            </a:solidFill>
            <a:miter/>
          </a:ln>
        </p:spPr>
        <p:style>
          <a:lnRef idx="0"/>
          <a:fillRef idx="0"/>
          <a:effectRef idx="0"/>
          <a:fontRef idx="minor"/>
        </p:style>
        <p:txBody>
          <a:bodyPr lIns="41400" rIns="41400" tIns="41400" bIns="41400" anchor="ctr">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100" strike="noStrike" u="none">
                <a:solidFill>
                  <a:srgbClr val="ffff00"/>
                </a:solidFill>
                <a:effectLst/>
                <a:uFillTx/>
                <a:latin typeface="Frutiger 45 Light"/>
              </a:rPr>
              <a:t>Interconnect with GTE to provide backbone</a:t>
            </a:r>
            <a:endParaRPr b="0" lang="en-US" sz="1100" strike="noStrike" u="none">
              <a:solidFill>
                <a:srgbClr val="ffffff"/>
              </a:solidFill>
              <a:effectLst/>
              <a:uFillTx/>
              <a:latin typeface="Times New Roman"/>
            </a:endParaRPr>
          </a:p>
        </p:txBody>
      </p:sp>
      <p:sp>
        <p:nvSpPr>
          <p:cNvPr id="412" name=""/>
          <p:cNvSpPr/>
          <p:nvPr/>
        </p:nvSpPr>
        <p:spPr>
          <a:xfrm>
            <a:off x="5313240" y="3716280"/>
            <a:ext cx="871560" cy="168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100" strike="noStrike" u="none">
                <a:solidFill>
                  <a:srgbClr val="ffffff"/>
                </a:solidFill>
                <a:effectLst/>
                <a:uFillTx/>
                <a:latin typeface="Frutiger 45 Light"/>
              </a:rPr>
              <a:t>Jacksonville</a:t>
            </a:r>
            <a:endParaRPr b="0" lang="en-US" sz="1100" strike="noStrike" u="none">
              <a:solidFill>
                <a:srgbClr val="ffffff"/>
              </a:solidFill>
              <a:effectLst/>
              <a:uFillTx/>
              <a:latin typeface="Times New Roman"/>
            </a:endParaRPr>
          </a:p>
        </p:txBody>
      </p:sp>
      <p:sp>
        <p:nvSpPr>
          <p:cNvPr id="413" name=""/>
          <p:cNvSpPr/>
          <p:nvPr/>
        </p:nvSpPr>
        <p:spPr>
          <a:xfrm>
            <a:off x="6622920" y="3286440"/>
            <a:ext cx="1382760" cy="586800"/>
          </a:xfrm>
          <a:prstGeom prst="wedgeRectCallout">
            <a:avLst>
              <a:gd name="adj1" fmla="val -164782"/>
              <a:gd name="adj2" fmla="val -49634"/>
            </a:avLst>
          </a:prstGeom>
          <a:solidFill>
            <a:srgbClr val="0033cc"/>
          </a:solidFill>
          <a:ln w="9360">
            <a:solidFill>
              <a:srgbClr val="ffffff"/>
            </a:solidFill>
            <a:miter/>
          </a:ln>
        </p:spPr>
        <p:style>
          <a:lnRef idx="0"/>
          <a:fillRef idx="0"/>
          <a:effectRef idx="0"/>
          <a:fontRef idx="minor"/>
        </p:style>
        <p:txBody>
          <a:bodyPr lIns="41400" rIns="41400" tIns="41400" bIns="41400" anchor="ctr">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100" strike="noStrike" u="none">
                <a:solidFill>
                  <a:srgbClr val="ffff00"/>
                </a:solidFill>
                <a:effectLst/>
                <a:uFillTx/>
                <a:latin typeface="Frutiger 45 Light"/>
              </a:rPr>
              <a:t>Mindspring ISP provides local dial-up local access</a:t>
            </a:r>
            <a:endParaRPr b="0" lang="en-US" sz="1100" strike="noStrike" u="none">
              <a:solidFill>
                <a:srgbClr val="ffffff"/>
              </a:solidFill>
              <a:effectLst/>
              <a:uFillTx/>
              <a:latin typeface="Times New Roman"/>
            </a:endParaRPr>
          </a:p>
        </p:txBody>
      </p:sp>
      <p:sp>
        <p:nvSpPr>
          <p:cNvPr id="414" name=""/>
          <p:cNvSpPr/>
          <p:nvPr/>
        </p:nvSpPr>
        <p:spPr>
          <a:xfrm>
            <a:off x="4540320" y="1176480"/>
            <a:ext cx="1054080" cy="586800"/>
          </a:xfrm>
          <a:prstGeom prst="wedgeRectCallout">
            <a:avLst>
              <a:gd name="adj1" fmla="val -67476"/>
              <a:gd name="adj2" fmla="val 142087"/>
            </a:avLst>
          </a:prstGeom>
          <a:solidFill>
            <a:srgbClr val="0033cc"/>
          </a:solidFill>
          <a:ln w="9360">
            <a:solidFill>
              <a:srgbClr val="ffffff"/>
            </a:solidFill>
            <a:miter/>
          </a:ln>
        </p:spPr>
        <p:style>
          <a:lnRef idx="0"/>
          <a:fillRef idx="0"/>
          <a:effectRef idx="0"/>
          <a:fontRef idx="minor"/>
        </p:style>
        <p:txBody>
          <a:bodyPr lIns="41400" rIns="41400" tIns="41400" bIns="41400" anchor="ctr">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100" strike="noStrike" u="none">
                <a:solidFill>
                  <a:srgbClr val="ffff00"/>
                </a:solidFill>
                <a:effectLst/>
                <a:uFillTx/>
                <a:latin typeface="Frutiger 45 Light"/>
              </a:rPr>
              <a:t>Chicago NAP Ameritech peering point</a:t>
            </a:r>
            <a:endParaRPr b="0" lang="en-US" sz="1100" strike="noStrike" u="none">
              <a:solidFill>
                <a:srgbClr val="ffffff"/>
              </a:solidFill>
              <a:effectLst/>
              <a:uFillTx/>
              <a:latin typeface="Times New Roman"/>
            </a:endParaRPr>
          </a:p>
        </p:txBody>
      </p:sp>
      <p:sp>
        <p:nvSpPr>
          <p:cNvPr id="415" name=""/>
          <p:cNvSpPr/>
          <p:nvPr/>
        </p:nvSpPr>
        <p:spPr>
          <a:xfrm>
            <a:off x="1376280" y="1673280"/>
            <a:ext cx="2938680" cy="750960"/>
          </a:xfrm>
          <a:prstGeom prst="line">
            <a:avLst/>
          </a:prstGeom>
          <a:ln w="19080">
            <a:solidFill>
              <a:srgbClr val="ffffff"/>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16" name=""/>
          <p:cNvSpPr/>
          <p:nvPr/>
        </p:nvSpPr>
        <p:spPr>
          <a:xfrm>
            <a:off x="1171440" y="2417760"/>
            <a:ext cx="3146400" cy="379440"/>
          </a:xfrm>
          <a:custGeom>
            <a:avLst/>
            <a:gdLst/>
            <a:ahLst/>
            <a:rect l="l" t="t" r="r" b="b"/>
            <a:pathLst>
              <a:path w="2184" h="264">
                <a:moveTo>
                  <a:pt x="0" y="264"/>
                </a:moveTo>
                <a:lnTo>
                  <a:pt x="1012" y="263"/>
                </a:lnTo>
                <a:lnTo>
                  <a:pt x="2184" y="0"/>
                </a:lnTo>
              </a:path>
            </a:pathLst>
          </a:custGeom>
          <a:noFill/>
          <a:ln w="19080">
            <a:solidFill>
              <a:srgbClr val="ffffff"/>
            </a:solidFill>
            <a:round/>
          </a:ln>
        </p:spPr>
        <p:style>
          <a:lnRef idx="0"/>
          <a:fillRef idx="0"/>
          <a:effectRef idx="0"/>
          <a:fontRef idx="minor"/>
        </p:style>
        <p:txBody>
          <a:bodyPr wrap="none" anchor="ctr">
            <a:noAutofit/>
          </a:bodyPr>
          <a:p>
            <a:endParaRPr b="0" lang="en-US" sz="2400" strike="noStrike" u="none">
              <a:solidFill>
                <a:srgbClr val="ffffff"/>
              </a:solidFill>
              <a:effectLst/>
              <a:uFillTx/>
              <a:latin typeface="Times New Roman"/>
            </a:endParaRPr>
          </a:p>
        </p:txBody>
      </p:sp>
      <p:sp>
        <p:nvSpPr>
          <p:cNvPr id="417" name=""/>
          <p:cNvSpPr/>
          <p:nvPr/>
        </p:nvSpPr>
        <p:spPr>
          <a:xfrm>
            <a:off x="1171440" y="2797200"/>
            <a:ext cx="4016520" cy="904680"/>
          </a:xfrm>
          <a:custGeom>
            <a:avLst/>
            <a:gdLst/>
            <a:ahLst/>
            <a:rect l="l" t="t" r="r" b="b"/>
            <a:pathLst>
              <a:path w="2788" h="628">
                <a:moveTo>
                  <a:pt x="0" y="0"/>
                </a:moveTo>
                <a:lnTo>
                  <a:pt x="60" y="216"/>
                </a:lnTo>
                <a:lnTo>
                  <a:pt x="226" y="341"/>
                </a:lnTo>
                <a:lnTo>
                  <a:pt x="1632" y="572"/>
                </a:lnTo>
                <a:lnTo>
                  <a:pt x="2788" y="628"/>
                </a:lnTo>
              </a:path>
            </a:pathLst>
          </a:custGeom>
          <a:noFill/>
          <a:ln w="19080">
            <a:solidFill>
              <a:srgbClr val="ffffff"/>
            </a:solidFill>
            <a:round/>
          </a:ln>
        </p:spPr>
        <p:style>
          <a:lnRef idx="0"/>
          <a:fillRef idx="0"/>
          <a:effectRef idx="0"/>
          <a:fontRef idx="minor"/>
        </p:style>
        <p:txBody>
          <a:bodyPr wrap="none" anchor="ctr">
            <a:noAutofit/>
          </a:bodyPr>
          <a:p>
            <a:endParaRPr b="0" lang="en-US" sz="2400" strike="noStrike" u="none">
              <a:solidFill>
                <a:srgbClr val="ffffff"/>
              </a:solidFill>
              <a:effectLst/>
              <a:uFillTx/>
              <a:latin typeface="Times New Roman"/>
            </a:endParaRPr>
          </a:p>
        </p:txBody>
      </p:sp>
      <p:sp>
        <p:nvSpPr>
          <p:cNvPr id="418" name=""/>
          <p:cNvSpPr/>
          <p:nvPr/>
        </p:nvSpPr>
        <p:spPr>
          <a:xfrm>
            <a:off x="3529080" y="3610080"/>
            <a:ext cx="206280" cy="361800"/>
          </a:xfrm>
          <a:custGeom>
            <a:avLst/>
            <a:gdLst/>
            <a:ahLst/>
            <a:rect l="l" t="t" r="r" b="b"/>
            <a:pathLst>
              <a:path w="144" h="251">
                <a:moveTo>
                  <a:pt x="0" y="0"/>
                </a:moveTo>
                <a:lnTo>
                  <a:pt x="144" y="251"/>
                </a:lnTo>
              </a:path>
            </a:pathLst>
          </a:custGeom>
          <a:noFill/>
          <a:ln w="19080">
            <a:solidFill>
              <a:srgbClr val="ffffff"/>
            </a:solidFill>
            <a:round/>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19" name=""/>
          <p:cNvSpPr/>
          <p:nvPr/>
        </p:nvSpPr>
        <p:spPr>
          <a:xfrm>
            <a:off x="1160640" y="2027160"/>
            <a:ext cx="4657680" cy="1408320"/>
          </a:xfrm>
          <a:custGeom>
            <a:avLst/>
            <a:gdLst/>
            <a:ahLst/>
            <a:rect l="l" t="t" r="r" b="b"/>
            <a:pathLst>
              <a:path w="3234" h="978">
                <a:moveTo>
                  <a:pt x="0" y="543"/>
                </a:moveTo>
                <a:lnTo>
                  <a:pt x="2652" y="978"/>
                </a:lnTo>
                <a:lnTo>
                  <a:pt x="2940" y="696"/>
                </a:lnTo>
                <a:lnTo>
                  <a:pt x="2946" y="546"/>
                </a:lnTo>
                <a:lnTo>
                  <a:pt x="3066" y="474"/>
                </a:lnTo>
                <a:lnTo>
                  <a:pt x="2992" y="435"/>
                </a:lnTo>
                <a:lnTo>
                  <a:pt x="2984" y="247"/>
                </a:lnTo>
                <a:lnTo>
                  <a:pt x="3072" y="102"/>
                </a:lnTo>
                <a:lnTo>
                  <a:pt x="3234" y="0"/>
                </a:lnTo>
                <a:lnTo>
                  <a:pt x="2188" y="275"/>
                </a:lnTo>
                <a:lnTo>
                  <a:pt x="1764" y="55"/>
                </a:lnTo>
              </a:path>
            </a:pathLst>
          </a:custGeom>
          <a:noFill/>
          <a:ln w="19080">
            <a:solidFill>
              <a:srgbClr val="ffffff"/>
            </a:solidFill>
            <a:round/>
          </a:ln>
        </p:spPr>
        <p:style>
          <a:lnRef idx="0"/>
          <a:fillRef idx="0"/>
          <a:effectRef idx="0"/>
          <a:fontRef idx="minor"/>
        </p:style>
        <p:txBody>
          <a:bodyPr wrap="none" anchor="ctr">
            <a:noAutofit/>
          </a:bodyPr>
          <a:p>
            <a:endParaRPr b="0" lang="en-US" sz="2400" strike="noStrike" u="none">
              <a:solidFill>
                <a:srgbClr val="ffffff"/>
              </a:solidFill>
              <a:effectLst/>
              <a:uFillTx/>
              <a:latin typeface="Times New Roman"/>
            </a:endParaRPr>
          </a:p>
        </p:txBody>
      </p:sp>
      <p:sp>
        <p:nvSpPr>
          <p:cNvPr id="420" name=""/>
          <p:cNvSpPr/>
          <p:nvPr/>
        </p:nvSpPr>
        <p:spPr>
          <a:xfrm>
            <a:off x="5580000" y="2330280"/>
            <a:ext cx="930240" cy="168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100" strike="noStrike" u="none">
                <a:solidFill>
                  <a:srgbClr val="ffffff"/>
                </a:solidFill>
                <a:effectLst/>
                <a:uFillTx/>
                <a:latin typeface="Frutiger 45 Light"/>
              </a:rPr>
              <a:t>Philadelphia</a:t>
            </a:r>
            <a:endParaRPr b="0" lang="en-US" sz="11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421" name=""/>
          <p:cNvSpPr/>
          <p:nvPr/>
        </p:nvSpPr>
        <p:spPr>
          <a:xfrm>
            <a:off x="4827600" y="2039760"/>
            <a:ext cx="449280" cy="506520"/>
          </a:xfrm>
          <a:prstGeom prst="line">
            <a:avLst/>
          </a:prstGeom>
          <a:ln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22" name=""/>
          <p:cNvSpPr/>
          <p:nvPr/>
        </p:nvSpPr>
        <p:spPr>
          <a:xfrm>
            <a:off x="4700520" y="2050920"/>
            <a:ext cx="473040" cy="495360"/>
          </a:xfrm>
          <a:prstGeom prst="line">
            <a:avLst/>
          </a:prstGeom>
          <a:ln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23" name=""/>
          <p:cNvSpPr/>
          <p:nvPr/>
        </p:nvSpPr>
        <p:spPr>
          <a:xfrm>
            <a:off x="4435560" y="2143080"/>
            <a:ext cx="519120" cy="473040"/>
          </a:xfrm>
          <a:prstGeom prst="line">
            <a:avLst/>
          </a:prstGeom>
          <a:ln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24" name=""/>
          <p:cNvSpPr/>
          <p:nvPr/>
        </p:nvSpPr>
        <p:spPr>
          <a:xfrm>
            <a:off x="4297320" y="2143080"/>
            <a:ext cx="449280" cy="507960"/>
          </a:xfrm>
          <a:prstGeom prst="line">
            <a:avLst/>
          </a:prstGeom>
          <a:ln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25" name=""/>
          <p:cNvSpPr/>
          <p:nvPr/>
        </p:nvSpPr>
        <p:spPr>
          <a:xfrm flipV="1">
            <a:off x="2892600" y="1994040"/>
            <a:ext cx="287280" cy="576000"/>
          </a:xfrm>
          <a:prstGeom prst="line">
            <a:avLst/>
          </a:prstGeom>
          <a:ln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26" name=""/>
          <p:cNvSpPr/>
          <p:nvPr/>
        </p:nvSpPr>
        <p:spPr>
          <a:xfrm flipV="1">
            <a:off x="2995560" y="1994040"/>
            <a:ext cx="287280" cy="576000"/>
          </a:xfrm>
          <a:prstGeom prst="line">
            <a:avLst/>
          </a:prstGeom>
          <a:ln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27" name=""/>
          <p:cNvSpPr/>
          <p:nvPr/>
        </p:nvSpPr>
        <p:spPr>
          <a:xfrm flipV="1">
            <a:off x="3260880" y="2061720"/>
            <a:ext cx="287280" cy="576360"/>
          </a:xfrm>
          <a:prstGeom prst="line">
            <a:avLst/>
          </a:prstGeom>
          <a:ln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28" name=""/>
          <p:cNvSpPr/>
          <p:nvPr/>
        </p:nvSpPr>
        <p:spPr>
          <a:xfrm flipV="1">
            <a:off x="3398760" y="2075040"/>
            <a:ext cx="287280" cy="576000"/>
          </a:xfrm>
          <a:prstGeom prst="line">
            <a:avLst/>
          </a:prstGeom>
          <a:ln w="126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29" name=""/>
          <p:cNvSpPr/>
          <p:nvPr/>
        </p:nvSpPr>
        <p:spPr>
          <a:xfrm>
            <a:off x="4987800" y="4192560"/>
            <a:ext cx="854280" cy="563760"/>
          </a:xfrm>
          <a:prstGeom prst="rect">
            <a:avLst/>
          </a:prstGeom>
          <a:solidFill>
            <a:srgbClr val="339933"/>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30" name="McK Footnote"/>
          <p:cNvSpPr/>
          <p:nvPr/>
        </p:nvSpPr>
        <p:spPr>
          <a:xfrm>
            <a:off x="6340320" y="741240"/>
            <a:ext cx="49536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730080"/>
                <a:tab algn="l" pos="1460520"/>
                <a:tab algn="l" pos="2190600"/>
                <a:tab algn="l" pos="2921040"/>
                <a:tab algn="l" pos="3651120"/>
                <a:tab algn="l" pos="4381560"/>
                <a:tab algn="l" pos="5111640"/>
                <a:tab algn="l" pos="5842080"/>
                <a:tab algn="l" pos="6572160"/>
                <a:tab algn="l" pos="7302600"/>
                <a:tab algn="l" pos="8032680"/>
                <a:tab algn="l" pos="8763120"/>
                <a:tab algn="l" pos="9493200"/>
                <a:tab algn="l" pos="10223640"/>
                <a:tab algn="l" pos="10953720"/>
              </a:tabLst>
            </a:pPr>
            <a:r>
              <a:rPr b="0" lang="en-US" sz="1100" strike="noStrike" u="none">
                <a:solidFill>
                  <a:srgbClr val="ffffff"/>
                </a:solidFill>
                <a:effectLst/>
                <a:uFillTx/>
                <a:latin typeface="Times New Roman"/>
              </a:rPr>
              <a:t>End user</a:t>
            </a:r>
            <a:endParaRPr b="0" lang="en-US" sz="1100" strike="noStrike" u="none">
              <a:solidFill>
                <a:srgbClr val="ffffff"/>
              </a:solidFill>
              <a:effectLst/>
              <a:uFillTx/>
              <a:latin typeface="Times New Roman"/>
            </a:endParaRPr>
          </a:p>
        </p:txBody>
      </p:sp>
      <p:sp>
        <p:nvSpPr>
          <p:cNvPr id="431" name=""/>
          <p:cNvSpPr/>
          <p:nvPr/>
        </p:nvSpPr>
        <p:spPr>
          <a:xfrm>
            <a:off x="5827680" y="1003320"/>
            <a:ext cx="246240" cy="187200"/>
          </a:xfrm>
          <a:prstGeom prst="rect">
            <a:avLst/>
          </a:prstGeom>
          <a:solidFill>
            <a:srgbClr val="0000cc"/>
          </a:solidFill>
          <a:ln w="12600">
            <a:solidFill>
              <a:srgbClr val="ffffff"/>
            </a:solidFill>
            <a:miter/>
          </a:ln>
        </p:spPr>
        <p:style>
          <a:lnRef idx="0"/>
          <a:fillRef idx="0"/>
          <a:effectRef idx="0"/>
          <a:fontRef idx="minor"/>
        </p:style>
        <p:txBody>
          <a:bodyPr lIns="0" rIns="0" tIns="0" bIns="0" anchor="b">
            <a:spAutoFit/>
          </a:bodyPr>
          <a:p>
            <a:endParaRPr b="0" lang="en-US" sz="2400" strike="noStrike" u="none">
              <a:solidFill>
                <a:srgbClr val="ffffff"/>
              </a:solidFill>
              <a:effectLst/>
              <a:uFillTx/>
              <a:latin typeface="Times New Roman"/>
            </a:endParaRPr>
          </a:p>
        </p:txBody>
      </p:sp>
      <p:sp>
        <p:nvSpPr>
          <p:cNvPr id="432" name="McK Footnote"/>
          <p:cNvSpPr/>
          <p:nvPr/>
        </p:nvSpPr>
        <p:spPr>
          <a:xfrm>
            <a:off x="6387480" y="1012680"/>
            <a:ext cx="154224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730080"/>
                <a:tab algn="l" pos="1460520"/>
                <a:tab algn="l" pos="2190600"/>
                <a:tab algn="l" pos="2921040"/>
                <a:tab algn="l" pos="3651120"/>
                <a:tab algn="l" pos="4381560"/>
                <a:tab algn="l" pos="5111640"/>
                <a:tab algn="l" pos="5842080"/>
                <a:tab algn="l" pos="6572160"/>
                <a:tab algn="l" pos="7302600"/>
                <a:tab algn="l" pos="8032680"/>
                <a:tab algn="l" pos="8763120"/>
                <a:tab algn="l" pos="9493200"/>
                <a:tab algn="l" pos="10223640"/>
                <a:tab algn="l" pos="10953720"/>
              </a:tabLst>
            </a:pPr>
            <a:r>
              <a:rPr b="0" lang="en-US" sz="1100" strike="noStrike" u="none">
                <a:solidFill>
                  <a:srgbClr val="ffffff"/>
                </a:solidFill>
                <a:effectLst/>
                <a:uFillTx/>
                <a:latin typeface="Times New Roman"/>
              </a:rPr>
              <a:t>Mediacast streaming server</a:t>
            </a:r>
            <a:endParaRPr b="0" lang="en-US" sz="1100" strike="noStrike" u="none">
              <a:solidFill>
                <a:srgbClr val="ffffff"/>
              </a:solidFill>
              <a:effectLst/>
              <a:uFillTx/>
              <a:latin typeface="Times New Roman"/>
            </a:endParaRPr>
          </a:p>
        </p:txBody>
      </p:sp>
      <p:sp>
        <p:nvSpPr>
          <p:cNvPr id="433" name="McK Footnote"/>
          <p:cNvSpPr/>
          <p:nvPr/>
        </p:nvSpPr>
        <p:spPr>
          <a:xfrm>
            <a:off x="6344280" y="1244520"/>
            <a:ext cx="89244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730080"/>
                <a:tab algn="l" pos="1460520"/>
                <a:tab algn="l" pos="2190600"/>
                <a:tab algn="l" pos="2921040"/>
                <a:tab algn="l" pos="3651120"/>
                <a:tab algn="l" pos="4381560"/>
                <a:tab algn="l" pos="5111640"/>
                <a:tab algn="l" pos="5842080"/>
                <a:tab algn="l" pos="6572160"/>
                <a:tab algn="l" pos="7302600"/>
                <a:tab algn="l" pos="8032680"/>
                <a:tab algn="l" pos="8763120"/>
                <a:tab algn="l" pos="9493200"/>
                <a:tab algn="l" pos="10223640"/>
                <a:tab algn="l" pos="10953720"/>
              </a:tabLst>
            </a:pPr>
            <a:r>
              <a:rPr b="0" lang="en-US" sz="1100" strike="noStrike" u="none">
                <a:solidFill>
                  <a:srgbClr val="ffffff"/>
                </a:solidFill>
                <a:effectLst/>
                <a:uFillTx/>
                <a:latin typeface="Times New Roman"/>
              </a:rPr>
              <a:t>Stream delivery</a:t>
            </a:r>
            <a:endParaRPr b="0" lang="en-US" sz="1100" strike="noStrike" u="none">
              <a:solidFill>
                <a:srgbClr val="ffffff"/>
              </a:solidFill>
              <a:effectLst/>
              <a:uFillTx/>
              <a:latin typeface="Times New Roman"/>
            </a:endParaRPr>
          </a:p>
        </p:txBody>
      </p:sp>
      <p:sp>
        <p:nvSpPr>
          <p:cNvPr id="434" name="PlaceHolder 1"/>
          <p:cNvSpPr>
            <a:spLocks noGrp="1"/>
          </p:cNvSpPr>
          <p:nvPr>
            <p:ph type="title"/>
          </p:nvPr>
        </p:nvSpPr>
        <p:spPr>
          <a:xfrm>
            <a:off x="609480" y="50760"/>
            <a:ext cx="6553440" cy="1015920"/>
          </a:xfrm>
          <a:prstGeom prst="rect">
            <a:avLst/>
          </a:prstGeom>
          <a:noFill/>
          <a:ln w="0">
            <a:noFill/>
          </a:ln>
        </p:spPr>
        <p:txBody>
          <a:bodyPr lIns="82800" rIns="82800" tIns="41400" bIns="41400" anchor="t">
            <a:noAutofit/>
          </a:bodyPr>
          <a:p>
            <a:pPr indent="0" algn="ctr">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3200" strike="noStrike" u="none">
                <a:solidFill>
                  <a:srgbClr val="ffff00"/>
                </a:solidFill>
                <a:effectLst/>
                <a:uFillTx/>
                <a:latin typeface="Frutiger 45 Light"/>
              </a:rPr>
              <a:t>Media Cast Streaming – TODAY</a:t>
            </a:r>
            <a:endParaRPr b="0" lang="en-US" sz="3200" strike="noStrike" u="none">
              <a:solidFill>
                <a:srgbClr val="ffffff"/>
              </a:solidFill>
              <a:effectLst/>
              <a:uFillTx/>
              <a:latin typeface="Frutiger 45 Light"/>
            </a:endParaRPr>
          </a:p>
        </p:txBody>
      </p:sp>
      <p:sp>
        <p:nvSpPr>
          <p:cNvPr id="435" name=""/>
          <p:cNvSpPr/>
          <p:nvPr/>
        </p:nvSpPr>
        <p:spPr>
          <a:xfrm>
            <a:off x="125280" y="5060880"/>
            <a:ext cx="7880400" cy="897120"/>
          </a:xfrm>
          <a:prstGeom prst="rect">
            <a:avLst/>
          </a:prstGeom>
          <a:solidFill>
            <a:srgbClr val="0033cc"/>
          </a:solidFill>
          <a:ln w="12600">
            <a:solidFill>
              <a:srgbClr val="ffffff"/>
            </a:solidFill>
            <a:miter/>
          </a:ln>
          <a:effectLst>
            <a:outerShdw dist="17819" dir="2700000" blurRad="0" rotWithShape="0">
              <a:srgbClr val="808080"/>
            </a:outerShdw>
          </a:effectLst>
        </p:spPr>
        <p:style>
          <a:lnRef idx="0"/>
          <a:fillRef idx="0"/>
          <a:effectRef idx="0"/>
          <a:fontRef idx="minor"/>
        </p:style>
        <p:txBody>
          <a:bodyPr lIns="82800" rIns="82800" tIns="82800" bIns="82800" anchor="b">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600" strike="noStrike" u="none">
                <a:solidFill>
                  <a:srgbClr val="ffff00"/>
                </a:solidFill>
                <a:effectLst/>
                <a:uFillTx/>
                <a:latin typeface="Frutiger 45 Light"/>
              </a:rPr>
              <a:t>Media Cast distributes customer content to its streaming servers on the edges of the EIN, and to server farms at partner WANs to put content close to the user and to avoid congestion . . . this creates a superior streaming experience.</a:t>
            </a:r>
            <a:endParaRPr b="0" lang="en-US" sz="1600" strike="noStrike" u="none">
              <a:solidFill>
                <a:srgbClr val="ffffff"/>
              </a:solidFill>
              <a:effectLst/>
              <a:uFillTx/>
              <a:latin typeface="Times New Roman"/>
            </a:endParaRPr>
          </a:p>
        </p:txBody>
      </p:sp>
      <p:grpSp>
        <p:nvGrpSpPr>
          <p:cNvPr id="436" name=""/>
          <p:cNvGrpSpPr/>
          <p:nvPr/>
        </p:nvGrpSpPr>
        <p:grpSpPr>
          <a:xfrm>
            <a:off x="2830680" y="1492200"/>
            <a:ext cx="2336040" cy="803160"/>
            <a:chOff x="2830680" y="1492200"/>
            <a:chExt cx="2336040" cy="803160"/>
          </a:xfrm>
        </p:grpSpPr>
        <p:sp>
          <p:nvSpPr>
            <p:cNvPr id="437" name=""/>
            <p:cNvSpPr/>
            <p:nvPr/>
          </p:nvSpPr>
          <p:spPr>
            <a:xfrm>
              <a:off x="2830680" y="1492200"/>
              <a:ext cx="2336040" cy="803160"/>
            </a:xfrm>
            <a:custGeom>
              <a:avLst/>
              <a:gdLst>
                <a:gd name="GluePoint1X" fmla="*/ 463 w 702"/>
                <a:gd name="GluePoint1Y" fmla="*/ 53 h 558"/>
                <a:gd name="GluePoint2X" fmla="*/ 405 w 702"/>
                <a:gd name="GluePoint2Y" fmla="*/ 19 h 558"/>
                <a:gd name="GluePoint3X" fmla="*/ 346 w 702"/>
                <a:gd name="GluePoint3Y" fmla="*/ 0 h 558"/>
              </a:gdLst>
              <a:ahLst/>
              <a:cxnLst>
                <a:cxn ang="0">
                  <a:pos x="GluePoint1X" y="GluePoint1Y"/>
                </a:cxn>
                <a:cxn ang="0">
                  <a:pos x="GluePoint2X" y="GluePoint2Y"/>
                </a:cxn>
                <a:cxn ang="0">
                  <a:pos x="GluePoint3X" y="GluePoint3Y"/>
                </a:cxn>
              </a:cxnLst>
              <a:rect l="l" t="t" r="r" b="b"/>
              <a:pathLst>
                <a:path w="702" h="558">
                  <a:moveTo>
                    <a:pt x="253" y="98"/>
                  </a:moveTo>
                  <a:lnTo>
                    <a:pt x="251" y="90"/>
                  </a:lnTo>
                  <a:lnTo>
                    <a:pt x="251" y="83"/>
                  </a:lnTo>
                  <a:lnTo>
                    <a:pt x="252" y="75"/>
                  </a:lnTo>
                  <a:lnTo>
                    <a:pt x="254" y="67"/>
                  </a:lnTo>
                  <a:lnTo>
                    <a:pt x="256" y="60"/>
                  </a:lnTo>
                  <a:lnTo>
                    <a:pt x="260" y="53"/>
                  </a:lnTo>
                  <a:lnTo>
                    <a:pt x="264" y="46"/>
                  </a:lnTo>
                  <a:lnTo>
                    <a:pt x="270" y="39"/>
                  </a:lnTo>
                  <a:lnTo>
                    <a:pt x="276" y="33"/>
                  </a:lnTo>
                  <a:lnTo>
                    <a:pt x="282" y="28"/>
                  </a:lnTo>
                  <a:lnTo>
                    <a:pt x="289" y="21"/>
                  </a:lnTo>
                  <a:lnTo>
                    <a:pt x="296" y="16"/>
                  </a:lnTo>
                  <a:lnTo>
                    <a:pt x="304" y="12"/>
                  </a:lnTo>
                  <a:lnTo>
                    <a:pt x="312" y="8"/>
                  </a:lnTo>
                  <a:lnTo>
                    <a:pt x="320" y="5"/>
                  </a:lnTo>
                  <a:lnTo>
                    <a:pt x="328" y="3"/>
                  </a:lnTo>
                  <a:lnTo>
                    <a:pt x="337" y="1"/>
                  </a:lnTo>
                  <a:lnTo>
                    <a:pt x="346" y="0"/>
                  </a:lnTo>
                  <a:lnTo>
                    <a:pt x="355" y="0"/>
                  </a:lnTo>
                  <a:lnTo>
                    <a:pt x="363" y="1"/>
                  </a:lnTo>
                  <a:lnTo>
                    <a:pt x="372" y="3"/>
                  </a:lnTo>
                  <a:lnTo>
                    <a:pt x="380" y="4"/>
                  </a:lnTo>
                  <a:lnTo>
                    <a:pt x="389" y="8"/>
                  </a:lnTo>
                  <a:lnTo>
                    <a:pt x="397" y="14"/>
                  </a:lnTo>
                  <a:lnTo>
                    <a:pt x="405" y="19"/>
                  </a:lnTo>
                  <a:lnTo>
                    <a:pt x="411" y="26"/>
                  </a:lnTo>
                  <a:lnTo>
                    <a:pt x="418" y="36"/>
                  </a:lnTo>
                  <a:lnTo>
                    <a:pt x="424" y="45"/>
                  </a:lnTo>
                  <a:lnTo>
                    <a:pt x="430" y="56"/>
                  </a:lnTo>
                  <a:lnTo>
                    <a:pt x="434" y="68"/>
                  </a:lnTo>
                  <a:lnTo>
                    <a:pt x="438" y="82"/>
                  </a:lnTo>
                  <a:lnTo>
                    <a:pt x="441" y="98"/>
                  </a:lnTo>
                  <a:lnTo>
                    <a:pt x="442" y="89"/>
                  </a:lnTo>
                  <a:lnTo>
                    <a:pt x="444" y="80"/>
                  </a:lnTo>
                  <a:lnTo>
                    <a:pt x="448" y="72"/>
                  </a:lnTo>
                  <a:lnTo>
                    <a:pt x="452" y="65"/>
                  </a:lnTo>
                  <a:lnTo>
                    <a:pt x="463" y="53"/>
                  </a:lnTo>
                  <a:lnTo>
                    <a:pt x="470" y="48"/>
                  </a:lnTo>
                  <a:lnTo>
                    <a:pt x="477" y="44"/>
                  </a:lnTo>
                  <a:lnTo>
                    <a:pt x="484" y="41"/>
                  </a:lnTo>
                  <a:lnTo>
                    <a:pt x="492" y="39"/>
                  </a:lnTo>
                  <a:lnTo>
                    <a:pt x="501" y="36"/>
                  </a:lnTo>
                  <a:lnTo>
                    <a:pt x="510" y="36"/>
                  </a:lnTo>
                  <a:lnTo>
                    <a:pt x="518" y="34"/>
                  </a:lnTo>
                  <a:lnTo>
                    <a:pt x="527" y="34"/>
                  </a:lnTo>
                  <a:lnTo>
                    <a:pt x="537" y="36"/>
                  </a:lnTo>
                  <a:lnTo>
                    <a:pt x="546" y="37"/>
                  </a:lnTo>
                  <a:lnTo>
                    <a:pt x="554" y="40"/>
                  </a:lnTo>
                  <a:lnTo>
                    <a:pt x="563" y="44"/>
                  </a:lnTo>
                  <a:lnTo>
                    <a:pt x="571" y="48"/>
                  </a:lnTo>
                  <a:lnTo>
                    <a:pt x="578" y="53"/>
                  </a:lnTo>
                  <a:lnTo>
                    <a:pt x="586" y="59"/>
                  </a:lnTo>
                  <a:lnTo>
                    <a:pt x="599" y="73"/>
                  </a:lnTo>
                  <a:lnTo>
                    <a:pt x="604" y="82"/>
                  </a:lnTo>
                  <a:lnTo>
                    <a:pt x="608" y="91"/>
                  </a:lnTo>
                  <a:lnTo>
                    <a:pt x="612" y="101"/>
                  </a:lnTo>
                  <a:lnTo>
                    <a:pt x="614" y="112"/>
                  </a:lnTo>
                  <a:lnTo>
                    <a:pt x="616" y="124"/>
                  </a:lnTo>
                  <a:lnTo>
                    <a:pt x="616" y="136"/>
                  </a:lnTo>
                  <a:lnTo>
                    <a:pt x="616" y="150"/>
                  </a:lnTo>
                  <a:lnTo>
                    <a:pt x="613" y="164"/>
                  </a:lnTo>
                  <a:lnTo>
                    <a:pt x="610" y="180"/>
                  </a:lnTo>
                  <a:lnTo>
                    <a:pt x="612" y="180"/>
                  </a:lnTo>
                  <a:lnTo>
                    <a:pt x="614" y="181"/>
                  </a:lnTo>
                  <a:lnTo>
                    <a:pt x="621" y="181"/>
                  </a:lnTo>
                  <a:lnTo>
                    <a:pt x="624" y="182"/>
                  </a:lnTo>
                  <a:lnTo>
                    <a:pt x="626" y="183"/>
                  </a:lnTo>
                  <a:lnTo>
                    <a:pt x="629" y="183"/>
                  </a:lnTo>
                  <a:lnTo>
                    <a:pt x="632" y="184"/>
                  </a:lnTo>
                  <a:lnTo>
                    <a:pt x="634" y="185"/>
                  </a:lnTo>
                  <a:lnTo>
                    <a:pt x="637" y="186"/>
                  </a:lnTo>
                  <a:lnTo>
                    <a:pt x="639" y="187"/>
                  </a:lnTo>
                  <a:lnTo>
                    <a:pt x="642" y="188"/>
                  </a:lnTo>
                  <a:lnTo>
                    <a:pt x="644" y="189"/>
                  </a:lnTo>
                  <a:lnTo>
                    <a:pt x="647" y="189"/>
                  </a:lnTo>
                  <a:lnTo>
                    <a:pt x="649" y="191"/>
                  </a:lnTo>
                  <a:lnTo>
                    <a:pt x="652" y="192"/>
                  </a:lnTo>
                  <a:lnTo>
                    <a:pt x="654" y="194"/>
                  </a:lnTo>
                  <a:lnTo>
                    <a:pt x="656" y="195"/>
                  </a:lnTo>
                  <a:lnTo>
                    <a:pt x="658" y="197"/>
                  </a:lnTo>
                  <a:lnTo>
                    <a:pt x="660" y="198"/>
                  </a:lnTo>
                  <a:lnTo>
                    <a:pt x="664" y="202"/>
                  </a:lnTo>
                  <a:lnTo>
                    <a:pt x="666" y="202"/>
                  </a:lnTo>
                  <a:lnTo>
                    <a:pt x="679" y="216"/>
                  </a:lnTo>
                  <a:lnTo>
                    <a:pt x="680" y="219"/>
                  </a:lnTo>
                  <a:lnTo>
                    <a:pt x="682" y="221"/>
                  </a:lnTo>
                  <a:lnTo>
                    <a:pt x="686" y="226"/>
                  </a:lnTo>
                  <a:lnTo>
                    <a:pt x="689" y="232"/>
                  </a:lnTo>
                  <a:lnTo>
                    <a:pt x="691" y="238"/>
                  </a:lnTo>
                  <a:lnTo>
                    <a:pt x="694" y="243"/>
                  </a:lnTo>
                  <a:lnTo>
                    <a:pt x="696" y="251"/>
                  </a:lnTo>
                  <a:lnTo>
                    <a:pt x="698" y="257"/>
                  </a:lnTo>
                  <a:lnTo>
                    <a:pt x="699" y="263"/>
                  </a:lnTo>
                  <a:lnTo>
                    <a:pt x="701" y="271"/>
                  </a:lnTo>
                  <a:lnTo>
                    <a:pt x="701" y="290"/>
                  </a:lnTo>
                  <a:lnTo>
                    <a:pt x="699" y="298"/>
                  </a:lnTo>
                  <a:lnTo>
                    <a:pt x="699" y="304"/>
                  </a:lnTo>
                  <a:lnTo>
                    <a:pt x="697" y="312"/>
                  </a:lnTo>
                  <a:lnTo>
                    <a:pt x="696" y="318"/>
                  </a:lnTo>
                  <a:lnTo>
                    <a:pt x="694" y="324"/>
                  </a:lnTo>
                  <a:lnTo>
                    <a:pt x="691" y="331"/>
                  </a:lnTo>
                  <a:lnTo>
                    <a:pt x="688" y="337"/>
                  </a:lnTo>
                  <a:lnTo>
                    <a:pt x="685" y="343"/>
                  </a:lnTo>
                  <a:lnTo>
                    <a:pt x="681" y="348"/>
                  </a:lnTo>
                  <a:lnTo>
                    <a:pt x="676" y="354"/>
                  </a:lnTo>
                  <a:lnTo>
                    <a:pt x="668" y="364"/>
                  </a:lnTo>
                  <a:lnTo>
                    <a:pt x="662" y="368"/>
                  </a:lnTo>
                  <a:lnTo>
                    <a:pt x="657" y="372"/>
                  </a:lnTo>
                  <a:lnTo>
                    <a:pt x="652" y="376"/>
                  </a:lnTo>
                  <a:lnTo>
                    <a:pt x="645" y="379"/>
                  </a:lnTo>
                  <a:lnTo>
                    <a:pt x="639" y="382"/>
                  </a:lnTo>
                  <a:lnTo>
                    <a:pt x="632" y="384"/>
                  </a:lnTo>
                  <a:lnTo>
                    <a:pt x="624" y="386"/>
                  </a:lnTo>
                  <a:lnTo>
                    <a:pt x="618" y="387"/>
                  </a:lnTo>
                  <a:lnTo>
                    <a:pt x="610" y="387"/>
                  </a:lnTo>
                  <a:lnTo>
                    <a:pt x="613" y="397"/>
                  </a:lnTo>
                  <a:lnTo>
                    <a:pt x="616" y="407"/>
                  </a:lnTo>
                  <a:lnTo>
                    <a:pt x="618" y="416"/>
                  </a:lnTo>
                  <a:lnTo>
                    <a:pt x="618" y="435"/>
                  </a:lnTo>
                  <a:lnTo>
                    <a:pt x="616" y="444"/>
                  </a:lnTo>
                  <a:lnTo>
                    <a:pt x="614" y="451"/>
                  </a:lnTo>
                  <a:lnTo>
                    <a:pt x="610" y="461"/>
                  </a:lnTo>
                  <a:lnTo>
                    <a:pt x="607" y="469"/>
                  </a:lnTo>
                  <a:lnTo>
                    <a:pt x="602" y="475"/>
                  </a:lnTo>
                  <a:lnTo>
                    <a:pt x="597" y="484"/>
                  </a:lnTo>
                  <a:lnTo>
                    <a:pt x="585" y="497"/>
                  </a:lnTo>
                  <a:lnTo>
                    <a:pt x="578" y="502"/>
                  </a:lnTo>
                  <a:lnTo>
                    <a:pt x="571" y="506"/>
                  </a:lnTo>
                  <a:lnTo>
                    <a:pt x="564" y="511"/>
                  </a:lnTo>
                  <a:lnTo>
                    <a:pt x="555" y="516"/>
                  </a:lnTo>
                  <a:lnTo>
                    <a:pt x="547" y="519"/>
                  </a:lnTo>
                  <a:lnTo>
                    <a:pt x="539" y="520"/>
                  </a:lnTo>
                  <a:lnTo>
                    <a:pt x="531" y="523"/>
                  </a:lnTo>
                  <a:lnTo>
                    <a:pt x="514" y="523"/>
                  </a:lnTo>
                  <a:lnTo>
                    <a:pt x="505" y="522"/>
                  </a:lnTo>
                  <a:lnTo>
                    <a:pt x="497" y="520"/>
                  </a:lnTo>
                  <a:lnTo>
                    <a:pt x="489" y="517"/>
                  </a:lnTo>
                  <a:lnTo>
                    <a:pt x="481" y="513"/>
                  </a:lnTo>
                  <a:lnTo>
                    <a:pt x="474" y="509"/>
                  </a:lnTo>
                  <a:lnTo>
                    <a:pt x="466" y="503"/>
                  </a:lnTo>
                  <a:lnTo>
                    <a:pt x="459" y="495"/>
                  </a:lnTo>
                  <a:lnTo>
                    <a:pt x="453" y="487"/>
                  </a:lnTo>
                  <a:lnTo>
                    <a:pt x="446" y="478"/>
                  </a:lnTo>
                  <a:lnTo>
                    <a:pt x="441" y="467"/>
                  </a:lnTo>
                  <a:lnTo>
                    <a:pt x="442" y="475"/>
                  </a:lnTo>
                  <a:lnTo>
                    <a:pt x="442" y="483"/>
                  </a:lnTo>
                  <a:lnTo>
                    <a:pt x="441" y="489"/>
                  </a:lnTo>
                  <a:lnTo>
                    <a:pt x="439" y="498"/>
                  </a:lnTo>
                  <a:lnTo>
                    <a:pt x="436" y="505"/>
                  </a:lnTo>
                  <a:lnTo>
                    <a:pt x="433" y="511"/>
                  </a:lnTo>
                  <a:lnTo>
                    <a:pt x="428" y="517"/>
                  </a:lnTo>
                  <a:lnTo>
                    <a:pt x="418" y="530"/>
                  </a:lnTo>
                  <a:lnTo>
                    <a:pt x="413" y="535"/>
                  </a:lnTo>
                  <a:lnTo>
                    <a:pt x="405" y="539"/>
                  </a:lnTo>
                  <a:lnTo>
                    <a:pt x="399" y="544"/>
                  </a:lnTo>
                  <a:lnTo>
                    <a:pt x="391" y="548"/>
                  </a:lnTo>
                  <a:lnTo>
                    <a:pt x="384" y="550"/>
                  </a:lnTo>
                  <a:lnTo>
                    <a:pt x="376" y="552"/>
                  </a:lnTo>
                  <a:lnTo>
                    <a:pt x="367" y="555"/>
                  </a:lnTo>
                  <a:lnTo>
                    <a:pt x="359" y="555"/>
                  </a:lnTo>
                  <a:lnTo>
                    <a:pt x="352" y="557"/>
                  </a:lnTo>
                  <a:lnTo>
                    <a:pt x="343" y="555"/>
                  </a:lnTo>
                  <a:lnTo>
                    <a:pt x="335" y="555"/>
                  </a:lnTo>
                  <a:lnTo>
                    <a:pt x="327" y="552"/>
                  </a:lnTo>
                  <a:lnTo>
                    <a:pt x="319" y="549"/>
                  </a:lnTo>
                  <a:lnTo>
                    <a:pt x="311" y="547"/>
                  </a:lnTo>
                  <a:lnTo>
                    <a:pt x="304" y="541"/>
                  </a:lnTo>
                  <a:lnTo>
                    <a:pt x="297" y="536"/>
                  </a:lnTo>
                  <a:lnTo>
                    <a:pt x="290" y="528"/>
                  </a:lnTo>
                  <a:lnTo>
                    <a:pt x="284" y="520"/>
                  </a:lnTo>
                  <a:lnTo>
                    <a:pt x="278" y="513"/>
                  </a:lnTo>
                  <a:lnTo>
                    <a:pt x="273" y="502"/>
                  </a:lnTo>
                  <a:lnTo>
                    <a:pt x="268" y="491"/>
                  </a:lnTo>
                  <a:lnTo>
                    <a:pt x="264" y="479"/>
                  </a:lnTo>
                  <a:lnTo>
                    <a:pt x="261" y="465"/>
                  </a:lnTo>
                  <a:lnTo>
                    <a:pt x="259" y="472"/>
                  </a:lnTo>
                  <a:lnTo>
                    <a:pt x="256" y="478"/>
                  </a:lnTo>
                  <a:lnTo>
                    <a:pt x="252" y="484"/>
                  </a:lnTo>
                  <a:lnTo>
                    <a:pt x="248" y="489"/>
                  </a:lnTo>
                  <a:lnTo>
                    <a:pt x="243" y="495"/>
                  </a:lnTo>
                  <a:lnTo>
                    <a:pt x="237" y="499"/>
                  </a:lnTo>
                  <a:lnTo>
                    <a:pt x="231" y="503"/>
                  </a:lnTo>
                  <a:lnTo>
                    <a:pt x="224" y="506"/>
                  </a:lnTo>
                  <a:lnTo>
                    <a:pt x="217" y="510"/>
                  </a:lnTo>
                  <a:lnTo>
                    <a:pt x="210" y="513"/>
                  </a:lnTo>
                  <a:lnTo>
                    <a:pt x="203" y="513"/>
                  </a:lnTo>
                  <a:lnTo>
                    <a:pt x="195" y="516"/>
                  </a:lnTo>
                  <a:lnTo>
                    <a:pt x="171" y="516"/>
                  </a:lnTo>
                  <a:lnTo>
                    <a:pt x="163" y="513"/>
                  </a:lnTo>
                  <a:lnTo>
                    <a:pt x="154" y="511"/>
                  </a:lnTo>
                  <a:lnTo>
                    <a:pt x="147" y="510"/>
                  </a:lnTo>
                  <a:lnTo>
                    <a:pt x="139" y="506"/>
                  </a:lnTo>
                  <a:lnTo>
                    <a:pt x="132" y="502"/>
                  </a:lnTo>
                  <a:lnTo>
                    <a:pt x="125" y="497"/>
                  </a:lnTo>
                  <a:lnTo>
                    <a:pt x="118" y="491"/>
                  </a:lnTo>
                  <a:lnTo>
                    <a:pt x="111" y="485"/>
                  </a:lnTo>
                  <a:lnTo>
                    <a:pt x="106" y="476"/>
                  </a:lnTo>
                  <a:lnTo>
                    <a:pt x="101" y="469"/>
                  </a:lnTo>
                  <a:lnTo>
                    <a:pt x="97" y="460"/>
                  </a:lnTo>
                  <a:lnTo>
                    <a:pt x="92" y="450"/>
                  </a:lnTo>
                  <a:lnTo>
                    <a:pt x="88" y="439"/>
                  </a:lnTo>
                  <a:lnTo>
                    <a:pt x="86" y="427"/>
                  </a:lnTo>
                  <a:lnTo>
                    <a:pt x="85" y="414"/>
                  </a:lnTo>
                  <a:lnTo>
                    <a:pt x="84" y="401"/>
                  </a:lnTo>
                  <a:lnTo>
                    <a:pt x="84" y="386"/>
                  </a:lnTo>
                  <a:lnTo>
                    <a:pt x="81" y="386"/>
                  </a:lnTo>
                  <a:lnTo>
                    <a:pt x="78" y="385"/>
                  </a:lnTo>
                  <a:lnTo>
                    <a:pt x="74" y="385"/>
                  </a:lnTo>
                  <a:lnTo>
                    <a:pt x="71" y="384"/>
                  </a:lnTo>
                  <a:lnTo>
                    <a:pt x="68" y="384"/>
                  </a:lnTo>
                  <a:lnTo>
                    <a:pt x="67" y="383"/>
                  </a:lnTo>
                  <a:lnTo>
                    <a:pt x="64" y="382"/>
                  </a:lnTo>
                  <a:lnTo>
                    <a:pt x="62" y="382"/>
                  </a:lnTo>
                  <a:lnTo>
                    <a:pt x="60" y="381"/>
                  </a:lnTo>
                  <a:lnTo>
                    <a:pt x="58" y="380"/>
                  </a:lnTo>
                  <a:lnTo>
                    <a:pt x="56" y="379"/>
                  </a:lnTo>
                  <a:lnTo>
                    <a:pt x="53" y="378"/>
                  </a:lnTo>
                  <a:lnTo>
                    <a:pt x="52" y="377"/>
                  </a:lnTo>
                  <a:lnTo>
                    <a:pt x="50" y="376"/>
                  </a:lnTo>
                  <a:lnTo>
                    <a:pt x="47" y="375"/>
                  </a:lnTo>
                  <a:lnTo>
                    <a:pt x="45" y="373"/>
                  </a:lnTo>
                  <a:lnTo>
                    <a:pt x="43" y="372"/>
                  </a:lnTo>
                  <a:lnTo>
                    <a:pt x="42" y="371"/>
                  </a:lnTo>
                  <a:lnTo>
                    <a:pt x="39" y="369"/>
                  </a:lnTo>
                  <a:lnTo>
                    <a:pt x="37" y="368"/>
                  </a:lnTo>
                  <a:lnTo>
                    <a:pt x="35" y="366"/>
                  </a:lnTo>
                  <a:lnTo>
                    <a:pt x="34" y="365"/>
                  </a:lnTo>
                  <a:lnTo>
                    <a:pt x="18" y="347"/>
                  </a:lnTo>
                  <a:lnTo>
                    <a:pt x="14" y="342"/>
                  </a:lnTo>
                  <a:lnTo>
                    <a:pt x="11" y="337"/>
                  </a:lnTo>
                  <a:lnTo>
                    <a:pt x="9" y="331"/>
                  </a:lnTo>
                  <a:lnTo>
                    <a:pt x="6" y="326"/>
                  </a:lnTo>
                  <a:lnTo>
                    <a:pt x="4" y="320"/>
                  </a:lnTo>
                  <a:lnTo>
                    <a:pt x="3" y="313"/>
                  </a:lnTo>
                  <a:lnTo>
                    <a:pt x="1" y="307"/>
                  </a:lnTo>
                  <a:lnTo>
                    <a:pt x="0" y="301"/>
                  </a:lnTo>
                  <a:lnTo>
                    <a:pt x="0" y="282"/>
                  </a:lnTo>
                  <a:lnTo>
                    <a:pt x="1" y="276"/>
                  </a:lnTo>
                  <a:lnTo>
                    <a:pt x="1" y="269"/>
                  </a:lnTo>
                  <a:lnTo>
                    <a:pt x="3" y="263"/>
                  </a:lnTo>
                  <a:lnTo>
                    <a:pt x="4" y="257"/>
                  </a:lnTo>
                  <a:lnTo>
                    <a:pt x="6" y="251"/>
                  </a:lnTo>
                  <a:lnTo>
                    <a:pt x="9" y="244"/>
                  </a:lnTo>
                  <a:lnTo>
                    <a:pt x="11" y="238"/>
                  </a:lnTo>
                  <a:lnTo>
                    <a:pt x="14" y="233"/>
                  </a:lnTo>
                  <a:lnTo>
                    <a:pt x="18" y="227"/>
                  </a:lnTo>
                  <a:lnTo>
                    <a:pt x="21" y="222"/>
                  </a:lnTo>
                  <a:lnTo>
                    <a:pt x="30" y="212"/>
                  </a:lnTo>
                  <a:lnTo>
                    <a:pt x="35" y="207"/>
                  </a:lnTo>
                  <a:lnTo>
                    <a:pt x="40" y="202"/>
                  </a:lnTo>
                  <a:lnTo>
                    <a:pt x="46" y="198"/>
                  </a:lnTo>
                  <a:lnTo>
                    <a:pt x="52" y="195"/>
                  </a:lnTo>
                  <a:lnTo>
                    <a:pt x="58" y="191"/>
                  </a:lnTo>
                  <a:lnTo>
                    <a:pt x="65" y="188"/>
                  </a:lnTo>
                  <a:lnTo>
                    <a:pt x="71" y="185"/>
                  </a:lnTo>
                  <a:lnTo>
                    <a:pt x="78" y="183"/>
                  </a:lnTo>
                  <a:lnTo>
                    <a:pt x="86" y="181"/>
                  </a:lnTo>
                  <a:lnTo>
                    <a:pt x="84" y="167"/>
                  </a:lnTo>
                  <a:lnTo>
                    <a:pt x="82" y="155"/>
                  </a:lnTo>
                  <a:lnTo>
                    <a:pt x="81" y="143"/>
                  </a:lnTo>
                  <a:lnTo>
                    <a:pt x="82" y="131"/>
                  </a:lnTo>
                  <a:lnTo>
                    <a:pt x="83" y="120"/>
                  </a:lnTo>
                  <a:lnTo>
                    <a:pt x="86" y="110"/>
                  </a:lnTo>
                  <a:lnTo>
                    <a:pt x="88" y="101"/>
                  </a:lnTo>
                  <a:lnTo>
                    <a:pt x="92" y="92"/>
                  </a:lnTo>
                  <a:lnTo>
                    <a:pt x="97" y="83"/>
                  </a:lnTo>
                  <a:lnTo>
                    <a:pt x="101" y="76"/>
                  </a:lnTo>
                  <a:lnTo>
                    <a:pt x="107" y="69"/>
                  </a:lnTo>
                  <a:lnTo>
                    <a:pt x="114" y="64"/>
                  </a:lnTo>
                  <a:lnTo>
                    <a:pt x="120" y="57"/>
                  </a:lnTo>
                  <a:lnTo>
                    <a:pt x="127" y="53"/>
                  </a:lnTo>
                  <a:lnTo>
                    <a:pt x="134" y="50"/>
                  </a:lnTo>
                  <a:lnTo>
                    <a:pt x="141" y="45"/>
                  </a:lnTo>
                  <a:lnTo>
                    <a:pt x="149" y="43"/>
                  </a:lnTo>
                  <a:lnTo>
                    <a:pt x="157" y="41"/>
                  </a:lnTo>
                  <a:lnTo>
                    <a:pt x="165" y="40"/>
                  </a:lnTo>
                  <a:lnTo>
                    <a:pt x="181" y="40"/>
                  </a:lnTo>
                  <a:lnTo>
                    <a:pt x="189" y="41"/>
                  </a:lnTo>
                  <a:lnTo>
                    <a:pt x="197" y="43"/>
                  </a:lnTo>
                  <a:lnTo>
                    <a:pt x="204" y="46"/>
                  </a:lnTo>
                  <a:lnTo>
                    <a:pt x="212" y="50"/>
                  </a:lnTo>
                  <a:lnTo>
                    <a:pt x="219" y="54"/>
                  </a:lnTo>
                  <a:lnTo>
                    <a:pt x="226" y="59"/>
                  </a:lnTo>
                  <a:lnTo>
                    <a:pt x="232" y="65"/>
                  </a:lnTo>
                  <a:lnTo>
                    <a:pt x="239" y="72"/>
                  </a:lnTo>
                  <a:lnTo>
                    <a:pt x="244" y="80"/>
                  </a:lnTo>
                  <a:lnTo>
                    <a:pt x="248" y="89"/>
                  </a:lnTo>
                  <a:lnTo>
                    <a:pt x="253" y="98"/>
                  </a:lnTo>
                </a:path>
              </a:pathLst>
            </a:custGeom>
            <a:solidFill>
              <a:srgbClr val="ffffff"/>
            </a:solidFill>
            <a:ln cap="rnd" w="9360">
              <a:solidFill>
                <a:srgbClr val="ffffff"/>
              </a:solidFill>
              <a:round/>
            </a:ln>
          </p:spPr>
          <p:style>
            <a:lnRef idx="0"/>
            <a:fillRef idx="0"/>
            <a:effectRef idx="0"/>
            <a:fontRef idx="minor"/>
          </p:style>
          <p:txBody>
            <a:bodyPr lIns="0" rIns="0" tIns="0" bIns="0" anchor="ctr" anchorCtr="1">
              <a:spAutoFit/>
            </a:bodyPr>
            <a:p>
              <a:endParaRPr b="0" lang="en-US" sz="2400" strike="noStrike" u="none">
                <a:solidFill>
                  <a:srgbClr val="ffffff"/>
                </a:solidFill>
                <a:effectLst/>
                <a:uFillTx/>
                <a:latin typeface="Times New Roman"/>
              </a:endParaRPr>
            </a:p>
          </p:txBody>
        </p:sp>
        <p:sp>
          <p:nvSpPr>
            <p:cNvPr id="438" name=""/>
            <p:cNvSpPr/>
            <p:nvPr/>
          </p:nvSpPr>
          <p:spPr>
            <a:xfrm>
              <a:off x="3133080" y="1618920"/>
              <a:ext cx="1727280" cy="549000"/>
            </a:xfrm>
            <a:prstGeom prst="rect">
              <a:avLst/>
            </a:prstGeom>
            <a:noFill/>
            <a:ln w="0">
              <a:noFill/>
            </a:ln>
          </p:spPr>
          <p:style>
            <a:lnRef idx="0"/>
            <a:fillRef idx="0"/>
            <a:effectRef idx="0"/>
            <a:fontRef idx="minor"/>
          </p:style>
          <p:txBody>
            <a:bodyPr lIns="0" rIns="0" tIns="0" bIns="0" anchor="ctr" anchorCtr="1">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800" strike="noStrike" u="none">
                  <a:solidFill>
                    <a:srgbClr val="000000"/>
                  </a:solidFill>
                  <a:effectLst/>
                  <a:uFillTx/>
                  <a:latin typeface="Frutiger 45 Light"/>
                </a:rPr>
                <a:t>“Public” Internet</a:t>
              </a:r>
              <a:endParaRPr b="0" lang="en-US" sz="1800" strike="noStrike" u="none">
                <a:solidFill>
                  <a:srgbClr val="ffffff"/>
                </a:solidFill>
                <a:effectLst/>
                <a:uFillTx/>
                <a:latin typeface="Times New Roman"/>
              </a:endParaRPr>
            </a:p>
          </p:txBody>
        </p:sp>
      </p:grpSp>
      <p:grpSp>
        <p:nvGrpSpPr>
          <p:cNvPr id="439" name=""/>
          <p:cNvGrpSpPr/>
          <p:nvPr/>
        </p:nvGrpSpPr>
        <p:grpSpPr>
          <a:xfrm>
            <a:off x="2863800" y="3540240"/>
            <a:ext cx="2338560" cy="803160"/>
            <a:chOff x="2863800" y="3540240"/>
            <a:chExt cx="2338560" cy="803160"/>
          </a:xfrm>
        </p:grpSpPr>
        <p:sp>
          <p:nvSpPr>
            <p:cNvPr id="440" name=""/>
            <p:cNvSpPr/>
            <p:nvPr/>
          </p:nvSpPr>
          <p:spPr>
            <a:xfrm>
              <a:off x="2863800" y="3540240"/>
              <a:ext cx="2338560" cy="803160"/>
            </a:xfrm>
            <a:custGeom>
              <a:avLst/>
              <a:gdLst>
                <a:gd name="GluePoint1X" fmla="*/ 546 w 702"/>
                <a:gd name="GluePoint1Y" fmla="*/ 37 h 558"/>
                <a:gd name="GluePoint2X" fmla="*/ 604 w 702"/>
                <a:gd name="GluePoint2Y" fmla="*/ 82 h 558"/>
                <a:gd name="GluePoint3X" fmla="*/ 276 w 702"/>
                <a:gd name="GluePoint3Y" fmla="*/ 33 h 558"/>
                <a:gd name="GluePoint4X" fmla="*/ 397 w 702"/>
                <a:gd name="GluePoint4Y" fmla="*/ 14 h 558"/>
              </a:gdLst>
              <a:ahLst/>
              <a:cxnLst>
                <a:cxn ang="0">
                  <a:pos x="GluePoint1X" y="GluePoint1Y"/>
                </a:cxn>
                <a:cxn ang="0">
                  <a:pos x="GluePoint2X" y="GluePoint2Y"/>
                </a:cxn>
                <a:cxn ang="0">
                  <a:pos x="GluePoint3X" y="GluePoint3Y"/>
                </a:cxn>
                <a:cxn ang="0">
                  <a:pos x="GluePoint4X" y="GluePoint4Y"/>
                </a:cxn>
              </a:cxnLst>
              <a:rect l="l" t="t" r="r" b="b"/>
              <a:pathLst>
                <a:path w="702" h="558">
                  <a:moveTo>
                    <a:pt x="253" y="98"/>
                  </a:moveTo>
                  <a:lnTo>
                    <a:pt x="251" y="90"/>
                  </a:lnTo>
                  <a:lnTo>
                    <a:pt x="251" y="83"/>
                  </a:lnTo>
                  <a:lnTo>
                    <a:pt x="252" y="75"/>
                  </a:lnTo>
                  <a:lnTo>
                    <a:pt x="254" y="67"/>
                  </a:lnTo>
                  <a:lnTo>
                    <a:pt x="256" y="60"/>
                  </a:lnTo>
                  <a:lnTo>
                    <a:pt x="260" y="53"/>
                  </a:lnTo>
                  <a:lnTo>
                    <a:pt x="264" y="46"/>
                  </a:lnTo>
                  <a:lnTo>
                    <a:pt x="270" y="39"/>
                  </a:lnTo>
                  <a:lnTo>
                    <a:pt x="276" y="33"/>
                  </a:lnTo>
                  <a:lnTo>
                    <a:pt x="282" y="28"/>
                  </a:lnTo>
                  <a:lnTo>
                    <a:pt x="289" y="21"/>
                  </a:lnTo>
                  <a:lnTo>
                    <a:pt x="296" y="16"/>
                  </a:lnTo>
                  <a:lnTo>
                    <a:pt x="304" y="12"/>
                  </a:lnTo>
                  <a:lnTo>
                    <a:pt x="312" y="8"/>
                  </a:lnTo>
                  <a:lnTo>
                    <a:pt x="320" y="5"/>
                  </a:lnTo>
                  <a:lnTo>
                    <a:pt x="328" y="3"/>
                  </a:lnTo>
                  <a:lnTo>
                    <a:pt x="337" y="1"/>
                  </a:lnTo>
                  <a:lnTo>
                    <a:pt x="346" y="0"/>
                  </a:lnTo>
                  <a:lnTo>
                    <a:pt x="355" y="0"/>
                  </a:lnTo>
                  <a:lnTo>
                    <a:pt x="363" y="1"/>
                  </a:lnTo>
                  <a:lnTo>
                    <a:pt x="372" y="3"/>
                  </a:lnTo>
                  <a:lnTo>
                    <a:pt x="380" y="4"/>
                  </a:lnTo>
                  <a:lnTo>
                    <a:pt x="389" y="8"/>
                  </a:lnTo>
                  <a:lnTo>
                    <a:pt x="397" y="14"/>
                  </a:lnTo>
                  <a:lnTo>
                    <a:pt x="405" y="19"/>
                  </a:lnTo>
                  <a:lnTo>
                    <a:pt x="411" y="26"/>
                  </a:lnTo>
                  <a:lnTo>
                    <a:pt x="418" y="36"/>
                  </a:lnTo>
                  <a:lnTo>
                    <a:pt x="424" y="45"/>
                  </a:lnTo>
                  <a:lnTo>
                    <a:pt x="430" y="56"/>
                  </a:lnTo>
                  <a:lnTo>
                    <a:pt x="434" y="68"/>
                  </a:lnTo>
                  <a:lnTo>
                    <a:pt x="438" y="82"/>
                  </a:lnTo>
                  <a:lnTo>
                    <a:pt x="441" y="98"/>
                  </a:lnTo>
                  <a:lnTo>
                    <a:pt x="442" y="89"/>
                  </a:lnTo>
                  <a:lnTo>
                    <a:pt x="444" y="80"/>
                  </a:lnTo>
                  <a:lnTo>
                    <a:pt x="448" y="72"/>
                  </a:lnTo>
                  <a:lnTo>
                    <a:pt x="452" y="65"/>
                  </a:lnTo>
                  <a:lnTo>
                    <a:pt x="463" y="53"/>
                  </a:lnTo>
                  <a:lnTo>
                    <a:pt x="470" y="48"/>
                  </a:lnTo>
                  <a:lnTo>
                    <a:pt x="477" y="44"/>
                  </a:lnTo>
                  <a:lnTo>
                    <a:pt x="484" y="41"/>
                  </a:lnTo>
                  <a:lnTo>
                    <a:pt x="492" y="39"/>
                  </a:lnTo>
                  <a:lnTo>
                    <a:pt x="501" y="36"/>
                  </a:lnTo>
                  <a:lnTo>
                    <a:pt x="510" y="36"/>
                  </a:lnTo>
                  <a:lnTo>
                    <a:pt x="518" y="34"/>
                  </a:lnTo>
                  <a:lnTo>
                    <a:pt x="527" y="34"/>
                  </a:lnTo>
                  <a:lnTo>
                    <a:pt x="537" y="36"/>
                  </a:lnTo>
                  <a:lnTo>
                    <a:pt x="546" y="37"/>
                  </a:lnTo>
                  <a:lnTo>
                    <a:pt x="554" y="40"/>
                  </a:lnTo>
                  <a:lnTo>
                    <a:pt x="563" y="44"/>
                  </a:lnTo>
                  <a:lnTo>
                    <a:pt x="571" y="48"/>
                  </a:lnTo>
                  <a:lnTo>
                    <a:pt x="578" y="53"/>
                  </a:lnTo>
                  <a:lnTo>
                    <a:pt x="586" y="59"/>
                  </a:lnTo>
                  <a:lnTo>
                    <a:pt x="599" y="73"/>
                  </a:lnTo>
                  <a:lnTo>
                    <a:pt x="604" y="82"/>
                  </a:lnTo>
                  <a:lnTo>
                    <a:pt x="608" y="91"/>
                  </a:lnTo>
                  <a:lnTo>
                    <a:pt x="612" y="101"/>
                  </a:lnTo>
                  <a:lnTo>
                    <a:pt x="614" y="112"/>
                  </a:lnTo>
                  <a:lnTo>
                    <a:pt x="616" y="124"/>
                  </a:lnTo>
                  <a:lnTo>
                    <a:pt x="616" y="136"/>
                  </a:lnTo>
                  <a:lnTo>
                    <a:pt x="616" y="150"/>
                  </a:lnTo>
                  <a:lnTo>
                    <a:pt x="613" y="164"/>
                  </a:lnTo>
                  <a:lnTo>
                    <a:pt x="610" y="180"/>
                  </a:lnTo>
                  <a:lnTo>
                    <a:pt x="612" y="180"/>
                  </a:lnTo>
                  <a:lnTo>
                    <a:pt x="614" y="181"/>
                  </a:lnTo>
                  <a:lnTo>
                    <a:pt x="621" y="181"/>
                  </a:lnTo>
                  <a:lnTo>
                    <a:pt x="624" y="182"/>
                  </a:lnTo>
                  <a:lnTo>
                    <a:pt x="626" y="183"/>
                  </a:lnTo>
                  <a:lnTo>
                    <a:pt x="629" y="183"/>
                  </a:lnTo>
                  <a:lnTo>
                    <a:pt x="632" y="184"/>
                  </a:lnTo>
                  <a:lnTo>
                    <a:pt x="634" y="185"/>
                  </a:lnTo>
                  <a:lnTo>
                    <a:pt x="637" y="186"/>
                  </a:lnTo>
                  <a:lnTo>
                    <a:pt x="639" y="187"/>
                  </a:lnTo>
                  <a:lnTo>
                    <a:pt x="642" y="188"/>
                  </a:lnTo>
                  <a:lnTo>
                    <a:pt x="644" y="189"/>
                  </a:lnTo>
                  <a:lnTo>
                    <a:pt x="647" y="189"/>
                  </a:lnTo>
                  <a:lnTo>
                    <a:pt x="649" y="191"/>
                  </a:lnTo>
                  <a:lnTo>
                    <a:pt x="652" y="192"/>
                  </a:lnTo>
                  <a:lnTo>
                    <a:pt x="654" y="194"/>
                  </a:lnTo>
                  <a:lnTo>
                    <a:pt x="656" y="195"/>
                  </a:lnTo>
                  <a:lnTo>
                    <a:pt x="658" y="197"/>
                  </a:lnTo>
                  <a:lnTo>
                    <a:pt x="660" y="198"/>
                  </a:lnTo>
                  <a:lnTo>
                    <a:pt x="664" y="202"/>
                  </a:lnTo>
                  <a:lnTo>
                    <a:pt x="666" y="202"/>
                  </a:lnTo>
                  <a:lnTo>
                    <a:pt x="679" y="216"/>
                  </a:lnTo>
                  <a:lnTo>
                    <a:pt x="680" y="219"/>
                  </a:lnTo>
                  <a:lnTo>
                    <a:pt x="682" y="221"/>
                  </a:lnTo>
                  <a:lnTo>
                    <a:pt x="686" y="226"/>
                  </a:lnTo>
                  <a:lnTo>
                    <a:pt x="689" y="232"/>
                  </a:lnTo>
                  <a:lnTo>
                    <a:pt x="691" y="238"/>
                  </a:lnTo>
                  <a:lnTo>
                    <a:pt x="694" y="243"/>
                  </a:lnTo>
                  <a:lnTo>
                    <a:pt x="696" y="251"/>
                  </a:lnTo>
                  <a:lnTo>
                    <a:pt x="698" y="257"/>
                  </a:lnTo>
                  <a:lnTo>
                    <a:pt x="699" y="263"/>
                  </a:lnTo>
                  <a:lnTo>
                    <a:pt x="701" y="271"/>
                  </a:lnTo>
                  <a:lnTo>
                    <a:pt x="701" y="290"/>
                  </a:lnTo>
                  <a:lnTo>
                    <a:pt x="699" y="298"/>
                  </a:lnTo>
                  <a:lnTo>
                    <a:pt x="699" y="304"/>
                  </a:lnTo>
                  <a:lnTo>
                    <a:pt x="697" y="312"/>
                  </a:lnTo>
                  <a:lnTo>
                    <a:pt x="696" y="318"/>
                  </a:lnTo>
                  <a:lnTo>
                    <a:pt x="694" y="324"/>
                  </a:lnTo>
                  <a:lnTo>
                    <a:pt x="691" y="331"/>
                  </a:lnTo>
                  <a:lnTo>
                    <a:pt x="688" y="337"/>
                  </a:lnTo>
                  <a:lnTo>
                    <a:pt x="685" y="343"/>
                  </a:lnTo>
                  <a:lnTo>
                    <a:pt x="681" y="348"/>
                  </a:lnTo>
                  <a:lnTo>
                    <a:pt x="676" y="354"/>
                  </a:lnTo>
                  <a:lnTo>
                    <a:pt x="668" y="364"/>
                  </a:lnTo>
                  <a:lnTo>
                    <a:pt x="662" y="368"/>
                  </a:lnTo>
                  <a:lnTo>
                    <a:pt x="657" y="372"/>
                  </a:lnTo>
                  <a:lnTo>
                    <a:pt x="652" y="376"/>
                  </a:lnTo>
                  <a:lnTo>
                    <a:pt x="645" y="379"/>
                  </a:lnTo>
                  <a:lnTo>
                    <a:pt x="639" y="382"/>
                  </a:lnTo>
                  <a:lnTo>
                    <a:pt x="632" y="384"/>
                  </a:lnTo>
                  <a:lnTo>
                    <a:pt x="624" y="386"/>
                  </a:lnTo>
                  <a:lnTo>
                    <a:pt x="618" y="387"/>
                  </a:lnTo>
                  <a:lnTo>
                    <a:pt x="610" y="387"/>
                  </a:lnTo>
                  <a:lnTo>
                    <a:pt x="613" y="397"/>
                  </a:lnTo>
                  <a:lnTo>
                    <a:pt x="616" y="407"/>
                  </a:lnTo>
                  <a:lnTo>
                    <a:pt x="618" y="416"/>
                  </a:lnTo>
                  <a:lnTo>
                    <a:pt x="618" y="435"/>
                  </a:lnTo>
                  <a:lnTo>
                    <a:pt x="616" y="444"/>
                  </a:lnTo>
                  <a:lnTo>
                    <a:pt x="614" y="451"/>
                  </a:lnTo>
                  <a:lnTo>
                    <a:pt x="610" y="461"/>
                  </a:lnTo>
                  <a:lnTo>
                    <a:pt x="607" y="469"/>
                  </a:lnTo>
                  <a:lnTo>
                    <a:pt x="602" y="475"/>
                  </a:lnTo>
                  <a:lnTo>
                    <a:pt x="597" y="484"/>
                  </a:lnTo>
                  <a:lnTo>
                    <a:pt x="585" y="497"/>
                  </a:lnTo>
                  <a:lnTo>
                    <a:pt x="578" y="502"/>
                  </a:lnTo>
                  <a:lnTo>
                    <a:pt x="571" y="506"/>
                  </a:lnTo>
                  <a:lnTo>
                    <a:pt x="564" y="511"/>
                  </a:lnTo>
                  <a:lnTo>
                    <a:pt x="555" y="516"/>
                  </a:lnTo>
                  <a:lnTo>
                    <a:pt x="547" y="519"/>
                  </a:lnTo>
                  <a:lnTo>
                    <a:pt x="539" y="520"/>
                  </a:lnTo>
                  <a:lnTo>
                    <a:pt x="531" y="523"/>
                  </a:lnTo>
                  <a:lnTo>
                    <a:pt x="514" y="523"/>
                  </a:lnTo>
                  <a:lnTo>
                    <a:pt x="505" y="522"/>
                  </a:lnTo>
                  <a:lnTo>
                    <a:pt x="497" y="520"/>
                  </a:lnTo>
                  <a:lnTo>
                    <a:pt x="489" y="517"/>
                  </a:lnTo>
                  <a:lnTo>
                    <a:pt x="481" y="513"/>
                  </a:lnTo>
                  <a:lnTo>
                    <a:pt x="474" y="509"/>
                  </a:lnTo>
                  <a:lnTo>
                    <a:pt x="466" y="503"/>
                  </a:lnTo>
                  <a:lnTo>
                    <a:pt x="459" y="495"/>
                  </a:lnTo>
                  <a:lnTo>
                    <a:pt x="453" y="487"/>
                  </a:lnTo>
                  <a:lnTo>
                    <a:pt x="446" y="478"/>
                  </a:lnTo>
                  <a:lnTo>
                    <a:pt x="441" y="467"/>
                  </a:lnTo>
                  <a:lnTo>
                    <a:pt x="442" y="475"/>
                  </a:lnTo>
                  <a:lnTo>
                    <a:pt x="442" y="483"/>
                  </a:lnTo>
                  <a:lnTo>
                    <a:pt x="441" y="489"/>
                  </a:lnTo>
                  <a:lnTo>
                    <a:pt x="439" y="498"/>
                  </a:lnTo>
                  <a:lnTo>
                    <a:pt x="436" y="505"/>
                  </a:lnTo>
                  <a:lnTo>
                    <a:pt x="433" y="511"/>
                  </a:lnTo>
                  <a:lnTo>
                    <a:pt x="428" y="517"/>
                  </a:lnTo>
                  <a:lnTo>
                    <a:pt x="418" y="530"/>
                  </a:lnTo>
                  <a:lnTo>
                    <a:pt x="413" y="535"/>
                  </a:lnTo>
                  <a:lnTo>
                    <a:pt x="405" y="539"/>
                  </a:lnTo>
                  <a:lnTo>
                    <a:pt x="399" y="544"/>
                  </a:lnTo>
                  <a:lnTo>
                    <a:pt x="391" y="548"/>
                  </a:lnTo>
                  <a:lnTo>
                    <a:pt x="384" y="550"/>
                  </a:lnTo>
                  <a:lnTo>
                    <a:pt x="376" y="552"/>
                  </a:lnTo>
                  <a:lnTo>
                    <a:pt x="367" y="555"/>
                  </a:lnTo>
                  <a:lnTo>
                    <a:pt x="359" y="555"/>
                  </a:lnTo>
                  <a:lnTo>
                    <a:pt x="352" y="557"/>
                  </a:lnTo>
                  <a:lnTo>
                    <a:pt x="343" y="555"/>
                  </a:lnTo>
                  <a:lnTo>
                    <a:pt x="335" y="555"/>
                  </a:lnTo>
                  <a:lnTo>
                    <a:pt x="327" y="552"/>
                  </a:lnTo>
                  <a:lnTo>
                    <a:pt x="319" y="549"/>
                  </a:lnTo>
                  <a:lnTo>
                    <a:pt x="311" y="547"/>
                  </a:lnTo>
                  <a:lnTo>
                    <a:pt x="304" y="541"/>
                  </a:lnTo>
                  <a:lnTo>
                    <a:pt x="297" y="536"/>
                  </a:lnTo>
                  <a:lnTo>
                    <a:pt x="290" y="528"/>
                  </a:lnTo>
                  <a:lnTo>
                    <a:pt x="284" y="520"/>
                  </a:lnTo>
                  <a:lnTo>
                    <a:pt x="278" y="513"/>
                  </a:lnTo>
                  <a:lnTo>
                    <a:pt x="273" y="502"/>
                  </a:lnTo>
                  <a:lnTo>
                    <a:pt x="268" y="491"/>
                  </a:lnTo>
                  <a:lnTo>
                    <a:pt x="264" y="479"/>
                  </a:lnTo>
                  <a:lnTo>
                    <a:pt x="261" y="465"/>
                  </a:lnTo>
                  <a:lnTo>
                    <a:pt x="259" y="472"/>
                  </a:lnTo>
                  <a:lnTo>
                    <a:pt x="256" y="478"/>
                  </a:lnTo>
                  <a:lnTo>
                    <a:pt x="252" y="484"/>
                  </a:lnTo>
                  <a:lnTo>
                    <a:pt x="248" y="489"/>
                  </a:lnTo>
                  <a:lnTo>
                    <a:pt x="243" y="495"/>
                  </a:lnTo>
                  <a:lnTo>
                    <a:pt x="237" y="499"/>
                  </a:lnTo>
                  <a:lnTo>
                    <a:pt x="231" y="503"/>
                  </a:lnTo>
                  <a:lnTo>
                    <a:pt x="224" y="506"/>
                  </a:lnTo>
                  <a:lnTo>
                    <a:pt x="217" y="510"/>
                  </a:lnTo>
                  <a:lnTo>
                    <a:pt x="210" y="513"/>
                  </a:lnTo>
                  <a:lnTo>
                    <a:pt x="203" y="513"/>
                  </a:lnTo>
                  <a:lnTo>
                    <a:pt x="195" y="516"/>
                  </a:lnTo>
                  <a:lnTo>
                    <a:pt x="171" y="516"/>
                  </a:lnTo>
                  <a:lnTo>
                    <a:pt x="163" y="513"/>
                  </a:lnTo>
                  <a:lnTo>
                    <a:pt x="154" y="511"/>
                  </a:lnTo>
                  <a:lnTo>
                    <a:pt x="147" y="510"/>
                  </a:lnTo>
                  <a:lnTo>
                    <a:pt x="139" y="506"/>
                  </a:lnTo>
                  <a:lnTo>
                    <a:pt x="132" y="502"/>
                  </a:lnTo>
                  <a:lnTo>
                    <a:pt x="125" y="497"/>
                  </a:lnTo>
                  <a:lnTo>
                    <a:pt x="118" y="491"/>
                  </a:lnTo>
                  <a:lnTo>
                    <a:pt x="111" y="485"/>
                  </a:lnTo>
                  <a:lnTo>
                    <a:pt x="106" y="476"/>
                  </a:lnTo>
                  <a:lnTo>
                    <a:pt x="101" y="469"/>
                  </a:lnTo>
                  <a:lnTo>
                    <a:pt x="97" y="460"/>
                  </a:lnTo>
                  <a:lnTo>
                    <a:pt x="92" y="450"/>
                  </a:lnTo>
                  <a:lnTo>
                    <a:pt x="88" y="439"/>
                  </a:lnTo>
                  <a:lnTo>
                    <a:pt x="86" y="427"/>
                  </a:lnTo>
                  <a:lnTo>
                    <a:pt x="85" y="414"/>
                  </a:lnTo>
                  <a:lnTo>
                    <a:pt x="84" y="401"/>
                  </a:lnTo>
                  <a:lnTo>
                    <a:pt x="84" y="386"/>
                  </a:lnTo>
                  <a:lnTo>
                    <a:pt x="81" y="386"/>
                  </a:lnTo>
                  <a:lnTo>
                    <a:pt x="78" y="385"/>
                  </a:lnTo>
                  <a:lnTo>
                    <a:pt x="74" y="385"/>
                  </a:lnTo>
                  <a:lnTo>
                    <a:pt x="71" y="384"/>
                  </a:lnTo>
                  <a:lnTo>
                    <a:pt x="68" y="384"/>
                  </a:lnTo>
                  <a:lnTo>
                    <a:pt x="67" y="383"/>
                  </a:lnTo>
                  <a:lnTo>
                    <a:pt x="64" y="382"/>
                  </a:lnTo>
                  <a:lnTo>
                    <a:pt x="62" y="382"/>
                  </a:lnTo>
                  <a:lnTo>
                    <a:pt x="60" y="381"/>
                  </a:lnTo>
                  <a:lnTo>
                    <a:pt x="58" y="380"/>
                  </a:lnTo>
                  <a:lnTo>
                    <a:pt x="56" y="379"/>
                  </a:lnTo>
                  <a:lnTo>
                    <a:pt x="53" y="378"/>
                  </a:lnTo>
                  <a:lnTo>
                    <a:pt x="52" y="377"/>
                  </a:lnTo>
                  <a:lnTo>
                    <a:pt x="50" y="376"/>
                  </a:lnTo>
                  <a:lnTo>
                    <a:pt x="47" y="375"/>
                  </a:lnTo>
                  <a:lnTo>
                    <a:pt x="45" y="373"/>
                  </a:lnTo>
                  <a:lnTo>
                    <a:pt x="43" y="372"/>
                  </a:lnTo>
                  <a:lnTo>
                    <a:pt x="42" y="371"/>
                  </a:lnTo>
                  <a:lnTo>
                    <a:pt x="39" y="369"/>
                  </a:lnTo>
                  <a:lnTo>
                    <a:pt x="37" y="368"/>
                  </a:lnTo>
                  <a:lnTo>
                    <a:pt x="35" y="366"/>
                  </a:lnTo>
                  <a:lnTo>
                    <a:pt x="34" y="365"/>
                  </a:lnTo>
                  <a:lnTo>
                    <a:pt x="18" y="347"/>
                  </a:lnTo>
                  <a:lnTo>
                    <a:pt x="14" y="342"/>
                  </a:lnTo>
                  <a:lnTo>
                    <a:pt x="11" y="337"/>
                  </a:lnTo>
                  <a:lnTo>
                    <a:pt x="9" y="331"/>
                  </a:lnTo>
                  <a:lnTo>
                    <a:pt x="6" y="326"/>
                  </a:lnTo>
                  <a:lnTo>
                    <a:pt x="4" y="320"/>
                  </a:lnTo>
                  <a:lnTo>
                    <a:pt x="3" y="313"/>
                  </a:lnTo>
                  <a:lnTo>
                    <a:pt x="1" y="307"/>
                  </a:lnTo>
                  <a:lnTo>
                    <a:pt x="0" y="301"/>
                  </a:lnTo>
                  <a:lnTo>
                    <a:pt x="0" y="282"/>
                  </a:lnTo>
                  <a:lnTo>
                    <a:pt x="1" y="276"/>
                  </a:lnTo>
                  <a:lnTo>
                    <a:pt x="1" y="269"/>
                  </a:lnTo>
                  <a:lnTo>
                    <a:pt x="3" y="263"/>
                  </a:lnTo>
                  <a:lnTo>
                    <a:pt x="4" y="257"/>
                  </a:lnTo>
                  <a:lnTo>
                    <a:pt x="6" y="251"/>
                  </a:lnTo>
                  <a:lnTo>
                    <a:pt x="9" y="244"/>
                  </a:lnTo>
                  <a:lnTo>
                    <a:pt x="11" y="238"/>
                  </a:lnTo>
                  <a:lnTo>
                    <a:pt x="14" y="233"/>
                  </a:lnTo>
                  <a:lnTo>
                    <a:pt x="18" y="227"/>
                  </a:lnTo>
                  <a:lnTo>
                    <a:pt x="21" y="222"/>
                  </a:lnTo>
                  <a:lnTo>
                    <a:pt x="30" y="212"/>
                  </a:lnTo>
                  <a:lnTo>
                    <a:pt x="35" y="207"/>
                  </a:lnTo>
                  <a:lnTo>
                    <a:pt x="40" y="202"/>
                  </a:lnTo>
                  <a:lnTo>
                    <a:pt x="46" y="198"/>
                  </a:lnTo>
                  <a:lnTo>
                    <a:pt x="52" y="195"/>
                  </a:lnTo>
                  <a:lnTo>
                    <a:pt x="58" y="191"/>
                  </a:lnTo>
                  <a:lnTo>
                    <a:pt x="65" y="188"/>
                  </a:lnTo>
                  <a:lnTo>
                    <a:pt x="71" y="185"/>
                  </a:lnTo>
                  <a:lnTo>
                    <a:pt x="78" y="183"/>
                  </a:lnTo>
                  <a:lnTo>
                    <a:pt x="86" y="181"/>
                  </a:lnTo>
                  <a:lnTo>
                    <a:pt x="84" y="167"/>
                  </a:lnTo>
                  <a:lnTo>
                    <a:pt x="82" y="155"/>
                  </a:lnTo>
                  <a:lnTo>
                    <a:pt x="81" y="143"/>
                  </a:lnTo>
                  <a:lnTo>
                    <a:pt x="82" y="131"/>
                  </a:lnTo>
                  <a:lnTo>
                    <a:pt x="83" y="120"/>
                  </a:lnTo>
                  <a:lnTo>
                    <a:pt x="86" y="110"/>
                  </a:lnTo>
                  <a:lnTo>
                    <a:pt x="88" y="101"/>
                  </a:lnTo>
                  <a:lnTo>
                    <a:pt x="92" y="92"/>
                  </a:lnTo>
                  <a:lnTo>
                    <a:pt x="97" y="83"/>
                  </a:lnTo>
                  <a:lnTo>
                    <a:pt x="101" y="76"/>
                  </a:lnTo>
                  <a:lnTo>
                    <a:pt x="107" y="69"/>
                  </a:lnTo>
                  <a:lnTo>
                    <a:pt x="114" y="64"/>
                  </a:lnTo>
                  <a:lnTo>
                    <a:pt x="120" y="57"/>
                  </a:lnTo>
                  <a:lnTo>
                    <a:pt x="127" y="53"/>
                  </a:lnTo>
                  <a:lnTo>
                    <a:pt x="134" y="50"/>
                  </a:lnTo>
                  <a:lnTo>
                    <a:pt x="141" y="45"/>
                  </a:lnTo>
                  <a:lnTo>
                    <a:pt x="149" y="43"/>
                  </a:lnTo>
                  <a:lnTo>
                    <a:pt x="157" y="41"/>
                  </a:lnTo>
                  <a:lnTo>
                    <a:pt x="165" y="40"/>
                  </a:lnTo>
                  <a:lnTo>
                    <a:pt x="181" y="40"/>
                  </a:lnTo>
                  <a:lnTo>
                    <a:pt x="189" y="41"/>
                  </a:lnTo>
                  <a:lnTo>
                    <a:pt x="197" y="43"/>
                  </a:lnTo>
                  <a:lnTo>
                    <a:pt x="204" y="46"/>
                  </a:lnTo>
                  <a:lnTo>
                    <a:pt x="212" y="50"/>
                  </a:lnTo>
                  <a:lnTo>
                    <a:pt x="219" y="54"/>
                  </a:lnTo>
                  <a:lnTo>
                    <a:pt x="226" y="59"/>
                  </a:lnTo>
                  <a:lnTo>
                    <a:pt x="232" y="65"/>
                  </a:lnTo>
                  <a:lnTo>
                    <a:pt x="239" y="72"/>
                  </a:lnTo>
                  <a:lnTo>
                    <a:pt x="244" y="80"/>
                  </a:lnTo>
                  <a:lnTo>
                    <a:pt x="248" y="89"/>
                  </a:lnTo>
                  <a:lnTo>
                    <a:pt x="253" y="98"/>
                  </a:lnTo>
                </a:path>
              </a:pathLst>
            </a:custGeom>
            <a:solidFill>
              <a:srgbClr val="ffffff"/>
            </a:solidFill>
            <a:ln cap="rnd" w="9360">
              <a:solidFill>
                <a:srgbClr val="ffffff"/>
              </a:solidFill>
              <a:round/>
            </a:ln>
          </p:spPr>
          <p:style>
            <a:lnRef idx="0"/>
            <a:fillRef idx="0"/>
            <a:effectRef idx="0"/>
            <a:fontRef idx="minor"/>
          </p:style>
          <p:txBody>
            <a:bodyPr wrap="none" lIns="0" rIns="0" tIns="0" bIns="0" anchor="ctr" anchorCtr="1">
              <a:spAutoFit/>
            </a:bodyPr>
            <a:p>
              <a:endParaRPr b="0" lang="en-US" sz="2400" strike="noStrike" u="none">
                <a:solidFill>
                  <a:srgbClr val="ffffff"/>
                </a:solidFill>
                <a:effectLst/>
                <a:uFillTx/>
                <a:latin typeface="Times New Roman"/>
              </a:endParaRPr>
            </a:p>
          </p:txBody>
        </p:sp>
        <p:sp>
          <p:nvSpPr>
            <p:cNvPr id="441" name=""/>
            <p:cNvSpPr/>
            <p:nvPr/>
          </p:nvSpPr>
          <p:spPr>
            <a:xfrm>
              <a:off x="3833280" y="3803400"/>
              <a:ext cx="381960" cy="274680"/>
            </a:xfrm>
            <a:prstGeom prst="rect">
              <a:avLst/>
            </a:prstGeom>
            <a:noFill/>
            <a:ln w="0">
              <a:noFill/>
            </a:ln>
          </p:spPr>
          <p:style>
            <a:lnRef idx="0"/>
            <a:fillRef idx="0"/>
            <a:effectRef idx="0"/>
            <a:fontRef idx="minor"/>
          </p:style>
          <p:txBody>
            <a:bodyPr wrap="none" lIns="0" rIns="0" tIns="0" bIns="0" anchor="ctr" anchorCtr="1">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800" strike="noStrike" u="none">
                  <a:solidFill>
                    <a:srgbClr val="000000"/>
                  </a:solidFill>
                  <a:effectLst/>
                  <a:uFillTx/>
                  <a:latin typeface="Frutiger 45 Light"/>
                </a:rPr>
                <a:t>EIN</a:t>
              </a:r>
              <a:endParaRPr b="0" lang="en-US" sz="1800" strike="noStrike" u="none">
                <a:solidFill>
                  <a:srgbClr val="ffffff"/>
                </a:solidFill>
                <a:effectLst/>
                <a:uFillTx/>
                <a:latin typeface="Times New Roman"/>
              </a:endParaRPr>
            </a:p>
          </p:txBody>
        </p:sp>
      </p:grpSp>
      <p:sp>
        <p:nvSpPr>
          <p:cNvPr id="442" name=""/>
          <p:cNvSpPr/>
          <p:nvPr/>
        </p:nvSpPr>
        <p:spPr>
          <a:xfrm>
            <a:off x="1373040" y="3575160"/>
            <a:ext cx="317520" cy="317520"/>
          </a:xfrm>
          <a:prstGeom prst="triangle">
            <a:avLst>
              <a:gd name="adj" fmla="val 50000"/>
            </a:avLst>
          </a:prstGeom>
          <a:solidFill>
            <a:srgbClr val="00330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cxnSp>
        <p:nvCxnSpPr>
          <p:cNvPr id="443" name=""/>
          <p:cNvCxnSpPr>
            <a:stCxn id="440" idx="0"/>
            <a:endCxn id="442" idx="5"/>
          </p:cNvCxnSpPr>
          <p:nvPr/>
        </p:nvCxnSpPr>
        <p:spPr>
          <a:xfrm flipH="1" flipV="1">
            <a:off x="1611000" y="3733560"/>
            <a:ext cx="1256400" cy="194400"/>
          </a:xfrm>
          <a:prstGeom prst="straightConnector1">
            <a:avLst/>
          </a:prstGeom>
          <a:ln w="12600">
            <a:solidFill>
              <a:srgbClr val="ffffff"/>
            </a:solidFill>
            <a:miter/>
          </a:ln>
        </p:spPr>
      </p:cxnSp>
      <p:sp>
        <p:nvSpPr>
          <p:cNvPr id="444" name=""/>
          <p:cNvSpPr/>
          <p:nvPr/>
        </p:nvSpPr>
        <p:spPr>
          <a:xfrm>
            <a:off x="1096920" y="3197160"/>
            <a:ext cx="864000" cy="2746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800" strike="noStrike" u="none">
                <a:solidFill>
                  <a:srgbClr val="ffffff"/>
                </a:solidFill>
                <a:effectLst/>
                <a:uFillTx/>
                <a:latin typeface="Frutiger 45 Light"/>
              </a:rPr>
              <a:t>Content</a:t>
            </a:r>
            <a:endParaRPr b="0" lang="en-US" sz="1800" strike="noStrike" u="none">
              <a:solidFill>
                <a:srgbClr val="ffffff"/>
              </a:solidFill>
              <a:effectLst/>
              <a:uFillTx/>
              <a:latin typeface="Times New Roman"/>
            </a:endParaRPr>
          </a:p>
        </p:txBody>
      </p:sp>
      <p:sp>
        <p:nvSpPr>
          <p:cNvPr id="445" name=""/>
          <p:cNvSpPr/>
          <p:nvPr/>
        </p:nvSpPr>
        <p:spPr>
          <a:xfrm>
            <a:off x="1066320" y="3929040"/>
            <a:ext cx="928080" cy="2746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800" strike="noStrike" u="none">
                <a:solidFill>
                  <a:srgbClr val="ffffff"/>
                </a:solidFill>
                <a:effectLst/>
                <a:uFillTx/>
                <a:latin typeface="Frutiger 45 Light"/>
              </a:rPr>
              <a:t>Provider</a:t>
            </a:r>
            <a:endParaRPr b="0" lang="en-US" sz="1800" strike="noStrike" u="none">
              <a:solidFill>
                <a:srgbClr val="ffffff"/>
              </a:solidFill>
              <a:effectLst/>
              <a:uFillTx/>
              <a:latin typeface="Times New Roman"/>
            </a:endParaRPr>
          </a:p>
        </p:txBody>
      </p:sp>
      <p:grpSp>
        <p:nvGrpSpPr>
          <p:cNvPr id="446" name=""/>
          <p:cNvGrpSpPr/>
          <p:nvPr/>
        </p:nvGrpSpPr>
        <p:grpSpPr>
          <a:xfrm>
            <a:off x="2614680" y="2374920"/>
            <a:ext cx="1287000" cy="999720"/>
            <a:chOff x="2614680" y="2374920"/>
            <a:chExt cx="1287000" cy="999720"/>
          </a:xfrm>
        </p:grpSpPr>
        <p:sp>
          <p:nvSpPr>
            <p:cNvPr id="447" name=""/>
            <p:cNvSpPr/>
            <p:nvPr/>
          </p:nvSpPr>
          <p:spPr>
            <a:xfrm>
              <a:off x="2614680" y="2374920"/>
              <a:ext cx="1287000" cy="999720"/>
            </a:xfrm>
            <a:custGeom>
              <a:avLst/>
              <a:gdLst>
                <a:gd name="GluePoint1X" fmla="*/ 252 w 702"/>
                <a:gd name="GluePoint1Y" fmla="*/ 75 h 558"/>
                <a:gd name="GluePoint2X" fmla="*/ 441 w 702"/>
                <a:gd name="GluePoint2Y" fmla="*/ 98 h 558"/>
              </a:gdLst>
              <a:ahLst/>
              <a:cxnLst>
                <a:cxn ang="0">
                  <a:pos x="GluePoint1X" y="GluePoint1Y"/>
                </a:cxn>
                <a:cxn ang="0">
                  <a:pos x="GluePoint2X" y="GluePoint2Y"/>
                </a:cxn>
              </a:cxnLst>
              <a:rect l="l" t="t" r="r" b="b"/>
              <a:pathLst>
                <a:path w="702" h="558">
                  <a:moveTo>
                    <a:pt x="253" y="98"/>
                  </a:moveTo>
                  <a:lnTo>
                    <a:pt x="251" y="90"/>
                  </a:lnTo>
                  <a:lnTo>
                    <a:pt x="251" y="83"/>
                  </a:lnTo>
                  <a:lnTo>
                    <a:pt x="252" y="75"/>
                  </a:lnTo>
                  <a:lnTo>
                    <a:pt x="254" y="67"/>
                  </a:lnTo>
                  <a:lnTo>
                    <a:pt x="256" y="60"/>
                  </a:lnTo>
                  <a:lnTo>
                    <a:pt x="260" y="53"/>
                  </a:lnTo>
                  <a:lnTo>
                    <a:pt x="264" y="46"/>
                  </a:lnTo>
                  <a:lnTo>
                    <a:pt x="270" y="39"/>
                  </a:lnTo>
                  <a:lnTo>
                    <a:pt x="276" y="33"/>
                  </a:lnTo>
                  <a:lnTo>
                    <a:pt x="282" y="28"/>
                  </a:lnTo>
                  <a:lnTo>
                    <a:pt x="289" y="21"/>
                  </a:lnTo>
                  <a:lnTo>
                    <a:pt x="296" y="16"/>
                  </a:lnTo>
                  <a:lnTo>
                    <a:pt x="304" y="12"/>
                  </a:lnTo>
                  <a:lnTo>
                    <a:pt x="312" y="8"/>
                  </a:lnTo>
                  <a:lnTo>
                    <a:pt x="320" y="5"/>
                  </a:lnTo>
                  <a:lnTo>
                    <a:pt x="328" y="3"/>
                  </a:lnTo>
                  <a:lnTo>
                    <a:pt x="337" y="1"/>
                  </a:lnTo>
                  <a:lnTo>
                    <a:pt x="346" y="0"/>
                  </a:lnTo>
                  <a:lnTo>
                    <a:pt x="355" y="0"/>
                  </a:lnTo>
                  <a:lnTo>
                    <a:pt x="363" y="1"/>
                  </a:lnTo>
                  <a:lnTo>
                    <a:pt x="372" y="3"/>
                  </a:lnTo>
                  <a:lnTo>
                    <a:pt x="380" y="4"/>
                  </a:lnTo>
                  <a:lnTo>
                    <a:pt x="389" y="8"/>
                  </a:lnTo>
                  <a:lnTo>
                    <a:pt x="397" y="14"/>
                  </a:lnTo>
                  <a:lnTo>
                    <a:pt x="405" y="19"/>
                  </a:lnTo>
                  <a:lnTo>
                    <a:pt x="411" y="26"/>
                  </a:lnTo>
                  <a:lnTo>
                    <a:pt x="418" y="36"/>
                  </a:lnTo>
                  <a:lnTo>
                    <a:pt x="424" y="45"/>
                  </a:lnTo>
                  <a:lnTo>
                    <a:pt x="430" y="56"/>
                  </a:lnTo>
                  <a:lnTo>
                    <a:pt x="434" y="68"/>
                  </a:lnTo>
                  <a:lnTo>
                    <a:pt x="438" y="82"/>
                  </a:lnTo>
                  <a:lnTo>
                    <a:pt x="441" y="98"/>
                  </a:lnTo>
                  <a:lnTo>
                    <a:pt x="442" y="89"/>
                  </a:lnTo>
                  <a:lnTo>
                    <a:pt x="444" y="80"/>
                  </a:lnTo>
                  <a:lnTo>
                    <a:pt x="448" y="72"/>
                  </a:lnTo>
                  <a:lnTo>
                    <a:pt x="452" y="65"/>
                  </a:lnTo>
                  <a:lnTo>
                    <a:pt x="463" y="53"/>
                  </a:lnTo>
                  <a:lnTo>
                    <a:pt x="470" y="48"/>
                  </a:lnTo>
                  <a:lnTo>
                    <a:pt x="477" y="44"/>
                  </a:lnTo>
                  <a:lnTo>
                    <a:pt x="484" y="41"/>
                  </a:lnTo>
                  <a:lnTo>
                    <a:pt x="492" y="39"/>
                  </a:lnTo>
                  <a:lnTo>
                    <a:pt x="501" y="36"/>
                  </a:lnTo>
                  <a:lnTo>
                    <a:pt x="510" y="36"/>
                  </a:lnTo>
                  <a:lnTo>
                    <a:pt x="518" y="34"/>
                  </a:lnTo>
                  <a:lnTo>
                    <a:pt x="527" y="34"/>
                  </a:lnTo>
                  <a:lnTo>
                    <a:pt x="537" y="36"/>
                  </a:lnTo>
                  <a:lnTo>
                    <a:pt x="546" y="37"/>
                  </a:lnTo>
                  <a:lnTo>
                    <a:pt x="554" y="40"/>
                  </a:lnTo>
                  <a:lnTo>
                    <a:pt x="563" y="44"/>
                  </a:lnTo>
                  <a:lnTo>
                    <a:pt x="571" y="48"/>
                  </a:lnTo>
                  <a:lnTo>
                    <a:pt x="578" y="53"/>
                  </a:lnTo>
                  <a:lnTo>
                    <a:pt x="586" y="59"/>
                  </a:lnTo>
                  <a:lnTo>
                    <a:pt x="599" y="73"/>
                  </a:lnTo>
                  <a:lnTo>
                    <a:pt x="604" y="82"/>
                  </a:lnTo>
                  <a:lnTo>
                    <a:pt x="608" y="91"/>
                  </a:lnTo>
                  <a:lnTo>
                    <a:pt x="612" y="101"/>
                  </a:lnTo>
                  <a:lnTo>
                    <a:pt x="614" y="112"/>
                  </a:lnTo>
                  <a:lnTo>
                    <a:pt x="616" y="124"/>
                  </a:lnTo>
                  <a:lnTo>
                    <a:pt x="616" y="136"/>
                  </a:lnTo>
                  <a:lnTo>
                    <a:pt x="616" y="150"/>
                  </a:lnTo>
                  <a:lnTo>
                    <a:pt x="613" y="164"/>
                  </a:lnTo>
                  <a:lnTo>
                    <a:pt x="610" y="180"/>
                  </a:lnTo>
                  <a:lnTo>
                    <a:pt x="612" y="180"/>
                  </a:lnTo>
                  <a:lnTo>
                    <a:pt x="614" y="181"/>
                  </a:lnTo>
                  <a:lnTo>
                    <a:pt x="621" y="181"/>
                  </a:lnTo>
                  <a:lnTo>
                    <a:pt x="624" y="182"/>
                  </a:lnTo>
                  <a:lnTo>
                    <a:pt x="626" y="183"/>
                  </a:lnTo>
                  <a:lnTo>
                    <a:pt x="629" y="183"/>
                  </a:lnTo>
                  <a:lnTo>
                    <a:pt x="632" y="184"/>
                  </a:lnTo>
                  <a:lnTo>
                    <a:pt x="634" y="185"/>
                  </a:lnTo>
                  <a:lnTo>
                    <a:pt x="637" y="186"/>
                  </a:lnTo>
                  <a:lnTo>
                    <a:pt x="639" y="187"/>
                  </a:lnTo>
                  <a:lnTo>
                    <a:pt x="642" y="188"/>
                  </a:lnTo>
                  <a:lnTo>
                    <a:pt x="644" y="189"/>
                  </a:lnTo>
                  <a:lnTo>
                    <a:pt x="647" y="189"/>
                  </a:lnTo>
                  <a:lnTo>
                    <a:pt x="649" y="191"/>
                  </a:lnTo>
                  <a:lnTo>
                    <a:pt x="652" y="192"/>
                  </a:lnTo>
                  <a:lnTo>
                    <a:pt x="654" y="194"/>
                  </a:lnTo>
                  <a:lnTo>
                    <a:pt x="656" y="195"/>
                  </a:lnTo>
                  <a:lnTo>
                    <a:pt x="658" y="197"/>
                  </a:lnTo>
                  <a:lnTo>
                    <a:pt x="660" y="198"/>
                  </a:lnTo>
                  <a:lnTo>
                    <a:pt x="664" y="202"/>
                  </a:lnTo>
                  <a:lnTo>
                    <a:pt x="666" y="202"/>
                  </a:lnTo>
                  <a:lnTo>
                    <a:pt x="679" y="216"/>
                  </a:lnTo>
                  <a:lnTo>
                    <a:pt x="680" y="219"/>
                  </a:lnTo>
                  <a:lnTo>
                    <a:pt x="682" y="221"/>
                  </a:lnTo>
                  <a:lnTo>
                    <a:pt x="686" y="226"/>
                  </a:lnTo>
                  <a:lnTo>
                    <a:pt x="689" y="232"/>
                  </a:lnTo>
                  <a:lnTo>
                    <a:pt x="691" y="238"/>
                  </a:lnTo>
                  <a:lnTo>
                    <a:pt x="694" y="243"/>
                  </a:lnTo>
                  <a:lnTo>
                    <a:pt x="696" y="251"/>
                  </a:lnTo>
                  <a:lnTo>
                    <a:pt x="698" y="257"/>
                  </a:lnTo>
                  <a:lnTo>
                    <a:pt x="699" y="263"/>
                  </a:lnTo>
                  <a:lnTo>
                    <a:pt x="701" y="271"/>
                  </a:lnTo>
                  <a:lnTo>
                    <a:pt x="701" y="290"/>
                  </a:lnTo>
                  <a:lnTo>
                    <a:pt x="699" y="298"/>
                  </a:lnTo>
                  <a:lnTo>
                    <a:pt x="699" y="304"/>
                  </a:lnTo>
                  <a:lnTo>
                    <a:pt x="697" y="312"/>
                  </a:lnTo>
                  <a:lnTo>
                    <a:pt x="696" y="318"/>
                  </a:lnTo>
                  <a:lnTo>
                    <a:pt x="694" y="324"/>
                  </a:lnTo>
                  <a:lnTo>
                    <a:pt x="691" y="331"/>
                  </a:lnTo>
                  <a:lnTo>
                    <a:pt x="688" y="337"/>
                  </a:lnTo>
                  <a:lnTo>
                    <a:pt x="685" y="343"/>
                  </a:lnTo>
                  <a:lnTo>
                    <a:pt x="681" y="348"/>
                  </a:lnTo>
                  <a:lnTo>
                    <a:pt x="676" y="354"/>
                  </a:lnTo>
                  <a:lnTo>
                    <a:pt x="668" y="364"/>
                  </a:lnTo>
                  <a:lnTo>
                    <a:pt x="662" y="368"/>
                  </a:lnTo>
                  <a:lnTo>
                    <a:pt x="657" y="372"/>
                  </a:lnTo>
                  <a:lnTo>
                    <a:pt x="652" y="376"/>
                  </a:lnTo>
                  <a:lnTo>
                    <a:pt x="645" y="379"/>
                  </a:lnTo>
                  <a:lnTo>
                    <a:pt x="639" y="382"/>
                  </a:lnTo>
                  <a:lnTo>
                    <a:pt x="632" y="384"/>
                  </a:lnTo>
                  <a:lnTo>
                    <a:pt x="624" y="386"/>
                  </a:lnTo>
                  <a:lnTo>
                    <a:pt x="618" y="387"/>
                  </a:lnTo>
                  <a:lnTo>
                    <a:pt x="610" y="387"/>
                  </a:lnTo>
                  <a:lnTo>
                    <a:pt x="613" y="397"/>
                  </a:lnTo>
                  <a:lnTo>
                    <a:pt x="616" y="407"/>
                  </a:lnTo>
                  <a:lnTo>
                    <a:pt x="618" y="416"/>
                  </a:lnTo>
                  <a:lnTo>
                    <a:pt x="618" y="435"/>
                  </a:lnTo>
                  <a:lnTo>
                    <a:pt x="616" y="444"/>
                  </a:lnTo>
                  <a:lnTo>
                    <a:pt x="614" y="451"/>
                  </a:lnTo>
                  <a:lnTo>
                    <a:pt x="610" y="461"/>
                  </a:lnTo>
                  <a:lnTo>
                    <a:pt x="607" y="469"/>
                  </a:lnTo>
                  <a:lnTo>
                    <a:pt x="602" y="475"/>
                  </a:lnTo>
                  <a:lnTo>
                    <a:pt x="597" y="484"/>
                  </a:lnTo>
                  <a:lnTo>
                    <a:pt x="585" y="497"/>
                  </a:lnTo>
                  <a:lnTo>
                    <a:pt x="578" y="502"/>
                  </a:lnTo>
                  <a:lnTo>
                    <a:pt x="571" y="506"/>
                  </a:lnTo>
                  <a:lnTo>
                    <a:pt x="564" y="511"/>
                  </a:lnTo>
                  <a:lnTo>
                    <a:pt x="555" y="516"/>
                  </a:lnTo>
                  <a:lnTo>
                    <a:pt x="547" y="519"/>
                  </a:lnTo>
                  <a:lnTo>
                    <a:pt x="539" y="520"/>
                  </a:lnTo>
                  <a:lnTo>
                    <a:pt x="531" y="523"/>
                  </a:lnTo>
                  <a:lnTo>
                    <a:pt x="514" y="523"/>
                  </a:lnTo>
                  <a:lnTo>
                    <a:pt x="505" y="522"/>
                  </a:lnTo>
                  <a:lnTo>
                    <a:pt x="497" y="520"/>
                  </a:lnTo>
                  <a:lnTo>
                    <a:pt x="489" y="517"/>
                  </a:lnTo>
                  <a:lnTo>
                    <a:pt x="481" y="513"/>
                  </a:lnTo>
                  <a:lnTo>
                    <a:pt x="474" y="509"/>
                  </a:lnTo>
                  <a:lnTo>
                    <a:pt x="466" y="503"/>
                  </a:lnTo>
                  <a:lnTo>
                    <a:pt x="459" y="495"/>
                  </a:lnTo>
                  <a:lnTo>
                    <a:pt x="453" y="487"/>
                  </a:lnTo>
                  <a:lnTo>
                    <a:pt x="446" y="478"/>
                  </a:lnTo>
                  <a:lnTo>
                    <a:pt x="441" y="467"/>
                  </a:lnTo>
                  <a:lnTo>
                    <a:pt x="442" y="475"/>
                  </a:lnTo>
                  <a:lnTo>
                    <a:pt x="442" y="483"/>
                  </a:lnTo>
                  <a:lnTo>
                    <a:pt x="441" y="489"/>
                  </a:lnTo>
                  <a:lnTo>
                    <a:pt x="439" y="498"/>
                  </a:lnTo>
                  <a:lnTo>
                    <a:pt x="436" y="505"/>
                  </a:lnTo>
                  <a:lnTo>
                    <a:pt x="433" y="511"/>
                  </a:lnTo>
                  <a:lnTo>
                    <a:pt x="428" y="517"/>
                  </a:lnTo>
                  <a:lnTo>
                    <a:pt x="418" y="530"/>
                  </a:lnTo>
                  <a:lnTo>
                    <a:pt x="413" y="535"/>
                  </a:lnTo>
                  <a:lnTo>
                    <a:pt x="405" y="539"/>
                  </a:lnTo>
                  <a:lnTo>
                    <a:pt x="399" y="544"/>
                  </a:lnTo>
                  <a:lnTo>
                    <a:pt x="391" y="548"/>
                  </a:lnTo>
                  <a:lnTo>
                    <a:pt x="384" y="550"/>
                  </a:lnTo>
                  <a:lnTo>
                    <a:pt x="376" y="552"/>
                  </a:lnTo>
                  <a:lnTo>
                    <a:pt x="367" y="555"/>
                  </a:lnTo>
                  <a:lnTo>
                    <a:pt x="359" y="555"/>
                  </a:lnTo>
                  <a:lnTo>
                    <a:pt x="352" y="557"/>
                  </a:lnTo>
                  <a:lnTo>
                    <a:pt x="343" y="555"/>
                  </a:lnTo>
                  <a:lnTo>
                    <a:pt x="335" y="555"/>
                  </a:lnTo>
                  <a:lnTo>
                    <a:pt x="327" y="552"/>
                  </a:lnTo>
                  <a:lnTo>
                    <a:pt x="319" y="549"/>
                  </a:lnTo>
                  <a:lnTo>
                    <a:pt x="311" y="547"/>
                  </a:lnTo>
                  <a:lnTo>
                    <a:pt x="304" y="541"/>
                  </a:lnTo>
                  <a:lnTo>
                    <a:pt x="297" y="536"/>
                  </a:lnTo>
                  <a:lnTo>
                    <a:pt x="290" y="528"/>
                  </a:lnTo>
                  <a:lnTo>
                    <a:pt x="284" y="520"/>
                  </a:lnTo>
                  <a:lnTo>
                    <a:pt x="278" y="513"/>
                  </a:lnTo>
                  <a:lnTo>
                    <a:pt x="273" y="502"/>
                  </a:lnTo>
                  <a:lnTo>
                    <a:pt x="268" y="491"/>
                  </a:lnTo>
                  <a:lnTo>
                    <a:pt x="264" y="479"/>
                  </a:lnTo>
                  <a:lnTo>
                    <a:pt x="261" y="465"/>
                  </a:lnTo>
                  <a:lnTo>
                    <a:pt x="259" y="472"/>
                  </a:lnTo>
                  <a:lnTo>
                    <a:pt x="256" y="478"/>
                  </a:lnTo>
                  <a:lnTo>
                    <a:pt x="252" y="484"/>
                  </a:lnTo>
                  <a:lnTo>
                    <a:pt x="248" y="489"/>
                  </a:lnTo>
                  <a:lnTo>
                    <a:pt x="243" y="495"/>
                  </a:lnTo>
                  <a:lnTo>
                    <a:pt x="237" y="499"/>
                  </a:lnTo>
                  <a:lnTo>
                    <a:pt x="231" y="503"/>
                  </a:lnTo>
                  <a:lnTo>
                    <a:pt x="224" y="506"/>
                  </a:lnTo>
                  <a:lnTo>
                    <a:pt x="217" y="510"/>
                  </a:lnTo>
                  <a:lnTo>
                    <a:pt x="210" y="513"/>
                  </a:lnTo>
                  <a:lnTo>
                    <a:pt x="203" y="513"/>
                  </a:lnTo>
                  <a:lnTo>
                    <a:pt x="195" y="516"/>
                  </a:lnTo>
                  <a:lnTo>
                    <a:pt x="171" y="516"/>
                  </a:lnTo>
                  <a:lnTo>
                    <a:pt x="163" y="513"/>
                  </a:lnTo>
                  <a:lnTo>
                    <a:pt x="154" y="511"/>
                  </a:lnTo>
                  <a:lnTo>
                    <a:pt x="147" y="510"/>
                  </a:lnTo>
                  <a:lnTo>
                    <a:pt x="139" y="506"/>
                  </a:lnTo>
                  <a:lnTo>
                    <a:pt x="132" y="502"/>
                  </a:lnTo>
                  <a:lnTo>
                    <a:pt x="125" y="497"/>
                  </a:lnTo>
                  <a:lnTo>
                    <a:pt x="118" y="491"/>
                  </a:lnTo>
                  <a:lnTo>
                    <a:pt x="111" y="485"/>
                  </a:lnTo>
                  <a:lnTo>
                    <a:pt x="106" y="476"/>
                  </a:lnTo>
                  <a:lnTo>
                    <a:pt x="101" y="469"/>
                  </a:lnTo>
                  <a:lnTo>
                    <a:pt x="97" y="460"/>
                  </a:lnTo>
                  <a:lnTo>
                    <a:pt x="92" y="450"/>
                  </a:lnTo>
                  <a:lnTo>
                    <a:pt x="88" y="439"/>
                  </a:lnTo>
                  <a:lnTo>
                    <a:pt x="86" y="427"/>
                  </a:lnTo>
                  <a:lnTo>
                    <a:pt x="85" y="414"/>
                  </a:lnTo>
                  <a:lnTo>
                    <a:pt x="84" y="401"/>
                  </a:lnTo>
                  <a:lnTo>
                    <a:pt x="84" y="386"/>
                  </a:lnTo>
                  <a:lnTo>
                    <a:pt x="81" y="386"/>
                  </a:lnTo>
                  <a:lnTo>
                    <a:pt x="78" y="385"/>
                  </a:lnTo>
                  <a:lnTo>
                    <a:pt x="74" y="385"/>
                  </a:lnTo>
                  <a:lnTo>
                    <a:pt x="71" y="384"/>
                  </a:lnTo>
                  <a:lnTo>
                    <a:pt x="68" y="384"/>
                  </a:lnTo>
                  <a:lnTo>
                    <a:pt x="67" y="383"/>
                  </a:lnTo>
                  <a:lnTo>
                    <a:pt x="64" y="382"/>
                  </a:lnTo>
                  <a:lnTo>
                    <a:pt x="62" y="382"/>
                  </a:lnTo>
                  <a:lnTo>
                    <a:pt x="60" y="381"/>
                  </a:lnTo>
                  <a:lnTo>
                    <a:pt x="58" y="380"/>
                  </a:lnTo>
                  <a:lnTo>
                    <a:pt x="56" y="379"/>
                  </a:lnTo>
                  <a:lnTo>
                    <a:pt x="53" y="378"/>
                  </a:lnTo>
                  <a:lnTo>
                    <a:pt x="52" y="377"/>
                  </a:lnTo>
                  <a:lnTo>
                    <a:pt x="50" y="376"/>
                  </a:lnTo>
                  <a:lnTo>
                    <a:pt x="47" y="375"/>
                  </a:lnTo>
                  <a:lnTo>
                    <a:pt x="45" y="373"/>
                  </a:lnTo>
                  <a:lnTo>
                    <a:pt x="43" y="372"/>
                  </a:lnTo>
                  <a:lnTo>
                    <a:pt x="42" y="371"/>
                  </a:lnTo>
                  <a:lnTo>
                    <a:pt x="39" y="369"/>
                  </a:lnTo>
                  <a:lnTo>
                    <a:pt x="37" y="368"/>
                  </a:lnTo>
                  <a:lnTo>
                    <a:pt x="35" y="366"/>
                  </a:lnTo>
                  <a:lnTo>
                    <a:pt x="34" y="365"/>
                  </a:lnTo>
                  <a:lnTo>
                    <a:pt x="18" y="347"/>
                  </a:lnTo>
                  <a:lnTo>
                    <a:pt x="14" y="342"/>
                  </a:lnTo>
                  <a:lnTo>
                    <a:pt x="11" y="337"/>
                  </a:lnTo>
                  <a:lnTo>
                    <a:pt x="9" y="331"/>
                  </a:lnTo>
                  <a:lnTo>
                    <a:pt x="6" y="326"/>
                  </a:lnTo>
                  <a:lnTo>
                    <a:pt x="4" y="320"/>
                  </a:lnTo>
                  <a:lnTo>
                    <a:pt x="3" y="313"/>
                  </a:lnTo>
                  <a:lnTo>
                    <a:pt x="1" y="307"/>
                  </a:lnTo>
                  <a:lnTo>
                    <a:pt x="0" y="301"/>
                  </a:lnTo>
                  <a:lnTo>
                    <a:pt x="0" y="282"/>
                  </a:lnTo>
                  <a:lnTo>
                    <a:pt x="1" y="276"/>
                  </a:lnTo>
                  <a:lnTo>
                    <a:pt x="1" y="269"/>
                  </a:lnTo>
                  <a:lnTo>
                    <a:pt x="3" y="263"/>
                  </a:lnTo>
                  <a:lnTo>
                    <a:pt x="4" y="257"/>
                  </a:lnTo>
                  <a:lnTo>
                    <a:pt x="6" y="251"/>
                  </a:lnTo>
                  <a:lnTo>
                    <a:pt x="9" y="244"/>
                  </a:lnTo>
                  <a:lnTo>
                    <a:pt x="11" y="238"/>
                  </a:lnTo>
                  <a:lnTo>
                    <a:pt x="14" y="233"/>
                  </a:lnTo>
                  <a:lnTo>
                    <a:pt x="18" y="227"/>
                  </a:lnTo>
                  <a:lnTo>
                    <a:pt x="21" y="222"/>
                  </a:lnTo>
                  <a:lnTo>
                    <a:pt x="30" y="212"/>
                  </a:lnTo>
                  <a:lnTo>
                    <a:pt x="35" y="207"/>
                  </a:lnTo>
                  <a:lnTo>
                    <a:pt x="40" y="202"/>
                  </a:lnTo>
                  <a:lnTo>
                    <a:pt x="46" y="198"/>
                  </a:lnTo>
                  <a:lnTo>
                    <a:pt x="52" y="195"/>
                  </a:lnTo>
                  <a:lnTo>
                    <a:pt x="58" y="191"/>
                  </a:lnTo>
                  <a:lnTo>
                    <a:pt x="65" y="188"/>
                  </a:lnTo>
                  <a:lnTo>
                    <a:pt x="71" y="185"/>
                  </a:lnTo>
                  <a:lnTo>
                    <a:pt x="78" y="183"/>
                  </a:lnTo>
                  <a:lnTo>
                    <a:pt x="86" y="181"/>
                  </a:lnTo>
                  <a:lnTo>
                    <a:pt x="84" y="167"/>
                  </a:lnTo>
                  <a:lnTo>
                    <a:pt x="82" y="155"/>
                  </a:lnTo>
                  <a:lnTo>
                    <a:pt x="81" y="143"/>
                  </a:lnTo>
                  <a:lnTo>
                    <a:pt x="82" y="131"/>
                  </a:lnTo>
                  <a:lnTo>
                    <a:pt x="83" y="120"/>
                  </a:lnTo>
                  <a:lnTo>
                    <a:pt x="86" y="110"/>
                  </a:lnTo>
                  <a:lnTo>
                    <a:pt x="88" y="101"/>
                  </a:lnTo>
                  <a:lnTo>
                    <a:pt x="92" y="92"/>
                  </a:lnTo>
                  <a:lnTo>
                    <a:pt x="97" y="83"/>
                  </a:lnTo>
                  <a:lnTo>
                    <a:pt x="101" y="76"/>
                  </a:lnTo>
                  <a:lnTo>
                    <a:pt x="107" y="69"/>
                  </a:lnTo>
                  <a:lnTo>
                    <a:pt x="114" y="64"/>
                  </a:lnTo>
                  <a:lnTo>
                    <a:pt x="120" y="57"/>
                  </a:lnTo>
                  <a:lnTo>
                    <a:pt x="127" y="53"/>
                  </a:lnTo>
                  <a:lnTo>
                    <a:pt x="134" y="50"/>
                  </a:lnTo>
                  <a:lnTo>
                    <a:pt x="141" y="45"/>
                  </a:lnTo>
                  <a:lnTo>
                    <a:pt x="149" y="43"/>
                  </a:lnTo>
                  <a:lnTo>
                    <a:pt x="157" y="41"/>
                  </a:lnTo>
                  <a:lnTo>
                    <a:pt x="165" y="40"/>
                  </a:lnTo>
                  <a:lnTo>
                    <a:pt x="181" y="40"/>
                  </a:lnTo>
                  <a:lnTo>
                    <a:pt x="189" y="41"/>
                  </a:lnTo>
                  <a:lnTo>
                    <a:pt x="197" y="43"/>
                  </a:lnTo>
                  <a:lnTo>
                    <a:pt x="204" y="46"/>
                  </a:lnTo>
                  <a:lnTo>
                    <a:pt x="212" y="50"/>
                  </a:lnTo>
                  <a:lnTo>
                    <a:pt x="219" y="54"/>
                  </a:lnTo>
                  <a:lnTo>
                    <a:pt x="226" y="59"/>
                  </a:lnTo>
                  <a:lnTo>
                    <a:pt x="232" y="65"/>
                  </a:lnTo>
                  <a:lnTo>
                    <a:pt x="239" y="72"/>
                  </a:lnTo>
                  <a:lnTo>
                    <a:pt x="244" y="80"/>
                  </a:lnTo>
                  <a:lnTo>
                    <a:pt x="248" y="89"/>
                  </a:lnTo>
                  <a:lnTo>
                    <a:pt x="253" y="98"/>
                  </a:lnTo>
                </a:path>
              </a:pathLst>
            </a:custGeom>
            <a:solidFill>
              <a:srgbClr val="ffffff"/>
            </a:solidFill>
            <a:ln cap="rnd" w="9360">
              <a:solidFill>
                <a:srgbClr val="ffffff"/>
              </a:solidFill>
              <a:round/>
            </a:ln>
          </p:spPr>
          <p:style>
            <a:lnRef idx="0"/>
            <a:fillRef idx="0"/>
            <a:effectRef idx="0"/>
            <a:fontRef idx="minor"/>
          </p:style>
          <p:txBody>
            <a:bodyPr lIns="0" rIns="0" tIns="0" bIns="0" anchor="ctr" anchorCtr="1">
              <a:spAutoFit/>
            </a:bodyPr>
            <a:p>
              <a:endParaRPr b="0" lang="en-US" sz="2400" strike="noStrike" u="none">
                <a:solidFill>
                  <a:srgbClr val="ffffff"/>
                </a:solidFill>
                <a:effectLst/>
                <a:uFillTx/>
                <a:latin typeface="Times New Roman"/>
              </a:endParaRPr>
            </a:p>
          </p:txBody>
        </p:sp>
        <p:sp>
          <p:nvSpPr>
            <p:cNvPr id="448" name=""/>
            <p:cNvSpPr/>
            <p:nvPr/>
          </p:nvSpPr>
          <p:spPr>
            <a:xfrm>
              <a:off x="2781360" y="2736720"/>
              <a:ext cx="951480" cy="275760"/>
            </a:xfrm>
            <a:prstGeom prst="rect">
              <a:avLst/>
            </a:prstGeom>
            <a:noFill/>
            <a:ln w="0">
              <a:noFill/>
            </a:ln>
          </p:spPr>
          <p:style>
            <a:lnRef idx="0"/>
            <a:fillRef idx="0"/>
            <a:effectRef idx="0"/>
            <a:fontRef idx="minor"/>
          </p:style>
          <p:txBody>
            <a:bodyPr lIns="0" rIns="0" tIns="0" bIns="0" anchor="ctr" anchorCtr="1">
              <a:spAutoFit/>
            </a:bodyPr>
            <a:p>
              <a:pPr>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endParaRPr b="0" lang="en-US" sz="2400" strike="noStrike" u="none">
                <a:solidFill>
                  <a:srgbClr val="ffffff"/>
                </a:solidFill>
                <a:effectLst/>
                <a:uFillTx/>
                <a:latin typeface="Times New Roman"/>
              </a:endParaRPr>
            </a:p>
          </p:txBody>
        </p:sp>
      </p:grpSp>
      <p:sp>
        <p:nvSpPr>
          <p:cNvPr id="449" name=""/>
          <p:cNvSpPr/>
          <p:nvPr/>
        </p:nvSpPr>
        <p:spPr>
          <a:xfrm>
            <a:off x="2761920" y="2544840"/>
            <a:ext cx="978840" cy="2746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800" strike="noStrike" u="none">
                <a:solidFill>
                  <a:srgbClr val="000000"/>
                </a:solidFill>
                <a:effectLst/>
                <a:uFillTx/>
                <a:latin typeface="Frutiger 45 Light"/>
              </a:rPr>
              <a:t>InterNAP</a:t>
            </a:r>
            <a:endParaRPr b="0" lang="en-US" sz="1800" strike="noStrike" u="none">
              <a:solidFill>
                <a:srgbClr val="ffffff"/>
              </a:solidFill>
              <a:effectLst/>
              <a:uFillTx/>
              <a:latin typeface="Times New Roman"/>
            </a:endParaRPr>
          </a:p>
        </p:txBody>
      </p:sp>
      <p:cxnSp>
        <p:nvCxnSpPr>
          <p:cNvPr id="450" name=""/>
          <p:cNvCxnSpPr>
            <a:stCxn id="447" idx="0"/>
            <a:endCxn id="437" idx="0"/>
          </p:cNvCxnSpPr>
          <p:nvPr/>
        </p:nvCxnSpPr>
        <p:spPr>
          <a:xfrm flipV="1">
            <a:off x="3265560" y="2230200"/>
            <a:ext cx="108720" cy="144720"/>
          </a:xfrm>
          <a:prstGeom prst="straightConnector1">
            <a:avLst/>
          </a:prstGeom>
          <a:ln w="12600">
            <a:solidFill>
              <a:srgbClr val="ffffff"/>
            </a:solidFill>
            <a:miter/>
          </a:ln>
        </p:spPr>
      </p:cxnSp>
      <p:cxnSp>
        <p:nvCxnSpPr>
          <p:cNvPr id="451" name=""/>
          <p:cNvCxnSpPr>
            <a:stCxn id="447" idx="1"/>
            <a:endCxn id="440" idx="1"/>
          </p:cNvCxnSpPr>
          <p:nvPr/>
        </p:nvCxnSpPr>
        <p:spPr>
          <a:xfrm>
            <a:off x="3214440" y="3363840"/>
            <a:ext cx="146520" cy="239040"/>
          </a:xfrm>
          <a:prstGeom prst="straightConnector1">
            <a:avLst/>
          </a:prstGeom>
          <a:ln w="57240">
            <a:solidFill>
              <a:srgbClr val="ffffff"/>
            </a:solidFill>
            <a:miter/>
          </a:ln>
        </p:spPr>
      </p:cxnSp>
      <p:grpSp>
        <p:nvGrpSpPr>
          <p:cNvPr id="452" name=""/>
          <p:cNvGrpSpPr/>
          <p:nvPr/>
        </p:nvGrpSpPr>
        <p:grpSpPr>
          <a:xfrm>
            <a:off x="4290840" y="2392200"/>
            <a:ext cx="1288800" cy="1000080"/>
            <a:chOff x="4290840" y="2392200"/>
            <a:chExt cx="1288800" cy="1000080"/>
          </a:xfrm>
        </p:grpSpPr>
        <p:sp>
          <p:nvSpPr>
            <p:cNvPr id="453" name=""/>
            <p:cNvSpPr/>
            <p:nvPr/>
          </p:nvSpPr>
          <p:spPr>
            <a:xfrm>
              <a:off x="4290840" y="2392200"/>
              <a:ext cx="1288800" cy="1000080"/>
            </a:xfrm>
            <a:custGeom>
              <a:avLst/>
              <a:gdLst>
                <a:gd name="GluePoint1X" fmla="*/ 252 w 702"/>
                <a:gd name="GluePoint1Y" fmla="*/ 75 h 558"/>
                <a:gd name="GluePoint2X" fmla="*/ 438 w 702"/>
                <a:gd name="GluePoint2Y" fmla="*/ 82 h 558"/>
              </a:gdLst>
              <a:ahLst/>
              <a:cxnLst>
                <a:cxn ang="0">
                  <a:pos x="GluePoint1X" y="GluePoint1Y"/>
                </a:cxn>
                <a:cxn ang="0">
                  <a:pos x="GluePoint2X" y="GluePoint2Y"/>
                </a:cxn>
              </a:cxnLst>
              <a:rect l="l" t="t" r="r" b="b"/>
              <a:pathLst>
                <a:path w="702" h="558">
                  <a:moveTo>
                    <a:pt x="253" y="98"/>
                  </a:moveTo>
                  <a:lnTo>
                    <a:pt x="251" y="90"/>
                  </a:lnTo>
                  <a:lnTo>
                    <a:pt x="251" y="83"/>
                  </a:lnTo>
                  <a:lnTo>
                    <a:pt x="252" y="75"/>
                  </a:lnTo>
                  <a:lnTo>
                    <a:pt x="254" y="67"/>
                  </a:lnTo>
                  <a:lnTo>
                    <a:pt x="256" y="60"/>
                  </a:lnTo>
                  <a:lnTo>
                    <a:pt x="260" y="53"/>
                  </a:lnTo>
                  <a:lnTo>
                    <a:pt x="264" y="46"/>
                  </a:lnTo>
                  <a:lnTo>
                    <a:pt x="270" y="39"/>
                  </a:lnTo>
                  <a:lnTo>
                    <a:pt x="276" y="33"/>
                  </a:lnTo>
                  <a:lnTo>
                    <a:pt x="282" y="28"/>
                  </a:lnTo>
                  <a:lnTo>
                    <a:pt x="289" y="21"/>
                  </a:lnTo>
                  <a:lnTo>
                    <a:pt x="296" y="16"/>
                  </a:lnTo>
                  <a:lnTo>
                    <a:pt x="304" y="12"/>
                  </a:lnTo>
                  <a:lnTo>
                    <a:pt x="312" y="8"/>
                  </a:lnTo>
                  <a:lnTo>
                    <a:pt x="320" y="5"/>
                  </a:lnTo>
                  <a:lnTo>
                    <a:pt x="328" y="3"/>
                  </a:lnTo>
                  <a:lnTo>
                    <a:pt x="337" y="1"/>
                  </a:lnTo>
                  <a:lnTo>
                    <a:pt x="346" y="0"/>
                  </a:lnTo>
                  <a:lnTo>
                    <a:pt x="355" y="0"/>
                  </a:lnTo>
                  <a:lnTo>
                    <a:pt x="363" y="1"/>
                  </a:lnTo>
                  <a:lnTo>
                    <a:pt x="372" y="3"/>
                  </a:lnTo>
                  <a:lnTo>
                    <a:pt x="380" y="4"/>
                  </a:lnTo>
                  <a:lnTo>
                    <a:pt x="389" y="8"/>
                  </a:lnTo>
                  <a:lnTo>
                    <a:pt x="397" y="14"/>
                  </a:lnTo>
                  <a:lnTo>
                    <a:pt x="405" y="19"/>
                  </a:lnTo>
                  <a:lnTo>
                    <a:pt x="411" y="26"/>
                  </a:lnTo>
                  <a:lnTo>
                    <a:pt x="418" y="36"/>
                  </a:lnTo>
                  <a:lnTo>
                    <a:pt x="424" y="45"/>
                  </a:lnTo>
                  <a:lnTo>
                    <a:pt x="430" y="56"/>
                  </a:lnTo>
                  <a:lnTo>
                    <a:pt x="434" y="68"/>
                  </a:lnTo>
                  <a:lnTo>
                    <a:pt x="438" y="82"/>
                  </a:lnTo>
                  <a:lnTo>
                    <a:pt x="441" y="98"/>
                  </a:lnTo>
                  <a:lnTo>
                    <a:pt x="442" y="89"/>
                  </a:lnTo>
                  <a:lnTo>
                    <a:pt x="444" y="80"/>
                  </a:lnTo>
                  <a:lnTo>
                    <a:pt x="448" y="72"/>
                  </a:lnTo>
                  <a:lnTo>
                    <a:pt x="452" y="65"/>
                  </a:lnTo>
                  <a:lnTo>
                    <a:pt x="463" y="53"/>
                  </a:lnTo>
                  <a:lnTo>
                    <a:pt x="470" y="48"/>
                  </a:lnTo>
                  <a:lnTo>
                    <a:pt x="477" y="44"/>
                  </a:lnTo>
                  <a:lnTo>
                    <a:pt x="484" y="41"/>
                  </a:lnTo>
                  <a:lnTo>
                    <a:pt x="492" y="39"/>
                  </a:lnTo>
                  <a:lnTo>
                    <a:pt x="501" y="36"/>
                  </a:lnTo>
                  <a:lnTo>
                    <a:pt x="510" y="36"/>
                  </a:lnTo>
                  <a:lnTo>
                    <a:pt x="518" y="34"/>
                  </a:lnTo>
                  <a:lnTo>
                    <a:pt x="527" y="34"/>
                  </a:lnTo>
                  <a:lnTo>
                    <a:pt x="537" y="36"/>
                  </a:lnTo>
                  <a:lnTo>
                    <a:pt x="546" y="37"/>
                  </a:lnTo>
                  <a:lnTo>
                    <a:pt x="554" y="40"/>
                  </a:lnTo>
                  <a:lnTo>
                    <a:pt x="563" y="44"/>
                  </a:lnTo>
                  <a:lnTo>
                    <a:pt x="571" y="48"/>
                  </a:lnTo>
                  <a:lnTo>
                    <a:pt x="578" y="53"/>
                  </a:lnTo>
                  <a:lnTo>
                    <a:pt x="586" y="59"/>
                  </a:lnTo>
                  <a:lnTo>
                    <a:pt x="599" y="73"/>
                  </a:lnTo>
                  <a:lnTo>
                    <a:pt x="604" y="82"/>
                  </a:lnTo>
                  <a:lnTo>
                    <a:pt x="608" y="91"/>
                  </a:lnTo>
                  <a:lnTo>
                    <a:pt x="612" y="101"/>
                  </a:lnTo>
                  <a:lnTo>
                    <a:pt x="614" y="112"/>
                  </a:lnTo>
                  <a:lnTo>
                    <a:pt x="616" y="124"/>
                  </a:lnTo>
                  <a:lnTo>
                    <a:pt x="616" y="136"/>
                  </a:lnTo>
                  <a:lnTo>
                    <a:pt x="616" y="150"/>
                  </a:lnTo>
                  <a:lnTo>
                    <a:pt x="613" y="164"/>
                  </a:lnTo>
                  <a:lnTo>
                    <a:pt x="610" y="180"/>
                  </a:lnTo>
                  <a:lnTo>
                    <a:pt x="612" y="180"/>
                  </a:lnTo>
                  <a:lnTo>
                    <a:pt x="614" y="181"/>
                  </a:lnTo>
                  <a:lnTo>
                    <a:pt x="621" y="181"/>
                  </a:lnTo>
                  <a:lnTo>
                    <a:pt x="624" y="182"/>
                  </a:lnTo>
                  <a:lnTo>
                    <a:pt x="626" y="183"/>
                  </a:lnTo>
                  <a:lnTo>
                    <a:pt x="629" y="183"/>
                  </a:lnTo>
                  <a:lnTo>
                    <a:pt x="632" y="184"/>
                  </a:lnTo>
                  <a:lnTo>
                    <a:pt x="634" y="185"/>
                  </a:lnTo>
                  <a:lnTo>
                    <a:pt x="637" y="186"/>
                  </a:lnTo>
                  <a:lnTo>
                    <a:pt x="639" y="187"/>
                  </a:lnTo>
                  <a:lnTo>
                    <a:pt x="642" y="188"/>
                  </a:lnTo>
                  <a:lnTo>
                    <a:pt x="644" y="189"/>
                  </a:lnTo>
                  <a:lnTo>
                    <a:pt x="647" y="189"/>
                  </a:lnTo>
                  <a:lnTo>
                    <a:pt x="649" y="191"/>
                  </a:lnTo>
                  <a:lnTo>
                    <a:pt x="652" y="192"/>
                  </a:lnTo>
                  <a:lnTo>
                    <a:pt x="654" y="194"/>
                  </a:lnTo>
                  <a:lnTo>
                    <a:pt x="656" y="195"/>
                  </a:lnTo>
                  <a:lnTo>
                    <a:pt x="658" y="197"/>
                  </a:lnTo>
                  <a:lnTo>
                    <a:pt x="660" y="198"/>
                  </a:lnTo>
                  <a:lnTo>
                    <a:pt x="664" y="202"/>
                  </a:lnTo>
                  <a:lnTo>
                    <a:pt x="666" y="202"/>
                  </a:lnTo>
                  <a:lnTo>
                    <a:pt x="679" y="216"/>
                  </a:lnTo>
                  <a:lnTo>
                    <a:pt x="680" y="219"/>
                  </a:lnTo>
                  <a:lnTo>
                    <a:pt x="682" y="221"/>
                  </a:lnTo>
                  <a:lnTo>
                    <a:pt x="686" y="226"/>
                  </a:lnTo>
                  <a:lnTo>
                    <a:pt x="689" y="232"/>
                  </a:lnTo>
                  <a:lnTo>
                    <a:pt x="691" y="238"/>
                  </a:lnTo>
                  <a:lnTo>
                    <a:pt x="694" y="243"/>
                  </a:lnTo>
                  <a:lnTo>
                    <a:pt x="696" y="251"/>
                  </a:lnTo>
                  <a:lnTo>
                    <a:pt x="698" y="257"/>
                  </a:lnTo>
                  <a:lnTo>
                    <a:pt x="699" y="263"/>
                  </a:lnTo>
                  <a:lnTo>
                    <a:pt x="701" y="271"/>
                  </a:lnTo>
                  <a:lnTo>
                    <a:pt x="701" y="290"/>
                  </a:lnTo>
                  <a:lnTo>
                    <a:pt x="699" y="298"/>
                  </a:lnTo>
                  <a:lnTo>
                    <a:pt x="699" y="304"/>
                  </a:lnTo>
                  <a:lnTo>
                    <a:pt x="697" y="312"/>
                  </a:lnTo>
                  <a:lnTo>
                    <a:pt x="696" y="318"/>
                  </a:lnTo>
                  <a:lnTo>
                    <a:pt x="694" y="324"/>
                  </a:lnTo>
                  <a:lnTo>
                    <a:pt x="691" y="331"/>
                  </a:lnTo>
                  <a:lnTo>
                    <a:pt x="688" y="337"/>
                  </a:lnTo>
                  <a:lnTo>
                    <a:pt x="685" y="343"/>
                  </a:lnTo>
                  <a:lnTo>
                    <a:pt x="681" y="348"/>
                  </a:lnTo>
                  <a:lnTo>
                    <a:pt x="676" y="354"/>
                  </a:lnTo>
                  <a:lnTo>
                    <a:pt x="668" y="364"/>
                  </a:lnTo>
                  <a:lnTo>
                    <a:pt x="662" y="368"/>
                  </a:lnTo>
                  <a:lnTo>
                    <a:pt x="657" y="372"/>
                  </a:lnTo>
                  <a:lnTo>
                    <a:pt x="652" y="376"/>
                  </a:lnTo>
                  <a:lnTo>
                    <a:pt x="645" y="379"/>
                  </a:lnTo>
                  <a:lnTo>
                    <a:pt x="639" y="382"/>
                  </a:lnTo>
                  <a:lnTo>
                    <a:pt x="632" y="384"/>
                  </a:lnTo>
                  <a:lnTo>
                    <a:pt x="624" y="386"/>
                  </a:lnTo>
                  <a:lnTo>
                    <a:pt x="618" y="387"/>
                  </a:lnTo>
                  <a:lnTo>
                    <a:pt x="610" y="387"/>
                  </a:lnTo>
                  <a:lnTo>
                    <a:pt x="613" y="397"/>
                  </a:lnTo>
                  <a:lnTo>
                    <a:pt x="616" y="407"/>
                  </a:lnTo>
                  <a:lnTo>
                    <a:pt x="618" y="416"/>
                  </a:lnTo>
                  <a:lnTo>
                    <a:pt x="618" y="435"/>
                  </a:lnTo>
                  <a:lnTo>
                    <a:pt x="616" y="444"/>
                  </a:lnTo>
                  <a:lnTo>
                    <a:pt x="614" y="451"/>
                  </a:lnTo>
                  <a:lnTo>
                    <a:pt x="610" y="461"/>
                  </a:lnTo>
                  <a:lnTo>
                    <a:pt x="607" y="469"/>
                  </a:lnTo>
                  <a:lnTo>
                    <a:pt x="602" y="475"/>
                  </a:lnTo>
                  <a:lnTo>
                    <a:pt x="597" y="484"/>
                  </a:lnTo>
                  <a:lnTo>
                    <a:pt x="585" y="497"/>
                  </a:lnTo>
                  <a:lnTo>
                    <a:pt x="578" y="502"/>
                  </a:lnTo>
                  <a:lnTo>
                    <a:pt x="571" y="506"/>
                  </a:lnTo>
                  <a:lnTo>
                    <a:pt x="564" y="511"/>
                  </a:lnTo>
                  <a:lnTo>
                    <a:pt x="555" y="516"/>
                  </a:lnTo>
                  <a:lnTo>
                    <a:pt x="547" y="519"/>
                  </a:lnTo>
                  <a:lnTo>
                    <a:pt x="539" y="520"/>
                  </a:lnTo>
                  <a:lnTo>
                    <a:pt x="531" y="523"/>
                  </a:lnTo>
                  <a:lnTo>
                    <a:pt x="514" y="523"/>
                  </a:lnTo>
                  <a:lnTo>
                    <a:pt x="505" y="522"/>
                  </a:lnTo>
                  <a:lnTo>
                    <a:pt x="497" y="520"/>
                  </a:lnTo>
                  <a:lnTo>
                    <a:pt x="489" y="517"/>
                  </a:lnTo>
                  <a:lnTo>
                    <a:pt x="481" y="513"/>
                  </a:lnTo>
                  <a:lnTo>
                    <a:pt x="474" y="509"/>
                  </a:lnTo>
                  <a:lnTo>
                    <a:pt x="466" y="503"/>
                  </a:lnTo>
                  <a:lnTo>
                    <a:pt x="459" y="495"/>
                  </a:lnTo>
                  <a:lnTo>
                    <a:pt x="453" y="487"/>
                  </a:lnTo>
                  <a:lnTo>
                    <a:pt x="446" y="478"/>
                  </a:lnTo>
                  <a:lnTo>
                    <a:pt x="441" y="467"/>
                  </a:lnTo>
                  <a:lnTo>
                    <a:pt x="442" y="475"/>
                  </a:lnTo>
                  <a:lnTo>
                    <a:pt x="442" y="483"/>
                  </a:lnTo>
                  <a:lnTo>
                    <a:pt x="441" y="489"/>
                  </a:lnTo>
                  <a:lnTo>
                    <a:pt x="439" y="498"/>
                  </a:lnTo>
                  <a:lnTo>
                    <a:pt x="436" y="505"/>
                  </a:lnTo>
                  <a:lnTo>
                    <a:pt x="433" y="511"/>
                  </a:lnTo>
                  <a:lnTo>
                    <a:pt x="428" y="517"/>
                  </a:lnTo>
                  <a:lnTo>
                    <a:pt x="418" y="530"/>
                  </a:lnTo>
                  <a:lnTo>
                    <a:pt x="413" y="535"/>
                  </a:lnTo>
                  <a:lnTo>
                    <a:pt x="405" y="539"/>
                  </a:lnTo>
                  <a:lnTo>
                    <a:pt x="399" y="544"/>
                  </a:lnTo>
                  <a:lnTo>
                    <a:pt x="391" y="548"/>
                  </a:lnTo>
                  <a:lnTo>
                    <a:pt x="384" y="550"/>
                  </a:lnTo>
                  <a:lnTo>
                    <a:pt x="376" y="552"/>
                  </a:lnTo>
                  <a:lnTo>
                    <a:pt x="367" y="555"/>
                  </a:lnTo>
                  <a:lnTo>
                    <a:pt x="359" y="555"/>
                  </a:lnTo>
                  <a:lnTo>
                    <a:pt x="352" y="557"/>
                  </a:lnTo>
                  <a:lnTo>
                    <a:pt x="343" y="555"/>
                  </a:lnTo>
                  <a:lnTo>
                    <a:pt x="335" y="555"/>
                  </a:lnTo>
                  <a:lnTo>
                    <a:pt x="327" y="552"/>
                  </a:lnTo>
                  <a:lnTo>
                    <a:pt x="319" y="549"/>
                  </a:lnTo>
                  <a:lnTo>
                    <a:pt x="311" y="547"/>
                  </a:lnTo>
                  <a:lnTo>
                    <a:pt x="304" y="541"/>
                  </a:lnTo>
                  <a:lnTo>
                    <a:pt x="297" y="536"/>
                  </a:lnTo>
                  <a:lnTo>
                    <a:pt x="290" y="528"/>
                  </a:lnTo>
                  <a:lnTo>
                    <a:pt x="284" y="520"/>
                  </a:lnTo>
                  <a:lnTo>
                    <a:pt x="278" y="513"/>
                  </a:lnTo>
                  <a:lnTo>
                    <a:pt x="273" y="502"/>
                  </a:lnTo>
                  <a:lnTo>
                    <a:pt x="268" y="491"/>
                  </a:lnTo>
                  <a:lnTo>
                    <a:pt x="264" y="479"/>
                  </a:lnTo>
                  <a:lnTo>
                    <a:pt x="261" y="465"/>
                  </a:lnTo>
                  <a:lnTo>
                    <a:pt x="259" y="472"/>
                  </a:lnTo>
                  <a:lnTo>
                    <a:pt x="256" y="478"/>
                  </a:lnTo>
                  <a:lnTo>
                    <a:pt x="252" y="484"/>
                  </a:lnTo>
                  <a:lnTo>
                    <a:pt x="248" y="489"/>
                  </a:lnTo>
                  <a:lnTo>
                    <a:pt x="243" y="495"/>
                  </a:lnTo>
                  <a:lnTo>
                    <a:pt x="237" y="499"/>
                  </a:lnTo>
                  <a:lnTo>
                    <a:pt x="231" y="503"/>
                  </a:lnTo>
                  <a:lnTo>
                    <a:pt x="224" y="506"/>
                  </a:lnTo>
                  <a:lnTo>
                    <a:pt x="217" y="510"/>
                  </a:lnTo>
                  <a:lnTo>
                    <a:pt x="210" y="513"/>
                  </a:lnTo>
                  <a:lnTo>
                    <a:pt x="203" y="513"/>
                  </a:lnTo>
                  <a:lnTo>
                    <a:pt x="195" y="516"/>
                  </a:lnTo>
                  <a:lnTo>
                    <a:pt x="171" y="516"/>
                  </a:lnTo>
                  <a:lnTo>
                    <a:pt x="163" y="513"/>
                  </a:lnTo>
                  <a:lnTo>
                    <a:pt x="154" y="511"/>
                  </a:lnTo>
                  <a:lnTo>
                    <a:pt x="147" y="510"/>
                  </a:lnTo>
                  <a:lnTo>
                    <a:pt x="139" y="506"/>
                  </a:lnTo>
                  <a:lnTo>
                    <a:pt x="132" y="502"/>
                  </a:lnTo>
                  <a:lnTo>
                    <a:pt x="125" y="497"/>
                  </a:lnTo>
                  <a:lnTo>
                    <a:pt x="118" y="491"/>
                  </a:lnTo>
                  <a:lnTo>
                    <a:pt x="111" y="485"/>
                  </a:lnTo>
                  <a:lnTo>
                    <a:pt x="106" y="476"/>
                  </a:lnTo>
                  <a:lnTo>
                    <a:pt x="101" y="469"/>
                  </a:lnTo>
                  <a:lnTo>
                    <a:pt x="97" y="460"/>
                  </a:lnTo>
                  <a:lnTo>
                    <a:pt x="92" y="450"/>
                  </a:lnTo>
                  <a:lnTo>
                    <a:pt x="88" y="439"/>
                  </a:lnTo>
                  <a:lnTo>
                    <a:pt x="86" y="427"/>
                  </a:lnTo>
                  <a:lnTo>
                    <a:pt x="85" y="414"/>
                  </a:lnTo>
                  <a:lnTo>
                    <a:pt x="84" y="401"/>
                  </a:lnTo>
                  <a:lnTo>
                    <a:pt x="84" y="386"/>
                  </a:lnTo>
                  <a:lnTo>
                    <a:pt x="81" y="386"/>
                  </a:lnTo>
                  <a:lnTo>
                    <a:pt x="78" y="385"/>
                  </a:lnTo>
                  <a:lnTo>
                    <a:pt x="74" y="385"/>
                  </a:lnTo>
                  <a:lnTo>
                    <a:pt x="71" y="384"/>
                  </a:lnTo>
                  <a:lnTo>
                    <a:pt x="68" y="384"/>
                  </a:lnTo>
                  <a:lnTo>
                    <a:pt x="67" y="383"/>
                  </a:lnTo>
                  <a:lnTo>
                    <a:pt x="64" y="382"/>
                  </a:lnTo>
                  <a:lnTo>
                    <a:pt x="62" y="382"/>
                  </a:lnTo>
                  <a:lnTo>
                    <a:pt x="60" y="381"/>
                  </a:lnTo>
                  <a:lnTo>
                    <a:pt x="58" y="380"/>
                  </a:lnTo>
                  <a:lnTo>
                    <a:pt x="56" y="379"/>
                  </a:lnTo>
                  <a:lnTo>
                    <a:pt x="53" y="378"/>
                  </a:lnTo>
                  <a:lnTo>
                    <a:pt x="52" y="377"/>
                  </a:lnTo>
                  <a:lnTo>
                    <a:pt x="50" y="376"/>
                  </a:lnTo>
                  <a:lnTo>
                    <a:pt x="47" y="375"/>
                  </a:lnTo>
                  <a:lnTo>
                    <a:pt x="45" y="373"/>
                  </a:lnTo>
                  <a:lnTo>
                    <a:pt x="43" y="372"/>
                  </a:lnTo>
                  <a:lnTo>
                    <a:pt x="42" y="371"/>
                  </a:lnTo>
                  <a:lnTo>
                    <a:pt x="39" y="369"/>
                  </a:lnTo>
                  <a:lnTo>
                    <a:pt x="37" y="368"/>
                  </a:lnTo>
                  <a:lnTo>
                    <a:pt x="35" y="366"/>
                  </a:lnTo>
                  <a:lnTo>
                    <a:pt x="34" y="365"/>
                  </a:lnTo>
                  <a:lnTo>
                    <a:pt x="18" y="347"/>
                  </a:lnTo>
                  <a:lnTo>
                    <a:pt x="14" y="342"/>
                  </a:lnTo>
                  <a:lnTo>
                    <a:pt x="11" y="337"/>
                  </a:lnTo>
                  <a:lnTo>
                    <a:pt x="9" y="331"/>
                  </a:lnTo>
                  <a:lnTo>
                    <a:pt x="6" y="326"/>
                  </a:lnTo>
                  <a:lnTo>
                    <a:pt x="4" y="320"/>
                  </a:lnTo>
                  <a:lnTo>
                    <a:pt x="3" y="313"/>
                  </a:lnTo>
                  <a:lnTo>
                    <a:pt x="1" y="307"/>
                  </a:lnTo>
                  <a:lnTo>
                    <a:pt x="0" y="301"/>
                  </a:lnTo>
                  <a:lnTo>
                    <a:pt x="0" y="282"/>
                  </a:lnTo>
                  <a:lnTo>
                    <a:pt x="1" y="276"/>
                  </a:lnTo>
                  <a:lnTo>
                    <a:pt x="1" y="269"/>
                  </a:lnTo>
                  <a:lnTo>
                    <a:pt x="3" y="263"/>
                  </a:lnTo>
                  <a:lnTo>
                    <a:pt x="4" y="257"/>
                  </a:lnTo>
                  <a:lnTo>
                    <a:pt x="6" y="251"/>
                  </a:lnTo>
                  <a:lnTo>
                    <a:pt x="9" y="244"/>
                  </a:lnTo>
                  <a:lnTo>
                    <a:pt x="11" y="238"/>
                  </a:lnTo>
                  <a:lnTo>
                    <a:pt x="14" y="233"/>
                  </a:lnTo>
                  <a:lnTo>
                    <a:pt x="18" y="227"/>
                  </a:lnTo>
                  <a:lnTo>
                    <a:pt x="21" y="222"/>
                  </a:lnTo>
                  <a:lnTo>
                    <a:pt x="30" y="212"/>
                  </a:lnTo>
                  <a:lnTo>
                    <a:pt x="35" y="207"/>
                  </a:lnTo>
                  <a:lnTo>
                    <a:pt x="40" y="202"/>
                  </a:lnTo>
                  <a:lnTo>
                    <a:pt x="46" y="198"/>
                  </a:lnTo>
                  <a:lnTo>
                    <a:pt x="52" y="195"/>
                  </a:lnTo>
                  <a:lnTo>
                    <a:pt x="58" y="191"/>
                  </a:lnTo>
                  <a:lnTo>
                    <a:pt x="65" y="188"/>
                  </a:lnTo>
                  <a:lnTo>
                    <a:pt x="71" y="185"/>
                  </a:lnTo>
                  <a:lnTo>
                    <a:pt x="78" y="183"/>
                  </a:lnTo>
                  <a:lnTo>
                    <a:pt x="86" y="181"/>
                  </a:lnTo>
                  <a:lnTo>
                    <a:pt x="84" y="167"/>
                  </a:lnTo>
                  <a:lnTo>
                    <a:pt x="82" y="155"/>
                  </a:lnTo>
                  <a:lnTo>
                    <a:pt x="81" y="143"/>
                  </a:lnTo>
                  <a:lnTo>
                    <a:pt x="82" y="131"/>
                  </a:lnTo>
                  <a:lnTo>
                    <a:pt x="83" y="120"/>
                  </a:lnTo>
                  <a:lnTo>
                    <a:pt x="86" y="110"/>
                  </a:lnTo>
                  <a:lnTo>
                    <a:pt x="88" y="101"/>
                  </a:lnTo>
                  <a:lnTo>
                    <a:pt x="92" y="92"/>
                  </a:lnTo>
                  <a:lnTo>
                    <a:pt x="97" y="83"/>
                  </a:lnTo>
                  <a:lnTo>
                    <a:pt x="101" y="76"/>
                  </a:lnTo>
                  <a:lnTo>
                    <a:pt x="107" y="69"/>
                  </a:lnTo>
                  <a:lnTo>
                    <a:pt x="114" y="64"/>
                  </a:lnTo>
                  <a:lnTo>
                    <a:pt x="120" y="57"/>
                  </a:lnTo>
                  <a:lnTo>
                    <a:pt x="127" y="53"/>
                  </a:lnTo>
                  <a:lnTo>
                    <a:pt x="134" y="50"/>
                  </a:lnTo>
                  <a:lnTo>
                    <a:pt x="141" y="45"/>
                  </a:lnTo>
                  <a:lnTo>
                    <a:pt x="149" y="43"/>
                  </a:lnTo>
                  <a:lnTo>
                    <a:pt x="157" y="41"/>
                  </a:lnTo>
                  <a:lnTo>
                    <a:pt x="165" y="40"/>
                  </a:lnTo>
                  <a:lnTo>
                    <a:pt x="181" y="40"/>
                  </a:lnTo>
                  <a:lnTo>
                    <a:pt x="189" y="41"/>
                  </a:lnTo>
                  <a:lnTo>
                    <a:pt x="197" y="43"/>
                  </a:lnTo>
                  <a:lnTo>
                    <a:pt x="204" y="46"/>
                  </a:lnTo>
                  <a:lnTo>
                    <a:pt x="212" y="50"/>
                  </a:lnTo>
                  <a:lnTo>
                    <a:pt x="219" y="54"/>
                  </a:lnTo>
                  <a:lnTo>
                    <a:pt x="226" y="59"/>
                  </a:lnTo>
                  <a:lnTo>
                    <a:pt x="232" y="65"/>
                  </a:lnTo>
                  <a:lnTo>
                    <a:pt x="239" y="72"/>
                  </a:lnTo>
                  <a:lnTo>
                    <a:pt x="244" y="80"/>
                  </a:lnTo>
                  <a:lnTo>
                    <a:pt x="248" y="89"/>
                  </a:lnTo>
                  <a:lnTo>
                    <a:pt x="253" y="98"/>
                  </a:lnTo>
                </a:path>
              </a:pathLst>
            </a:custGeom>
            <a:solidFill>
              <a:srgbClr val="ffffff"/>
            </a:solidFill>
            <a:ln cap="rnd" w="9360">
              <a:solidFill>
                <a:srgbClr val="ffffff"/>
              </a:solidFill>
              <a:round/>
            </a:ln>
          </p:spPr>
          <p:style>
            <a:lnRef idx="0"/>
            <a:fillRef idx="0"/>
            <a:effectRef idx="0"/>
            <a:fontRef idx="minor"/>
          </p:style>
          <p:txBody>
            <a:bodyPr lIns="0" rIns="0" tIns="0" bIns="0" anchor="ctr" anchorCtr="1">
              <a:spAutoFit/>
            </a:bodyPr>
            <a:p>
              <a:endParaRPr b="0" lang="en-US" sz="2400" strike="noStrike" u="none">
                <a:solidFill>
                  <a:srgbClr val="ffffff"/>
                </a:solidFill>
                <a:effectLst/>
                <a:uFillTx/>
                <a:latin typeface="Times New Roman"/>
              </a:endParaRPr>
            </a:p>
          </p:txBody>
        </p:sp>
        <p:sp>
          <p:nvSpPr>
            <p:cNvPr id="454" name=""/>
            <p:cNvSpPr/>
            <p:nvPr/>
          </p:nvSpPr>
          <p:spPr>
            <a:xfrm>
              <a:off x="4457520" y="2754360"/>
              <a:ext cx="952920" cy="275760"/>
            </a:xfrm>
            <a:prstGeom prst="rect">
              <a:avLst/>
            </a:prstGeom>
            <a:noFill/>
            <a:ln w="0">
              <a:noFill/>
            </a:ln>
          </p:spPr>
          <p:style>
            <a:lnRef idx="0"/>
            <a:fillRef idx="0"/>
            <a:effectRef idx="0"/>
            <a:fontRef idx="minor"/>
          </p:style>
          <p:txBody>
            <a:bodyPr lIns="0" rIns="0" tIns="0" bIns="0" anchor="ctr" anchorCtr="1">
              <a:spAutoFit/>
            </a:bodyPr>
            <a:p>
              <a:pPr>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endParaRPr b="0" lang="en-US" sz="2400" strike="noStrike" u="none">
                <a:solidFill>
                  <a:srgbClr val="ffffff"/>
                </a:solidFill>
                <a:effectLst/>
                <a:uFillTx/>
                <a:latin typeface="Times New Roman"/>
              </a:endParaRPr>
            </a:p>
          </p:txBody>
        </p:sp>
      </p:grpSp>
      <p:sp>
        <p:nvSpPr>
          <p:cNvPr id="455" name=""/>
          <p:cNvSpPr/>
          <p:nvPr/>
        </p:nvSpPr>
        <p:spPr>
          <a:xfrm>
            <a:off x="4517640" y="2517840"/>
            <a:ext cx="775800" cy="2746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800" strike="noStrike" u="none">
                <a:solidFill>
                  <a:srgbClr val="000000"/>
                </a:solidFill>
                <a:effectLst/>
                <a:uFillTx/>
                <a:latin typeface="Frutiger 45 Light"/>
              </a:rPr>
              <a:t>Level 3</a:t>
            </a:r>
            <a:endParaRPr b="0" lang="en-US" sz="1800" strike="noStrike" u="none">
              <a:solidFill>
                <a:srgbClr val="ffffff"/>
              </a:solidFill>
              <a:effectLst/>
              <a:uFillTx/>
              <a:latin typeface="Times New Roman"/>
            </a:endParaRPr>
          </a:p>
        </p:txBody>
      </p:sp>
      <p:cxnSp>
        <p:nvCxnSpPr>
          <p:cNvPr id="456" name=""/>
          <p:cNvCxnSpPr>
            <a:stCxn id="437" idx="1"/>
            <a:endCxn id="453" idx="0"/>
          </p:cNvCxnSpPr>
          <p:nvPr/>
        </p:nvCxnSpPr>
        <p:spPr>
          <a:xfrm>
            <a:off x="4708080" y="2227320"/>
            <a:ext cx="235800" cy="165600"/>
          </a:xfrm>
          <a:prstGeom prst="straightConnector1">
            <a:avLst/>
          </a:prstGeom>
          <a:ln w="12600">
            <a:solidFill>
              <a:srgbClr val="ffffff"/>
            </a:solidFill>
            <a:miter/>
          </a:ln>
        </p:spPr>
      </p:cxnSp>
      <p:cxnSp>
        <p:nvCxnSpPr>
          <p:cNvPr id="457" name=""/>
          <p:cNvCxnSpPr>
            <a:stCxn id="453" idx="1"/>
            <a:endCxn id="440" idx="2"/>
          </p:cNvCxnSpPr>
          <p:nvPr/>
        </p:nvCxnSpPr>
        <p:spPr>
          <a:xfrm flipH="1">
            <a:off x="4737960" y="3387600"/>
            <a:ext cx="227880" cy="216720"/>
          </a:xfrm>
          <a:prstGeom prst="straightConnector1">
            <a:avLst/>
          </a:prstGeom>
          <a:ln w="57240">
            <a:solidFill>
              <a:srgbClr val="ffffff"/>
            </a:solidFill>
            <a:miter/>
          </a:ln>
        </p:spPr>
      </p:cxnSp>
      <p:sp>
        <p:nvSpPr>
          <p:cNvPr id="458" name=""/>
          <p:cNvSpPr/>
          <p:nvPr/>
        </p:nvSpPr>
        <p:spPr>
          <a:xfrm>
            <a:off x="5097600" y="4376880"/>
            <a:ext cx="196560" cy="195120"/>
          </a:xfrm>
          <a:prstGeom prst="rect">
            <a:avLst/>
          </a:prstGeom>
          <a:solidFill>
            <a:srgbClr val="0000c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cxnSp>
        <p:nvCxnSpPr>
          <p:cNvPr id="459" name=""/>
          <p:cNvCxnSpPr>
            <a:stCxn id="458" idx="0"/>
            <a:endCxn id="440" idx="3"/>
          </p:cNvCxnSpPr>
          <p:nvPr/>
        </p:nvCxnSpPr>
        <p:spPr>
          <a:xfrm flipH="1" flipV="1">
            <a:off x="4868640" y="4223880"/>
            <a:ext cx="327600" cy="153360"/>
          </a:xfrm>
          <a:prstGeom prst="straightConnector1">
            <a:avLst/>
          </a:prstGeom>
          <a:ln w="12600">
            <a:solidFill>
              <a:srgbClr val="ffffff"/>
            </a:solidFill>
            <a:miter/>
          </a:ln>
        </p:spPr>
      </p:cxnSp>
      <p:sp>
        <p:nvSpPr>
          <p:cNvPr id="460" name=""/>
          <p:cNvSpPr/>
          <p:nvPr/>
        </p:nvSpPr>
        <p:spPr>
          <a:xfrm>
            <a:off x="4920480" y="4795920"/>
            <a:ext cx="134136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600" strike="noStrike" u="none">
                <a:solidFill>
                  <a:srgbClr val="ffffff"/>
                </a:solidFill>
                <a:effectLst/>
                <a:uFillTx/>
                <a:latin typeface="Frutiger 45 Light"/>
              </a:rPr>
              <a:t>ePowered ISP</a:t>
            </a:r>
            <a:endParaRPr b="0" lang="en-US" sz="1600" strike="noStrike" u="none">
              <a:solidFill>
                <a:srgbClr val="ffffff"/>
              </a:solidFill>
              <a:effectLst/>
              <a:uFillTx/>
              <a:latin typeface="Times New Roman"/>
            </a:endParaRPr>
          </a:p>
        </p:txBody>
      </p:sp>
      <p:sp>
        <p:nvSpPr>
          <p:cNvPr id="461" name=""/>
          <p:cNvSpPr/>
          <p:nvPr/>
        </p:nvSpPr>
        <p:spPr>
          <a:xfrm>
            <a:off x="5518080" y="1673280"/>
            <a:ext cx="487440" cy="423720"/>
          </a:xfrm>
          <a:prstGeom prst="rect">
            <a:avLst/>
          </a:prstGeom>
          <a:solidFill>
            <a:srgbClr val="339933"/>
          </a:solidFill>
          <a:ln w="12600">
            <a:solidFill>
              <a:srgbClr val="ffffff"/>
            </a:solidFill>
            <a:miter/>
          </a:ln>
        </p:spPr>
        <p:style>
          <a:lnRef idx="0"/>
          <a:fillRef idx="0"/>
          <a:effectRef idx="0"/>
          <a:fontRef idx="minor"/>
        </p:style>
        <p:txBody>
          <a:bodyPr wrap="none" lIns="82800" rIns="82800" tIns="41400" bIns="41400" anchor="ctr">
            <a:noAutofit/>
          </a:bodyPr>
          <a:p>
            <a:pPr algn="ctr">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300" strike="noStrike" u="none">
                <a:solidFill>
                  <a:srgbClr val="ffffff"/>
                </a:solidFill>
                <a:effectLst/>
                <a:uFillTx/>
                <a:latin typeface="Times New Roman"/>
              </a:rPr>
              <a:t>ISP</a:t>
            </a:r>
            <a:endParaRPr b="0" lang="en-US" sz="1300" strike="noStrike" u="none">
              <a:solidFill>
                <a:srgbClr val="ffffff"/>
              </a:solidFill>
              <a:effectLst/>
              <a:uFillTx/>
              <a:latin typeface="Times New Roman"/>
            </a:endParaRPr>
          </a:p>
        </p:txBody>
      </p:sp>
      <p:cxnSp>
        <p:nvCxnSpPr>
          <p:cNvPr id="462" name=""/>
          <p:cNvCxnSpPr>
            <a:stCxn id="437" idx="2"/>
            <a:endCxn id="461" idx="1"/>
          </p:cNvCxnSpPr>
          <p:nvPr/>
        </p:nvCxnSpPr>
        <p:spPr>
          <a:xfrm>
            <a:off x="5163840" y="1882440"/>
            <a:ext cx="354600" cy="3960"/>
          </a:xfrm>
          <a:prstGeom prst="straightConnector1">
            <a:avLst/>
          </a:prstGeom>
          <a:ln w="12600">
            <a:solidFill>
              <a:srgbClr val="ffffff"/>
            </a:solidFill>
            <a:miter/>
          </a:ln>
        </p:spPr>
      </p:cxnSp>
      <p:pic>
        <p:nvPicPr>
          <p:cNvPr id="463" name="" descr=""/>
          <p:cNvPicPr/>
          <p:nvPr/>
        </p:nvPicPr>
        <p:blipFill>
          <a:blip r:embed="rId2"/>
          <a:stretch/>
        </p:blipFill>
        <p:spPr>
          <a:xfrm>
            <a:off x="5670720" y="703440"/>
            <a:ext cx="556920" cy="241200"/>
          </a:xfrm>
          <a:prstGeom prst="rect">
            <a:avLst/>
          </a:prstGeom>
          <a:noFill/>
          <a:ln w="0">
            <a:noFill/>
          </a:ln>
        </p:spPr>
      </p:pic>
      <p:sp>
        <p:nvSpPr>
          <p:cNvPr id="464" name=""/>
          <p:cNvSpPr/>
          <p:nvPr/>
        </p:nvSpPr>
        <p:spPr>
          <a:xfrm>
            <a:off x="5756400" y="1328760"/>
            <a:ext cx="388800" cy="0"/>
          </a:xfrm>
          <a:prstGeom prst="line">
            <a:avLst/>
          </a:prstGeom>
          <a:ln w="12600">
            <a:solidFill>
              <a:srgbClr val="ffcc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pic>
        <p:nvPicPr>
          <p:cNvPr id="465" name="" descr=""/>
          <p:cNvPicPr/>
          <p:nvPr/>
        </p:nvPicPr>
        <p:blipFill>
          <a:blip r:embed="rId3"/>
          <a:stretch/>
        </p:blipFill>
        <p:spPr>
          <a:xfrm>
            <a:off x="6426360" y="1689120"/>
            <a:ext cx="892080" cy="388800"/>
          </a:xfrm>
          <a:prstGeom prst="rect">
            <a:avLst/>
          </a:prstGeom>
          <a:noFill/>
          <a:ln w="0">
            <a:noFill/>
          </a:ln>
        </p:spPr>
      </p:pic>
      <p:cxnSp>
        <p:nvCxnSpPr>
          <p:cNvPr id="466" name=""/>
          <p:cNvCxnSpPr>
            <a:stCxn id="461" idx="3"/>
            <a:endCxn id="465" idx="1"/>
          </p:cNvCxnSpPr>
          <p:nvPr/>
        </p:nvCxnSpPr>
        <p:spPr>
          <a:xfrm flipV="1">
            <a:off x="6005160" y="1883520"/>
            <a:ext cx="421560" cy="2520"/>
          </a:xfrm>
          <a:prstGeom prst="straightConnector1">
            <a:avLst/>
          </a:prstGeom>
          <a:ln w="12600">
            <a:solidFill>
              <a:srgbClr val="ffffff"/>
            </a:solidFill>
            <a:miter/>
          </a:ln>
        </p:spPr>
      </p:cxnSp>
      <p:sp>
        <p:nvSpPr>
          <p:cNvPr id="467" name=""/>
          <p:cNvSpPr/>
          <p:nvPr/>
        </p:nvSpPr>
        <p:spPr>
          <a:xfrm>
            <a:off x="5183280" y="2021040"/>
            <a:ext cx="268200" cy="0"/>
          </a:xfrm>
          <a:prstGeom prst="line">
            <a:avLst/>
          </a:prstGeom>
          <a:ln w="12600">
            <a:solidFill>
              <a:srgbClr val="ffcc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68" name=""/>
          <p:cNvSpPr/>
          <p:nvPr/>
        </p:nvSpPr>
        <p:spPr>
          <a:xfrm>
            <a:off x="6107040" y="2021040"/>
            <a:ext cx="268200" cy="0"/>
          </a:xfrm>
          <a:prstGeom prst="line">
            <a:avLst/>
          </a:prstGeom>
          <a:ln w="12600">
            <a:solidFill>
              <a:srgbClr val="ffcc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pic>
        <p:nvPicPr>
          <p:cNvPr id="469" name="" descr=""/>
          <p:cNvPicPr/>
          <p:nvPr/>
        </p:nvPicPr>
        <p:blipFill>
          <a:blip r:embed="rId4"/>
          <a:stretch/>
        </p:blipFill>
        <p:spPr>
          <a:xfrm>
            <a:off x="6453360" y="4281480"/>
            <a:ext cx="892080" cy="388800"/>
          </a:xfrm>
          <a:prstGeom prst="rect">
            <a:avLst/>
          </a:prstGeom>
          <a:noFill/>
          <a:ln w="0">
            <a:noFill/>
          </a:ln>
        </p:spPr>
      </p:pic>
      <p:sp>
        <p:nvSpPr>
          <p:cNvPr id="470" name=""/>
          <p:cNvSpPr/>
          <p:nvPr/>
        </p:nvSpPr>
        <p:spPr>
          <a:xfrm>
            <a:off x="5881680" y="4370400"/>
            <a:ext cx="268200" cy="0"/>
          </a:xfrm>
          <a:prstGeom prst="line">
            <a:avLst/>
          </a:prstGeom>
          <a:ln w="12600">
            <a:solidFill>
              <a:srgbClr val="ffcc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cxnSp>
        <p:nvCxnSpPr>
          <p:cNvPr id="471" name=""/>
          <p:cNvCxnSpPr>
            <a:stCxn id="429" idx="3"/>
            <a:endCxn id="469" idx="1"/>
          </p:cNvCxnSpPr>
          <p:nvPr/>
        </p:nvCxnSpPr>
        <p:spPr>
          <a:xfrm>
            <a:off x="5842080" y="4475160"/>
            <a:ext cx="612000" cy="2160"/>
          </a:xfrm>
          <a:prstGeom prst="straightConnector1">
            <a:avLst/>
          </a:prstGeom>
          <a:ln w="12600">
            <a:solidFill>
              <a:srgbClr val="ffffff"/>
            </a:solidFill>
            <a:miter/>
          </a:ln>
        </p:spPr>
      </p:cxnSp>
      <p:sp>
        <p:nvSpPr>
          <p:cNvPr id="472" name=""/>
          <p:cNvSpPr/>
          <p:nvPr/>
        </p:nvSpPr>
        <p:spPr>
          <a:xfrm>
            <a:off x="3227400" y="2743200"/>
            <a:ext cx="131760" cy="131760"/>
          </a:xfrm>
          <a:prstGeom prst="rect">
            <a:avLst/>
          </a:prstGeom>
          <a:solidFill>
            <a:srgbClr val="0000c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73" name=""/>
          <p:cNvSpPr/>
          <p:nvPr/>
        </p:nvSpPr>
        <p:spPr>
          <a:xfrm>
            <a:off x="3135240" y="2917800"/>
            <a:ext cx="131760" cy="131760"/>
          </a:xfrm>
          <a:prstGeom prst="rect">
            <a:avLst/>
          </a:prstGeom>
          <a:solidFill>
            <a:srgbClr val="0000c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74" name=""/>
          <p:cNvSpPr/>
          <p:nvPr/>
        </p:nvSpPr>
        <p:spPr>
          <a:xfrm>
            <a:off x="3308400" y="2917800"/>
            <a:ext cx="131760" cy="131760"/>
          </a:xfrm>
          <a:prstGeom prst="rect">
            <a:avLst/>
          </a:prstGeom>
          <a:solidFill>
            <a:srgbClr val="0000c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75" name=""/>
          <p:cNvSpPr/>
          <p:nvPr/>
        </p:nvSpPr>
        <p:spPr>
          <a:xfrm>
            <a:off x="3054240" y="3089160"/>
            <a:ext cx="133560" cy="133560"/>
          </a:xfrm>
          <a:prstGeom prst="rect">
            <a:avLst/>
          </a:prstGeom>
          <a:solidFill>
            <a:srgbClr val="0000c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76" name=""/>
          <p:cNvSpPr/>
          <p:nvPr/>
        </p:nvSpPr>
        <p:spPr>
          <a:xfrm>
            <a:off x="3227400" y="3089160"/>
            <a:ext cx="131760" cy="133560"/>
          </a:xfrm>
          <a:prstGeom prst="rect">
            <a:avLst/>
          </a:prstGeom>
          <a:solidFill>
            <a:srgbClr val="0000c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77" name=""/>
          <p:cNvSpPr/>
          <p:nvPr/>
        </p:nvSpPr>
        <p:spPr>
          <a:xfrm>
            <a:off x="3389400" y="3089160"/>
            <a:ext cx="131760" cy="133560"/>
          </a:xfrm>
          <a:prstGeom prst="rect">
            <a:avLst/>
          </a:prstGeom>
          <a:solidFill>
            <a:srgbClr val="0000c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78" name=""/>
          <p:cNvSpPr/>
          <p:nvPr/>
        </p:nvSpPr>
        <p:spPr>
          <a:xfrm>
            <a:off x="4915080" y="2744640"/>
            <a:ext cx="133200" cy="131760"/>
          </a:xfrm>
          <a:prstGeom prst="rect">
            <a:avLst/>
          </a:prstGeom>
          <a:solidFill>
            <a:srgbClr val="0000c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79" name=""/>
          <p:cNvSpPr/>
          <p:nvPr/>
        </p:nvSpPr>
        <p:spPr>
          <a:xfrm>
            <a:off x="4822920" y="2917800"/>
            <a:ext cx="133200" cy="131760"/>
          </a:xfrm>
          <a:prstGeom prst="rect">
            <a:avLst/>
          </a:prstGeom>
          <a:solidFill>
            <a:srgbClr val="0000c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80" name=""/>
          <p:cNvSpPr/>
          <p:nvPr/>
        </p:nvSpPr>
        <p:spPr>
          <a:xfrm>
            <a:off x="4995720" y="2917800"/>
            <a:ext cx="131760" cy="131760"/>
          </a:xfrm>
          <a:prstGeom prst="rect">
            <a:avLst/>
          </a:prstGeom>
          <a:solidFill>
            <a:srgbClr val="0000c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81" name=""/>
          <p:cNvSpPr/>
          <p:nvPr/>
        </p:nvSpPr>
        <p:spPr>
          <a:xfrm>
            <a:off x="4741920" y="3089160"/>
            <a:ext cx="133200" cy="133560"/>
          </a:xfrm>
          <a:prstGeom prst="rect">
            <a:avLst/>
          </a:prstGeom>
          <a:solidFill>
            <a:srgbClr val="0000c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82" name=""/>
          <p:cNvSpPr/>
          <p:nvPr/>
        </p:nvSpPr>
        <p:spPr>
          <a:xfrm>
            <a:off x="4915080" y="3089160"/>
            <a:ext cx="133200" cy="133560"/>
          </a:xfrm>
          <a:prstGeom prst="rect">
            <a:avLst/>
          </a:prstGeom>
          <a:solidFill>
            <a:srgbClr val="0000c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83" name=""/>
          <p:cNvSpPr/>
          <p:nvPr/>
        </p:nvSpPr>
        <p:spPr>
          <a:xfrm>
            <a:off x="5076720" y="3089160"/>
            <a:ext cx="131760" cy="133560"/>
          </a:xfrm>
          <a:prstGeom prst="rect">
            <a:avLst/>
          </a:prstGeom>
          <a:solidFill>
            <a:srgbClr val="0000c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84" name=""/>
          <p:cNvSpPr/>
          <p:nvPr/>
        </p:nvSpPr>
        <p:spPr>
          <a:xfrm flipH="1" flipV="1">
            <a:off x="5122800" y="2142360"/>
            <a:ext cx="179280" cy="197640"/>
          </a:xfrm>
          <a:prstGeom prst="line">
            <a:avLst/>
          </a:prstGeom>
          <a:ln w="12600">
            <a:solidFill>
              <a:srgbClr val="ffcc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485" name=""/>
          <p:cNvSpPr/>
          <p:nvPr/>
        </p:nvSpPr>
        <p:spPr>
          <a:xfrm flipV="1">
            <a:off x="2819520" y="2132280"/>
            <a:ext cx="154080" cy="217800"/>
          </a:xfrm>
          <a:prstGeom prst="line">
            <a:avLst/>
          </a:prstGeom>
          <a:ln w="12600">
            <a:solidFill>
              <a:srgbClr val="ffcc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486" name=""/>
          <p:cNvSpPr/>
          <p:nvPr/>
        </p:nvSpPr>
        <p:spPr>
          <a:xfrm>
            <a:off x="4998960" y="4181400"/>
            <a:ext cx="855720" cy="563760"/>
          </a:xfrm>
          <a:prstGeom prst="rect">
            <a:avLst/>
          </a:prstGeom>
          <a:solidFill>
            <a:srgbClr val="339933"/>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487" name="McK Footnote"/>
          <p:cNvSpPr/>
          <p:nvPr/>
        </p:nvSpPr>
        <p:spPr>
          <a:xfrm>
            <a:off x="856440" y="1501920"/>
            <a:ext cx="49536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730080"/>
                <a:tab algn="l" pos="1460520"/>
                <a:tab algn="l" pos="2190600"/>
                <a:tab algn="l" pos="2921040"/>
                <a:tab algn="l" pos="3651120"/>
                <a:tab algn="l" pos="4381560"/>
                <a:tab algn="l" pos="5111640"/>
                <a:tab algn="l" pos="5842080"/>
                <a:tab algn="l" pos="6572160"/>
                <a:tab algn="l" pos="7302600"/>
                <a:tab algn="l" pos="8032680"/>
                <a:tab algn="l" pos="8763120"/>
                <a:tab algn="l" pos="9493200"/>
                <a:tab algn="l" pos="10223640"/>
                <a:tab algn="l" pos="10953720"/>
              </a:tabLst>
            </a:pPr>
            <a:r>
              <a:rPr b="0" lang="en-US" sz="1100" strike="noStrike" u="none">
                <a:solidFill>
                  <a:srgbClr val="ffffff"/>
                </a:solidFill>
                <a:effectLst/>
                <a:uFillTx/>
                <a:latin typeface="Times New Roman"/>
              </a:rPr>
              <a:t>End user</a:t>
            </a:r>
            <a:endParaRPr b="0" lang="en-US" sz="1100" strike="noStrike" u="none">
              <a:solidFill>
                <a:srgbClr val="ffffff"/>
              </a:solidFill>
              <a:effectLst/>
              <a:uFillTx/>
              <a:latin typeface="Times New Roman"/>
            </a:endParaRPr>
          </a:p>
        </p:txBody>
      </p:sp>
      <p:sp>
        <p:nvSpPr>
          <p:cNvPr id="488" name=""/>
          <p:cNvSpPr/>
          <p:nvPr/>
        </p:nvSpPr>
        <p:spPr>
          <a:xfrm>
            <a:off x="344520" y="1763640"/>
            <a:ext cx="244440" cy="187560"/>
          </a:xfrm>
          <a:prstGeom prst="rect">
            <a:avLst/>
          </a:prstGeom>
          <a:solidFill>
            <a:srgbClr val="0000cc"/>
          </a:solidFill>
          <a:ln w="12600">
            <a:solidFill>
              <a:srgbClr val="ffffff"/>
            </a:solidFill>
            <a:miter/>
          </a:ln>
        </p:spPr>
        <p:style>
          <a:lnRef idx="0"/>
          <a:fillRef idx="0"/>
          <a:effectRef idx="0"/>
          <a:fontRef idx="minor"/>
        </p:style>
        <p:txBody>
          <a:bodyPr lIns="0" rIns="0" tIns="0" bIns="0" anchor="b">
            <a:spAutoFit/>
          </a:bodyPr>
          <a:p>
            <a:endParaRPr b="0" lang="en-US" sz="2400" strike="noStrike" u="none">
              <a:solidFill>
                <a:srgbClr val="ffffff"/>
              </a:solidFill>
              <a:effectLst/>
              <a:uFillTx/>
              <a:latin typeface="Times New Roman"/>
            </a:endParaRPr>
          </a:p>
        </p:txBody>
      </p:sp>
      <p:sp>
        <p:nvSpPr>
          <p:cNvPr id="489" name="McK Footnote"/>
          <p:cNvSpPr/>
          <p:nvPr/>
        </p:nvSpPr>
        <p:spPr>
          <a:xfrm>
            <a:off x="903600" y="1773360"/>
            <a:ext cx="154224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730080"/>
                <a:tab algn="l" pos="1460520"/>
                <a:tab algn="l" pos="2190600"/>
                <a:tab algn="l" pos="2921040"/>
                <a:tab algn="l" pos="3651120"/>
                <a:tab algn="l" pos="4381560"/>
                <a:tab algn="l" pos="5111640"/>
                <a:tab algn="l" pos="5842080"/>
                <a:tab algn="l" pos="6572160"/>
                <a:tab algn="l" pos="7302600"/>
                <a:tab algn="l" pos="8032680"/>
                <a:tab algn="l" pos="8763120"/>
                <a:tab algn="l" pos="9493200"/>
                <a:tab algn="l" pos="10223640"/>
                <a:tab algn="l" pos="10953720"/>
              </a:tabLst>
            </a:pPr>
            <a:r>
              <a:rPr b="0" lang="en-US" sz="1100" strike="noStrike" u="none">
                <a:solidFill>
                  <a:srgbClr val="ffffff"/>
                </a:solidFill>
                <a:effectLst/>
                <a:uFillTx/>
                <a:latin typeface="Times New Roman"/>
              </a:rPr>
              <a:t>Mediacast streaming server</a:t>
            </a:r>
            <a:endParaRPr b="0" lang="en-US" sz="1100" strike="noStrike" u="none">
              <a:solidFill>
                <a:srgbClr val="ffffff"/>
              </a:solidFill>
              <a:effectLst/>
              <a:uFillTx/>
              <a:latin typeface="Times New Roman"/>
            </a:endParaRPr>
          </a:p>
        </p:txBody>
      </p:sp>
      <p:sp>
        <p:nvSpPr>
          <p:cNvPr id="490" name="McK Footnote"/>
          <p:cNvSpPr/>
          <p:nvPr/>
        </p:nvSpPr>
        <p:spPr>
          <a:xfrm>
            <a:off x="861120" y="2004840"/>
            <a:ext cx="89244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730080"/>
                <a:tab algn="l" pos="1460520"/>
                <a:tab algn="l" pos="2190600"/>
                <a:tab algn="l" pos="2921040"/>
                <a:tab algn="l" pos="3651120"/>
                <a:tab algn="l" pos="4381560"/>
                <a:tab algn="l" pos="5111640"/>
                <a:tab algn="l" pos="5842080"/>
                <a:tab algn="l" pos="6572160"/>
                <a:tab algn="l" pos="7302600"/>
                <a:tab algn="l" pos="8032680"/>
                <a:tab algn="l" pos="8763120"/>
                <a:tab algn="l" pos="9493200"/>
                <a:tab algn="l" pos="10223640"/>
                <a:tab algn="l" pos="10953720"/>
              </a:tabLst>
            </a:pPr>
            <a:r>
              <a:rPr b="0" lang="en-US" sz="1100" strike="noStrike" u="none">
                <a:solidFill>
                  <a:srgbClr val="ffffff"/>
                </a:solidFill>
                <a:effectLst/>
                <a:uFillTx/>
                <a:latin typeface="Times New Roman"/>
              </a:rPr>
              <a:t>Stream delivery</a:t>
            </a:r>
            <a:endParaRPr b="0" lang="en-US" sz="1100" strike="noStrike" u="none">
              <a:solidFill>
                <a:srgbClr val="ffffff"/>
              </a:solidFill>
              <a:effectLst/>
              <a:uFillTx/>
              <a:latin typeface="Times New Roman"/>
            </a:endParaRPr>
          </a:p>
        </p:txBody>
      </p:sp>
      <p:sp>
        <p:nvSpPr>
          <p:cNvPr id="491" name="PlaceHolder 1"/>
          <p:cNvSpPr>
            <a:spLocks noGrp="1"/>
          </p:cNvSpPr>
          <p:nvPr>
            <p:ph type="title"/>
          </p:nvPr>
        </p:nvSpPr>
        <p:spPr>
          <a:xfrm>
            <a:off x="914040" y="0"/>
            <a:ext cx="6219720" cy="1015920"/>
          </a:xfrm>
          <a:prstGeom prst="rect">
            <a:avLst/>
          </a:prstGeom>
          <a:noFill/>
          <a:ln w="0">
            <a:noFill/>
          </a:ln>
        </p:spPr>
        <p:txBody>
          <a:bodyPr lIns="82800" rIns="82800" tIns="41400" bIns="41400" anchor="t">
            <a:noAutofit/>
          </a:bodyPr>
          <a:p>
            <a:pPr indent="0" algn="ctr">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3200" strike="noStrike" u="none">
                <a:solidFill>
                  <a:srgbClr val="ffff00"/>
                </a:solidFill>
                <a:effectLst/>
                <a:uFillTx/>
                <a:latin typeface="Frutiger 45 Light"/>
              </a:rPr>
              <a:t>Media Cast Streaming – FUTURE</a:t>
            </a:r>
            <a:endParaRPr b="0" lang="en-US" sz="3200" strike="noStrike" u="none">
              <a:solidFill>
                <a:srgbClr val="ffffff"/>
              </a:solidFill>
              <a:effectLst/>
              <a:uFillTx/>
              <a:latin typeface="Frutiger 45 Light"/>
            </a:endParaRPr>
          </a:p>
        </p:txBody>
      </p:sp>
      <p:sp>
        <p:nvSpPr>
          <p:cNvPr id="492" name=""/>
          <p:cNvSpPr/>
          <p:nvPr/>
        </p:nvSpPr>
        <p:spPr>
          <a:xfrm>
            <a:off x="125280" y="5243400"/>
            <a:ext cx="7880400" cy="714600"/>
          </a:xfrm>
          <a:prstGeom prst="rect">
            <a:avLst/>
          </a:prstGeom>
          <a:solidFill>
            <a:srgbClr val="0033cc"/>
          </a:solidFill>
          <a:ln w="12600">
            <a:solidFill>
              <a:srgbClr val="ffffff"/>
            </a:solidFill>
            <a:miter/>
          </a:ln>
          <a:effectLst>
            <a:outerShdw dist="17819" dir="2700000" blurRad="0" rotWithShape="0">
              <a:srgbClr val="808080"/>
            </a:outerShdw>
          </a:effectLst>
        </p:spPr>
        <p:style>
          <a:lnRef idx="0"/>
          <a:fillRef idx="0"/>
          <a:effectRef idx="0"/>
          <a:fontRef idx="minor"/>
        </p:style>
        <p:txBody>
          <a:bodyPr lIns="82800" rIns="82800" tIns="82800" bIns="82800" anchor="b">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800" strike="noStrike" u="none">
                <a:solidFill>
                  <a:srgbClr val="ffff00"/>
                </a:solidFill>
                <a:effectLst/>
                <a:uFillTx/>
                <a:latin typeface="Frutiger 45 Light"/>
              </a:rPr>
              <a:t>In the future, Media Cast will also distribute servers to ISPs not on the EIN network to enable a caching solution to avoid Internet congestion.</a:t>
            </a:r>
            <a:endParaRPr b="0" lang="en-US" sz="1800" strike="noStrike" u="none">
              <a:solidFill>
                <a:srgbClr val="ffffff"/>
              </a:solidFill>
              <a:effectLst/>
              <a:uFillTx/>
              <a:latin typeface="Times New Roman"/>
            </a:endParaRPr>
          </a:p>
        </p:txBody>
      </p:sp>
      <p:grpSp>
        <p:nvGrpSpPr>
          <p:cNvPr id="493" name=""/>
          <p:cNvGrpSpPr/>
          <p:nvPr/>
        </p:nvGrpSpPr>
        <p:grpSpPr>
          <a:xfrm>
            <a:off x="2830680" y="1492200"/>
            <a:ext cx="2336040" cy="803160"/>
            <a:chOff x="2830680" y="1492200"/>
            <a:chExt cx="2336040" cy="803160"/>
          </a:xfrm>
        </p:grpSpPr>
        <p:sp>
          <p:nvSpPr>
            <p:cNvPr id="494" name=""/>
            <p:cNvSpPr/>
            <p:nvPr/>
          </p:nvSpPr>
          <p:spPr>
            <a:xfrm>
              <a:off x="2830680" y="1492200"/>
              <a:ext cx="2336040" cy="803160"/>
            </a:xfrm>
            <a:custGeom>
              <a:avLst/>
              <a:gdLst>
                <a:gd name="GluePoint1X" fmla="*/ 463 w 702"/>
                <a:gd name="GluePoint1Y" fmla="*/ 53 h 558"/>
                <a:gd name="GluePoint2X" fmla="*/ 405 w 702"/>
                <a:gd name="GluePoint2Y" fmla="*/ 19 h 558"/>
                <a:gd name="GluePoint3X" fmla="*/ 346 w 702"/>
                <a:gd name="GluePoint3Y" fmla="*/ 0 h 558"/>
                <a:gd name="GluePoint4X" fmla="*/ 270 w 702"/>
                <a:gd name="GluePoint4Y" fmla="*/ 39 h 558"/>
              </a:gdLst>
              <a:ahLst/>
              <a:cxnLst>
                <a:cxn ang="0">
                  <a:pos x="GluePoint1X" y="GluePoint1Y"/>
                </a:cxn>
                <a:cxn ang="0">
                  <a:pos x="GluePoint2X" y="GluePoint2Y"/>
                </a:cxn>
                <a:cxn ang="0">
                  <a:pos x="GluePoint3X" y="GluePoint3Y"/>
                </a:cxn>
                <a:cxn ang="0">
                  <a:pos x="GluePoint4X" y="GluePoint4Y"/>
                </a:cxn>
              </a:cxnLst>
              <a:rect l="l" t="t" r="r" b="b"/>
              <a:pathLst>
                <a:path w="702" h="558">
                  <a:moveTo>
                    <a:pt x="253" y="98"/>
                  </a:moveTo>
                  <a:lnTo>
                    <a:pt x="251" y="90"/>
                  </a:lnTo>
                  <a:lnTo>
                    <a:pt x="251" y="83"/>
                  </a:lnTo>
                  <a:lnTo>
                    <a:pt x="252" y="75"/>
                  </a:lnTo>
                  <a:lnTo>
                    <a:pt x="254" y="67"/>
                  </a:lnTo>
                  <a:lnTo>
                    <a:pt x="256" y="60"/>
                  </a:lnTo>
                  <a:lnTo>
                    <a:pt x="260" y="53"/>
                  </a:lnTo>
                  <a:lnTo>
                    <a:pt x="264" y="46"/>
                  </a:lnTo>
                  <a:lnTo>
                    <a:pt x="270" y="39"/>
                  </a:lnTo>
                  <a:lnTo>
                    <a:pt x="276" y="33"/>
                  </a:lnTo>
                  <a:lnTo>
                    <a:pt x="282" y="28"/>
                  </a:lnTo>
                  <a:lnTo>
                    <a:pt x="289" y="21"/>
                  </a:lnTo>
                  <a:lnTo>
                    <a:pt x="296" y="16"/>
                  </a:lnTo>
                  <a:lnTo>
                    <a:pt x="304" y="12"/>
                  </a:lnTo>
                  <a:lnTo>
                    <a:pt x="312" y="8"/>
                  </a:lnTo>
                  <a:lnTo>
                    <a:pt x="320" y="5"/>
                  </a:lnTo>
                  <a:lnTo>
                    <a:pt x="328" y="3"/>
                  </a:lnTo>
                  <a:lnTo>
                    <a:pt x="337" y="1"/>
                  </a:lnTo>
                  <a:lnTo>
                    <a:pt x="346" y="0"/>
                  </a:lnTo>
                  <a:lnTo>
                    <a:pt x="355" y="0"/>
                  </a:lnTo>
                  <a:lnTo>
                    <a:pt x="363" y="1"/>
                  </a:lnTo>
                  <a:lnTo>
                    <a:pt x="372" y="3"/>
                  </a:lnTo>
                  <a:lnTo>
                    <a:pt x="380" y="4"/>
                  </a:lnTo>
                  <a:lnTo>
                    <a:pt x="389" y="8"/>
                  </a:lnTo>
                  <a:lnTo>
                    <a:pt x="397" y="14"/>
                  </a:lnTo>
                  <a:lnTo>
                    <a:pt x="405" y="19"/>
                  </a:lnTo>
                  <a:lnTo>
                    <a:pt x="411" y="26"/>
                  </a:lnTo>
                  <a:lnTo>
                    <a:pt x="418" y="36"/>
                  </a:lnTo>
                  <a:lnTo>
                    <a:pt x="424" y="45"/>
                  </a:lnTo>
                  <a:lnTo>
                    <a:pt x="430" y="56"/>
                  </a:lnTo>
                  <a:lnTo>
                    <a:pt x="434" y="68"/>
                  </a:lnTo>
                  <a:lnTo>
                    <a:pt x="438" y="82"/>
                  </a:lnTo>
                  <a:lnTo>
                    <a:pt x="441" y="98"/>
                  </a:lnTo>
                  <a:lnTo>
                    <a:pt x="442" y="89"/>
                  </a:lnTo>
                  <a:lnTo>
                    <a:pt x="444" y="80"/>
                  </a:lnTo>
                  <a:lnTo>
                    <a:pt x="448" y="72"/>
                  </a:lnTo>
                  <a:lnTo>
                    <a:pt x="452" y="65"/>
                  </a:lnTo>
                  <a:lnTo>
                    <a:pt x="463" y="53"/>
                  </a:lnTo>
                  <a:lnTo>
                    <a:pt x="470" y="48"/>
                  </a:lnTo>
                  <a:lnTo>
                    <a:pt x="477" y="44"/>
                  </a:lnTo>
                  <a:lnTo>
                    <a:pt x="484" y="41"/>
                  </a:lnTo>
                  <a:lnTo>
                    <a:pt x="492" y="39"/>
                  </a:lnTo>
                  <a:lnTo>
                    <a:pt x="501" y="36"/>
                  </a:lnTo>
                  <a:lnTo>
                    <a:pt x="510" y="36"/>
                  </a:lnTo>
                  <a:lnTo>
                    <a:pt x="518" y="34"/>
                  </a:lnTo>
                  <a:lnTo>
                    <a:pt x="527" y="34"/>
                  </a:lnTo>
                  <a:lnTo>
                    <a:pt x="537" y="36"/>
                  </a:lnTo>
                  <a:lnTo>
                    <a:pt x="546" y="37"/>
                  </a:lnTo>
                  <a:lnTo>
                    <a:pt x="554" y="40"/>
                  </a:lnTo>
                  <a:lnTo>
                    <a:pt x="563" y="44"/>
                  </a:lnTo>
                  <a:lnTo>
                    <a:pt x="571" y="48"/>
                  </a:lnTo>
                  <a:lnTo>
                    <a:pt x="578" y="53"/>
                  </a:lnTo>
                  <a:lnTo>
                    <a:pt x="586" y="59"/>
                  </a:lnTo>
                  <a:lnTo>
                    <a:pt x="599" y="73"/>
                  </a:lnTo>
                  <a:lnTo>
                    <a:pt x="604" y="82"/>
                  </a:lnTo>
                  <a:lnTo>
                    <a:pt x="608" y="91"/>
                  </a:lnTo>
                  <a:lnTo>
                    <a:pt x="612" y="101"/>
                  </a:lnTo>
                  <a:lnTo>
                    <a:pt x="614" y="112"/>
                  </a:lnTo>
                  <a:lnTo>
                    <a:pt x="616" y="124"/>
                  </a:lnTo>
                  <a:lnTo>
                    <a:pt x="616" y="136"/>
                  </a:lnTo>
                  <a:lnTo>
                    <a:pt x="616" y="150"/>
                  </a:lnTo>
                  <a:lnTo>
                    <a:pt x="613" y="164"/>
                  </a:lnTo>
                  <a:lnTo>
                    <a:pt x="610" y="180"/>
                  </a:lnTo>
                  <a:lnTo>
                    <a:pt x="612" y="180"/>
                  </a:lnTo>
                  <a:lnTo>
                    <a:pt x="614" y="181"/>
                  </a:lnTo>
                  <a:lnTo>
                    <a:pt x="621" y="181"/>
                  </a:lnTo>
                  <a:lnTo>
                    <a:pt x="624" y="182"/>
                  </a:lnTo>
                  <a:lnTo>
                    <a:pt x="626" y="183"/>
                  </a:lnTo>
                  <a:lnTo>
                    <a:pt x="629" y="183"/>
                  </a:lnTo>
                  <a:lnTo>
                    <a:pt x="632" y="184"/>
                  </a:lnTo>
                  <a:lnTo>
                    <a:pt x="634" y="185"/>
                  </a:lnTo>
                  <a:lnTo>
                    <a:pt x="637" y="186"/>
                  </a:lnTo>
                  <a:lnTo>
                    <a:pt x="639" y="187"/>
                  </a:lnTo>
                  <a:lnTo>
                    <a:pt x="642" y="188"/>
                  </a:lnTo>
                  <a:lnTo>
                    <a:pt x="644" y="189"/>
                  </a:lnTo>
                  <a:lnTo>
                    <a:pt x="647" y="189"/>
                  </a:lnTo>
                  <a:lnTo>
                    <a:pt x="649" y="191"/>
                  </a:lnTo>
                  <a:lnTo>
                    <a:pt x="652" y="192"/>
                  </a:lnTo>
                  <a:lnTo>
                    <a:pt x="654" y="194"/>
                  </a:lnTo>
                  <a:lnTo>
                    <a:pt x="656" y="195"/>
                  </a:lnTo>
                  <a:lnTo>
                    <a:pt x="658" y="197"/>
                  </a:lnTo>
                  <a:lnTo>
                    <a:pt x="660" y="198"/>
                  </a:lnTo>
                  <a:lnTo>
                    <a:pt x="664" y="202"/>
                  </a:lnTo>
                  <a:lnTo>
                    <a:pt x="666" y="202"/>
                  </a:lnTo>
                  <a:lnTo>
                    <a:pt x="679" y="216"/>
                  </a:lnTo>
                  <a:lnTo>
                    <a:pt x="680" y="219"/>
                  </a:lnTo>
                  <a:lnTo>
                    <a:pt x="682" y="221"/>
                  </a:lnTo>
                  <a:lnTo>
                    <a:pt x="686" y="226"/>
                  </a:lnTo>
                  <a:lnTo>
                    <a:pt x="689" y="232"/>
                  </a:lnTo>
                  <a:lnTo>
                    <a:pt x="691" y="238"/>
                  </a:lnTo>
                  <a:lnTo>
                    <a:pt x="694" y="243"/>
                  </a:lnTo>
                  <a:lnTo>
                    <a:pt x="696" y="251"/>
                  </a:lnTo>
                  <a:lnTo>
                    <a:pt x="698" y="257"/>
                  </a:lnTo>
                  <a:lnTo>
                    <a:pt x="699" y="263"/>
                  </a:lnTo>
                  <a:lnTo>
                    <a:pt x="701" y="271"/>
                  </a:lnTo>
                  <a:lnTo>
                    <a:pt x="701" y="290"/>
                  </a:lnTo>
                  <a:lnTo>
                    <a:pt x="699" y="298"/>
                  </a:lnTo>
                  <a:lnTo>
                    <a:pt x="699" y="304"/>
                  </a:lnTo>
                  <a:lnTo>
                    <a:pt x="697" y="312"/>
                  </a:lnTo>
                  <a:lnTo>
                    <a:pt x="696" y="318"/>
                  </a:lnTo>
                  <a:lnTo>
                    <a:pt x="694" y="324"/>
                  </a:lnTo>
                  <a:lnTo>
                    <a:pt x="691" y="331"/>
                  </a:lnTo>
                  <a:lnTo>
                    <a:pt x="688" y="337"/>
                  </a:lnTo>
                  <a:lnTo>
                    <a:pt x="685" y="343"/>
                  </a:lnTo>
                  <a:lnTo>
                    <a:pt x="681" y="348"/>
                  </a:lnTo>
                  <a:lnTo>
                    <a:pt x="676" y="354"/>
                  </a:lnTo>
                  <a:lnTo>
                    <a:pt x="668" y="364"/>
                  </a:lnTo>
                  <a:lnTo>
                    <a:pt x="662" y="368"/>
                  </a:lnTo>
                  <a:lnTo>
                    <a:pt x="657" y="372"/>
                  </a:lnTo>
                  <a:lnTo>
                    <a:pt x="652" y="376"/>
                  </a:lnTo>
                  <a:lnTo>
                    <a:pt x="645" y="379"/>
                  </a:lnTo>
                  <a:lnTo>
                    <a:pt x="639" y="382"/>
                  </a:lnTo>
                  <a:lnTo>
                    <a:pt x="632" y="384"/>
                  </a:lnTo>
                  <a:lnTo>
                    <a:pt x="624" y="386"/>
                  </a:lnTo>
                  <a:lnTo>
                    <a:pt x="618" y="387"/>
                  </a:lnTo>
                  <a:lnTo>
                    <a:pt x="610" y="387"/>
                  </a:lnTo>
                  <a:lnTo>
                    <a:pt x="613" y="397"/>
                  </a:lnTo>
                  <a:lnTo>
                    <a:pt x="616" y="407"/>
                  </a:lnTo>
                  <a:lnTo>
                    <a:pt x="618" y="416"/>
                  </a:lnTo>
                  <a:lnTo>
                    <a:pt x="618" y="435"/>
                  </a:lnTo>
                  <a:lnTo>
                    <a:pt x="616" y="444"/>
                  </a:lnTo>
                  <a:lnTo>
                    <a:pt x="614" y="451"/>
                  </a:lnTo>
                  <a:lnTo>
                    <a:pt x="610" y="461"/>
                  </a:lnTo>
                  <a:lnTo>
                    <a:pt x="607" y="469"/>
                  </a:lnTo>
                  <a:lnTo>
                    <a:pt x="602" y="475"/>
                  </a:lnTo>
                  <a:lnTo>
                    <a:pt x="597" y="484"/>
                  </a:lnTo>
                  <a:lnTo>
                    <a:pt x="585" y="497"/>
                  </a:lnTo>
                  <a:lnTo>
                    <a:pt x="578" y="502"/>
                  </a:lnTo>
                  <a:lnTo>
                    <a:pt x="571" y="506"/>
                  </a:lnTo>
                  <a:lnTo>
                    <a:pt x="564" y="511"/>
                  </a:lnTo>
                  <a:lnTo>
                    <a:pt x="555" y="516"/>
                  </a:lnTo>
                  <a:lnTo>
                    <a:pt x="547" y="519"/>
                  </a:lnTo>
                  <a:lnTo>
                    <a:pt x="539" y="520"/>
                  </a:lnTo>
                  <a:lnTo>
                    <a:pt x="531" y="523"/>
                  </a:lnTo>
                  <a:lnTo>
                    <a:pt x="514" y="523"/>
                  </a:lnTo>
                  <a:lnTo>
                    <a:pt x="505" y="522"/>
                  </a:lnTo>
                  <a:lnTo>
                    <a:pt x="497" y="520"/>
                  </a:lnTo>
                  <a:lnTo>
                    <a:pt x="489" y="517"/>
                  </a:lnTo>
                  <a:lnTo>
                    <a:pt x="481" y="513"/>
                  </a:lnTo>
                  <a:lnTo>
                    <a:pt x="474" y="509"/>
                  </a:lnTo>
                  <a:lnTo>
                    <a:pt x="466" y="503"/>
                  </a:lnTo>
                  <a:lnTo>
                    <a:pt x="459" y="495"/>
                  </a:lnTo>
                  <a:lnTo>
                    <a:pt x="453" y="487"/>
                  </a:lnTo>
                  <a:lnTo>
                    <a:pt x="446" y="478"/>
                  </a:lnTo>
                  <a:lnTo>
                    <a:pt x="441" y="467"/>
                  </a:lnTo>
                  <a:lnTo>
                    <a:pt x="442" y="475"/>
                  </a:lnTo>
                  <a:lnTo>
                    <a:pt x="442" y="483"/>
                  </a:lnTo>
                  <a:lnTo>
                    <a:pt x="441" y="489"/>
                  </a:lnTo>
                  <a:lnTo>
                    <a:pt x="439" y="498"/>
                  </a:lnTo>
                  <a:lnTo>
                    <a:pt x="436" y="505"/>
                  </a:lnTo>
                  <a:lnTo>
                    <a:pt x="433" y="511"/>
                  </a:lnTo>
                  <a:lnTo>
                    <a:pt x="428" y="517"/>
                  </a:lnTo>
                  <a:lnTo>
                    <a:pt x="418" y="530"/>
                  </a:lnTo>
                  <a:lnTo>
                    <a:pt x="413" y="535"/>
                  </a:lnTo>
                  <a:lnTo>
                    <a:pt x="405" y="539"/>
                  </a:lnTo>
                  <a:lnTo>
                    <a:pt x="399" y="544"/>
                  </a:lnTo>
                  <a:lnTo>
                    <a:pt x="391" y="548"/>
                  </a:lnTo>
                  <a:lnTo>
                    <a:pt x="384" y="550"/>
                  </a:lnTo>
                  <a:lnTo>
                    <a:pt x="376" y="552"/>
                  </a:lnTo>
                  <a:lnTo>
                    <a:pt x="367" y="555"/>
                  </a:lnTo>
                  <a:lnTo>
                    <a:pt x="359" y="555"/>
                  </a:lnTo>
                  <a:lnTo>
                    <a:pt x="352" y="557"/>
                  </a:lnTo>
                  <a:lnTo>
                    <a:pt x="343" y="555"/>
                  </a:lnTo>
                  <a:lnTo>
                    <a:pt x="335" y="555"/>
                  </a:lnTo>
                  <a:lnTo>
                    <a:pt x="327" y="552"/>
                  </a:lnTo>
                  <a:lnTo>
                    <a:pt x="319" y="549"/>
                  </a:lnTo>
                  <a:lnTo>
                    <a:pt x="311" y="547"/>
                  </a:lnTo>
                  <a:lnTo>
                    <a:pt x="304" y="541"/>
                  </a:lnTo>
                  <a:lnTo>
                    <a:pt x="297" y="536"/>
                  </a:lnTo>
                  <a:lnTo>
                    <a:pt x="290" y="528"/>
                  </a:lnTo>
                  <a:lnTo>
                    <a:pt x="284" y="520"/>
                  </a:lnTo>
                  <a:lnTo>
                    <a:pt x="278" y="513"/>
                  </a:lnTo>
                  <a:lnTo>
                    <a:pt x="273" y="502"/>
                  </a:lnTo>
                  <a:lnTo>
                    <a:pt x="268" y="491"/>
                  </a:lnTo>
                  <a:lnTo>
                    <a:pt x="264" y="479"/>
                  </a:lnTo>
                  <a:lnTo>
                    <a:pt x="261" y="465"/>
                  </a:lnTo>
                  <a:lnTo>
                    <a:pt x="259" y="472"/>
                  </a:lnTo>
                  <a:lnTo>
                    <a:pt x="256" y="478"/>
                  </a:lnTo>
                  <a:lnTo>
                    <a:pt x="252" y="484"/>
                  </a:lnTo>
                  <a:lnTo>
                    <a:pt x="248" y="489"/>
                  </a:lnTo>
                  <a:lnTo>
                    <a:pt x="243" y="495"/>
                  </a:lnTo>
                  <a:lnTo>
                    <a:pt x="237" y="499"/>
                  </a:lnTo>
                  <a:lnTo>
                    <a:pt x="231" y="503"/>
                  </a:lnTo>
                  <a:lnTo>
                    <a:pt x="224" y="506"/>
                  </a:lnTo>
                  <a:lnTo>
                    <a:pt x="217" y="510"/>
                  </a:lnTo>
                  <a:lnTo>
                    <a:pt x="210" y="513"/>
                  </a:lnTo>
                  <a:lnTo>
                    <a:pt x="203" y="513"/>
                  </a:lnTo>
                  <a:lnTo>
                    <a:pt x="195" y="516"/>
                  </a:lnTo>
                  <a:lnTo>
                    <a:pt x="171" y="516"/>
                  </a:lnTo>
                  <a:lnTo>
                    <a:pt x="163" y="513"/>
                  </a:lnTo>
                  <a:lnTo>
                    <a:pt x="154" y="511"/>
                  </a:lnTo>
                  <a:lnTo>
                    <a:pt x="147" y="510"/>
                  </a:lnTo>
                  <a:lnTo>
                    <a:pt x="139" y="506"/>
                  </a:lnTo>
                  <a:lnTo>
                    <a:pt x="132" y="502"/>
                  </a:lnTo>
                  <a:lnTo>
                    <a:pt x="125" y="497"/>
                  </a:lnTo>
                  <a:lnTo>
                    <a:pt x="118" y="491"/>
                  </a:lnTo>
                  <a:lnTo>
                    <a:pt x="111" y="485"/>
                  </a:lnTo>
                  <a:lnTo>
                    <a:pt x="106" y="476"/>
                  </a:lnTo>
                  <a:lnTo>
                    <a:pt x="101" y="469"/>
                  </a:lnTo>
                  <a:lnTo>
                    <a:pt x="97" y="460"/>
                  </a:lnTo>
                  <a:lnTo>
                    <a:pt x="92" y="450"/>
                  </a:lnTo>
                  <a:lnTo>
                    <a:pt x="88" y="439"/>
                  </a:lnTo>
                  <a:lnTo>
                    <a:pt x="86" y="427"/>
                  </a:lnTo>
                  <a:lnTo>
                    <a:pt x="85" y="414"/>
                  </a:lnTo>
                  <a:lnTo>
                    <a:pt x="84" y="401"/>
                  </a:lnTo>
                  <a:lnTo>
                    <a:pt x="84" y="386"/>
                  </a:lnTo>
                  <a:lnTo>
                    <a:pt x="81" y="386"/>
                  </a:lnTo>
                  <a:lnTo>
                    <a:pt x="78" y="385"/>
                  </a:lnTo>
                  <a:lnTo>
                    <a:pt x="74" y="385"/>
                  </a:lnTo>
                  <a:lnTo>
                    <a:pt x="71" y="384"/>
                  </a:lnTo>
                  <a:lnTo>
                    <a:pt x="68" y="384"/>
                  </a:lnTo>
                  <a:lnTo>
                    <a:pt x="67" y="383"/>
                  </a:lnTo>
                  <a:lnTo>
                    <a:pt x="64" y="382"/>
                  </a:lnTo>
                  <a:lnTo>
                    <a:pt x="62" y="382"/>
                  </a:lnTo>
                  <a:lnTo>
                    <a:pt x="60" y="381"/>
                  </a:lnTo>
                  <a:lnTo>
                    <a:pt x="58" y="380"/>
                  </a:lnTo>
                  <a:lnTo>
                    <a:pt x="56" y="379"/>
                  </a:lnTo>
                  <a:lnTo>
                    <a:pt x="53" y="378"/>
                  </a:lnTo>
                  <a:lnTo>
                    <a:pt x="52" y="377"/>
                  </a:lnTo>
                  <a:lnTo>
                    <a:pt x="50" y="376"/>
                  </a:lnTo>
                  <a:lnTo>
                    <a:pt x="47" y="375"/>
                  </a:lnTo>
                  <a:lnTo>
                    <a:pt x="45" y="373"/>
                  </a:lnTo>
                  <a:lnTo>
                    <a:pt x="43" y="372"/>
                  </a:lnTo>
                  <a:lnTo>
                    <a:pt x="42" y="371"/>
                  </a:lnTo>
                  <a:lnTo>
                    <a:pt x="39" y="369"/>
                  </a:lnTo>
                  <a:lnTo>
                    <a:pt x="37" y="368"/>
                  </a:lnTo>
                  <a:lnTo>
                    <a:pt x="35" y="366"/>
                  </a:lnTo>
                  <a:lnTo>
                    <a:pt x="34" y="365"/>
                  </a:lnTo>
                  <a:lnTo>
                    <a:pt x="18" y="347"/>
                  </a:lnTo>
                  <a:lnTo>
                    <a:pt x="14" y="342"/>
                  </a:lnTo>
                  <a:lnTo>
                    <a:pt x="11" y="337"/>
                  </a:lnTo>
                  <a:lnTo>
                    <a:pt x="9" y="331"/>
                  </a:lnTo>
                  <a:lnTo>
                    <a:pt x="6" y="326"/>
                  </a:lnTo>
                  <a:lnTo>
                    <a:pt x="4" y="320"/>
                  </a:lnTo>
                  <a:lnTo>
                    <a:pt x="3" y="313"/>
                  </a:lnTo>
                  <a:lnTo>
                    <a:pt x="1" y="307"/>
                  </a:lnTo>
                  <a:lnTo>
                    <a:pt x="0" y="301"/>
                  </a:lnTo>
                  <a:lnTo>
                    <a:pt x="0" y="282"/>
                  </a:lnTo>
                  <a:lnTo>
                    <a:pt x="1" y="276"/>
                  </a:lnTo>
                  <a:lnTo>
                    <a:pt x="1" y="269"/>
                  </a:lnTo>
                  <a:lnTo>
                    <a:pt x="3" y="263"/>
                  </a:lnTo>
                  <a:lnTo>
                    <a:pt x="4" y="257"/>
                  </a:lnTo>
                  <a:lnTo>
                    <a:pt x="6" y="251"/>
                  </a:lnTo>
                  <a:lnTo>
                    <a:pt x="9" y="244"/>
                  </a:lnTo>
                  <a:lnTo>
                    <a:pt x="11" y="238"/>
                  </a:lnTo>
                  <a:lnTo>
                    <a:pt x="14" y="233"/>
                  </a:lnTo>
                  <a:lnTo>
                    <a:pt x="18" y="227"/>
                  </a:lnTo>
                  <a:lnTo>
                    <a:pt x="21" y="222"/>
                  </a:lnTo>
                  <a:lnTo>
                    <a:pt x="30" y="212"/>
                  </a:lnTo>
                  <a:lnTo>
                    <a:pt x="35" y="207"/>
                  </a:lnTo>
                  <a:lnTo>
                    <a:pt x="40" y="202"/>
                  </a:lnTo>
                  <a:lnTo>
                    <a:pt x="46" y="198"/>
                  </a:lnTo>
                  <a:lnTo>
                    <a:pt x="52" y="195"/>
                  </a:lnTo>
                  <a:lnTo>
                    <a:pt x="58" y="191"/>
                  </a:lnTo>
                  <a:lnTo>
                    <a:pt x="65" y="188"/>
                  </a:lnTo>
                  <a:lnTo>
                    <a:pt x="71" y="185"/>
                  </a:lnTo>
                  <a:lnTo>
                    <a:pt x="78" y="183"/>
                  </a:lnTo>
                  <a:lnTo>
                    <a:pt x="86" y="181"/>
                  </a:lnTo>
                  <a:lnTo>
                    <a:pt x="84" y="167"/>
                  </a:lnTo>
                  <a:lnTo>
                    <a:pt x="82" y="155"/>
                  </a:lnTo>
                  <a:lnTo>
                    <a:pt x="81" y="143"/>
                  </a:lnTo>
                  <a:lnTo>
                    <a:pt x="82" y="131"/>
                  </a:lnTo>
                  <a:lnTo>
                    <a:pt x="83" y="120"/>
                  </a:lnTo>
                  <a:lnTo>
                    <a:pt x="86" y="110"/>
                  </a:lnTo>
                  <a:lnTo>
                    <a:pt x="88" y="101"/>
                  </a:lnTo>
                  <a:lnTo>
                    <a:pt x="92" y="92"/>
                  </a:lnTo>
                  <a:lnTo>
                    <a:pt x="97" y="83"/>
                  </a:lnTo>
                  <a:lnTo>
                    <a:pt x="101" y="76"/>
                  </a:lnTo>
                  <a:lnTo>
                    <a:pt x="107" y="69"/>
                  </a:lnTo>
                  <a:lnTo>
                    <a:pt x="114" y="64"/>
                  </a:lnTo>
                  <a:lnTo>
                    <a:pt x="120" y="57"/>
                  </a:lnTo>
                  <a:lnTo>
                    <a:pt x="127" y="53"/>
                  </a:lnTo>
                  <a:lnTo>
                    <a:pt x="134" y="50"/>
                  </a:lnTo>
                  <a:lnTo>
                    <a:pt x="141" y="45"/>
                  </a:lnTo>
                  <a:lnTo>
                    <a:pt x="149" y="43"/>
                  </a:lnTo>
                  <a:lnTo>
                    <a:pt x="157" y="41"/>
                  </a:lnTo>
                  <a:lnTo>
                    <a:pt x="165" y="40"/>
                  </a:lnTo>
                  <a:lnTo>
                    <a:pt x="181" y="40"/>
                  </a:lnTo>
                  <a:lnTo>
                    <a:pt x="189" y="41"/>
                  </a:lnTo>
                  <a:lnTo>
                    <a:pt x="197" y="43"/>
                  </a:lnTo>
                  <a:lnTo>
                    <a:pt x="204" y="46"/>
                  </a:lnTo>
                  <a:lnTo>
                    <a:pt x="212" y="50"/>
                  </a:lnTo>
                  <a:lnTo>
                    <a:pt x="219" y="54"/>
                  </a:lnTo>
                  <a:lnTo>
                    <a:pt x="226" y="59"/>
                  </a:lnTo>
                  <a:lnTo>
                    <a:pt x="232" y="65"/>
                  </a:lnTo>
                  <a:lnTo>
                    <a:pt x="239" y="72"/>
                  </a:lnTo>
                  <a:lnTo>
                    <a:pt x="244" y="80"/>
                  </a:lnTo>
                  <a:lnTo>
                    <a:pt x="248" y="89"/>
                  </a:lnTo>
                  <a:lnTo>
                    <a:pt x="253" y="98"/>
                  </a:lnTo>
                </a:path>
              </a:pathLst>
            </a:custGeom>
            <a:solidFill>
              <a:srgbClr val="ffffff"/>
            </a:solidFill>
            <a:ln cap="rnd" w="9360">
              <a:solidFill>
                <a:srgbClr val="ffffff"/>
              </a:solidFill>
              <a:round/>
            </a:ln>
          </p:spPr>
          <p:style>
            <a:lnRef idx="0"/>
            <a:fillRef idx="0"/>
            <a:effectRef idx="0"/>
            <a:fontRef idx="minor"/>
          </p:style>
          <p:txBody>
            <a:bodyPr lIns="0" rIns="0" tIns="0" bIns="0" anchor="ctr" anchorCtr="1">
              <a:spAutoFit/>
            </a:bodyPr>
            <a:p>
              <a:endParaRPr b="0" lang="en-US" sz="2400" strike="noStrike" u="none">
                <a:solidFill>
                  <a:srgbClr val="ffffff"/>
                </a:solidFill>
                <a:effectLst/>
                <a:uFillTx/>
                <a:latin typeface="Times New Roman"/>
              </a:endParaRPr>
            </a:p>
          </p:txBody>
        </p:sp>
        <p:sp>
          <p:nvSpPr>
            <p:cNvPr id="495" name=""/>
            <p:cNvSpPr/>
            <p:nvPr/>
          </p:nvSpPr>
          <p:spPr>
            <a:xfrm>
              <a:off x="3133080" y="1769760"/>
              <a:ext cx="1727280" cy="244080"/>
            </a:xfrm>
            <a:prstGeom prst="rect">
              <a:avLst/>
            </a:prstGeom>
            <a:noFill/>
            <a:ln w="0">
              <a:noFill/>
            </a:ln>
          </p:spPr>
          <p:style>
            <a:lnRef idx="0"/>
            <a:fillRef idx="0"/>
            <a:effectRef idx="0"/>
            <a:fontRef idx="minor"/>
          </p:style>
          <p:txBody>
            <a:bodyPr lIns="0" rIns="0" tIns="0" bIns="0" anchor="ctr" anchorCtr="1">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600" strike="noStrike" u="none">
                  <a:solidFill>
                    <a:srgbClr val="000000"/>
                  </a:solidFill>
                  <a:effectLst/>
                  <a:uFillTx/>
                  <a:latin typeface="Frutiger 45 Light"/>
                </a:rPr>
                <a:t>“Public” Internet</a:t>
              </a:r>
              <a:endParaRPr b="0" lang="en-US" sz="1600" strike="noStrike" u="none">
                <a:solidFill>
                  <a:srgbClr val="ffffff"/>
                </a:solidFill>
                <a:effectLst/>
                <a:uFillTx/>
                <a:latin typeface="Times New Roman"/>
              </a:endParaRPr>
            </a:p>
          </p:txBody>
        </p:sp>
      </p:grpSp>
      <p:grpSp>
        <p:nvGrpSpPr>
          <p:cNvPr id="496" name=""/>
          <p:cNvGrpSpPr/>
          <p:nvPr/>
        </p:nvGrpSpPr>
        <p:grpSpPr>
          <a:xfrm>
            <a:off x="2863800" y="3540240"/>
            <a:ext cx="2338560" cy="803160"/>
            <a:chOff x="2863800" y="3540240"/>
            <a:chExt cx="2338560" cy="803160"/>
          </a:xfrm>
        </p:grpSpPr>
        <p:sp>
          <p:nvSpPr>
            <p:cNvPr id="497" name=""/>
            <p:cNvSpPr/>
            <p:nvPr/>
          </p:nvSpPr>
          <p:spPr>
            <a:xfrm>
              <a:off x="2863800" y="3540240"/>
              <a:ext cx="2338560" cy="803160"/>
            </a:xfrm>
            <a:custGeom>
              <a:avLst/>
              <a:gdLst>
                <a:gd name="GluePoint1X" fmla="*/ 546 w 702"/>
                <a:gd name="GluePoint1Y" fmla="*/ 37 h 558"/>
                <a:gd name="GluePoint2X" fmla="*/ 604 w 702"/>
                <a:gd name="GluePoint2Y" fmla="*/ 82 h 558"/>
                <a:gd name="GluePoint3X" fmla="*/ 276 w 702"/>
                <a:gd name="GluePoint3Y" fmla="*/ 33 h 558"/>
                <a:gd name="GluePoint4X" fmla="*/ 397 w 702"/>
                <a:gd name="GluePoint4Y" fmla="*/ 14 h 558"/>
              </a:gdLst>
              <a:ahLst/>
              <a:cxnLst>
                <a:cxn ang="0">
                  <a:pos x="GluePoint1X" y="GluePoint1Y"/>
                </a:cxn>
                <a:cxn ang="0">
                  <a:pos x="GluePoint2X" y="GluePoint2Y"/>
                </a:cxn>
                <a:cxn ang="0">
                  <a:pos x="GluePoint3X" y="GluePoint3Y"/>
                </a:cxn>
                <a:cxn ang="0">
                  <a:pos x="GluePoint4X" y="GluePoint4Y"/>
                </a:cxn>
              </a:cxnLst>
              <a:rect l="l" t="t" r="r" b="b"/>
              <a:pathLst>
                <a:path w="702" h="558">
                  <a:moveTo>
                    <a:pt x="253" y="98"/>
                  </a:moveTo>
                  <a:lnTo>
                    <a:pt x="251" y="90"/>
                  </a:lnTo>
                  <a:lnTo>
                    <a:pt x="251" y="83"/>
                  </a:lnTo>
                  <a:lnTo>
                    <a:pt x="252" y="75"/>
                  </a:lnTo>
                  <a:lnTo>
                    <a:pt x="254" y="67"/>
                  </a:lnTo>
                  <a:lnTo>
                    <a:pt x="256" y="60"/>
                  </a:lnTo>
                  <a:lnTo>
                    <a:pt x="260" y="53"/>
                  </a:lnTo>
                  <a:lnTo>
                    <a:pt x="264" y="46"/>
                  </a:lnTo>
                  <a:lnTo>
                    <a:pt x="270" y="39"/>
                  </a:lnTo>
                  <a:lnTo>
                    <a:pt x="276" y="33"/>
                  </a:lnTo>
                  <a:lnTo>
                    <a:pt x="282" y="28"/>
                  </a:lnTo>
                  <a:lnTo>
                    <a:pt x="289" y="21"/>
                  </a:lnTo>
                  <a:lnTo>
                    <a:pt x="296" y="16"/>
                  </a:lnTo>
                  <a:lnTo>
                    <a:pt x="304" y="12"/>
                  </a:lnTo>
                  <a:lnTo>
                    <a:pt x="312" y="8"/>
                  </a:lnTo>
                  <a:lnTo>
                    <a:pt x="320" y="5"/>
                  </a:lnTo>
                  <a:lnTo>
                    <a:pt x="328" y="3"/>
                  </a:lnTo>
                  <a:lnTo>
                    <a:pt x="337" y="1"/>
                  </a:lnTo>
                  <a:lnTo>
                    <a:pt x="346" y="0"/>
                  </a:lnTo>
                  <a:lnTo>
                    <a:pt x="355" y="0"/>
                  </a:lnTo>
                  <a:lnTo>
                    <a:pt x="363" y="1"/>
                  </a:lnTo>
                  <a:lnTo>
                    <a:pt x="372" y="3"/>
                  </a:lnTo>
                  <a:lnTo>
                    <a:pt x="380" y="4"/>
                  </a:lnTo>
                  <a:lnTo>
                    <a:pt x="389" y="8"/>
                  </a:lnTo>
                  <a:lnTo>
                    <a:pt x="397" y="14"/>
                  </a:lnTo>
                  <a:lnTo>
                    <a:pt x="405" y="19"/>
                  </a:lnTo>
                  <a:lnTo>
                    <a:pt x="411" y="26"/>
                  </a:lnTo>
                  <a:lnTo>
                    <a:pt x="418" y="36"/>
                  </a:lnTo>
                  <a:lnTo>
                    <a:pt x="424" y="45"/>
                  </a:lnTo>
                  <a:lnTo>
                    <a:pt x="430" y="56"/>
                  </a:lnTo>
                  <a:lnTo>
                    <a:pt x="434" y="68"/>
                  </a:lnTo>
                  <a:lnTo>
                    <a:pt x="438" y="82"/>
                  </a:lnTo>
                  <a:lnTo>
                    <a:pt x="441" y="98"/>
                  </a:lnTo>
                  <a:lnTo>
                    <a:pt x="442" y="89"/>
                  </a:lnTo>
                  <a:lnTo>
                    <a:pt x="444" y="80"/>
                  </a:lnTo>
                  <a:lnTo>
                    <a:pt x="448" y="72"/>
                  </a:lnTo>
                  <a:lnTo>
                    <a:pt x="452" y="65"/>
                  </a:lnTo>
                  <a:lnTo>
                    <a:pt x="463" y="53"/>
                  </a:lnTo>
                  <a:lnTo>
                    <a:pt x="470" y="48"/>
                  </a:lnTo>
                  <a:lnTo>
                    <a:pt x="477" y="44"/>
                  </a:lnTo>
                  <a:lnTo>
                    <a:pt x="484" y="41"/>
                  </a:lnTo>
                  <a:lnTo>
                    <a:pt x="492" y="39"/>
                  </a:lnTo>
                  <a:lnTo>
                    <a:pt x="501" y="36"/>
                  </a:lnTo>
                  <a:lnTo>
                    <a:pt x="510" y="36"/>
                  </a:lnTo>
                  <a:lnTo>
                    <a:pt x="518" y="34"/>
                  </a:lnTo>
                  <a:lnTo>
                    <a:pt x="527" y="34"/>
                  </a:lnTo>
                  <a:lnTo>
                    <a:pt x="537" y="36"/>
                  </a:lnTo>
                  <a:lnTo>
                    <a:pt x="546" y="37"/>
                  </a:lnTo>
                  <a:lnTo>
                    <a:pt x="554" y="40"/>
                  </a:lnTo>
                  <a:lnTo>
                    <a:pt x="563" y="44"/>
                  </a:lnTo>
                  <a:lnTo>
                    <a:pt x="571" y="48"/>
                  </a:lnTo>
                  <a:lnTo>
                    <a:pt x="578" y="53"/>
                  </a:lnTo>
                  <a:lnTo>
                    <a:pt x="586" y="59"/>
                  </a:lnTo>
                  <a:lnTo>
                    <a:pt x="599" y="73"/>
                  </a:lnTo>
                  <a:lnTo>
                    <a:pt x="604" y="82"/>
                  </a:lnTo>
                  <a:lnTo>
                    <a:pt x="608" y="91"/>
                  </a:lnTo>
                  <a:lnTo>
                    <a:pt x="612" y="101"/>
                  </a:lnTo>
                  <a:lnTo>
                    <a:pt x="614" y="112"/>
                  </a:lnTo>
                  <a:lnTo>
                    <a:pt x="616" y="124"/>
                  </a:lnTo>
                  <a:lnTo>
                    <a:pt x="616" y="136"/>
                  </a:lnTo>
                  <a:lnTo>
                    <a:pt x="616" y="150"/>
                  </a:lnTo>
                  <a:lnTo>
                    <a:pt x="613" y="164"/>
                  </a:lnTo>
                  <a:lnTo>
                    <a:pt x="610" y="180"/>
                  </a:lnTo>
                  <a:lnTo>
                    <a:pt x="612" y="180"/>
                  </a:lnTo>
                  <a:lnTo>
                    <a:pt x="614" y="181"/>
                  </a:lnTo>
                  <a:lnTo>
                    <a:pt x="621" y="181"/>
                  </a:lnTo>
                  <a:lnTo>
                    <a:pt x="624" y="182"/>
                  </a:lnTo>
                  <a:lnTo>
                    <a:pt x="626" y="183"/>
                  </a:lnTo>
                  <a:lnTo>
                    <a:pt x="629" y="183"/>
                  </a:lnTo>
                  <a:lnTo>
                    <a:pt x="632" y="184"/>
                  </a:lnTo>
                  <a:lnTo>
                    <a:pt x="634" y="185"/>
                  </a:lnTo>
                  <a:lnTo>
                    <a:pt x="637" y="186"/>
                  </a:lnTo>
                  <a:lnTo>
                    <a:pt x="639" y="187"/>
                  </a:lnTo>
                  <a:lnTo>
                    <a:pt x="642" y="188"/>
                  </a:lnTo>
                  <a:lnTo>
                    <a:pt x="644" y="189"/>
                  </a:lnTo>
                  <a:lnTo>
                    <a:pt x="647" y="189"/>
                  </a:lnTo>
                  <a:lnTo>
                    <a:pt x="649" y="191"/>
                  </a:lnTo>
                  <a:lnTo>
                    <a:pt x="652" y="192"/>
                  </a:lnTo>
                  <a:lnTo>
                    <a:pt x="654" y="194"/>
                  </a:lnTo>
                  <a:lnTo>
                    <a:pt x="656" y="195"/>
                  </a:lnTo>
                  <a:lnTo>
                    <a:pt x="658" y="197"/>
                  </a:lnTo>
                  <a:lnTo>
                    <a:pt x="660" y="198"/>
                  </a:lnTo>
                  <a:lnTo>
                    <a:pt x="664" y="202"/>
                  </a:lnTo>
                  <a:lnTo>
                    <a:pt x="666" y="202"/>
                  </a:lnTo>
                  <a:lnTo>
                    <a:pt x="679" y="216"/>
                  </a:lnTo>
                  <a:lnTo>
                    <a:pt x="680" y="219"/>
                  </a:lnTo>
                  <a:lnTo>
                    <a:pt x="682" y="221"/>
                  </a:lnTo>
                  <a:lnTo>
                    <a:pt x="686" y="226"/>
                  </a:lnTo>
                  <a:lnTo>
                    <a:pt x="689" y="232"/>
                  </a:lnTo>
                  <a:lnTo>
                    <a:pt x="691" y="238"/>
                  </a:lnTo>
                  <a:lnTo>
                    <a:pt x="694" y="243"/>
                  </a:lnTo>
                  <a:lnTo>
                    <a:pt x="696" y="251"/>
                  </a:lnTo>
                  <a:lnTo>
                    <a:pt x="698" y="257"/>
                  </a:lnTo>
                  <a:lnTo>
                    <a:pt x="699" y="263"/>
                  </a:lnTo>
                  <a:lnTo>
                    <a:pt x="701" y="271"/>
                  </a:lnTo>
                  <a:lnTo>
                    <a:pt x="701" y="290"/>
                  </a:lnTo>
                  <a:lnTo>
                    <a:pt x="699" y="298"/>
                  </a:lnTo>
                  <a:lnTo>
                    <a:pt x="699" y="304"/>
                  </a:lnTo>
                  <a:lnTo>
                    <a:pt x="697" y="312"/>
                  </a:lnTo>
                  <a:lnTo>
                    <a:pt x="696" y="318"/>
                  </a:lnTo>
                  <a:lnTo>
                    <a:pt x="694" y="324"/>
                  </a:lnTo>
                  <a:lnTo>
                    <a:pt x="691" y="331"/>
                  </a:lnTo>
                  <a:lnTo>
                    <a:pt x="688" y="337"/>
                  </a:lnTo>
                  <a:lnTo>
                    <a:pt x="685" y="343"/>
                  </a:lnTo>
                  <a:lnTo>
                    <a:pt x="681" y="348"/>
                  </a:lnTo>
                  <a:lnTo>
                    <a:pt x="676" y="354"/>
                  </a:lnTo>
                  <a:lnTo>
                    <a:pt x="668" y="364"/>
                  </a:lnTo>
                  <a:lnTo>
                    <a:pt x="662" y="368"/>
                  </a:lnTo>
                  <a:lnTo>
                    <a:pt x="657" y="372"/>
                  </a:lnTo>
                  <a:lnTo>
                    <a:pt x="652" y="376"/>
                  </a:lnTo>
                  <a:lnTo>
                    <a:pt x="645" y="379"/>
                  </a:lnTo>
                  <a:lnTo>
                    <a:pt x="639" y="382"/>
                  </a:lnTo>
                  <a:lnTo>
                    <a:pt x="632" y="384"/>
                  </a:lnTo>
                  <a:lnTo>
                    <a:pt x="624" y="386"/>
                  </a:lnTo>
                  <a:lnTo>
                    <a:pt x="618" y="387"/>
                  </a:lnTo>
                  <a:lnTo>
                    <a:pt x="610" y="387"/>
                  </a:lnTo>
                  <a:lnTo>
                    <a:pt x="613" y="397"/>
                  </a:lnTo>
                  <a:lnTo>
                    <a:pt x="616" y="407"/>
                  </a:lnTo>
                  <a:lnTo>
                    <a:pt x="618" y="416"/>
                  </a:lnTo>
                  <a:lnTo>
                    <a:pt x="618" y="435"/>
                  </a:lnTo>
                  <a:lnTo>
                    <a:pt x="616" y="444"/>
                  </a:lnTo>
                  <a:lnTo>
                    <a:pt x="614" y="451"/>
                  </a:lnTo>
                  <a:lnTo>
                    <a:pt x="610" y="461"/>
                  </a:lnTo>
                  <a:lnTo>
                    <a:pt x="607" y="469"/>
                  </a:lnTo>
                  <a:lnTo>
                    <a:pt x="602" y="475"/>
                  </a:lnTo>
                  <a:lnTo>
                    <a:pt x="597" y="484"/>
                  </a:lnTo>
                  <a:lnTo>
                    <a:pt x="585" y="497"/>
                  </a:lnTo>
                  <a:lnTo>
                    <a:pt x="578" y="502"/>
                  </a:lnTo>
                  <a:lnTo>
                    <a:pt x="571" y="506"/>
                  </a:lnTo>
                  <a:lnTo>
                    <a:pt x="564" y="511"/>
                  </a:lnTo>
                  <a:lnTo>
                    <a:pt x="555" y="516"/>
                  </a:lnTo>
                  <a:lnTo>
                    <a:pt x="547" y="519"/>
                  </a:lnTo>
                  <a:lnTo>
                    <a:pt x="539" y="520"/>
                  </a:lnTo>
                  <a:lnTo>
                    <a:pt x="531" y="523"/>
                  </a:lnTo>
                  <a:lnTo>
                    <a:pt x="514" y="523"/>
                  </a:lnTo>
                  <a:lnTo>
                    <a:pt x="505" y="522"/>
                  </a:lnTo>
                  <a:lnTo>
                    <a:pt x="497" y="520"/>
                  </a:lnTo>
                  <a:lnTo>
                    <a:pt x="489" y="517"/>
                  </a:lnTo>
                  <a:lnTo>
                    <a:pt x="481" y="513"/>
                  </a:lnTo>
                  <a:lnTo>
                    <a:pt x="474" y="509"/>
                  </a:lnTo>
                  <a:lnTo>
                    <a:pt x="466" y="503"/>
                  </a:lnTo>
                  <a:lnTo>
                    <a:pt x="459" y="495"/>
                  </a:lnTo>
                  <a:lnTo>
                    <a:pt x="453" y="487"/>
                  </a:lnTo>
                  <a:lnTo>
                    <a:pt x="446" y="478"/>
                  </a:lnTo>
                  <a:lnTo>
                    <a:pt x="441" y="467"/>
                  </a:lnTo>
                  <a:lnTo>
                    <a:pt x="442" y="475"/>
                  </a:lnTo>
                  <a:lnTo>
                    <a:pt x="442" y="483"/>
                  </a:lnTo>
                  <a:lnTo>
                    <a:pt x="441" y="489"/>
                  </a:lnTo>
                  <a:lnTo>
                    <a:pt x="439" y="498"/>
                  </a:lnTo>
                  <a:lnTo>
                    <a:pt x="436" y="505"/>
                  </a:lnTo>
                  <a:lnTo>
                    <a:pt x="433" y="511"/>
                  </a:lnTo>
                  <a:lnTo>
                    <a:pt x="428" y="517"/>
                  </a:lnTo>
                  <a:lnTo>
                    <a:pt x="418" y="530"/>
                  </a:lnTo>
                  <a:lnTo>
                    <a:pt x="413" y="535"/>
                  </a:lnTo>
                  <a:lnTo>
                    <a:pt x="405" y="539"/>
                  </a:lnTo>
                  <a:lnTo>
                    <a:pt x="399" y="544"/>
                  </a:lnTo>
                  <a:lnTo>
                    <a:pt x="391" y="548"/>
                  </a:lnTo>
                  <a:lnTo>
                    <a:pt x="384" y="550"/>
                  </a:lnTo>
                  <a:lnTo>
                    <a:pt x="376" y="552"/>
                  </a:lnTo>
                  <a:lnTo>
                    <a:pt x="367" y="555"/>
                  </a:lnTo>
                  <a:lnTo>
                    <a:pt x="359" y="555"/>
                  </a:lnTo>
                  <a:lnTo>
                    <a:pt x="352" y="557"/>
                  </a:lnTo>
                  <a:lnTo>
                    <a:pt x="343" y="555"/>
                  </a:lnTo>
                  <a:lnTo>
                    <a:pt x="335" y="555"/>
                  </a:lnTo>
                  <a:lnTo>
                    <a:pt x="327" y="552"/>
                  </a:lnTo>
                  <a:lnTo>
                    <a:pt x="319" y="549"/>
                  </a:lnTo>
                  <a:lnTo>
                    <a:pt x="311" y="547"/>
                  </a:lnTo>
                  <a:lnTo>
                    <a:pt x="304" y="541"/>
                  </a:lnTo>
                  <a:lnTo>
                    <a:pt x="297" y="536"/>
                  </a:lnTo>
                  <a:lnTo>
                    <a:pt x="290" y="528"/>
                  </a:lnTo>
                  <a:lnTo>
                    <a:pt x="284" y="520"/>
                  </a:lnTo>
                  <a:lnTo>
                    <a:pt x="278" y="513"/>
                  </a:lnTo>
                  <a:lnTo>
                    <a:pt x="273" y="502"/>
                  </a:lnTo>
                  <a:lnTo>
                    <a:pt x="268" y="491"/>
                  </a:lnTo>
                  <a:lnTo>
                    <a:pt x="264" y="479"/>
                  </a:lnTo>
                  <a:lnTo>
                    <a:pt x="261" y="465"/>
                  </a:lnTo>
                  <a:lnTo>
                    <a:pt x="259" y="472"/>
                  </a:lnTo>
                  <a:lnTo>
                    <a:pt x="256" y="478"/>
                  </a:lnTo>
                  <a:lnTo>
                    <a:pt x="252" y="484"/>
                  </a:lnTo>
                  <a:lnTo>
                    <a:pt x="248" y="489"/>
                  </a:lnTo>
                  <a:lnTo>
                    <a:pt x="243" y="495"/>
                  </a:lnTo>
                  <a:lnTo>
                    <a:pt x="237" y="499"/>
                  </a:lnTo>
                  <a:lnTo>
                    <a:pt x="231" y="503"/>
                  </a:lnTo>
                  <a:lnTo>
                    <a:pt x="224" y="506"/>
                  </a:lnTo>
                  <a:lnTo>
                    <a:pt x="217" y="510"/>
                  </a:lnTo>
                  <a:lnTo>
                    <a:pt x="210" y="513"/>
                  </a:lnTo>
                  <a:lnTo>
                    <a:pt x="203" y="513"/>
                  </a:lnTo>
                  <a:lnTo>
                    <a:pt x="195" y="516"/>
                  </a:lnTo>
                  <a:lnTo>
                    <a:pt x="171" y="516"/>
                  </a:lnTo>
                  <a:lnTo>
                    <a:pt x="163" y="513"/>
                  </a:lnTo>
                  <a:lnTo>
                    <a:pt x="154" y="511"/>
                  </a:lnTo>
                  <a:lnTo>
                    <a:pt x="147" y="510"/>
                  </a:lnTo>
                  <a:lnTo>
                    <a:pt x="139" y="506"/>
                  </a:lnTo>
                  <a:lnTo>
                    <a:pt x="132" y="502"/>
                  </a:lnTo>
                  <a:lnTo>
                    <a:pt x="125" y="497"/>
                  </a:lnTo>
                  <a:lnTo>
                    <a:pt x="118" y="491"/>
                  </a:lnTo>
                  <a:lnTo>
                    <a:pt x="111" y="485"/>
                  </a:lnTo>
                  <a:lnTo>
                    <a:pt x="106" y="476"/>
                  </a:lnTo>
                  <a:lnTo>
                    <a:pt x="101" y="469"/>
                  </a:lnTo>
                  <a:lnTo>
                    <a:pt x="97" y="460"/>
                  </a:lnTo>
                  <a:lnTo>
                    <a:pt x="92" y="450"/>
                  </a:lnTo>
                  <a:lnTo>
                    <a:pt x="88" y="439"/>
                  </a:lnTo>
                  <a:lnTo>
                    <a:pt x="86" y="427"/>
                  </a:lnTo>
                  <a:lnTo>
                    <a:pt x="85" y="414"/>
                  </a:lnTo>
                  <a:lnTo>
                    <a:pt x="84" y="401"/>
                  </a:lnTo>
                  <a:lnTo>
                    <a:pt x="84" y="386"/>
                  </a:lnTo>
                  <a:lnTo>
                    <a:pt x="81" y="386"/>
                  </a:lnTo>
                  <a:lnTo>
                    <a:pt x="78" y="385"/>
                  </a:lnTo>
                  <a:lnTo>
                    <a:pt x="74" y="385"/>
                  </a:lnTo>
                  <a:lnTo>
                    <a:pt x="71" y="384"/>
                  </a:lnTo>
                  <a:lnTo>
                    <a:pt x="68" y="384"/>
                  </a:lnTo>
                  <a:lnTo>
                    <a:pt x="67" y="383"/>
                  </a:lnTo>
                  <a:lnTo>
                    <a:pt x="64" y="382"/>
                  </a:lnTo>
                  <a:lnTo>
                    <a:pt x="62" y="382"/>
                  </a:lnTo>
                  <a:lnTo>
                    <a:pt x="60" y="381"/>
                  </a:lnTo>
                  <a:lnTo>
                    <a:pt x="58" y="380"/>
                  </a:lnTo>
                  <a:lnTo>
                    <a:pt x="56" y="379"/>
                  </a:lnTo>
                  <a:lnTo>
                    <a:pt x="53" y="378"/>
                  </a:lnTo>
                  <a:lnTo>
                    <a:pt x="52" y="377"/>
                  </a:lnTo>
                  <a:lnTo>
                    <a:pt x="50" y="376"/>
                  </a:lnTo>
                  <a:lnTo>
                    <a:pt x="47" y="375"/>
                  </a:lnTo>
                  <a:lnTo>
                    <a:pt x="45" y="373"/>
                  </a:lnTo>
                  <a:lnTo>
                    <a:pt x="43" y="372"/>
                  </a:lnTo>
                  <a:lnTo>
                    <a:pt x="42" y="371"/>
                  </a:lnTo>
                  <a:lnTo>
                    <a:pt x="39" y="369"/>
                  </a:lnTo>
                  <a:lnTo>
                    <a:pt x="37" y="368"/>
                  </a:lnTo>
                  <a:lnTo>
                    <a:pt x="35" y="366"/>
                  </a:lnTo>
                  <a:lnTo>
                    <a:pt x="34" y="365"/>
                  </a:lnTo>
                  <a:lnTo>
                    <a:pt x="18" y="347"/>
                  </a:lnTo>
                  <a:lnTo>
                    <a:pt x="14" y="342"/>
                  </a:lnTo>
                  <a:lnTo>
                    <a:pt x="11" y="337"/>
                  </a:lnTo>
                  <a:lnTo>
                    <a:pt x="9" y="331"/>
                  </a:lnTo>
                  <a:lnTo>
                    <a:pt x="6" y="326"/>
                  </a:lnTo>
                  <a:lnTo>
                    <a:pt x="4" y="320"/>
                  </a:lnTo>
                  <a:lnTo>
                    <a:pt x="3" y="313"/>
                  </a:lnTo>
                  <a:lnTo>
                    <a:pt x="1" y="307"/>
                  </a:lnTo>
                  <a:lnTo>
                    <a:pt x="0" y="301"/>
                  </a:lnTo>
                  <a:lnTo>
                    <a:pt x="0" y="282"/>
                  </a:lnTo>
                  <a:lnTo>
                    <a:pt x="1" y="276"/>
                  </a:lnTo>
                  <a:lnTo>
                    <a:pt x="1" y="269"/>
                  </a:lnTo>
                  <a:lnTo>
                    <a:pt x="3" y="263"/>
                  </a:lnTo>
                  <a:lnTo>
                    <a:pt x="4" y="257"/>
                  </a:lnTo>
                  <a:lnTo>
                    <a:pt x="6" y="251"/>
                  </a:lnTo>
                  <a:lnTo>
                    <a:pt x="9" y="244"/>
                  </a:lnTo>
                  <a:lnTo>
                    <a:pt x="11" y="238"/>
                  </a:lnTo>
                  <a:lnTo>
                    <a:pt x="14" y="233"/>
                  </a:lnTo>
                  <a:lnTo>
                    <a:pt x="18" y="227"/>
                  </a:lnTo>
                  <a:lnTo>
                    <a:pt x="21" y="222"/>
                  </a:lnTo>
                  <a:lnTo>
                    <a:pt x="30" y="212"/>
                  </a:lnTo>
                  <a:lnTo>
                    <a:pt x="35" y="207"/>
                  </a:lnTo>
                  <a:lnTo>
                    <a:pt x="40" y="202"/>
                  </a:lnTo>
                  <a:lnTo>
                    <a:pt x="46" y="198"/>
                  </a:lnTo>
                  <a:lnTo>
                    <a:pt x="52" y="195"/>
                  </a:lnTo>
                  <a:lnTo>
                    <a:pt x="58" y="191"/>
                  </a:lnTo>
                  <a:lnTo>
                    <a:pt x="65" y="188"/>
                  </a:lnTo>
                  <a:lnTo>
                    <a:pt x="71" y="185"/>
                  </a:lnTo>
                  <a:lnTo>
                    <a:pt x="78" y="183"/>
                  </a:lnTo>
                  <a:lnTo>
                    <a:pt x="86" y="181"/>
                  </a:lnTo>
                  <a:lnTo>
                    <a:pt x="84" y="167"/>
                  </a:lnTo>
                  <a:lnTo>
                    <a:pt x="82" y="155"/>
                  </a:lnTo>
                  <a:lnTo>
                    <a:pt x="81" y="143"/>
                  </a:lnTo>
                  <a:lnTo>
                    <a:pt x="82" y="131"/>
                  </a:lnTo>
                  <a:lnTo>
                    <a:pt x="83" y="120"/>
                  </a:lnTo>
                  <a:lnTo>
                    <a:pt x="86" y="110"/>
                  </a:lnTo>
                  <a:lnTo>
                    <a:pt x="88" y="101"/>
                  </a:lnTo>
                  <a:lnTo>
                    <a:pt x="92" y="92"/>
                  </a:lnTo>
                  <a:lnTo>
                    <a:pt x="97" y="83"/>
                  </a:lnTo>
                  <a:lnTo>
                    <a:pt x="101" y="76"/>
                  </a:lnTo>
                  <a:lnTo>
                    <a:pt x="107" y="69"/>
                  </a:lnTo>
                  <a:lnTo>
                    <a:pt x="114" y="64"/>
                  </a:lnTo>
                  <a:lnTo>
                    <a:pt x="120" y="57"/>
                  </a:lnTo>
                  <a:lnTo>
                    <a:pt x="127" y="53"/>
                  </a:lnTo>
                  <a:lnTo>
                    <a:pt x="134" y="50"/>
                  </a:lnTo>
                  <a:lnTo>
                    <a:pt x="141" y="45"/>
                  </a:lnTo>
                  <a:lnTo>
                    <a:pt x="149" y="43"/>
                  </a:lnTo>
                  <a:lnTo>
                    <a:pt x="157" y="41"/>
                  </a:lnTo>
                  <a:lnTo>
                    <a:pt x="165" y="40"/>
                  </a:lnTo>
                  <a:lnTo>
                    <a:pt x="181" y="40"/>
                  </a:lnTo>
                  <a:lnTo>
                    <a:pt x="189" y="41"/>
                  </a:lnTo>
                  <a:lnTo>
                    <a:pt x="197" y="43"/>
                  </a:lnTo>
                  <a:lnTo>
                    <a:pt x="204" y="46"/>
                  </a:lnTo>
                  <a:lnTo>
                    <a:pt x="212" y="50"/>
                  </a:lnTo>
                  <a:lnTo>
                    <a:pt x="219" y="54"/>
                  </a:lnTo>
                  <a:lnTo>
                    <a:pt x="226" y="59"/>
                  </a:lnTo>
                  <a:lnTo>
                    <a:pt x="232" y="65"/>
                  </a:lnTo>
                  <a:lnTo>
                    <a:pt x="239" y="72"/>
                  </a:lnTo>
                  <a:lnTo>
                    <a:pt x="244" y="80"/>
                  </a:lnTo>
                  <a:lnTo>
                    <a:pt x="248" y="89"/>
                  </a:lnTo>
                  <a:lnTo>
                    <a:pt x="253" y="98"/>
                  </a:lnTo>
                </a:path>
              </a:pathLst>
            </a:custGeom>
            <a:solidFill>
              <a:srgbClr val="ffffff"/>
            </a:solidFill>
            <a:ln cap="rnd" w="9360">
              <a:solidFill>
                <a:srgbClr val="ffffff"/>
              </a:solidFill>
              <a:round/>
            </a:ln>
          </p:spPr>
          <p:style>
            <a:lnRef idx="0"/>
            <a:fillRef idx="0"/>
            <a:effectRef idx="0"/>
            <a:fontRef idx="minor"/>
          </p:style>
          <p:txBody>
            <a:bodyPr wrap="none" lIns="0" rIns="0" tIns="0" bIns="0" anchor="ctr" anchorCtr="1">
              <a:spAutoFit/>
            </a:bodyPr>
            <a:p>
              <a:endParaRPr b="0" lang="en-US" sz="2400" strike="noStrike" u="none">
                <a:solidFill>
                  <a:srgbClr val="ffffff"/>
                </a:solidFill>
                <a:effectLst/>
                <a:uFillTx/>
                <a:latin typeface="Times New Roman"/>
              </a:endParaRPr>
            </a:p>
          </p:txBody>
        </p:sp>
        <p:sp>
          <p:nvSpPr>
            <p:cNvPr id="498" name=""/>
            <p:cNvSpPr/>
            <p:nvPr/>
          </p:nvSpPr>
          <p:spPr>
            <a:xfrm>
              <a:off x="3799440" y="3774600"/>
              <a:ext cx="465480" cy="335520"/>
            </a:xfrm>
            <a:prstGeom prst="rect">
              <a:avLst/>
            </a:prstGeom>
            <a:noFill/>
            <a:ln w="0">
              <a:noFill/>
            </a:ln>
          </p:spPr>
          <p:style>
            <a:lnRef idx="0"/>
            <a:fillRef idx="0"/>
            <a:effectRef idx="0"/>
            <a:fontRef idx="minor"/>
          </p:style>
          <p:txBody>
            <a:bodyPr wrap="none" lIns="0" rIns="0" tIns="0" bIns="0" anchor="ctr" anchorCtr="1">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2200" strike="noStrike" u="none">
                  <a:solidFill>
                    <a:srgbClr val="000000"/>
                  </a:solidFill>
                  <a:effectLst/>
                  <a:uFillTx/>
                  <a:latin typeface="Frutiger 45 Light"/>
                </a:rPr>
                <a:t>EIN</a:t>
              </a:r>
              <a:endParaRPr b="0" lang="en-US" sz="2200" strike="noStrike" u="none">
                <a:solidFill>
                  <a:srgbClr val="ffffff"/>
                </a:solidFill>
                <a:effectLst/>
                <a:uFillTx/>
                <a:latin typeface="Times New Roman"/>
              </a:endParaRPr>
            </a:p>
          </p:txBody>
        </p:sp>
      </p:grpSp>
      <p:sp>
        <p:nvSpPr>
          <p:cNvPr id="499" name=""/>
          <p:cNvSpPr/>
          <p:nvPr/>
        </p:nvSpPr>
        <p:spPr>
          <a:xfrm>
            <a:off x="1488960" y="3772080"/>
            <a:ext cx="317520" cy="315720"/>
          </a:xfrm>
          <a:prstGeom prst="triangle">
            <a:avLst>
              <a:gd name="adj" fmla="val 50000"/>
            </a:avLst>
          </a:prstGeom>
          <a:solidFill>
            <a:srgbClr val="003300"/>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cxnSp>
        <p:nvCxnSpPr>
          <p:cNvPr id="500" name=""/>
          <p:cNvCxnSpPr>
            <a:stCxn id="497" idx="0"/>
            <a:endCxn id="499" idx="5"/>
          </p:cNvCxnSpPr>
          <p:nvPr/>
        </p:nvCxnSpPr>
        <p:spPr>
          <a:xfrm flipH="1">
            <a:off x="1726920" y="3927600"/>
            <a:ext cx="1140480" cy="3600"/>
          </a:xfrm>
          <a:prstGeom prst="straightConnector1">
            <a:avLst/>
          </a:prstGeom>
          <a:ln w="12600">
            <a:solidFill>
              <a:srgbClr val="ffffff"/>
            </a:solidFill>
            <a:miter/>
          </a:ln>
        </p:spPr>
      </p:cxnSp>
      <p:sp>
        <p:nvSpPr>
          <p:cNvPr id="501" name=""/>
          <p:cNvSpPr/>
          <p:nvPr/>
        </p:nvSpPr>
        <p:spPr>
          <a:xfrm>
            <a:off x="1287720" y="3451320"/>
            <a:ext cx="71064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600" strike="noStrike" u="none">
                <a:solidFill>
                  <a:srgbClr val="ffffff"/>
                </a:solidFill>
                <a:effectLst/>
                <a:uFillTx/>
                <a:latin typeface="Frutiger 45 Light"/>
              </a:rPr>
              <a:t>Content</a:t>
            </a:r>
            <a:endParaRPr b="0" lang="en-US" sz="1600" strike="noStrike" u="none">
              <a:solidFill>
                <a:srgbClr val="ffffff"/>
              </a:solidFill>
              <a:effectLst/>
              <a:uFillTx/>
              <a:latin typeface="Times New Roman"/>
            </a:endParaRPr>
          </a:p>
        </p:txBody>
      </p:sp>
      <p:sp>
        <p:nvSpPr>
          <p:cNvPr id="502" name=""/>
          <p:cNvSpPr/>
          <p:nvPr/>
        </p:nvSpPr>
        <p:spPr>
          <a:xfrm>
            <a:off x="1267560" y="4183200"/>
            <a:ext cx="75564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600" strike="noStrike" u="none">
                <a:solidFill>
                  <a:srgbClr val="ffffff"/>
                </a:solidFill>
                <a:effectLst/>
                <a:uFillTx/>
                <a:latin typeface="Frutiger 45 Light"/>
              </a:rPr>
              <a:t>Provider</a:t>
            </a:r>
            <a:endParaRPr b="0" lang="en-US" sz="1600" strike="noStrike" u="none">
              <a:solidFill>
                <a:srgbClr val="ffffff"/>
              </a:solidFill>
              <a:effectLst/>
              <a:uFillTx/>
              <a:latin typeface="Times New Roman"/>
            </a:endParaRPr>
          </a:p>
        </p:txBody>
      </p:sp>
      <p:grpSp>
        <p:nvGrpSpPr>
          <p:cNvPr id="503" name=""/>
          <p:cNvGrpSpPr/>
          <p:nvPr/>
        </p:nvGrpSpPr>
        <p:grpSpPr>
          <a:xfrm>
            <a:off x="2614680" y="2374920"/>
            <a:ext cx="1287000" cy="999720"/>
            <a:chOff x="2614680" y="2374920"/>
            <a:chExt cx="1287000" cy="999720"/>
          </a:xfrm>
        </p:grpSpPr>
        <p:sp>
          <p:nvSpPr>
            <p:cNvPr id="504" name=""/>
            <p:cNvSpPr/>
            <p:nvPr/>
          </p:nvSpPr>
          <p:spPr>
            <a:xfrm>
              <a:off x="2614680" y="2374920"/>
              <a:ext cx="1287000" cy="999720"/>
            </a:xfrm>
            <a:custGeom>
              <a:avLst/>
              <a:gdLst>
                <a:gd name="GluePoint1X" fmla="*/ 252 w 702"/>
                <a:gd name="GluePoint1Y" fmla="*/ 75 h 558"/>
                <a:gd name="GluePoint2X" fmla="*/ 441 w 702"/>
                <a:gd name="GluePoint2Y" fmla="*/ 98 h 558"/>
              </a:gdLst>
              <a:ahLst/>
              <a:cxnLst>
                <a:cxn ang="0">
                  <a:pos x="GluePoint1X" y="GluePoint1Y"/>
                </a:cxn>
                <a:cxn ang="0">
                  <a:pos x="GluePoint2X" y="GluePoint2Y"/>
                </a:cxn>
              </a:cxnLst>
              <a:rect l="l" t="t" r="r" b="b"/>
              <a:pathLst>
                <a:path w="702" h="558">
                  <a:moveTo>
                    <a:pt x="253" y="98"/>
                  </a:moveTo>
                  <a:lnTo>
                    <a:pt x="251" y="90"/>
                  </a:lnTo>
                  <a:lnTo>
                    <a:pt x="251" y="83"/>
                  </a:lnTo>
                  <a:lnTo>
                    <a:pt x="252" y="75"/>
                  </a:lnTo>
                  <a:lnTo>
                    <a:pt x="254" y="67"/>
                  </a:lnTo>
                  <a:lnTo>
                    <a:pt x="256" y="60"/>
                  </a:lnTo>
                  <a:lnTo>
                    <a:pt x="260" y="53"/>
                  </a:lnTo>
                  <a:lnTo>
                    <a:pt x="264" y="46"/>
                  </a:lnTo>
                  <a:lnTo>
                    <a:pt x="270" y="39"/>
                  </a:lnTo>
                  <a:lnTo>
                    <a:pt x="276" y="33"/>
                  </a:lnTo>
                  <a:lnTo>
                    <a:pt x="282" y="28"/>
                  </a:lnTo>
                  <a:lnTo>
                    <a:pt x="289" y="21"/>
                  </a:lnTo>
                  <a:lnTo>
                    <a:pt x="296" y="16"/>
                  </a:lnTo>
                  <a:lnTo>
                    <a:pt x="304" y="12"/>
                  </a:lnTo>
                  <a:lnTo>
                    <a:pt x="312" y="8"/>
                  </a:lnTo>
                  <a:lnTo>
                    <a:pt x="320" y="5"/>
                  </a:lnTo>
                  <a:lnTo>
                    <a:pt x="328" y="3"/>
                  </a:lnTo>
                  <a:lnTo>
                    <a:pt x="337" y="1"/>
                  </a:lnTo>
                  <a:lnTo>
                    <a:pt x="346" y="0"/>
                  </a:lnTo>
                  <a:lnTo>
                    <a:pt x="355" y="0"/>
                  </a:lnTo>
                  <a:lnTo>
                    <a:pt x="363" y="1"/>
                  </a:lnTo>
                  <a:lnTo>
                    <a:pt x="372" y="3"/>
                  </a:lnTo>
                  <a:lnTo>
                    <a:pt x="380" y="4"/>
                  </a:lnTo>
                  <a:lnTo>
                    <a:pt x="389" y="8"/>
                  </a:lnTo>
                  <a:lnTo>
                    <a:pt x="397" y="14"/>
                  </a:lnTo>
                  <a:lnTo>
                    <a:pt x="405" y="19"/>
                  </a:lnTo>
                  <a:lnTo>
                    <a:pt x="411" y="26"/>
                  </a:lnTo>
                  <a:lnTo>
                    <a:pt x="418" y="36"/>
                  </a:lnTo>
                  <a:lnTo>
                    <a:pt x="424" y="45"/>
                  </a:lnTo>
                  <a:lnTo>
                    <a:pt x="430" y="56"/>
                  </a:lnTo>
                  <a:lnTo>
                    <a:pt x="434" y="68"/>
                  </a:lnTo>
                  <a:lnTo>
                    <a:pt x="438" y="82"/>
                  </a:lnTo>
                  <a:lnTo>
                    <a:pt x="441" y="98"/>
                  </a:lnTo>
                  <a:lnTo>
                    <a:pt x="442" y="89"/>
                  </a:lnTo>
                  <a:lnTo>
                    <a:pt x="444" y="80"/>
                  </a:lnTo>
                  <a:lnTo>
                    <a:pt x="448" y="72"/>
                  </a:lnTo>
                  <a:lnTo>
                    <a:pt x="452" y="65"/>
                  </a:lnTo>
                  <a:lnTo>
                    <a:pt x="463" y="53"/>
                  </a:lnTo>
                  <a:lnTo>
                    <a:pt x="470" y="48"/>
                  </a:lnTo>
                  <a:lnTo>
                    <a:pt x="477" y="44"/>
                  </a:lnTo>
                  <a:lnTo>
                    <a:pt x="484" y="41"/>
                  </a:lnTo>
                  <a:lnTo>
                    <a:pt x="492" y="39"/>
                  </a:lnTo>
                  <a:lnTo>
                    <a:pt x="501" y="36"/>
                  </a:lnTo>
                  <a:lnTo>
                    <a:pt x="510" y="36"/>
                  </a:lnTo>
                  <a:lnTo>
                    <a:pt x="518" y="34"/>
                  </a:lnTo>
                  <a:lnTo>
                    <a:pt x="527" y="34"/>
                  </a:lnTo>
                  <a:lnTo>
                    <a:pt x="537" y="36"/>
                  </a:lnTo>
                  <a:lnTo>
                    <a:pt x="546" y="37"/>
                  </a:lnTo>
                  <a:lnTo>
                    <a:pt x="554" y="40"/>
                  </a:lnTo>
                  <a:lnTo>
                    <a:pt x="563" y="44"/>
                  </a:lnTo>
                  <a:lnTo>
                    <a:pt x="571" y="48"/>
                  </a:lnTo>
                  <a:lnTo>
                    <a:pt x="578" y="53"/>
                  </a:lnTo>
                  <a:lnTo>
                    <a:pt x="586" y="59"/>
                  </a:lnTo>
                  <a:lnTo>
                    <a:pt x="599" y="73"/>
                  </a:lnTo>
                  <a:lnTo>
                    <a:pt x="604" y="82"/>
                  </a:lnTo>
                  <a:lnTo>
                    <a:pt x="608" y="91"/>
                  </a:lnTo>
                  <a:lnTo>
                    <a:pt x="612" y="101"/>
                  </a:lnTo>
                  <a:lnTo>
                    <a:pt x="614" y="112"/>
                  </a:lnTo>
                  <a:lnTo>
                    <a:pt x="616" y="124"/>
                  </a:lnTo>
                  <a:lnTo>
                    <a:pt x="616" y="136"/>
                  </a:lnTo>
                  <a:lnTo>
                    <a:pt x="616" y="150"/>
                  </a:lnTo>
                  <a:lnTo>
                    <a:pt x="613" y="164"/>
                  </a:lnTo>
                  <a:lnTo>
                    <a:pt x="610" y="180"/>
                  </a:lnTo>
                  <a:lnTo>
                    <a:pt x="612" y="180"/>
                  </a:lnTo>
                  <a:lnTo>
                    <a:pt x="614" y="181"/>
                  </a:lnTo>
                  <a:lnTo>
                    <a:pt x="621" y="181"/>
                  </a:lnTo>
                  <a:lnTo>
                    <a:pt x="624" y="182"/>
                  </a:lnTo>
                  <a:lnTo>
                    <a:pt x="626" y="183"/>
                  </a:lnTo>
                  <a:lnTo>
                    <a:pt x="629" y="183"/>
                  </a:lnTo>
                  <a:lnTo>
                    <a:pt x="632" y="184"/>
                  </a:lnTo>
                  <a:lnTo>
                    <a:pt x="634" y="185"/>
                  </a:lnTo>
                  <a:lnTo>
                    <a:pt x="637" y="186"/>
                  </a:lnTo>
                  <a:lnTo>
                    <a:pt x="639" y="187"/>
                  </a:lnTo>
                  <a:lnTo>
                    <a:pt x="642" y="188"/>
                  </a:lnTo>
                  <a:lnTo>
                    <a:pt x="644" y="189"/>
                  </a:lnTo>
                  <a:lnTo>
                    <a:pt x="647" y="189"/>
                  </a:lnTo>
                  <a:lnTo>
                    <a:pt x="649" y="191"/>
                  </a:lnTo>
                  <a:lnTo>
                    <a:pt x="652" y="192"/>
                  </a:lnTo>
                  <a:lnTo>
                    <a:pt x="654" y="194"/>
                  </a:lnTo>
                  <a:lnTo>
                    <a:pt x="656" y="195"/>
                  </a:lnTo>
                  <a:lnTo>
                    <a:pt x="658" y="197"/>
                  </a:lnTo>
                  <a:lnTo>
                    <a:pt x="660" y="198"/>
                  </a:lnTo>
                  <a:lnTo>
                    <a:pt x="664" y="202"/>
                  </a:lnTo>
                  <a:lnTo>
                    <a:pt x="666" y="202"/>
                  </a:lnTo>
                  <a:lnTo>
                    <a:pt x="679" y="216"/>
                  </a:lnTo>
                  <a:lnTo>
                    <a:pt x="680" y="219"/>
                  </a:lnTo>
                  <a:lnTo>
                    <a:pt x="682" y="221"/>
                  </a:lnTo>
                  <a:lnTo>
                    <a:pt x="686" y="226"/>
                  </a:lnTo>
                  <a:lnTo>
                    <a:pt x="689" y="232"/>
                  </a:lnTo>
                  <a:lnTo>
                    <a:pt x="691" y="238"/>
                  </a:lnTo>
                  <a:lnTo>
                    <a:pt x="694" y="243"/>
                  </a:lnTo>
                  <a:lnTo>
                    <a:pt x="696" y="251"/>
                  </a:lnTo>
                  <a:lnTo>
                    <a:pt x="698" y="257"/>
                  </a:lnTo>
                  <a:lnTo>
                    <a:pt x="699" y="263"/>
                  </a:lnTo>
                  <a:lnTo>
                    <a:pt x="701" y="271"/>
                  </a:lnTo>
                  <a:lnTo>
                    <a:pt x="701" y="290"/>
                  </a:lnTo>
                  <a:lnTo>
                    <a:pt x="699" y="298"/>
                  </a:lnTo>
                  <a:lnTo>
                    <a:pt x="699" y="304"/>
                  </a:lnTo>
                  <a:lnTo>
                    <a:pt x="697" y="312"/>
                  </a:lnTo>
                  <a:lnTo>
                    <a:pt x="696" y="318"/>
                  </a:lnTo>
                  <a:lnTo>
                    <a:pt x="694" y="324"/>
                  </a:lnTo>
                  <a:lnTo>
                    <a:pt x="691" y="331"/>
                  </a:lnTo>
                  <a:lnTo>
                    <a:pt x="688" y="337"/>
                  </a:lnTo>
                  <a:lnTo>
                    <a:pt x="685" y="343"/>
                  </a:lnTo>
                  <a:lnTo>
                    <a:pt x="681" y="348"/>
                  </a:lnTo>
                  <a:lnTo>
                    <a:pt x="676" y="354"/>
                  </a:lnTo>
                  <a:lnTo>
                    <a:pt x="668" y="364"/>
                  </a:lnTo>
                  <a:lnTo>
                    <a:pt x="662" y="368"/>
                  </a:lnTo>
                  <a:lnTo>
                    <a:pt x="657" y="372"/>
                  </a:lnTo>
                  <a:lnTo>
                    <a:pt x="652" y="376"/>
                  </a:lnTo>
                  <a:lnTo>
                    <a:pt x="645" y="379"/>
                  </a:lnTo>
                  <a:lnTo>
                    <a:pt x="639" y="382"/>
                  </a:lnTo>
                  <a:lnTo>
                    <a:pt x="632" y="384"/>
                  </a:lnTo>
                  <a:lnTo>
                    <a:pt x="624" y="386"/>
                  </a:lnTo>
                  <a:lnTo>
                    <a:pt x="618" y="387"/>
                  </a:lnTo>
                  <a:lnTo>
                    <a:pt x="610" y="387"/>
                  </a:lnTo>
                  <a:lnTo>
                    <a:pt x="613" y="397"/>
                  </a:lnTo>
                  <a:lnTo>
                    <a:pt x="616" y="407"/>
                  </a:lnTo>
                  <a:lnTo>
                    <a:pt x="618" y="416"/>
                  </a:lnTo>
                  <a:lnTo>
                    <a:pt x="618" y="435"/>
                  </a:lnTo>
                  <a:lnTo>
                    <a:pt x="616" y="444"/>
                  </a:lnTo>
                  <a:lnTo>
                    <a:pt x="614" y="451"/>
                  </a:lnTo>
                  <a:lnTo>
                    <a:pt x="610" y="461"/>
                  </a:lnTo>
                  <a:lnTo>
                    <a:pt x="607" y="469"/>
                  </a:lnTo>
                  <a:lnTo>
                    <a:pt x="602" y="475"/>
                  </a:lnTo>
                  <a:lnTo>
                    <a:pt x="597" y="484"/>
                  </a:lnTo>
                  <a:lnTo>
                    <a:pt x="585" y="497"/>
                  </a:lnTo>
                  <a:lnTo>
                    <a:pt x="578" y="502"/>
                  </a:lnTo>
                  <a:lnTo>
                    <a:pt x="571" y="506"/>
                  </a:lnTo>
                  <a:lnTo>
                    <a:pt x="564" y="511"/>
                  </a:lnTo>
                  <a:lnTo>
                    <a:pt x="555" y="516"/>
                  </a:lnTo>
                  <a:lnTo>
                    <a:pt x="547" y="519"/>
                  </a:lnTo>
                  <a:lnTo>
                    <a:pt x="539" y="520"/>
                  </a:lnTo>
                  <a:lnTo>
                    <a:pt x="531" y="523"/>
                  </a:lnTo>
                  <a:lnTo>
                    <a:pt x="514" y="523"/>
                  </a:lnTo>
                  <a:lnTo>
                    <a:pt x="505" y="522"/>
                  </a:lnTo>
                  <a:lnTo>
                    <a:pt x="497" y="520"/>
                  </a:lnTo>
                  <a:lnTo>
                    <a:pt x="489" y="517"/>
                  </a:lnTo>
                  <a:lnTo>
                    <a:pt x="481" y="513"/>
                  </a:lnTo>
                  <a:lnTo>
                    <a:pt x="474" y="509"/>
                  </a:lnTo>
                  <a:lnTo>
                    <a:pt x="466" y="503"/>
                  </a:lnTo>
                  <a:lnTo>
                    <a:pt x="459" y="495"/>
                  </a:lnTo>
                  <a:lnTo>
                    <a:pt x="453" y="487"/>
                  </a:lnTo>
                  <a:lnTo>
                    <a:pt x="446" y="478"/>
                  </a:lnTo>
                  <a:lnTo>
                    <a:pt x="441" y="467"/>
                  </a:lnTo>
                  <a:lnTo>
                    <a:pt x="442" y="475"/>
                  </a:lnTo>
                  <a:lnTo>
                    <a:pt x="442" y="483"/>
                  </a:lnTo>
                  <a:lnTo>
                    <a:pt x="441" y="489"/>
                  </a:lnTo>
                  <a:lnTo>
                    <a:pt x="439" y="498"/>
                  </a:lnTo>
                  <a:lnTo>
                    <a:pt x="436" y="505"/>
                  </a:lnTo>
                  <a:lnTo>
                    <a:pt x="433" y="511"/>
                  </a:lnTo>
                  <a:lnTo>
                    <a:pt x="428" y="517"/>
                  </a:lnTo>
                  <a:lnTo>
                    <a:pt x="418" y="530"/>
                  </a:lnTo>
                  <a:lnTo>
                    <a:pt x="413" y="535"/>
                  </a:lnTo>
                  <a:lnTo>
                    <a:pt x="405" y="539"/>
                  </a:lnTo>
                  <a:lnTo>
                    <a:pt x="399" y="544"/>
                  </a:lnTo>
                  <a:lnTo>
                    <a:pt x="391" y="548"/>
                  </a:lnTo>
                  <a:lnTo>
                    <a:pt x="384" y="550"/>
                  </a:lnTo>
                  <a:lnTo>
                    <a:pt x="376" y="552"/>
                  </a:lnTo>
                  <a:lnTo>
                    <a:pt x="367" y="555"/>
                  </a:lnTo>
                  <a:lnTo>
                    <a:pt x="359" y="555"/>
                  </a:lnTo>
                  <a:lnTo>
                    <a:pt x="352" y="557"/>
                  </a:lnTo>
                  <a:lnTo>
                    <a:pt x="343" y="555"/>
                  </a:lnTo>
                  <a:lnTo>
                    <a:pt x="335" y="555"/>
                  </a:lnTo>
                  <a:lnTo>
                    <a:pt x="327" y="552"/>
                  </a:lnTo>
                  <a:lnTo>
                    <a:pt x="319" y="549"/>
                  </a:lnTo>
                  <a:lnTo>
                    <a:pt x="311" y="547"/>
                  </a:lnTo>
                  <a:lnTo>
                    <a:pt x="304" y="541"/>
                  </a:lnTo>
                  <a:lnTo>
                    <a:pt x="297" y="536"/>
                  </a:lnTo>
                  <a:lnTo>
                    <a:pt x="290" y="528"/>
                  </a:lnTo>
                  <a:lnTo>
                    <a:pt x="284" y="520"/>
                  </a:lnTo>
                  <a:lnTo>
                    <a:pt x="278" y="513"/>
                  </a:lnTo>
                  <a:lnTo>
                    <a:pt x="273" y="502"/>
                  </a:lnTo>
                  <a:lnTo>
                    <a:pt x="268" y="491"/>
                  </a:lnTo>
                  <a:lnTo>
                    <a:pt x="264" y="479"/>
                  </a:lnTo>
                  <a:lnTo>
                    <a:pt x="261" y="465"/>
                  </a:lnTo>
                  <a:lnTo>
                    <a:pt x="259" y="472"/>
                  </a:lnTo>
                  <a:lnTo>
                    <a:pt x="256" y="478"/>
                  </a:lnTo>
                  <a:lnTo>
                    <a:pt x="252" y="484"/>
                  </a:lnTo>
                  <a:lnTo>
                    <a:pt x="248" y="489"/>
                  </a:lnTo>
                  <a:lnTo>
                    <a:pt x="243" y="495"/>
                  </a:lnTo>
                  <a:lnTo>
                    <a:pt x="237" y="499"/>
                  </a:lnTo>
                  <a:lnTo>
                    <a:pt x="231" y="503"/>
                  </a:lnTo>
                  <a:lnTo>
                    <a:pt x="224" y="506"/>
                  </a:lnTo>
                  <a:lnTo>
                    <a:pt x="217" y="510"/>
                  </a:lnTo>
                  <a:lnTo>
                    <a:pt x="210" y="513"/>
                  </a:lnTo>
                  <a:lnTo>
                    <a:pt x="203" y="513"/>
                  </a:lnTo>
                  <a:lnTo>
                    <a:pt x="195" y="516"/>
                  </a:lnTo>
                  <a:lnTo>
                    <a:pt x="171" y="516"/>
                  </a:lnTo>
                  <a:lnTo>
                    <a:pt x="163" y="513"/>
                  </a:lnTo>
                  <a:lnTo>
                    <a:pt x="154" y="511"/>
                  </a:lnTo>
                  <a:lnTo>
                    <a:pt x="147" y="510"/>
                  </a:lnTo>
                  <a:lnTo>
                    <a:pt x="139" y="506"/>
                  </a:lnTo>
                  <a:lnTo>
                    <a:pt x="132" y="502"/>
                  </a:lnTo>
                  <a:lnTo>
                    <a:pt x="125" y="497"/>
                  </a:lnTo>
                  <a:lnTo>
                    <a:pt x="118" y="491"/>
                  </a:lnTo>
                  <a:lnTo>
                    <a:pt x="111" y="485"/>
                  </a:lnTo>
                  <a:lnTo>
                    <a:pt x="106" y="476"/>
                  </a:lnTo>
                  <a:lnTo>
                    <a:pt x="101" y="469"/>
                  </a:lnTo>
                  <a:lnTo>
                    <a:pt x="97" y="460"/>
                  </a:lnTo>
                  <a:lnTo>
                    <a:pt x="92" y="450"/>
                  </a:lnTo>
                  <a:lnTo>
                    <a:pt x="88" y="439"/>
                  </a:lnTo>
                  <a:lnTo>
                    <a:pt x="86" y="427"/>
                  </a:lnTo>
                  <a:lnTo>
                    <a:pt x="85" y="414"/>
                  </a:lnTo>
                  <a:lnTo>
                    <a:pt x="84" y="401"/>
                  </a:lnTo>
                  <a:lnTo>
                    <a:pt x="84" y="386"/>
                  </a:lnTo>
                  <a:lnTo>
                    <a:pt x="81" y="386"/>
                  </a:lnTo>
                  <a:lnTo>
                    <a:pt x="78" y="385"/>
                  </a:lnTo>
                  <a:lnTo>
                    <a:pt x="74" y="385"/>
                  </a:lnTo>
                  <a:lnTo>
                    <a:pt x="71" y="384"/>
                  </a:lnTo>
                  <a:lnTo>
                    <a:pt x="68" y="384"/>
                  </a:lnTo>
                  <a:lnTo>
                    <a:pt x="67" y="383"/>
                  </a:lnTo>
                  <a:lnTo>
                    <a:pt x="64" y="382"/>
                  </a:lnTo>
                  <a:lnTo>
                    <a:pt x="62" y="382"/>
                  </a:lnTo>
                  <a:lnTo>
                    <a:pt x="60" y="381"/>
                  </a:lnTo>
                  <a:lnTo>
                    <a:pt x="58" y="380"/>
                  </a:lnTo>
                  <a:lnTo>
                    <a:pt x="56" y="379"/>
                  </a:lnTo>
                  <a:lnTo>
                    <a:pt x="53" y="378"/>
                  </a:lnTo>
                  <a:lnTo>
                    <a:pt x="52" y="377"/>
                  </a:lnTo>
                  <a:lnTo>
                    <a:pt x="50" y="376"/>
                  </a:lnTo>
                  <a:lnTo>
                    <a:pt x="47" y="375"/>
                  </a:lnTo>
                  <a:lnTo>
                    <a:pt x="45" y="373"/>
                  </a:lnTo>
                  <a:lnTo>
                    <a:pt x="43" y="372"/>
                  </a:lnTo>
                  <a:lnTo>
                    <a:pt x="42" y="371"/>
                  </a:lnTo>
                  <a:lnTo>
                    <a:pt x="39" y="369"/>
                  </a:lnTo>
                  <a:lnTo>
                    <a:pt x="37" y="368"/>
                  </a:lnTo>
                  <a:lnTo>
                    <a:pt x="35" y="366"/>
                  </a:lnTo>
                  <a:lnTo>
                    <a:pt x="34" y="365"/>
                  </a:lnTo>
                  <a:lnTo>
                    <a:pt x="18" y="347"/>
                  </a:lnTo>
                  <a:lnTo>
                    <a:pt x="14" y="342"/>
                  </a:lnTo>
                  <a:lnTo>
                    <a:pt x="11" y="337"/>
                  </a:lnTo>
                  <a:lnTo>
                    <a:pt x="9" y="331"/>
                  </a:lnTo>
                  <a:lnTo>
                    <a:pt x="6" y="326"/>
                  </a:lnTo>
                  <a:lnTo>
                    <a:pt x="4" y="320"/>
                  </a:lnTo>
                  <a:lnTo>
                    <a:pt x="3" y="313"/>
                  </a:lnTo>
                  <a:lnTo>
                    <a:pt x="1" y="307"/>
                  </a:lnTo>
                  <a:lnTo>
                    <a:pt x="0" y="301"/>
                  </a:lnTo>
                  <a:lnTo>
                    <a:pt x="0" y="282"/>
                  </a:lnTo>
                  <a:lnTo>
                    <a:pt x="1" y="276"/>
                  </a:lnTo>
                  <a:lnTo>
                    <a:pt x="1" y="269"/>
                  </a:lnTo>
                  <a:lnTo>
                    <a:pt x="3" y="263"/>
                  </a:lnTo>
                  <a:lnTo>
                    <a:pt x="4" y="257"/>
                  </a:lnTo>
                  <a:lnTo>
                    <a:pt x="6" y="251"/>
                  </a:lnTo>
                  <a:lnTo>
                    <a:pt x="9" y="244"/>
                  </a:lnTo>
                  <a:lnTo>
                    <a:pt x="11" y="238"/>
                  </a:lnTo>
                  <a:lnTo>
                    <a:pt x="14" y="233"/>
                  </a:lnTo>
                  <a:lnTo>
                    <a:pt x="18" y="227"/>
                  </a:lnTo>
                  <a:lnTo>
                    <a:pt x="21" y="222"/>
                  </a:lnTo>
                  <a:lnTo>
                    <a:pt x="30" y="212"/>
                  </a:lnTo>
                  <a:lnTo>
                    <a:pt x="35" y="207"/>
                  </a:lnTo>
                  <a:lnTo>
                    <a:pt x="40" y="202"/>
                  </a:lnTo>
                  <a:lnTo>
                    <a:pt x="46" y="198"/>
                  </a:lnTo>
                  <a:lnTo>
                    <a:pt x="52" y="195"/>
                  </a:lnTo>
                  <a:lnTo>
                    <a:pt x="58" y="191"/>
                  </a:lnTo>
                  <a:lnTo>
                    <a:pt x="65" y="188"/>
                  </a:lnTo>
                  <a:lnTo>
                    <a:pt x="71" y="185"/>
                  </a:lnTo>
                  <a:lnTo>
                    <a:pt x="78" y="183"/>
                  </a:lnTo>
                  <a:lnTo>
                    <a:pt x="86" y="181"/>
                  </a:lnTo>
                  <a:lnTo>
                    <a:pt x="84" y="167"/>
                  </a:lnTo>
                  <a:lnTo>
                    <a:pt x="82" y="155"/>
                  </a:lnTo>
                  <a:lnTo>
                    <a:pt x="81" y="143"/>
                  </a:lnTo>
                  <a:lnTo>
                    <a:pt x="82" y="131"/>
                  </a:lnTo>
                  <a:lnTo>
                    <a:pt x="83" y="120"/>
                  </a:lnTo>
                  <a:lnTo>
                    <a:pt x="86" y="110"/>
                  </a:lnTo>
                  <a:lnTo>
                    <a:pt x="88" y="101"/>
                  </a:lnTo>
                  <a:lnTo>
                    <a:pt x="92" y="92"/>
                  </a:lnTo>
                  <a:lnTo>
                    <a:pt x="97" y="83"/>
                  </a:lnTo>
                  <a:lnTo>
                    <a:pt x="101" y="76"/>
                  </a:lnTo>
                  <a:lnTo>
                    <a:pt x="107" y="69"/>
                  </a:lnTo>
                  <a:lnTo>
                    <a:pt x="114" y="64"/>
                  </a:lnTo>
                  <a:lnTo>
                    <a:pt x="120" y="57"/>
                  </a:lnTo>
                  <a:lnTo>
                    <a:pt x="127" y="53"/>
                  </a:lnTo>
                  <a:lnTo>
                    <a:pt x="134" y="50"/>
                  </a:lnTo>
                  <a:lnTo>
                    <a:pt x="141" y="45"/>
                  </a:lnTo>
                  <a:lnTo>
                    <a:pt x="149" y="43"/>
                  </a:lnTo>
                  <a:lnTo>
                    <a:pt x="157" y="41"/>
                  </a:lnTo>
                  <a:lnTo>
                    <a:pt x="165" y="40"/>
                  </a:lnTo>
                  <a:lnTo>
                    <a:pt x="181" y="40"/>
                  </a:lnTo>
                  <a:lnTo>
                    <a:pt x="189" y="41"/>
                  </a:lnTo>
                  <a:lnTo>
                    <a:pt x="197" y="43"/>
                  </a:lnTo>
                  <a:lnTo>
                    <a:pt x="204" y="46"/>
                  </a:lnTo>
                  <a:lnTo>
                    <a:pt x="212" y="50"/>
                  </a:lnTo>
                  <a:lnTo>
                    <a:pt x="219" y="54"/>
                  </a:lnTo>
                  <a:lnTo>
                    <a:pt x="226" y="59"/>
                  </a:lnTo>
                  <a:lnTo>
                    <a:pt x="232" y="65"/>
                  </a:lnTo>
                  <a:lnTo>
                    <a:pt x="239" y="72"/>
                  </a:lnTo>
                  <a:lnTo>
                    <a:pt x="244" y="80"/>
                  </a:lnTo>
                  <a:lnTo>
                    <a:pt x="248" y="89"/>
                  </a:lnTo>
                  <a:lnTo>
                    <a:pt x="253" y="98"/>
                  </a:lnTo>
                </a:path>
              </a:pathLst>
            </a:custGeom>
            <a:solidFill>
              <a:srgbClr val="ffffff"/>
            </a:solidFill>
            <a:ln cap="rnd" w="9360">
              <a:solidFill>
                <a:srgbClr val="ffffff"/>
              </a:solidFill>
              <a:round/>
            </a:ln>
          </p:spPr>
          <p:style>
            <a:lnRef idx="0"/>
            <a:fillRef idx="0"/>
            <a:effectRef idx="0"/>
            <a:fontRef idx="minor"/>
          </p:style>
          <p:txBody>
            <a:bodyPr lIns="0" rIns="0" tIns="0" bIns="0" anchor="ctr" anchorCtr="1">
              <a:spAutoFit/>
            </a:bodyPr>
            <a:p>
              <a:endParaRPr b="0" lang="en-US" sz="2400" strike="noStrike" u="none">
                <a:solidFill>
                  <a:srgbClr val="ffffff"/>
                </a:solidFill>
                <a:effectLst/>
                <a:uFillTx/>
                <a:latin typeface="Times New Roman"/>
              </a:endParaRPr>
            </a:p>
          </p:txBody>
        </p:sp>
        <p:sp>
          <p:nvSpPr>
            <p:cNvPr id="505" name=""/>
            <p:cNvSpPr/>
            <p:nvPr/>
          </p:nvSpPr>
          <p:spPr>
            <a:xfrm>
              <a:off x="2781360" y="2763720"/>
              <a:ext cx="951480" cy="222120"/>
            </a:xfrm>
            <a:prstGeom prst="rect">
              <a:avLst/>
            </a:prstGeom>
            <a:noFill/>
            <a:ln w="0">
              <a:noFill/>
            </a:ln>
          </p:spPr>
          <p:style>
            <a:lnRef idx="0"/>
            <a:fillRef idx="0"/>
            <a:effectRef idx="0"/>
            <a:fontRef idx="minor"/>
          </p:style>
          <p:txBody>
            <a:bodyPr lIns="0" rIns="0" tIns="0" bIns="0" anchor="ctr" anchorCtr="1">
              <a:spAutoFit/>
            </a:bodyPr>
            <a:p>
              <a:pPr>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endParaRPr b="0" lang="en-US" sz="2400" strike="noStrike" u="none">
                <a:solidFill>
                  <a:srgbClr val="ffffff"/>
                </a:solidFill>
                <a:effectLst/>
                <a:uFillTx/>
                <a:latin typeface="Times New Roman"/>
              </a:endParaRPr>
            </a:p>
          </p:txBody>
        </p:sp>
      </p:grpSp>
      <p:sp>
        <p:nvSpPr>
          <p:cNvPr id="506" name=""/>
          <p:cNvSpPr/>
          <p:nvPr/>
        </p:nvSpPr>
        <p:spPr>
          <a:xfrm>
            <a:off x="2861640" y="2478240"/>
            <a:ext cx="86796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600" strike="noStrike" u="none">
                <a:solidFill>
                  <a:srgbClr val="000000"/>
                </a:solidFill>
                <a:effectLst/>
                <a:uFillTx/>
                <a:latin typeface="Frutiger 45 Light"/>
              </a:rPr>
              <a:t>InterNAP</a:t>
            </a:r>
            <a:endParaRPr b="0" lang="en-US" sz="1600" strike="noStrike" u="none">
              <a:solidFill>
                <a:srgbClr val="ffffff"/>
              </a:solidFill>
              <a:effectLst/>
              <a:uFillTx/>
              <a:latin typeface="Times New Roman"/>
            </a:endParaRPr>
          </a:p>
        </p:txBody>
      </p:sp>
      <p:cxnSp>
        <p:nvCxnSpPr>
          <p:cNvPr id="507" name=""/>
          <p:cNvCxnSpPr>
            <a:stCxn id="504" idx="0"/>
            <a:endCxn id="494" idx="0"/>
          </p:cNvCxnSpPr>
          <p:nvPr/>
        </p:nvCxnSpPr>
        <p:spPr>
          <a:xfrm flipV="1">
            <a:off x="3265560" y="2230200"/>
            <a:ext cx="108720" cy="144720"/>
          </a:xfrm>
          <a:prstGeom prst="straightConnector1">
            <a:avLst/>
          </a:prstGeom>
          <a:ln w="12600">
            <a:solidFill>
              <a:srgbClr val="ffffff"/>
            </a:solidFill>
            <a:miter/>
          </a:ln>
        </p:spPr>
      </p:cxnSp>
      <p:cxnSp>
        <p:nvCxnSpPr>
          <p:cNvPr id="508" name=""/>
          <p:cNvCxnSpPr>
            <a:stCxn id="504" idx="1"/>
            <a:endCxn id="497" idx="1"/>
          </p:cNvCxnSpPr>
          <p:nvPr/>
        </p:nvCxnSpPr>
        <p:spPr>
          <a:xfrm>
            <a:off x="3214440" y="3363840"/>
            <a:ext cx="146520" cy="239040"/>
          </a:xfrm>
          <a:prstGeom prst="straightConnector1">
            <a:avLst/>
          </a:prstGeom>
          <a:ln w="76320">
            <a:solidFill>
              <a:srgbClr val="ffffff"/>
            </a:solidFill>
            <a:miter/>
          </a:ln>
        </p:spPr>
      </p:cxnSp>
      <p:grpSp>
        <p:nvGrpSpPr>
          <p:cNvPr id="509" name=""/>
          <p:cNvGrpSpPr/>
          <p:nvPr/>
        </p:nvGrpSpPr>
        <p:grpSpPr>
          <a:xfrm>
            <a:off x="4290840" y="2392200"/>
            <a:ext cx="1288800" cy="1000080"/>
            <a:chOff x="4290840" y="2392200"/>
            <a:chExt cx="1288800" cy="1000080"/>
          </a:xfrm>
        </p:grpSpPr>
        <p:sp>
          <p:nvSpPr>
            <p:cNvPr id="510" name=""/>
            <p:cNvSpPr/>
            <p:nvPr/>
          </p:nvSpPr>
          <p:spPr>
            <a:xfrm>
              <a:off x="4290840" y="2392200"/>
              <a:ext cx="1288800" cy="1000080"/>
            </a:xfrm>
            <a:custGeom>
              <a:avLst/>
              <a:gdLst>
                <a:gd name="GluePoint1X" fmla="*/ 252 w 702"/>
                <a:gd name="GluePoint1Y" fmla="*/ 75 h 558"/>
                <a:gd name="GluePoint2X" fmla="*/ 438 w 702"/>
                <a:gd name="GluePoint2Y" fmla="*/ 82 h 558"/>
              </a:gdLst>
              <a:ahLst/>
              <a:cxnLst>
                <a:cxn ang="0">
                  <a:pos x="GluePoint1X" y="GluePoint1Y"/>
                </a:cxn>
                <a:cxn ang="0">
                  <a:pos x="GluePoint2X" y="GluePoint2Y"/>
                </a:cxn>
              </a:cxnLst>
              <a:rect l="l" t="t" r="r" b="b"/>
              <a:pathLst>
                <a:path w="702" h="558">
                  <a:moveTo>
                    <a:pt x="253" y="98"/>
                  </a:moveTo>
                  <a:lnTo>
                    <a:pt x="251" y="90"/>
                  </a:lnTo>
                  <a:lnTo>
                    <a:pt x="251" y="83"/>
                  </a:lnTo>
                  <a:lnTo>
                    <a:pt x="252" y="75"/>
                  </a:lnTo>
                  <a:lnTo>
                    <a:pt x="254" y="67"/>
                  </a:lnTo>
                  <a:lnTo>
                    <a:pt x="256" y="60"/>
                  </a:lnTo>
                  <a:lnTo>
                    <a:pt x="260" y="53"/>
                  </a:lnTo>
                  <a:lnTo>
                    <a:pt x="264" y="46"/>
                  </a:lnTo>
                  <a:lnTo>
                    <a:pt x="270" y="39"/>
                  </a:lnTo>
                  <a:lnTo>
                    <a:pt x="276" y="33"/>
                  </a:lnTo>
                  <a:lnTo>
                    <a:pt x="282" y="28"/>
                  </a:lnTo>
                  <a:lnTo>
                    <a:pt x="289" y="21"/>
                  </a:lnTo>
                  <a:lnTo>
                    <a:pt x="296" y="16"/>
                  </a:lnTo>
                  <a:lnTo>
                    <a:pt x="304" y="12"/>
                  </a:lnTo>
                  <a:lnTo>
                    <a:pt x="312" y="8"/>
                  </a:lnTo>
                  <a:lnTo>
                    <a:pt x="320" y="5"/>
                  </a:lnTo>
                  <a:lnTo>
                    <a:pt x="328" y="3"/>
                  </a:lnTo>
                  <a:lnTo>
                    <a:pt x="337" y="1"/>
                  </a:lnTo>
                  <a:lnTo>
                    <a:pt x="346" y="0"/>
                  </a:lnTo>
                  <a:lnTo>
                    <a:pt x="355" y="0"/>
                  </a:lnTo>
                  <a:lnTo>
                    <a:pt x="363" y="1"/>
                  </a:lnTo>
                  <a:lnTo>
                    <a:pt x="372" y="3"/>
                  </a:lnTo>
                  <a:lnTo>
                    <a:pt x="380" y="4"/>
                  </a:lnTo>
                  <a:lnTo>
                    <a:pt x="389" y="8"/>
                  </a:lnTo>
                  <a:lnTo>
                    <a:pt x="397" y="14"/>
                  </a:lnTo>
                  <a:lnTo>
                    <a:pt x="405" y="19"/>
                  </a:lnTo>
                  <a:lnTo>
                    <a:pt x="411" y="26"/>
                  </a:lnTo>
                  <a:lnTo>
                    <a:pt x="418" y="36"/>
                  </a:lnTo>
                  <a:lnTo>
                    <a:pt x="424" y="45"/>
                  </a:lnTo>
                  <a:lnTo>
                    <a:pt x="430" y="56"/>
                  </a:lnTo>
                  <a:lnTo>
                    <a:pt x="434" y="68"/>
                  </a:lnTo>
                  <a:lnTo>
                    <a:pt x="438" y="82"/>
                  </a:lnTo>
                  <a:lnTo>
                    <a:pt x="441" y="98"/>
                  </a:lnTo>
                  <a:lnTo>
                    <a:pt x="442" y="89"/>
                  </a:lnTo>
                  <a:lnTo>
                    <a:pt x="444" y="80"/>
                  </a:lnTo>
                  <a:lnTo>
                    <a:pt x="448" y="72"/>
                  </a:lnTo>
                  <a:lnTo>
                    <a:pt x="452" y="65"/>
                  </a:lnTo>
                  <a:lnTo>
                    <a:pt x="463" y="53"/>
                  </a:lnTo>
                  <a:lnTo>
                    <a:pt x="470" y="48"/>
                  </a:lnTo>
                  <a:lnTo>
                    <a:pt x="477" y="44"/>
                  </a:lnTo>
                  <a:lnTo>
                    <a:pt x="484" y="41"/>
                  </a:lnTo>
                  <a:lnTo>
                    <a:pt x="492" y="39"/>
                  </a:lnTo>
                  <a:lnTo>
                    <a:pt x="501" y="36"/>
                  </a:lnTo>
                  <a:lnTo>
                    <a:pt x="510" y="36"/>
                  </a:lnTo>
                  <a:lnTo>
                    <a:pt x="518" y="34"/>
                  </a:lnTo>
                  <a:lnTo>
                    <a:pt x="527" y="34"/>
                  </a:lnTo>
                  <a:lnTo>
                    <a:pt x="537" y="36"/>
                  </a:lnTo>
                  <a:lnTo>
                    <a:pt x="546" y="37"/>
                  </a:lnTo>
                  <a:lnTo>
                    <a:pt x="554" y="40"/>
                  </a:lnTo>
                  <a:lnTo>
                    <a:pt x="563" y="44"/>
                  </a:lnTo>
                  <a:lnTo>
                    <a:pt x="571" y="48"/>
                  </a:lnTo>
                  <a:lnTo>
                    <a:pt x="578" y="53"/>
                  </a:lnTo>
                  <a:lnTo>
                    <a:pt x="586" y="59"/>
                  </a:lnTo>
                  <a:lnTo>
                    <a:pt x="599" y="73"/>
                  </a:lnTo>
                  <a:lnTo>
                    <a:pt x="604" y="82"/>
                  </a:lnTo>
                  <a:lnTo>
                    <a:pt x="608" y="91"/>
                  </a:lnTo>
                  <a:lnTo>
                    <a:pt x="612" y="101"/>
                  </a:lnTo>
                  <a:lnTo>
                    <a:pt x="614" y="112"/>
                  </a:lnTo>
                  <a:lnTo>
                    <a:pt x="616" y="124"/>
                  </a:lnTo>
                  <a:lnTo>
                    <a:pt x="616" y="136"/>
                  </a:lnTo>
                  <a:lnTo>
                    <a:pt x="616" y="150"/>
                  </a:lnTo>
                  <a:lnTo>
                    <a:pt x="613" y="164"/>
                  </a:lnTo>
                  <a:lnTo>
                    <a:pt x="610" y="180"/>
                  </a:lnTo>
                  <a:lnTo>
                    <a:pt x="612" y="180"/>
                  </a:lnTo>
                  <a:lnTo>
                    <a:pt x="614" y="181"/>
                  </a:lnTo>
                  <a:lnTo>
                    <a:pt x="621" y="181"/>
                  </a:lnTo>
                  <a:lnTo>
                    <a:pt x="624" y="182"/>
                  </a:lnTo>
                  <a:lnTo>
                    <a:pt x="626" y="183"/>
                  </a:lnTo>
                  <a:lnTo>
                    <a:pt x="629" y="183"/>
                  </a:lnTo>
                  <a:lnTo>
                    <a:pt x="632" y="184"/>
                  </a:lnTo>
                  <a:lnTo>
                    <a:pt x="634" y="185"/>
                  </a:lnTo>
                  <a:lnTo>
                    <a:pt x="637" y="186"/>
                  </a:lnTo>
                  <a:lnTo>
                    <a:pt x="639" y="187"/>
                  </a:lnTo>
                  <a:lnTo>
                    <a:pt x="642" y="188"/>
                  </a:lnTo>
                  <a:lnTo>
                    <a:pt x="644" y="189"/>
                  </a:lnTo>
                  <a:lnTo>
                    <a:pt x="647" y="189"/>
                  </a:lnTo>
                  <a:lnTo>
                    <a:pt x="649" y="191"/>
                  </a:lnTo>
                  <a:lnTo>
                    <a:pt x="652" y="192"/>
                  </a:lnTo>
                  <a:lnTo>
                    <a:pt x="654" y="194"/>
                  </a:lnTo>
                  <a:lnTo>
                    <a:pt x="656" y="195"/>
                  </a:lnTo>
                  <a:lnTo>
                    <a:pt x="658" y="197"/>
                  </a:lnTo>
                  <a:lnTo>
                    <a:pt x="660" y="198"/>
                  </a:lnTo>
                  <a:lnTo>
                    <a:pt x="664" y="202"/>
                  </a:lnTo>
                  <a:lnTo>
                    <a:pt x="666" y="202"/>
                  </a:lnTo>
                  <a:lnTo>
                    <a:pt x="679" y="216"/>
                  </a:lnTo>
                  <a:lnTo>
                    <a:pt x="680" y="219"/>
                  </a:lnTo>
                  <a:lnTo>
                    <a:pt x="682" y="221"/>
                  </a:lnTo>
                  <a:lnTo>
                    <a:pt x="686" y="226"/>
                  </a:lnTo>
                  <a:lnTo>
                    <a:pt x="689" y="232"/>
                  </a:lnTo>
                  <a:lnTo>
                    <a:pt x="691" y="238"/>
                  </a:lnTo>
                  <a:lnTo>
                    <a:pt x="694" y="243"/>
                  </a:lnTo>
                  <a:lnTo>
                    <a:pt x="696" y="251"/>
                  </a:lnTo>
                  <a:lnTo>
                    <a:pt x="698" y="257"/>
                  </a:lnTo>
                  <a:lnTo>
                    <a:pt x="699" y="263"/>
                  </a:lnTo>
                  <a:lnTo>
                    <a:pt x="701" y="271"/>
                  </a:lnTo>
                  <a:lnTo>
                    <a:pt x="701" y="290"/>
                  </a:lnTo>
                  <a:lnTo>
                    <a:pt x="699" y="298"/>
                  </a:lnTo>
                  <a:lnTo>
                    <a:pt x="699" y="304"/>
                  </a:lnTo>
                  <a:lnTo>
                    <a:pt x="697" y="312"/>
                  </a:lnTo>
                  <a:lnTo>
                    <a:pt x="696" y="318"/>
                  </a:lnTo>
                  <a:lnTo>
                    <a:pt x="694" y="324"/>
                  </a:lnTo>
                  <a:lnTo>
                    <a:pt x="691" y="331"/>
                  </a:lnTo>
                  <a:lnTo>
                    <a:pt x="688" y="337"/>
                  </a:lnTo>
                  <a:lnTo>
                    <a:pt x="685" y="343"/>
                  </a:lnTo>
                  <a:lnTo>
                    <a:pt x="681" y="348"/>
                  </a:lnTo>
                  <a:lnTo>
                    <a:pt x="676" y="354"/>
                  </a:lnTo>
                  <a:lnTo>
                    <a:pt x="668" y="364"/>
                  </a:lnTo>
                  <a:lnTo>
                    <a:pt x="662" y="368"/>
                  </a:lnTo>
                  <a:lnTo>
                    <a:pt x="657" y="372"/>
                  </a:lnTo>
                  <a:lnTo>
                    <a:pt x="652" y="376"/>
                  </a:lnTo>
                  <a:lnTo>
                    <a:pt x="645" y="379"/>
                  </a:lnTo>
                  <a:lnTo>
                    <a:pt x="639" y="382"/>
                  </a:lnTo>
                  <a:lnTo>
                    <a:pt x="632" y="384"/>
                  </a:lnTo>
                  <a:lnTo>
                    <a:pt x="624" y="386"/>
                  </a:lnTo>
                  <a:lnTo>
                    <a:pt x="618" y="387"/>
                  </a:lnTo>
                  <a:lnTo>
                    <a:pt x="610" y="387"/>
                  </a:lnTo>
                  <a:lnTo>
                    <a:pt x="613" y="397"/>
                  </a:lnTo>
                  <a:lnTo>
                    <a:pt x="616" y="407"/>
                  </a:lnTo>
                  <a:lnTo>
                    <a:pt x="618" y="416"/>
                  </a:lnTo>
                  <a:lnTo>
                    <a:pt x="618" y="435"/>
                  </a:lnTo>
                  <a:lnTo>
                    <a:pt x="616" y="444"/>
                  </a:lnTo>
                  <a:lnTo>
                    <a:pt x="614" y="451"/>
                  </a:lnTo>
                  <a:lnTo>
                    <a:pt x="610" y="461"/>
                  </a:lnTo>
                  <a:lnTo>
                    <a:pt x="607" y="469"/>
                  </a:lnTo>
                  <a:lnTo>
                    <a:pt x="602" y="475"/>
                  </a:lnTo>
                  <a:lnTo>
                    <a:pt x="597" y="484"/>
                  </a:lnTo>
                  <a:lnTo>
                    <a:pt x="585" y="497"/>
                  </a:lnTo>
                  <a:lnTo>
                    <a:pt x="578" y="502"/>
                  </a:lnTo>
                  <a:lnTo>
                    <a:pt x="571" y="506"/>
                  </a:lnTo>
                  <a:lnTo>
                    <a:pt x="564" y="511"/>
                  </a:lnTo>
                  <a:lnTo>
                    <a:pt x="555" y="516"/>
                  </a:lnTo>
                  <a:lnTo>
                    <a:pt x="547" y="519"/>
                  </a:lnTo>
                  <a:lnTo>
                    <a:pt x="539" y="520"/>
                  </a:lnTo>
                  <a:lnTo>
                    <a:pt x="531" y="523"/>
                  </a:lnTo>
                  <a:lnTo>
                    <a:pt x="514" y="523"/>
                  </a:lnTo>
                  <a:lnTo>
                    <a:pt x="505" y="522"/>
                  </a:lnTo>
                  <a:lnTo>
                    <a:pt x="497" y="520"/>
                  </a:lnTo>
                  <a:lnTo>
                    <a:pt x="489" y="517"/>
                  </a:lnTo>
                  <a:lnTo>
                    <a:pt x="481" y="513"/>
                  </a:lnTo>
                  <a:lnTo>
                    <a:pt x="474" y="509"/>
                  </a:lnTo>
                  <a:lnTo>
                    <a:pt x="466" y="503"/>
                  </a:lnTo>
                  <a:lnTo>
                    <a:pt x="459" y="495"/>
                  </a:lnTo>
                  <a:lnTo>
                    <a:pt x="453" y="487"/>
                  </a:lnTo>
                  <a:lnTo>
                    <a:pt x="446" y="478"/>
                  </a:lnTo>
                  <a:lnTo>
                    <a:pt x="441" y="467"/>
                  </a:lnTo>
                  <a:lnTo>
                    <a:pt x="442" y="475"/>
                  </a:lnTo>
                  <a:lnTo>
                    <a:pt x="442" y="483"/>
                  </a:lnTo>
                  <a:lnTo>
                    <a:pt x="441" y="489"/>
                  </a:lnTo>
                  <a:lnTo>
                    <a:pt x="439" y="498"/>
                  </a:lnTo>
                  <a:lnTo>
                    <a:pt x="436" y="505"/>
                  </a:lnTo>
                  <a:lnTo>
                    <a:pt x="433" y="511"/>
                  </a:lnTo>
                  <a:lnTo>
                    <a:pt x="428" y="517"/>
                  </a:lnTo>
                  <a:lnTo>
                    <a:pt x="418" y="530"/>
                  </a:lnTo>
                  <a:lnTo>
                    <a:pt x="413" y="535"/>
                  </a:lnTo>
                  <a:lnTo>
                    <a:pt x="405" y="539"/>
                  </a:lnTo>
                  <a:lnTo>
                    <a:pt x="399" y="544"/>
                  </a:lnTo>
                  <a:lnTo>
                    <a:pt x="391" y="548"/>
                  </a:lnTo>
                  <a:lnTo>
                    <a:pt x="384" y="550"/>
                  </a:lnTo>
                  <a:lnTo>
                    <a:pt x="376" y="552"/>
                  </a:lnTo>
                  <a:lnTo>
                    <a:pt x="367" y="555"/>
                  </a:lnTo>
                  <a:lnTo>
                    <a:pt x="359" y="555"/>
                  </a:lnTo>
                  <a:lnTo>
                    <a:pt x="352" y="557"/>
                  </a:lnTo>
                  <a:lnTo>
                    <a:pt x="343" y="555"/>
                  </a:lnTo>
                  <a:lnTo>
                    <a:pt x="335" y="555"/>
                  </a:lnTo>
                  <a:lnTo>
                    <a:pt x="327" y="552"/>
                  </a:lnTo>
                  <a:lnTo>
                    <a:pt x="319" y="549"/>
                  </a:lnTo>
                  <a:lnTo>
                    <a:pt x="311" y="547"/>
                  </a:lnTo>
                  <a:lnTo>
                    <a:pt x="304" y="541"/>
                  </a:lnTo>
                  <a:lnTo>
                    <a:pt x="297" y="536"/>
                  </a:lnTo>
                  <a:lnTo>
                    <a:pt x="290" y="528"/>
                  </a:lnTo>
                  <a:lnTo>
                    <a:pt x="284" y="520"/>
                  </a:lnTo>
                  <a:lnTo>
                    <a:pt x="278" y="513"/>
                  </a:lnTo>
                  <a:lnTo>
                    <a:pt x="273" y="502"/>
                  </a:lnTo>
                  <a:lnTo>
                    <a:pt x="268" y="491"/>
                  </a:lnTo>
                  <a:lnTo>
                    <a:pt x="264" y="479"/>
                  </a:lnTo>
                  <a:lnTo>
                    <a:pt x="261" y="465"/>
                  </a:lnTo>
                  <a:lnTo>
                    <a:pt x="259" y="472"/>
                  </a:lnTo>
                  <a:lnTo>
                    <a:pt x="256" y="478"/>
                  </a:lnTo>
                  <a:lnTo>
                    <a:pt x="252" y="484"/>
                  </a:lnTo>
                  <a:lnTo>
                    <a:pt x="248" y="489"/>
                  </a:lnTo>
                  <a:lnTo>
                    <a:pt x="243" y="495"/>
                  </a:lnTo>
                  <a:lnTo>
                    <a:pt x="237" y="499"/>
                  </a:lnTo>
                  <a:lnTo>
                    <a:pt x="231" y="503"/>
                  </a:lnTo>
                  <a:lnTo>
                    <a:pt x="224" y="506"/>
                  </a:lnTo>
                  <a:lnTo>
                    <a:pt x="217" y="510"/>
                  </a:lnTo>
                  <a:lnTo>
                    <a:pt x="210" y="513"/>
                  </a:lnTo>
                  <a:lnTo>
                    <a:pt x="203" y="513"/>
                  </a:lnTo>
                  <a:lnTo>
                    <a:pt x="195" y="516"/>
                  </a:lnTo>
                  <a:lnTo>
                    <a:pt x="171" y="516"/>
                  </a:lnTo>
                  <a:lnTo>
                    <a:pt x="163" y="513"/>
                  </a:lnTo>
                  <a:lnTo>
                    <a:pt x="154" y="511"/>
                  </a:lnTo>
                  <a:lnTo>
                    <a:pt x="147" y="510"/>
                  </a:lnTo>
                  <a:lnTo>
                    <a:pt x="139" y="506"/>
                  </a:lnTo>
                  <a:lnTo>
                    <a:pt x="132" y="502"/>
                  </a:lnTo>
                  <a:lnTo>
                    <a:pt x="125" y="497"/>
                  </a:lnTo>
                  <a:lnTo>
                    <a:pt x="118" y="491"/>
                  </a:lnTo>
                  <a:lnTo>
                    <a:pt x="111" y="485"/>
                  </a:lnTo>
                  <a:lnTo>
                    <a:pt x="106" y="476"/>
                  </a:lnTo>
                  <a:lnTo>
                    <a:pt x="101" y="469"/>
                  </a:lnTo>
                  <a:lnTo>
                    <a:pt x="97" y="460"/>
                  </a:lnTo>
                  <a:lnTo>
                    <a:pt x="92" y="450"/>
                  </a:lnTo>
                  <a:lnTo>
                    <a:pt x="88" y="439"/>
                  </a:lnTo>
                  <a:lnTo>
                    <a:pt x="86" y="427"/>
                  </a:lnTo>
                  <a:lnTo>
                    <a:pt x="85" y="414"/>
                  </a:lnTo>
                  <a:lnTo>
                    <a:pt x="84" y="401"/>
                  </a:lnTo>
                  <a:lnTo>
                    <a:pt x="84" y="386"/>
                  </a:lnTo>
                  <a:lnTo>
                    <a:pt x="81" y="386"/>
                  </a:lnTo>
                  <a:lnTo>
                    <a:pt x="78" y="385"/>
                  </a:lnTo>
                  <a:lnTo>
                    <a:pt x="74" y="385"/>
                  </a:lnTo>
                  <a:lnTo>
                    <a:pt x="71" y="384"/>
                  </a:lnTo>
                  <a:lnTo>
                    <a:pt x="68" y="384"/>
                  </a:lnTo>
                  <a:lnTo>
                    <a:pt x="67" y="383"/>
                  </a:lnTo>
                  <a:lnTo>
                    <a:pt x="64" y="382"/>
                  </a:lnTo>
                  <a:lnTo>
                    <a:pt x="62" y="382"/>
                  </a:lnTo>
                  <a:lnTo>
                    <a:pt x="60" y="381"/>
                  </a:lnTo>
                  <a:lnTo>
                    <a:pt x="58" y="380"/>
                  </a:lnTo>
                  <a:lnTo>
                    <a:pt x="56" y="379"/>
                  </a:lnTo>
                  <a:lnTo>
                    <a:pt x="53" y="378"/>
                  </a:lnTo>
                  <a:lnTo>
                    <a:pt x="52" y="377"/>
                  </a:lnTo>
                  <a:lnTo>
                    <a:pt x="50" y="376"/>
                  </a:lnTo>
                  <a:lnTo>
                    <a:pt x="47" y="375"/>
                  </a:lnTo>
                  <a:lnTo>
                    <a:pt x="45" y="373"/>
                  </a:lnTo>
                  <a:lnTo>
                    <a:pt x="43" y="372"/>
                  </a:lnTo>
                  <a:lnTo>
                    <a:pt x="42" y="371"/>
                  </a:lnTo>
                  <a:lnTo>
                    <a:pt x="39" y="369"/>
                  </a:lnTo>
                  <a:lnTo>
                    <a:pt x="37" y="368"/>
                  </a:lnTo>
                  <a:lnTo>
                    <a:pt x="35" y="366"/>
                  </a:lnTo>
                  <a:lnTo>
                    <a:pt x="34" y="365"/>
                  </a:lnTo>
                  <a:lnTo>
                    <a:pt x="18" y="347"/>
                  </a:lnTo>
                  <a:lnTo>
                    <a:pt x="14" y="342"/>
                  </a:lnTo>
                  <a:lnTo>
                    <a:pt x="11" y="337"/>
                  </a:lnTo>
                  <a:lnTo>
                    <a:pt x="9" y="331"/>
                  </a:lnTo>
                  <a:lnTo>
                    <a:pt x="6" y="326"/>
                  </a:lnTo>
                  <a:lnTo>
                    <a:pt x="4" y="320"/>
                  </a:lnTo>
                  <a:lnTo>
                    <a:pt x="3" y="313"/>
                  </a:lnTo>
                  <a:lnTo>
                    <a:pt x="1" y="307"/>
                  </a:lnTo>
                  <a:lnTo>
                    <a:pt x="0" y="301"/>
                  </a:lnTo>
                  <a:lnTo>
                    <a:pt x="0" y="282"/>
                  </a:lnTo>
                  <a:lnTo>
                    <a:pt x="1" y="276"/>
                  </a:lnTo>
                  <a:lnTo>
                    <a:pt x="1" y="269"/>
                  </a:lnTo>
                  <a:lnTo>
                    <a:pt x="3" y="263"/>
                  </a:lnTo>
                  <a:lnTo>
                    <a:pt x="4" y="257"/>
                  </a:lnTo>
                  <a:lnTo>
                    <a:pt x="6" y="251"/>
                  </a:lnTo>
                  <a:lnTo>
                    <a:pt x="9" y="244"/>
                  </a:lnTo>
                  <a:lnTo>
                    <a:pt x="11" y="238"/>
                  </a:lnTo>
                  <a:lnTo>
                    <a:pt x="14" y="233"/>
                  </a:lnTo>
                  <a:lnTo>
                    <a:pt x="18" y="227"/>
                  </a:lnTo>
                  <a:lnTo>
                    <a:pt x="21" y="222"/>
                  </a:lnTo>
                  <a:lnTo>
                    <a:pt x="30" y="212"/>
                  </a:lnTo>
                  <a:lnTo>
                    <a:pt x="35" y="207"/>
                  </a:lnTo>
                  <a:lnTo>
                    <a:pt x="40" y="202"/>
                  </a:lnTo>
                  <a:lnTo>
                    <a:pt x="46" y="198"/>
                  </a:lnTo>
                  <a:lnTo>
                    <a:pt x="52" y="195"/>
                  </a:lnTo>
                  <a:lnTo>
                    <a:pt x="58" y="191"/>
                  </a:lnTo>
                  <a:lnTo>
                    <a:pt x="65" y="188"/>
                  </a:lnTo>
                  <a:lnTo>
                    <a:pt x="71" y="185"/>
                  </a:lnTo>
                  <a:lnTo>
                    <a:pt x="78" y="183"/>
                  </a:lnTo>
                  <a:lnTo>
                    <a:pt x="86" y="181"/>
                  </a:lnTo>
                  <a:lnTo>
                    <a:pt x="84" y="167"/>
                  </a:lnTo>
                  <a:lnTo>
                    <a:pt x="82" y="155"/>
                  </a:lnTo>
                  <a:lnTo>
                    <a:pt x="81" y="143"/>
                  </a:lnTo>
                  <a:lnTo>
                    <a:pt x="82" y="131"/>
                  </a:lnTo>
                  <a:lnTo>
                    <a:pt x="83" y="120"/>
                  </a:lnTo>
                  <a:lnTo>
                    <a:pt x="86" y="110"/>
                  </a:lnTo>
                  <a:lnTo>
                    <a:pt x="88" y="101"/>
                  </a:lnTo>
                  <a:lnTo>
                    <a:pt x="92" y="92"/>
                  </a:lnTo>
                  <a:lnTo>
                    <a:pt x="97" y="83"/>
                  </a:lnTo>
                  <a:lnTo>
                    <a:pt x="101" y="76"/>
                  </a:lnTo>
                  <a:lnTo>
                    <a:pt x="107" y="69"/>
                  </a:lnTo>
                  <a:lnTo>
                    <a:pt x="114" y="64"/>
                  </a:lnTo>
                  <a:lnTo>
                    <a:pt x="120" y="57"/>
                  </a:lnTo>
                  <a:lnTo>
                    <a:pt x="127" y="53"/>
                  </a:lnTo>
                  <a:lnTo>
                    <a:pt x="134" y="50"/>
                  </a:lnTo>
                  <a:lnTo>
                    <a:pt x="141" y="45"/>
                  </a:lnTo>
                  <a:lnTo>
                    <a:pt x="149" y="43"/>
                  </a:lnTo>
                  <a:lnTo>
                    <a:pt x="157" y="41"/>
                  </a:lnTo>
                  <a:lnTo>
                    <a:pt x="165" y="40"/>
                  </a:lnTo>
                  <a:lnTo>
                    <a:pt x="181" y="40"/>
                  </a:lnTo>
                  <a:lnTo>
                    <a:pt x="189" y="41"/>
                  </a:lnTo>
                  <a:lnTo>
                    <a:pt x="197" y="43"/>
                  </a:lnTo>
                  <a:lnTo>
                    <a:pt x="204" y="46"/>
                  </a:lnTo>
                  <a:lnTo>
                    <a:pt x="212" y="50"/>
                  </a:lnTo>
                  <a:lnTo>
                    <a:pt x="219" y="54"/>
                  </a:lnTo>
                  <a:lnTo>
                    <a:pt x="226" y="59"/>
                  </a:lnTo>
                  <a:lnTo>
                    <a:pt x="232" y="65"/>
                  </a:lnTo>
                  <a:lnTo>
                    <a:pt x="239" y="72"/>
                  </a:lnTo>
                  <a:lnTo>
                    <a:pt x="244" y="80"/>
                  </a:lnTo>
                  <a:lnTo>
                    <a:pt x="248" y="89"/>
                  </a:lnTo>
                  <a:lnTo>
                    <a:pt x="253" y="98"/>
                  </a:lnTo>
                </a:path>
              </a:pathLst>
            </a:custGeom>
            <a:solidFill>
              <a:srgbClr val="ffffff"/>
            </a:solidFill>
            <a:ln cap="rnd" w="9360">
              <a:solidFill>
                <a:srgbClr val="ffffff"/>
              </a:solidFill>
              <a:round/>
            </a:ln>
          </p:spPr>
          <p:style>
            <a:lnRef idx="0"/>
            <a:fillRef idx="0"/>
            <a:effectRef idx="0"/>
            <a:fontRef idx="minor"/>
          </p:style>
          <p:txBody>
            <a:bodyPr lIns="0" rIns="0" tIns="0" bIns="0" anchor="ctr" anchorCtr="1">
              <a:spAutoFit/>
            </a:bodyPr>
            <a:p>
              <a:endParaRPr b="0" lang="en-US" sz="2400" strike="noStrike" u="none">
                <a:solidFill>
                  <a:srgbClr val="ffffff"/>
                </a:solidFill>
                <a:effectLst/>
                <a:uFillTx/>
                <a:latin typeface="Times New Roman"/>
              </a:endParaRPr>
            </a:p>
          </p:txBody>
        </p:sp>
        <p:sp>
          <p:nvSpPr>
            <p:cNvPr id="511" name=""/>
            <p:cNvSpPr/>
            <p:nvPr/>
          </p:nvSpPr>
          <p:spPr>
            <a:xfrm>
              <a:off x="4457520" y="2781000"/>
              <a:ext cx="952920" cy="222120"/>
            </a:xfrm>
            <a:prstGeom prst="rect">
              <a:avLst/>
            </a:prstGeom>
            <a:noFill/>
            <a:ln w="0">
              <a:noFill/>
            </a:ln>
          </p:spPr>
          <p:style>
            <a:lnRef idx="0"/>
            <a:fillRef idx="0"/>
            <a:effectRef idx="0"/>
            <a:fontRef idx="minor"/>
          </p:style>
          <p:txBody>
            <a:bodyPr lIns="0" rIns="0" tIns="0" bIns="0" anchor="ctr" anchorCtr="1">
              <a:spAutoFit/>
            </a:bodyPr>
            <a:p>
              <a:pPr>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endParaRPr b="0" lang="en-US" sz="2400" strike="noStrike" u="none">
                <a:solidFill>
                  <a:srgbClr val="ffffff"/>
                </a:solidFill>
                <a:effectLst/>
                <a:uFillTx/>
                <a:latin typeface="Times New Roman"/>
              </a:endParaRPr>
            </a:p>
          </p:txBody>
        </p:sp>
      </p:grpSp>
      <p:sp>
        <p:nvSpPr>
          <p:cNvPr id="512" name=""/>
          <p:cNvSpPr/>
          <p:nvPr/>
        </p:nvSpPr>
        <p:spPr>
          <a:xfrm>
            <a:off x="4561560" y="2517840"/>
            <a:ext cx="68796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600" strike="noStrike" u="none">
                <a:solidFill>
                  <a:srgbClr val="000000"/>
                </a:solidFill>
                <a:effectLst/>
                <a:uFillTx/>
                <a:latin typeface="Frutiger 45 Light"/>
              </a:rPr>
              <a:t>Level 3</a:t>
            </a:r>
            <a:endParaRPr b="0" lang="en-US" sz="1600" strike="noStrike" u="none">
              <a:solidFill>
                <a:srgbClr val="ffffff"/>
              </a:solidFill>
              <a:effectLst/>
              <a:uFillTx/>
              <a:latin typeface="Times New Roman"/>
            </a:endParaRPr>
          </a:p>
        </p:txBody>
      </p:sp>
      <p:cxnSp>
        <p:nvCxnSpPr>
          <p:cNvPr id="513" name=""/>
          <p:cNvCxnSpPr>
            <a:stCxn id="494" idx="1"/>
            <a:endCxn id="510" idx="0"/>
          </p:cNvCxnSpPr>
          <p:nvPr/>
        </p:nvCxnSpPr>
        <p:spPr>
          <a:xfrm>
            <a:off x="4708080" y="2227320"/>
            <a:ext cx="235800" cy="165600"/>
          </a:xfrm>
          <a:prstGeom prst="straightConnector1">
            <a:avLst/>
          </a:prstGeom>
          <a:ln w="12600">
            <a:solidFill>
              <a:srgbClr val="ffffff"/>
            </a:solidFill>
            <a:miter/>
          </a:ln>
        </p:spPr>
      </p:cxnSp>
      <p:cxnSp>
        <p:nvCxnSpPr>
          <p:cNvPr id="514" name=""/>
          <p:cNvCxnSpPr>
            <a:stCxn id="510" idx="1"/>
            <a:endCxn id="497" idx="2"/>
          </p:cNvCxnSpPr>
          <p:nvPr/>
        </p:nvCxnSpPr>
        <p:spPr>
          <a:xfrm flipH="1">
            <a:off x="4737960" y="3387600"/>
            <a:ext cx="227880" cy="216720"/>
          </a:xfrm>
          <a:prstGeom prst="straightConnector1">
            <a:avLst/>
          </a:prstGeom>
          <a:ln w="76320">
            <a:solidFill>
              <a:srgbClr val="ffffff"/>
            </a:solidFill>
            <a:miter/>
          </a:ln>
        </p:spPr>
      </p:cxnSp>
      <p:sp>
        <p:nvSpPr>
          <p:cNvPr id="515" name=""/>
          <p:cNvSpPr/>
          <p:nvPr/>
        </p:nvSpPr>
        <p:spPr>
          <a:xfrm>
            <a:off x="5097600" y="4352760"/>
            <a:ext cx="196560" cy="196920"/>
          </a:xfrm>
          <a:prstGeom prst="rect">
            <a:avLst/>
          </a:prstGeom>
          <a:solidFill>
            <a:srgbClr val="0000c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cxnSp>
        <p:nvCxnSpPr>
          <p:cNvPr id="516" name=""/>
          <p:cNvCxnSpPr>
            <a:stCxn id="515" idx="0"/>
            <a:endCxn id="497" idx="3"/>
          </p:cNvCxnSpPr>
          <p:nvPr/>
        </p:nvCxnSpPr>
        <p:spPr>
          <a:xfrm flipH="1" flipV="1">
            <a:off x="4868640" y="4223520"/>
            <a:ext cx="327600" cy="129240"/>
          </a:xfrm>
          <a:prstGeom prst="straightConnector1">
            <a:avLst/>
          </a:prstGeom>
          <a:ln w="12600">
            <a:solidFill>
              <a:srgbClr val="ffffff"/>
            </a:solidFill>
            <a:miter/>
          </a:ln>
        </p:spPr>
      </p:cxnSp>
      <p:sp>
        <p:nvSpPr>
          <p:cNvPr id="517" name=""/>
          <p:cNvSpPr/>
          <p:nvPr/>
        </p:nvSpPr>
        <p:spPr>
          <a:xfrm>
            <a:off x="4875480" y="4772160"/>
            <a:ext cx="129636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600" strike="noStrike" u="none">
                <a:solidFill>
                  <a:srgbClr val="ffffff"/>
                </a:solidFill>
                <a:effectLst/>
                <a:uFillTx/>
                <a:latin typeface="Frutiger 45 Light"/>
              </a:rPr>
              <a:t>ePowered ISP</a:t>
            </a:r>
            <a:endParaRPr b="0" lang="en-US" sz="1600" strike="noStrike" u="none">
              <a:solidFill>
                <a:srgbClr val="ffffff"/>
              </a:solidFill>
              <a:effectLst/>
              <a:uFillTx/>
              <a:latin typeface="Times New Roman"/>
            </a:endParaRPr>
          </a:p>
        </p:txBody>
      </p:sp>
      <p:sp>
        <p:nvSpPr>
          <p:cNvPr id="518" name=""/>
          <p:cNvSpPr/>
          <p:nvPr/>
        </p:nvSpPr>
        <p:spPr>
          <a:xfrm>
            <a:off x="5518080" y="1673280"/>
            <a:ext cx="487440" cy="596880"/>
          </a:xfrm>
          <a:prstGeom prst="rect">
            <a:avLst/>
          </a:prstGeom>
          <a:solidFill>
            <a:srgbClr val="339933"/>
          </a:solidFill>
          <a:ln w="12600">
            <a:solidFill>
              <a:srgbClr val="ffffff"/>
            </a:solidFill>
            <a:miter/>
          </a:ln>
        </p:spPr>
        <p:style>
          <a:lnRef idx="0"/>
          <a:fillRef idx="0"/>
          <a:effectRef idx="0"/>
          <a:fontRef idx="minor"/>
        </p:style>
        <p:txBody>
          <a:bodyPr wrap="none" lIns="82800" rIns="82800" tIns="41400" bIns="41400" anchor="ctr">
            <a:noAutofit/>
          </a:bodyPr>
          <a:p>
            <a:pPr algn="ctr">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500" strike="noStrike" u="none">
                <a:solidFill>
                  <a:srgbClr val="ffffff"/>
                </a:solidFill>
                <a:effectLst/>
                <a:uFillTx/>
                <a:latin typeface="Times New Roman"/>
              </a:rPr>
              <a:t>ISP</a:t>
            </a:r>
            <a:endParaRPr b="0" lang="en-US" sz="1500" strike="noStrike" u="none">
              <a:solidFill>
                <a:srgbClr val="ffffff"/>
              </a:solidFill>
              <a:effectLst/>
              <a:uFillTx/>
              <a:latin typeface="Times New Roman"/>
            </a:endParaRPr>
          </a:p>
        </p:txBody>
      </p:sp>
      <p:cxnSp>
        <p:nvCxnSpPr>
          <p:cNvPr id="519" name=""/>
          <p:cNvCxnSpPr>
            <a:stCxn id="494" idx="2"/>
            <a:endCxn id="518" idx="1"/>
          </p:cNvCxnSpPr>
          <p:nvPr/>
        </p:nvCxnSpPr>
        <p:spPr>
          <a:xfrm>
            <a:off x="5163840" y="1882440"/>
            <a:ext cx="354600" cy="89640"/>
          </a:xfrm>
          <a:prstGeom prst="straightConnector1">
            <a:avLst/>
          </a:prstGeom>
          <a:ln w="12600">
            <a:solidFill>
              <a:srgbClr val="ffffff"/>
            </a:solidFill>
            <a:miter/>
          </a:ln>
        </p:spPr>
      </p:cxnSp>
      <p:pic>
        <p:nvPicPr>
          <p:cNvPr id="520" name="" descr=""/>
          <p:cNvPicPr/>
          <p:nvPr/>
        </p:nvPicPr>
        <p:blipFill>
          <a:blip r:embed="rId2"/>
          <a:stretch/>
        </p:blipFill>
        <p:spPr>
          <a:xfrm>
            <a:off x="187200" y="1463760"/>
            <a:ext cx="555840" cy="241200"/>
          </a:xfrm>
          <a:prstGeom prst="rect">
            <a:avLst/>
          </a:prstGeom>
          <a:noFill/>
          <a:ln w="0">
            <a:noFill/>
          </a:ln>
        </p:spPr>
      </p:pic>
      <p:sp>
        <p:nvSpPr>
          <p:cNvPr id="521" name=""/>
          <p:cNvSpPr/>
          <p:nvPr/>
        </p:nvSpPr>
        <p:spPr>
          <a:xfrm>
            <a:off x="271440" y="2089080"/>
            <a:ext cx="388800" cy="0"/>
          </a:xfrm>
          <a:prstGeom prst="line">
            <a:avLst/>
          </a:prstGeom>
          <a:ln w="12600">
            <a:solidFill>
              <a:srgbClr val="ffcc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pic>
        <p:nvPicPr>
          <p:cNvPr id="522" name="" descr=""/>
          <p:cNvPicPr/>
          <p:nvPr/>
        </p:nvPicPr>
        <p:blipFill>
          <a:blip r:embed="rId3"/>
          <a:stretch/>
        </p:blipFill>
        <p:spPr>
          <a:xfrm>
            <a:off x="6426360" y="1689120"/>
            <a:ext cx="892080" cy="388800"/>
          </a:xfrm>
          <a:prstGeom prst="rect">
            <a:avLst/>
          </a:prstGeom>
          <a:noFill/>
          <a:ln w="0">
            <a:noFill/>
          </a:ln>
        </p:spPr>
      </p:pic>
      <p:cxnSp>
        <p:nvCxnSpPr>
          <p:cNvPr id="523" name=""/>
          <p:cNvCxnSpPr>
            <a:stCxn id="518" idx="3"/>
            <a:endCxn id="522" idx="1"/>
          </p:cNvCxnSpPr>
          <p:nvPr/>
        </p:nvCxnSpPr>
        <p:spPr>
          <a:xfrm flipV="1">
            <a:off x="6005160" y="1883880"/>
            <a:ext cx="421560" cy="87840"/>
          </a:xfrm>
          <a:prstGeom prst="straightConnector1">
            <a:avLst/>
          </a:prstGeom>
          <a:ln w="12600">
            <a:solidFill>
              <a:srgbClr val="ffffff"/>
            </a:solidFill>
            <a:miter/>
          </a:ln>
        </p:spPr>
      </p:cxnSp>
      <p:sp>
        <p:nvSpPr>
          <p:cNvPr id="524" name=""/>
          <p:cNvSpPr/>
          <p:nvPr/>
        </p:nvSpPr>
        <p:spPr>
          <a:xfrm>
            <a:off x="6107040" y="2021040"/>
            <a:ext cx="268200" cy="0"/>
          </a:xfrm>
          <a:prstGeom prst="line">
            <a:avLst/>
          </a:prstGeom>
          <a:ln w="12600">
            <a:solidFill>
              <a:srgbClr val="ffcc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pic>
        <p:nvPicPr>
          <p:cNvPr id="525" name="" descr=""/>
          <p:cNvPicPr/>
          <p:nvPr/>
        </p:nvPicPr>
        <p:blipFill>
          <a:blip r:embed="rId4"/>
          <a:stretch/>
        </p:blipFill>
        <p:spPr>
          <a:xfrm>
            <a:off x="6337440" y="4270320"/>
            <a:ext cx="893520" cy="389160"/>
          </a:xfrm>
          <a:prstGeom prst="rect">
            <a:avLst/>
          </a:prstGeom>
          <a:noFill/>
          <a:ln w="0">
            <a:noFill/>
          </a:ln>
        </p:spPr>
      </p:pic>
      <p:sp>
        <p:nvSpPr>
          <p:cNvPr id="526" name=""/>
          <p:cNvSpPr/>
          <p:nvPr/>
        </p:nvSpPr>
        <p:spPr>
          <a:xfrm>
            <a:off x="5881680" y="4370400"/>
            <a:ext cx="268200" cy="0"/>
          </a:xfrm>
          <a:prstGeom prst="line">
            <a:avLst/>
          </a:prstGeom>
          <a:ln w="12600">
            <a:solidFill>
              <a:srgbClr val="ffcc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cxnSp>
        <p:nvCxnSpPr>
          <p:cNvPr id="527" name=""/>
          <p:cNvCxnSpPr>
            <a:stCxn id="486" idx="3"/>
            <a:endCxn id="525" idx="1"/>
          </p:cNvCxnSpPr>
          <p:nvPr/>
        </p:nvCxnSpPr>
        <p:spPr>
          <a:xfrm>
            <a:off x="5854320" y="4463640"/>
            <a:ext cx="483480" cy="2520"/>
          </a:xfrm>
          <a:prstGeom prst="straightConnector1">
            <a:avLst/>
          </a:prstGeom>
          <a:ln w="12600">
            <a:solidFill>
              <a:srgbClr val="ffffff"/>
            </a:solidFill>
            <a:miter/>
          </a:ln>
        </p:spPr>
      </p:cxnSp>
      <p:sp>
        <p:nvSpPr>
          <p:cNvPr id="528" name=""/>
          <p:cNvSpPr/>
          <p:nvPr/>
        </p:nvSpPr>
        <p:spPr>
          <a:xfrm>
            <a:off x="3227400" y="2709720"/>
            <a:ext cx="131760" cy="131760"/>
          </a:xfrm>
          <a:prstGeom prst="rect">
            <a:avLst/>
          </a:prstGeom>
          <a:solidFill>
            <a:srgbClr val="0000c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29" name=""/>
          <p:cNvSpPr/>
          <p:nvPr/>
        </p:nvSpPr>
        <p:spPr>
          <a:xfrm>
            <a:off x="3135240" y="2882880"/>
            <a:ext cx="131760" cy="131760"/>
          </a:xfrm>
          <a:prstGeom prst="rect">
            <a:avLst/>
          </a:prstGeom>
          <a:solidFill>
            <a:srgbClr val="0000c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30" name=""/>
          <p:cNvSpPr/>
          <p:nvPr/>
        </p:nvSpPr>
        <p:spPr>
          <a:xfrm>
            <a:off x="3308400" y="2882880"/>
            <a:ext cx="131760" cy="131760"/>
          </a:xfrm>
          <a:prstGeom prst="rect">
            <a:avLst/>
          </a:prstGeom>
          <a:solidFill>
            <a:srgbClr val="0000c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31" name=""/>
          <p:cNvSpPr/>
          <p:nvPr/>
        </p:nvSpPr>
        <p:spPr>
          <a:xfrm>
            <a:off x="3054240" y="3056040"/>
            <a:ext cx="133560" cy="131760"/>
          </a:xfrm>
          <a:prstGeom prst="rect">
            <a:avLst/>
          </a:prstGeom>
          <a:solidFill>
            <a:srgbClr val="0000c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32" name=""/>
          <p:cNvSpPr/>
          <p:nvPr/>
        </p:nvSpPr>
        <p:spPr>
          <a:xfrm>
            <a:off x="3227400" y="3056040"/>
            <a:ext cx="131760" cy="131760"/>
          </a:xfrm>
          <a:prstGeom prst="rect">
            <a:avLst/>
          </a:prstGeom>
          <a:solidFill>
            <a:srgbClr val="0000c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33" name=""/>
          <p:cNvSpPr/>
          <p:nvPr/>
        </p:nvSpPr>
        <p:spPr>
          <a:xfrm>
            <a:off x="3389400" y="3056040"/>
            <a:ext cx="131760" cy="131760"/>
          </a:xfrm>
          <a:prstGeom prst="rect">
            <a:avLst/>
          </a:prstGeom>
          <a:solidFill>
            <a:srgbClr val="0000c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34" name=""/>
          <p:cNvSpPr/>
          <p:nvPr/>
        </p:nvSpPr>
        <p:spPr>
          <a:xfrm>
            <a:off x="4915080" y="2744640"/>
            <a:ext cx="133200" cy="131760"/>
          </a:xfrm>
          <a:prstGeom prst="rect">
            <a:avLst/>
          </a:prstGeom>
          <a:solidFill>
            <a:srgbClr val="0000c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35" name=""/>
          <p:cNvSpPr/>
          <p:nvPr/>
        </p:nvSpPr>
        <p:spPr>
          <a:xfrm>
            <a:off x="4822920" y="2917800"/>
            <a:ext cx="133200" cy="131760"/>
          </a:xfrm>
          <a:prstGeom prst="rect">
            <a:avLst/>
          </a:prstGeom>
          <a:solidFill>
            <a:srgbClr val="0000c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36" name=""/>
          <p:cNvSpPr/>
          <p:nvPr/>
        </p:nvSpPr>
        <p:spPr>
          <a:xfrm>
            <a:off x="4995720" y="2917800"/>
            <a:ext cx="131760" cy="131760"/>
          </a:xfrm>
          <a:prstGeom prst="rect">
            <a:avLst/>
          </a:prstGeom>
          <a:solidFill>
            <a:srgbClr val="0000c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37" name=""/>
          <p:cNvSpPr/>
          <p:nvPr/>
        </p:nvSpPr>
        <p:spPr>
          <a:xfrm>
            <a:off x="4741920" y="3089160"/>
            <a:ext cx="133200" cy="133560"/>
          </a:xfrm>
          <a:prstGeom prst="rect">
            <a:avLst/>
          </a:prstGeom>
          <a:solidFill>
            <a:srgbClr val="0000c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38" name=""/>
          <p:cNvSpPr/>
          <p:nvPr/>
        </p:nvSpPr>
        <p:spPr>
          <a:xfrm>
            <a:off x="4915080" y="3089160"/>
            <a:ext cx="133200" cy="133560"/>
          </a:xfrm>
          <a:prstGeom prst="rect">
            <a:avLst/>
          </a:prstGeom>
          <a:solidFill>
            <a:srgbClr val="0000c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39" name=""/>
          <p:cNvSpPr/>
          <p:nvPr/>
        </p:nvSpPr>
        <p:spPr>
          <a:xfrm>
            <a:off x="5076720" y="3089160"/>
            <a:ext cx="131760" cy="133560"/>
          </a:xfrm>
          <a:prstGeom prst="rect">
            <a:avLst/>
          </a:prstGeom>
          <a:solidFill>
            <a:srgbClr val="0000c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40" name=""/>
          <p:cNvSpPr/>
          <p:nvPr/>
        </p:nvSpPr>
        <p:spPr>
          <a:xfrm>
            <a:off x="4987800" y="1165320"/>
            <a:ext cx="487440" cy="425520"/>
          </a:xfrm>
          <a:prstGeom prst="rect">
            <a:avLst/>
          </a:prstGeom>
          <a:solidFill>
            <a:srgbClr val="339933"/>
          </a:solidFill>
          <a:ln w="12600">
            <a:solidFill>
              <a:srgbClr val="ffffff"/>
            </a:solidFill>
            <a:miter/>
          </a:ln>
        </p:spPr>
        <p:style>
          <a:lnRef idx="0"/>
          <a:fillRef idx="0"/>
          <a:effectRef idx="0"/>
          <a:fontRef idx="minor"/>
        </p:style>
        <p:txBody>
          <a:bodyPr wrap="none" lIns="82800" rIns="82800" tIns="41400" bIns="41400" anchor="ctr">
            <a:noAutofit/>
          </a:bodyPr>
          <a:p>
            <a:pPr algn="ctr">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500" strike="noStrike" u="none">
                <a:solidFill>
                  <a:srgbClr val="ffffff"/>
                </a:solidFill>
                <a:effectLst/>
                <a:uFillTx/>
                <a:latin typeface="Times New Roman"/>
              </a:rPr>
              <a:t>ISP</a:t>
            </a:r>
            <a:endParaRPr b="0" lang="en-US" sz="1500" strike="noStrike" u="none">
              <a:solidFill>
                <a:srgbClr val="ffffff"/>
              </a:solidFill>
              <a:effectLst/>
              <a:uFillTx/>
              <a:latin typeface="Times New Roman"/>
            </a:endParaRPr>
          </a:p>
        </p:txBody>
      </p:sp>
      <p:pic>
        <p:nvPicPr>
          <p:cNvPr id="541" name="" descr=""/>
          <p:cNvPicPr/>
          <p:nvPr/>
        </p:nvPicPr>
        <p:blipFill>
          <a:blip r:embed="rId5"/>
          <a:stretch/>
        </p:blipFill>
        <p:spPr>
          <a:xfrm>
            <a:off x="5826240" y="1182600"/>
            <a:ext cx="893520" cy="389160"/>
          </a:xfrm>
          <a:prstGeom prst="rect">
            <a:avLst/>
          </a:prstGeom>
          <a:noFill/>
          <a:ln w="0">
            <a:noFill/>
          </a:ln>
        </p:spPr>
      </p:pic>
      <p:cxnSp>
        <p:nvCxnSpPr>
          <p:cNvPr id="542" name=""/>
          <p:cNvCxnSpPr>
            <a:stCxn id="540" idx="3"/>
            <a:endCxn id="541" idx="1"/>
          </p:cNvCxnSpPr>
          <p:nvPr/>
        </p:nvCxnSpPr>
        <p:spPr>
          <a:xfrm>
            <a:off x="5474880" y="1377720"/>
            <a:ext cx="351360" cy="1080"/>
          </a:xfrm>
          <a:prstGeom prst="straightConnector1">
            <a:avLst/>
          </a:prstGeom>
          <a:ln w="12600">
            <a:solidFill>
              <a:srgbClr val="ffffff"/>
            </a:solidFill>
            <a:miter/>
          </a:ln>
        </p:spPr>
      </p:cxnSp>
      <p:sp>
        <p:nvSpPr>
          <p:cNvPr id="543" name=""/>
          <p:cNvSpPr/>
          <p:nvPr/>
        </p:nvSpPr>
        <p:spPr>
          <a:xfrm>
            <a:off x="5540400" y="1490760"/>
            <a:ext cx="268200" cy="0"/>
          </a:xfrm>
          <a:prstGeom prst="line">
            <a:avLst/>
          </a:prstGeom>
          <a:ln w="12600">
            <a:solidFill>
              <a:srgbClr val="ffcc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cxnSp>
        <p:nvCxnSpPr>
          <p:cNvPr id="544" name=""/>
          <p:cNvCxnSpPr>
            <a:stCxn id="494" idx="3"/>
            <a:endCxn id="540" idx="1"/>
          </p:cNvCxnSpPr>
          <p:nvPr/>
        </p:nvCxnSpPr>
        <p:spPr>
          <a:xfrm flipV="1">
            <a:off x="4554360" y="1377720"/>
            <a:ext cx="434160" cy="164160"/>
          </a:xfrm>
          <a:prstGeom prst="straightConnector1">
            <a:avLst/>
          </a:prstGeom>
          <a:ln w="12600">
            <a:solidFill>
              <a:srgbClr val="ffffff"/>
            </a:solidFill>
            <a:miter/>
          </a:ln>
        </p:spPr>
      </p:cxnSp>
      <p:sp>
        <p:nvSpPr>
          <p:cNvPr id="545" name=""/>
          <p:cNvSpPr/>
          <p:nvPr/>
        </p:nvSpPr>
        <p:spPr>
          <a:xfrm flipV="1">
            <a:off x="4838760" y="1498320"/>
            <a:ext cx="127080" cy="81000"/>
          </a:xfrm>
          <a:prstGeom prst="line">
            <a:avLst/>
          </a:prstGeom>
          <a:ln w="12600">
            <a:solidFill>
              <a:srgbClr val="ffcc00"/>
            </a:solidFill>
            <a:miter/>
            <a:tailEnd len="med" type="triangle" w="med"/>
          </a:ln>
        </p:spPr>
        <p:style>
          <a:lnRef idx="0"/>
          <a:fillRef idx="0"/>
          <a:effectRef idx="0"/>
          <a:fontRef idx="minor"/>
        </p:style>
        <p:txBody>
          <a:bodyPr lIns="90000" rIns="90000" tIns="34200" bIns="34200" anchor="ctr">
            <a:noAutofit/>
          </a:bodyPr>
          <a:p>
            <a:endParaRPr b="0" lang="en-US" sz="2400" strike="noStrike" u="none">
              <a:solidFill>
                <a:srgbClr val="ffffff"/>
              </a:solidFill>
              <a:effectLst/>
              <a:uFillTx/>
              <a:latin typeface="Times New Roman"/>
            </a:endParaRPr>
          </a:p>
        </p:txBody>
      </p:sp>
      <p:sp>
        <p:nvSpPr>
          <p:cNvPr id="546" name=""/>
          <p:cNvSpPr/>
          <p:nvPr/>
        </p:nvSpPr>
        <p:spPr>
          <a:xfrm>
            <a:off x="5583240" y="2087640"/>
            <a:ext cx="133200" cy="131760"/>
          </a:xfrm>
          <a:prstGeom prst="rect">
            <a:avLst/>
          </a:prstGeom>
          <a:solidFill>
            <a:srgbClr val="0000cc"/>
          </a:solidFill>
          <a:ln w="1260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47" name=""/>
          <p:cNvSpPr/>
          <p:nvPr/>
        </p:nvSpPr>
        <p:spPr>
          <a:xfrm flipH="1" flipV="1">
            <a:off x="4895640" y="2235240"/>
            <a:ext cx="299880" cy="208080"/>
          </a:xfrm>
          <a:prstGeom prst="line">
            <a:avLst/>
          </a:prstGeom>
          <a:ln w="12600">
            <a:solidFill>
              <a:srgbClr val="ffcc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548" name=""/>
          <p:cNvSpPr/>
          <p:nvPr/>
        </p:nvSpPr>
        <p:spPr>
          <a:xfrm flipV="1">
            <a:off x="2877120" y="2135880"/>
            <a:ext cx="153000" cy="277560"/>
          </a:xfrm>
          <a:prstGeom prst="line">
            <a:avLst/>
          </a:prstGeom>
          <a:ln w="12600">
            <a:solidFill>
              <a:srgbClr val="ffcc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549" name=""/>
          <p:cNvSpPr/>
          <p:nvPr/>
        </p:nvSpPr>
        <p:spPr>
          <a:xfrm>
            <a:off x="403200" y="2857680"/>
            <a:ext cx="4321080" cy="2189160"/>
          </a:xfrm>
          <a:prstGeom prst="rect">
            <a:avLst/>
          </a:prstGeom>
          <a:blipFill rotWithShape="0">
            <a:blip r:embed="rId2"/>
            <a:srcRect/>
            <a:stretch/>
          </a:blipFill>
          <a:ln w="12600">
            <a:solidFill>
              <a:srgbClr val="ffffff"/>
            </a:solidFill>
            <a:prstDash val="dash"/>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50" name=""/>
          <p:cNvSpPr/>
          <p:nvPr/>
        </p:nvSpPr>
        <p:spPr>
          <a:xfrm>
            <a:off x="6480000" y="2409840"/>
            <a:ext cx="362160" cy="176040"/>
          </a:xfrm>
          <a:prstGeom prst="ellipse">
            <a:avLst/>
          </a:prstGeom>
          <a:solidFill>
            <a:srgbClr val="0033cc"/>
          </a:solidFill>
          <a:ln w="12600">
            <a:solidFill>
              <a:srgbClr val="ffffff"/>
            </a:solidFill>
            <a:miter/>
          </a:ln>
        </p:spPr>
        <p:style>
          <a:lnRef idx="0"/>
          <a:fillRef idx="0"/>
          <a:effectRef idx="0"/>
          <a:fontRef idx="minor"/>
        </p:style>
        <p:txBody>
          <a:bodyPr wrap="none" lIns="0" rIns="0" tIns="0" bIns="0" anchor="b">
            <a:spAutoFit/>
          </a:bodyPr>
          <a:p>
            <a:endParaRPr b="0" lang="en-US" sz="2400" strike="noStrike" u="none">
              <a:solidFill>
                <a:srgbClr val="ffffff"/>
              </a:solidFill>
              <a:effectLst/>
              <a:uFillTx/>
              <a:latin typeface="Times New Roman"/>
            </a:endParaRPr>
          </a:p>
        </p:txBody>
      </p:sp>
      <p:sp>
        <p:nvSpPr>
          <p:cNvPr id="551" name="McK Footnote"/>
          <p:cNvSpPr/>
          <p:nvPr/>
        </p:nvSpPr>
        <p:spPr>
          <a:xfrm>
            <a:off x="6939000" y="2333520"/>
            <a:ext cx="1066680" cy="335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730080"/>
                <a:tab algn="l" pos="1460520"/>
                <a:tab algn="l" pos="2190600"/>
                <a:tab algn="l" pos="2921040"/>
                <a:tab algn="l" pos="3651120"/>
                <a:tab algn="l" pos="4381560"/>
                <a:tab algn="l" pos="5111640"/>
                <a:tab algn="l" pos="5842080"/>
                <a:tab algn="l" pos="6572160"/>
                <a:tab algn="l" pos="7302600"/>
                <a:tab algn="l" pos="8032680"/>
                <a:tab algn="l" pos="8763120"/>
                <a:tab algn="l" pos="9493200"/>
                <a:tab algn="l" pos="10223640"/>
                <a:tab algn="l" pos="10953720"/>
              </a:tabLst>
            </a:pPr>
            <a:r>
              <a:rPr b="0" lang="en-US" sz="1100" strike="noStrike" u="none">
                <a:solidFill>
                  <a:srgbClr val="ffffff"/>
                </a:solidFill>
                <a:effectLst/>
                <a:uFillTx/>
                <a:latin typeface="Frutiger 45 Light"/>
              </a:rPr>
              <a:t>Delivery origin of the stream</a:t>
            </a:r>
            <a:endParaRPr b="0" lang="en-US" sz="1100" strike="noStrike" u="none">
              <a:solidFill>
                <a:srgbClr val="ffffff"/>
              </a:solidFill>
              <a:effectLst/>
              <a:uFillTx/>
              <a:latin typeface="Times New Roman"/>
            </a:endParaRPr>
          </a:p>
        </p:txBody>
      </p:sp>
      <p:sp>
        <p:nvSpPr>
          <p:cNvPr id="552" name="PlaceHolder 1"/>
          <p:cNvSpPr>
            <a:spLocks noGrp="1"/>
          </p:cNvSpPr>
          <p:nvPr>
            <p:ph type="title"/>
          </p:nvPr>
        </p:nvSpPr>
        <p:spPr>
          <a:xfrm>
            <a:off x="151920" y="76320"/>
            <a:ext cx="7977240" cy="1015920"/>
          </a:xfrm>
          <a:prstGeom prst="rect">
            <a:avLst/>
          </a:prstGeom>
          <a:noFill/>
          <a:ln w="0">
            <a:noFill/>
          </a:ln>
        </p:spPr>
        <p:txBody>
          <a:bodyPr lIns="82800" rIns="82800" tIns="41400" bIns="41400" anchor="t">
            <a:noAutofit/>
          </a:bodyPr>
          <a:p>
            <a:pPr indent="0" algn="ctr">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3200" strike="noStrike" u="none">
                <a:solidFill>
                  <a:srgbClr val="ffff00"/>
                </a:solidFill>
                <a:effectLst/>
                <a:uFillTx/>
                <a:latin typeface="Frutiger 45 Light"/>
              </a:rPr>
              <a:t>Improving the Quality of Stream Delivery</a:t>
            </a:r>
            <a:endParaRPr b="0" lang="en-US" sz="3200" strike="noStrike" u="none">
              <a:solidFill>
                <a:srgbClr val="ffffff"/>
              </a:solidFill>
              <a:effectLst/>
              <a:uFillTx/>
              <a:latin typeface="Frutiger 45 Light"/>
            </a:endParaRPr>
          </a:p>
        </p:txBody>
      </p:sp>
      <p:sp>
        <p:nvSpPr>
          <p:cNvPr id="553" name=""/>
          <p:cNvSpPr/>
          <p:nvPr/>
        </p:nvSpPr>
        <p:spPr>
          <a:xfrm>
            <a:off x="125280" y="966960"/>
            <a:ext cx="17640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400" strike="noStrike" u="none">
                <a:solidFill>
                  <a:srgbClr val="ffff00"/>
                </a:solidFill>
                <a:effectLst/>
                <a:uFillTx/>
                <a:latin typeface="Frutiger 45 Light"/>
              </a:rPr>
              <a:t>Network congestion</a:t>
            </a:r>
            <a:endParaRPr b="0" lang="en-US" sz="1400" strike="noStrike" u="none">
              <a:solidFill>
                <a:srgbClr val="ffffff"/>
              </a:solidFill>
              <a:effectLst/>
              <a:uFillTx/>
              <a:latin typeface="Times New Roman"/>
            </a:endParaRPr>
          </a:p>
        </p:txBody>
      </p:sp>
      <p:sp>
        <p:nvSpPr>
          <p:cNvPr id="554" name=""/>
          <p:cNvSpPr/>
          <p:nvPr/>
        </p:nvSpPr>
        <p:spPr>
          <a:xfrm>
            <a:off x="184320" y="1209600"/>
            <a:ext cx="6451560" cy="3940200"/>
          </a:xfrm>
          <a:custGeom>
            <a:avLst/>
            <a:gdLst/>
            <a:ahLst/>
            <a:rect l="l" t="t" r="r" b="b"/>
            <a:pathLst>
              <a:path w="4128" h="2375">
                <a:moveTo>
                  <a:pt x="0" y="0"/>
                </a:moveTo>
                <a:lnTo>
                  <a:pt x="0" y="2375"/>
                </a:lnTo>
                <a:lnTo>
                  <a:pt x="4128" y="2375"/>
                </a:lnTo>
              </a:path>
            </a:pathLst>
          </a:custGeom>
          <a:noFill/>
          <a:ln w="28440">
            <a:solidFill>
              <a:srgbClr val="ffffff"/>
            </a:solidFill>
            <a:round/>
            <a:headEnd len="med" type="triangle" w="med"/>
            <a:tailEnd len="med" type="triangle" w="med"/>
          </a:ln>
        </p:spPr>
        <p:style>
          <a:lnRef idx="0"/>
          <a:fillRef idx="0"/>
          <a:effectRef idx="0"/>
          <a:fontRef idx="minor"/>
        </p:style>
        <p:txBody>
          <a:bodyPr wrap="none" anchor="ctr">
            <a:noAutofit/>
          </a:bodyPr>
          <a:p>
            <a:endParaRPr b="0" lang="en-US" sz="2400" strike="noStrike" u="none">
              <a:solidFill>
                <a:srgbClr val="ffffff"/>
              </a:solidFill>
              <a:effectLst/>
              <a:uFillTx/>
              <a:latin typeface="Times New Roman"/>
            </a:endParaRPr>
          </a:p>
        </p:txBody>
      </p:sp>
      <p:sp>
        <p:nvSpPr>
          <p:cNvPr id="555" name=""/>
          <p:cNvSpPr/>
          <p:nvPr/>
        </p:nvSpPr>
        <p:spPr>
          <a:xfrm>
            <a:off x="1865160" y="5229360"/>
            <a:ext cx="2835360" cy="213840"/>
          </a:xfrm>
          <a:prstGeom prst="rect">
            <a:avLst/>
          </a:prstGeom>
          <a:solidFill>
            <a:srgbClr val="000000"/>
          </a:solidFill>
          <a:ln w="0">
            <a:noFill/>
          </a:ln>
        </p:spPr>
        <p:style>
          <a:lnRef idx="0"/>
          <a:fillRef idx="0"/>
          <a:effectRef idx="0"/>
          <a:fontRef idx="minor"/>
        </p:style>
        <p:txBody>
          <a:bodyPr lIns="0" rIns="0" tIns="0" bIns="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400" strike="noStrike" u="none">
                <a:solidFill>
                  <a:srgbClr val="ffff00"/>
                </a:solidFill>
                <a:effectLst/>
                <a:uFillTx/>
                <a:latin typeface="Frutiger 45 Light"/>
              </a:rPr>
              <a:t>“Hop count” from end user</a:t>
            </a:r>
            <a:endParaRPr b="0" lang="en-US" sz="1400" strike="noStrike" u="none">
              <a:solidFill>
                <a:srgbClr val="ffffff"/>
              </a:solidFill>
              <a:effectLst/>
              <a:uFillTx/>
              <a:latin typeface="Times New Roman"/>
            </a:endParaRPr>
          </a:p>
        </p:txBody>
      </p:sp>
      <p:sp>
        <p:nvSpPr>
          <p:cNvPr id="556" name=""/>
          <p:cNvSpPr/>
          <p:nvPr/>
        </p:nvSpPr>
        <p:spPr>
          <a:xfrm>
            <a:off x="4265640" y="1053000"/>
            <a:ext cx="2217600" cy="1410120"/>
          </a:xfrm>
          <a:prstGeom prst="ellipse">
            <a:avLst/>
          </a:prstGeom>
          <a:solidFill>
            <a:srgbClr val="0033cc"/>
          </a:solidFill>
          <a:ln w="12600">
            <a:solidFill>
              <a:srgbClr val="ffffff"/>
            </a:solidFill>
            <a:miter/>
          </a:ln>
        </p:spPr>
        <p:style>
          <a:lnRef idx="0"/>
          <a:fillRef idx="0"/>
          <a:effectRef idx="0"/>
          <a:fontRef idx="minor"/>
        </p:style>
        <p:txBody>
          <a:bodyPr lIns="41400" rIns="41400" tIns="41400" bIns="41400" anchor="ctr">
            <a:spAutoFit/>
          </a:bodyPr>
          <a:p>
            <a:pPr algn="ct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500" strike="noStrike" u="none">
                <a:solidFill>
                  <a:srgbClr val="ffffff"/>
                </a:solidFill>
                <a:effectLst/>
                <a:uFillTx/>
                <a:latin typeface="Frutiger 45 Light"/>
              </a:rPr>
              <a:t>Across the public Internet from centralized server</a:t>
            </a:r>
            <a:endParaRPr b="0" lang="en-US" sz="1500" strike="noStrike" u="none">
              <a:solidFill>
                <a:srgbClr val="ffffff"/>
              </a:solidFill>
              <a:effectLst/>
              <a:uFillTx/>
              <a:latin typeface="Times New Roman"/>
            </a:endParaRPr>
          </a:p>
        </p:txBody>
      </p:sp>
      <p:sp>
        <p:nvSpPr>
          <p:cNvPr id="557" name=""/>
          <p:cNvSpPr/>
          <p:nvPr/>
        </p:nvSpPr>
        <p:spPr>
          <a:xfrm>
            <a:off x="509760" y="4257000"/>
            <a:ext cx="1365120" cy="763560"/>
          </a:xfrm>
          <a:prstGeom prst="ellipse">
            <a:avLst/>
          </a:prstGeom>
          <a:solidFill>
            <a:srgbClr val="0033cc"/>
          </a:solidFill>
          <a:ln w="12600">
            <a:solidFill>
              <a:srgbClr val="ffffff"/>
            </a:solidFill>
            <a:miter/>
          </a:ln>
        </p:spPr>
        <p:style>
          <a:lnRef idx="0"/>
          <a:fillRef idx="0"/>
          <a:effectRef idx="0"/>
          <a:fontRef idx="minor"/>
        </p:style>
        <p:txBody>
          <a:bodyPr lIns="41400" rIns="41400" tIns="41400" bIns="41400" anchor="ctr">
            <a:spAutoFit/>
          </a:bodyPr>
          <a:p>
            <a:pPr algn="ct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500" strike="noStrike" u="none">
                <a:solidFill>
                  <a:srgbClr val="ffffff"/>
                </a:solidFill>
                <a:effectLst/>
                <a:uFillTx/>
                <a:latin typeface="Frutiger 45 Light"/>
              </a:rPr>
              <a:t>ePowered ISP</a:t>
            </a:r>
            <a:endParaRPr b="0" lang="en-US" sz="1500" strike="noStrike" u="none">
              <a:solidFill>
                <a:srgbClr val="ffffff"/>
              </a:solidFill>
              <a:effectLst/>
              <a:uFillTx/>
              <a:latin typeface="Times New Roman"/>
            </a:endParaRPr>
          </a:p>
        </p:txBody>
      </p:sp>
      <p:sp>
        <p:nvSpPr>
          <p:cNvPr id="558" name=""/>
          <p:cNvSpPr/>
          <p:nvPr/>
        </p:nvSpPr>
        <p:spPr>
          <a:xfrm>
            <a:off x="1652760" y="3403800"/>
            <a:ext cx="1752480" cy="1087200"/>
          </a:xfrm>
          <a:prstGeom prst="ellipse">
            <a:avLst/>
          </a:prstGeom>
          <a:solidFill>
            <a:srgbClr val="0033cc"/>
          </a:solidFill>
          <a:ln w="12600">
            <a:solidFill>
              <a:srgbClr val="ffffff"/>
            </a:solidFill>
            <a:miter/>
          </a:ln>
        </p:spPr>
        <p:style>
          <a:lnRef idx="0"/>
          <a:fillRef idx="0"/>
          <a:effectRef idx="0"/>
          <a:fontRef idx="minor"/>
        </p:style>
        <p:txBody>
          <a:bodyPr lIns="41400" rIns="41400" tIns="41400" bIns="41400" anchor="ctr">
            <a:spAutoFit/>
          </a:bodyPr>
          <a:p>
            <a:pPr algn="ct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500" strike="noStrike" u="none">
                <a:solidFill>
                  <a:srgbClr val="ffffff"/>
                </a:solidFill>
                <a:effectLst/>
                <a:uFillTx/>
                <a:latin typeface="Frutiger 45 Light"/>
              </a:rPr>
              <a:t>Media Cast backbone WAN partner</a:t>
            </a:r>
            <a:endParaRPr b="0" lang="en-US" sz="1500" strike="noStrike" u="none">
              <a:solidFill>
                <a:srgbClr val="ffffff"/>
              </a:solidFill>
              <a:effectLst/>
              <a:uFillTx/>
              <a:latin typeface="Times New Roman"/>
            </a:endParaRPr>
          </a:p>
        </p:txBody>
      </p:sp>
      <p:sp>
        <p:nvSpPr>
          <p:cNvPr id="559" name=""/>
          <p:cNvSpPr/>
          <p:nvPr/>
        </p:nvSpPr>
        <p:spPr>
          <a:xfrm>
            <a:off x="3219480" y="2500200"/>
            <a:ext cx="2249280" cy="1095480"/>
          </a:xfrm>
          <a:prstGeom prst="ellipse">
            <a:avLst/>
          </a:prstGeom>
          <a:solidFill>
            <a:srgbClr val="0033cc"/>
          </a:solidFill>
          <a:ln w="12600">
            <a:solidFill>
              <a:srgbClr val="ffffff"/>
            </a:solidFill>
            <a:miter/>
          </a:ln>
        </p:spPr>
        <p:style>
          <a:lnRef idx="0"/>
          <a:fillRef idx="0"/>
          <a:effectRef idx="0"/>
          <a:fontRef idx="minor"/>
        </p:style>
        <p:txBody>
          <a:bodyPr lIns="41400" rIns="41400" tIns="41400" bIns="41400" anchor="ctr">
            <a:noAutofit/>
          </a:bodyPr>
          <a:p>
            <a:pPr algn="ct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500" strike="noStrike" u="none">
                <a:solidFill>
                  <a:srgbClr val="ffffff"/>
                </a:solidFill>
                <a:effectLst/>
                <a:uFillTx/>
                <a:latin typeface="Frutiger 45 Light"/>
              </a:rPr>
              <a:t>Media Cast server at a non-ePowered ISP</a:t>
            </a:r>
            <a:endParaRPr b="0" lang="en-US" sz="1500" strike="noStrike" u="none">
              <a:solidFill>
                <a:srgbClr val="ffffff"/>
              </a:solidFill>
              <a:effectLst/>
              <a:uFillTx/>
              <a:latin typeface="Times New Roman"/>
            </a:endParaRPr>
          </a:p>
        </p:txBody>
      </p:sp>
      <p:sp>
        <p:nvSpPr>
          <p:cNvPr id="560" name=""/>
          <p:cNvSpPr/>
          <p:nvPr/>
        </p:nvSpPr>
        <p:spPr>
          <a:xfrm>
            <a:off x="1542960" y="2397240"/>
            <a:ext cx="57240" cy="726840"/>
          </a:xfrm>
          <a:prstGeom prst="line">
            <a:avLst/>
          </a:prstGeom>
          <a:ln w="12600">
            <a:solidFill>
              <a:srgbClr val="ffffff"/>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561" name=""/>
          <p:cNvSpPr/>
          <p:nvPr/>
        </p:nvSpPr>
        <p:spPr>
          <a:xfrm>
            <a:off x="736560" y="1784520"/>
            <a:ext cx="2432160" cy="851760"/>
          </a:xfrm>
          <a:prstGeom prst="rect">
            <a:avLst/>
          </a:prstGeom>
          <a:solidFill>
            <a:srgbClr val="0033cc"/>
          </a:solidFill>
          <a:ln w="12600">
            <a:solidFill>
              <a:srgbClr val="ffffff"/>
            </a:solidFill>
            <a:miter/>
          </a:ln>
          <a:effectLst>
            <a:outerShdw dist="17819" dir="2700000" blurRad="0" rotWithShape="0">
              <a:srgbClr val="808080"/>
            </a:outerShdw>
          </a:effectLst>
        </p:spPr>
        <p:style>
          <a:lnRef idx="0"/>
          <a:fillRef idx="0"/>
          <a:effectRef idx="0"/>
          <a:fontRef idx="minor"/>
        </p:style>
        <p:txBody>
          <a:bodyPr lIns="82800" rIns="82800" tIns="82800" bIns="82800" anchor="t">
            <a:spAutoFit/>
          </a:bodyPr>
          <a:p>
            <a:pP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1" lang="en-US" sz="1500" strike="noStrike" u="none">
                <a:solidFill>
                  <a:srgbClr val="ffff00"/>
                </a:solidFill>
                <a:effectLst/>
                <a:uFillTx/>
                <a:latin typeface="Frutiger 45 Light"/>
              </a:rPr>
              <a:t>Streaming media delivery “sweet spot” provided by Media Cast</a:t>
            </a:r>
            <a:endParaRPr b="0" lang="en-US" sz="1500" strike="noStrike" u="none">
              <a:solidFill>
                <a:srgbClr val="ffffff"/>
              </a:solidFill>
              <a:effectLst/>
              <a:uFillTx/>
              <a:latin typeface="Times New Roman"/>
            </a:endParaRPr>
          </a:p>
        </p:txBody>
      </p:sp>
      <p:sp>
        <p:nvSpPr>
          <p:cNvPr id="562" name=""/>
          <p:cNvSpPr/>
          <p:nvPr/>
        </p:nvSpPr>
        <p:spPr>
          <a:xfrm>
            <a:off x="6340320" y="862920"/>
            <a:ext cx="1527480" cy="763560"/>
          </a:xfrm>
          <a:prstGeom prst="ellipse">
            <a:avLst/>
          </a:prstGeom>
          <a:solidFill>
            <a:srgbClr val="0033cc"/>
          </a:solidFill>
          <a:ln w="12600">
            <a:solidFill>
              <a:srgbClr val="ffffff"/>
            </a:solidFill>
            <a:miter/>
          </a:ln>
        </p:spPr>
        <p:style>
          <a:lnRef idx="0"/>
          <a:fillRef idx="0"/>
          <a:effectRef idx="0"/>
          <a:fontRef idx="minor"/>
        </p:style>
        <p:txBody>
          <a:bodyPr lIns="41400" rIns="41400" tIns="41400" bIns="41400" anchor="ctr">
            <a:spAutoFit/>
          </a:bodyPr>
          <a:p>
            <a:pPr algn="ctr">
              <a:lnSpc>
                <a:spcPct val="100000"/>
              </a:lnSpc>
              <a:tabLst>
                <a:tab algn="l" pos="0"/>
                <a:tab algn="l" pos="830160"/>
                <a:tab algn="l" pos="1660680"/>
                <a:tab algn="l" pos="2490840"/>
                <a:tab algn="l" pos="3321000"/>
                <a:tab algn="l" pos="4151160"/>
                <a:tab algn="l" pos="4981680"/>
                <a:tab algn="l" pos="5811840"/>
                <a:tab algn="l" pos="6642000"/>
                <a:tab algn="l" pos="7472520"/>
                <a:tab algn="l" pos="8302680"/>
                <a:tab algn="l" pos="9132840"/>
                <a:tab algn="l" pos="9963000"/>
                <a:tab algn="l" pos="10793520"/>
              </a:tabLst>
            </a:pPr>
            <a:r>
              <a:rPr b="0" lang="en-US" sz="1500" strike="noStrike" u="none">
                <a:solidFill>
                  <a:srgbClr val="ffffff"/>
                </a:solidFill>
                <a:effectLst/>
                <a:uFillTx/>
                <a:latin typeface="Frutiger 45 Light"/>
              </a:rPr>
              <a:t>Standard portal</a:t>
            </a:r>
            <a:endParaRPr b="0" lang="en-US" sz="15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563" name=""/>
          <p:cNvSpPr/>
          <p:nvPr/>
        </p:nvSpPr>
        <p:spPr>
          <a:xfrm>
            <a:off x="3962520" y="3886200"/>
            <a:ext cx="228600" cy="152280"/>
          </a:xfrm>
          <a:prstGeom prst="line">
            <a:avLst/>
          </a:prstGeom>
          <a:ln w="38160">
            <a:solidFill>
              <a:srgbClr val="cc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564" name=""/>
          <p:cNvSpPr/>
          <p:nvPr/>
        </p:nvSpPr>
        <p:spPr>
          <a:xfrm flipV="1">
            <a:off x="5689440" y="3886200"/>
            <a:ext cx="635040" cy="380880"/>
          </a:xfrm>
          <a:prstGeom prst="line">
            <a:avLst/>
          </a:prstGeom>
          <a:ln w="38160">
            <a:solidFill>
              <a:srgbClr val="cc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565" name=""/>
          <p:cNvSpPr/>
          <p:nvPr/>
        </p:nvSpPr>
        <p:spPr>
          <a:xfrm>
            <a:off x="5676840" y="2666880"/>
            <a:ext cx="635040" cy="76320"/>
          </a:xfrm>
          <a:prstGeom prst="line">
            <a:avLst/>
          </a:prstGeom>
          <a:ln w="38160">
            <a:solidFill>
              <a:srgbClr val="cc0000"/>
            </a:solidFill>
            <a:miter/>
          </a:ln>
        </p:spPr>
        <p:style>
          <a:lnRef idx="0"/>
          <a:fillRef idx="0"/>
          <a:effectRef idx="0"/>
          <a:fontRef idx="minor"/>
        </p:style>
        <p:txBody>
          <a:bodyPr lIns="90000" rIns="90000" tIns="29520" bIns="29520" anchor="ctr">
            <a:noAutofit/>
          </a:bodyPr>
          <a:p>
            <a:endParaRPr b="0" lang="en-US" sz="2400" strike="noStrike" u="none">
              <a:solidFill>
                <a:srgbClr val="ffffff"/>
              </a:solidFill>
              <a:effectLst/>
              <a:uFillTx/>
              <a:latin typeface="Times New Roman"/>
            </a:endParaRPr>
          </a:p>
        </p:txBody>
      </p:sp>
      <p:grpSp>
        <p:nvGrpSpPr>
          <p:cNvPr id="566" name=""/>
          <p:cNvGrpSpPr/>
          <p:nvPr/>
        </p:nvGrpSpPr>
        <p:grpSpPr>
          <a:xfrm>
            <a:off x="6972120" y="3390840"/>
            <a:ext cx="368280" cy="698400"/>
            <a:chOff x="6972120" y="3390840"/>
            <a:chExt cx="368280" cy="698400"/>
          </a:xfrm>
        </p:grpSpPr>
        <p:sp>
          <p:nvSpPr>
            <p:cNvPr id="567" name=""/>
            <p:cNvSpPr/>
            <p:nvPr/>
          </p:nvSpPr>
          <p:spPr>
            <a:xfrm flipH="1">
              <a:off x="6972120" y="3755520"/>
              <a:ext cx="235080" cy="0"/>
            </a:xfrm>
            <a:prstGeom prst="line">
              <a:avLst/>
            </a:prstGeom>
            <a:ln w="38160">
              <a:solidFill>
                <a:srgbClr val="cc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568" name=""/>
            <p:cNvSpPr/>
            <p:nvPr/>
          </p:nvSpPr>
          <p:spPr>
            <a:xfrm flipH="1">
              <a:off x="7199640" y="3400920"/>
              <a:ext cx="140760" cy="0"/>
            </a:xfrm>
            <a:prstGeom prst="line">
              <a:avLst/>
            </a:prstGeom>
            <a:ln w="38160">
              <a:solidFill>
                <a:srgbClr val="cc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569" name=""/>
            <p:cNvSpPr/>
            <p:nvPr/>
          </p:nvSpPr>
          <p:spPr>
            <a:xfrm flipH="1">
              <a:off x="7199640" y="4089240"/>
              <a:ext cx="140760" cy="0"/>
            </a:xfrm>
            <a:prstGeom prst="line">
              <a:avLst/>
            </a:prstGeom>
            <a:ln w="38160">
              <a:solidFill>
                <a:srgbClr val="cc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570" name=""/>
            <p:cNvSpPr/>
            <p:nvPr/>
          </p:nvSpPr>
          <p:spPr>
            <a:xfrm flipV="1">
              <a:off x="7215120" y="3390840"/>
              <a:ext cx="0" cy="698400"/>
            </a:xfrm>
            <a:prstGeom prst="line">
              <a:avLst/>
            </a:prstGeom>
            <a:ln w="38160">
              <a:solidFill>
                <a:srgbClr val="cc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grpSp>
      <p:sp>
        <p:nvSpPr>
          <p:cNvPr id="571" name=""/>
          <p:cNvSpPr/>
          <p:nvPr/>
        </p:nvSpPr>
        <p:spPr>
          <a:xfrm flipV="1">
            <a:off x="2971800" y="2819520"/>
            <a:ext cx="762120" cy="457200"/>
          </a:xfrm>
          <a:prstGeom prst="line">
            <a:avLst/>
          </a:prstGeom>
          <a:ln w="38160">
            <a:solidFill>
              <a:srgbClr val="cc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572" name=""/>
          <p:cNvSpPr/>
          <p:nvPr/>
        </p:nvSpPr>
        <p:spPr>
          <a:xfrm>
            <a:off x="1752480" y="3365640"/>
            <a:ext cx="609840" cy="0"/>
          </a:xfrm>
          <a:prstGeom prst="line">
            <a:avLst/>
          </a:prstGeom>
          <a:ln w="38160">
            <a:solidFill>
              <a:srgbClr val="cc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573" name=""/>
          <p:cNvSpPr/>
          <p:nvPr/>
        </p:nvSpPr>
        <p:spPr>
          <a:xfrm>
            <a:off x="2889360" y="3505320"/>
            <a:ext cx="380880" cy="228600"/>
          </a:xfrm>
          <a:prstGeom prst="line">
            <a:avLst/>
          </a:prstGeom>
          <a:ln w="38160">
            <a:solidFill>
              <a:srgbClr val="cc0000"/>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Times New Roman"/>
            </a:endParaRPr>
          </a:p>
        </p:txBody>
      </p:sp>
      <p:sp>
        <p:nvSpPr>
          <p:cNvPr id="574" name="PlaceHolder 1"/>
          <p:cNvSpPr>
            <a:spLocks noGrp="1"/>
          </p:cNvSpPr>
          <p:nvPr>
            <p:ph type="title"/>
          </p:nvPr>
        </p:nvSpPr>
        <p:spPr>
          <a:xfrm>
            <a:off x="533160" y="304920"/>
            <a:ext cx="7520040" cy="761760"/>
          </a:xfrm>
          <a:prstGeom prst="rect">
            <a:avLst/>
          </a:prstGeom>
          <a:noFill/>
          <a:ln w="0">
            <a:noFill/>
          </a:ln>
        </p:spPr>
        <p:txBody>
          <a:bodyPr lIns="91440" rIns="91440" tIns="45720" bIns="45720" anchor="t">
            <a:noAutofit/>
          </a:bodyPr>
          <a:p>
            <a:pPr indent="0" algn="ctr">
              <a:buNone/>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3600" strike="noStrike" u="none">
                <a:solidFill>
                  <a:srgbClr val="ffff00"/>
                </a:solidFill>
                <a:effectLst/>
                <a:uFillTx/>
                <a:latin typeface="Frutiger 45 Light"/>
              </a:rPr>
              <a:t>Media Cast - Content Viewing</a:t>
            </a:r>
            <a:endParaRPr b="0" lang="en-US" sz="3600" strike="noStrike" u="none">
              <a:solidFill>
                <a:srgbClr val="ffffff"/>
              </a:solidFill>
              <a:effectLst/>
              <a:uFillTx/>
              <a:latin typeface="Frutiger 45 Light"/>
            </a:endParaRPr>
          </a:p>
        </p:txBody>
      </p:sp>
      <p:pic>
        <p:nvPicPr>
          <p:cNvPr id="575" name="" descr=""/>
          <p:cNvPicPr/>
          <p:nvPr/>
        </p:nvPicPr>
        <p:blipFill>
          <a:blip r:embed="rId2"/>
          <a:stretch/>
        </p:blipFill>
        <p:spPr>
          <a:xfrm>
            <a:off x="685800" y="1604880"/>
            <a:ext cx="1471680" cy="1138320"/>
          </a:xfrm>
          <a:prstGeom prst="rect">
            <a:avLst/>
          </a:prstGeom>
          <a:noFill/>
          <a:ln w="0">
            <a:noFill/>
          </a:ln>
        </p:spPr>
      </p:pic>
      <p:graphicFrame>
        <p:nvGraphicFramePr>
          <p:cNvPr id="576" name=""/>
          <p:cNvGraphicFramePr/>
          <p:nvPr/>
        </p:nvGraphicFramePr>
        <p:xfrm>
          <a:off x="203040" y="3998880"/>
          <a:ext cx="1195560" cy="1154160"/>
        </p:xfrm>
        <a:graphic>
          <a:graphicData uri="http://schemas.openxmlformats.org/presentationml/2006/ole">
            <p:oleObj r:id="rId3" spid="">
              <p:embed/>
              <p:pic>
                <p:nvPicPr>
                  <p:cNvPr id="577" name="" descr=""/>
                  <p:cNvPicPr/>
                  <p:nvPr/>
                </p:nvPicPr>
                <p:blipFill>
                  <a:blip r:embed="rId4"/>
                  <a:stretch/>
                </p:blipFill>
                <p:spPr>
                  <a:xfrm>
                    <a:off x="203040" y="3998880"/>
                    <a:ext cx="1195560" cy="1154160"/>
                  </a:xfrm>
                  <a:prstGeom prst="rect">
                    <a:avLst/>
                  </a:prstGeom>
                  <a:noFill/>
                  <a:ln w="0">
                    <a:noFill/>
                  </a:ln>
                </p:spPr>
              </p:pic>
            </p:oleObj>
          </a:graphicData>
        </a:graphic>
      </p:graphicFrame>
      <p:pic>
        <p:nvPicPr>
          <p:cNvPr id="578" name="computer%20copy" descr=""/>
          <p:cNvPicPr/>
          <p:nvPr/>
        </p:nvPicPr>
        <p:blipFill>
          <a:blip r:embed="rId5"/>
          <a:stretch/>
        </p:blipFill>
        <p:spPr>
          <a:xfrm>
            <a:off x="1143000" y="3048120"/>
            <a:ext cx="609480" cy="609480"/>
          </a:xfrm>
          <a:prstGeom prst="rect">
            <a:avLst/>
          </a:prstGeom>
          <a:noFill/>
          <a:ln w="0">
            <a:noFill/>
          </a:ln>
        </p:spPr>
      </p:pic>
      <p:pic>
        <p:nvPicPr>
          <p:cNvPr id="579" name="pop-building%20copy" descr=""/>
          <p:cNvPicPr/>
          <p:nvPr/>
        </p:nvPicPr>
        <p:blipFill>
          <a:blip r:embed="rId6"/>
          <a:stretch/>
        </p:blipFill>
        <p:spPr>
          <a:xfrm>
            <a:off x="2355840" y="3048120"/>
            <a:ext cx="665280" cy="674640"/>
          </a:xfrm>
          <a:prstGeom prst="rect">
            <a:avLst/>
          </a:prstGeom>
          <a:noFill/>
          <a:ln w="0">
            <a:noFill/>
          </a:ln>
        </p:spPr>
      </p:pic>
      <p:pic>
        <p:nvPicPr>
          <p:cNvPr id="580" name="server%20copy" descr=""/>
          <p:cNvPicPr/>
          <p:nvPr/>
        </p:nvPicPr>
        <p:blipFill>
          <a:blip r:embed="rId7"/>
          <a:stretch/>
        </p:blipFill>
        <p:spPr>
          <a:xfrm>
            <a:off x="3193920" y="3646440"/>
            <a:ext cx="387360" cy="392040"/>
          </a:xfrm>
          <a:prstGeom prst="rect">
            <a:avLst/>
          </a:prstGeom>
          <a:noFill/>
          <a:ln w="0">
            <a:noFill/>
          </a:ln>
        </p:spPr>
      </p:pic>
      <p:pic>
        <p:nvPicPr>
          <p:cNvPr id="581" name="server%20copy" descr=""/>
          <p:cNvPicPr/>
          <p:nvPr/>
        </p:nvPicPr>
        <p:blipFill>
          <a:blip r:embed="rId8"/>
          <a:stretch/>
        </p:blipFill>
        <p:spPr>
          <a:xfrm>
            <a:off x="3422520" y="3646440"/>
            <a:ext cx="387360" cy="392040"/>
          </a:xfrm>
          <a:prstGeom prst="rect">
            <a:avLst/>
          </a:prstGeom>
          <a:noFill/>
          <a:ln w="0">
            <a:noFill/>
          </a:ln>
        </p:spPr>
      </p:pic>
      <p:pic>
        <p:nvPicPr>
          <p:cNvPr id="582" name="server%20copy" descr=""/>
          <p:cNvPicPr/>
          <p:nvPr/>
        </p:nvPicPr>
        <p:blipFill>
          <a:blip r:embed="rId9"/>
          <a:stretch/>
        </p:blipFill>
        <p:spPr>
          <a:xfrm>
            <a:off x="3651120" y="3646440"/>
            <a:ext cx="387360" cy="392040"/>
          </a:xfrm>
          <a:prstGeom prst="rect">
            <a:avLst/>
          </a:prstGeom>
          <a:noFill/>
          <a:ln w="0">
            <a:noFill/>
          </a:ln>
        </p:spPr>
      </p:pic>
      <p:pic>
        <p:nvPicPr>
          <p:cNvPr id="583" name="cloud%20copy" descr=""/>
          <p:cNvPicPr/>
          <p:nvPr/>
        </p:nvPicPr>
        <p:blipFill>
          <a:blip r:embed="rId10"/>
          <a:stretch/>
        </p:blipFill>
        <p:spPr>
          <a:xfrm>
            <a:off x="3733920" y="3720960"/>
            <a:ext cx="1981080" cy="1079640"/>
          </a:xfrm>
          <a:prstGeom prst="rect">
            <a:avLst/>
          </a:prstGeom>
          <a:noFill/>
          <a:ln w="0">
            <a:noFill/>
          </a:ln>
        </p:spPr>
      </p:pic>
      <p:sp>
        <p:nvSpPr>
          <p:cNvPr id="584" name=""/>
          <p:cNvSpPr/>
          <p:nvPr/>
        </p:nvSpPr>
        <p:spPr>
          <a:xfrm>
            <a:off x="4381560" y="3930480"/>
            <a:ext cx="952560" cy="335520"/>
          </a:xfrm>
          <a:prstGeom prst="rect">
            <a:avLst/>
          </a:prstGeom>
          <a:noFill/>
          <a:ln w="0">
            <a:noFill/>
          </a:ln>
        </p:spPr>
        <p:style>
          <a:lnRef idx="0"/>
          <a:fillRef idx="0"/>
          <a:effectRef idx="0"/>
          <a:fontRef idx="minor"/>
        </p:style>
        <p:txBody>
          <a:bodyPr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ahoma"/>
              </a:rPr>
              <a:t>EIN</a:t>
            </a:r>
            <a:endParaRPr b="0" lang="en-US" sz="1600" strike="noStrike" u="none">
              <a:solidFill>
                <a:srgbClr val="ffffff"/>
              </a:solidFill>
              <a:effectLst/>
              <a:uFillTx/>
              <a:latin typeface="Times New Roman"/>
            </a:endParaRPr>
          </a:p>
        </p:txBody>
      </p:sp>
      <p:pic>
        <p:nvPicPr>
          <p:cNvPr id="585" name="cloud%20copy" descr=""/>
          <p:cNvPicPr/>
          <p:nvPr/>
        </p:nvPicPr>
        <p:blipFill>
          <a:blip r:embed="rId11"/>
          <a:stretch/>
        </p:blipFill>
        <p:spPr>
          <a:xfrm>
            <a:off x="3708360" y="2070000"/>
            <a:ext cx="1981080" cy="1079640"/>
          </a:xfrm>
          <a:prstGeom prst="rect">
            <a:avLst/>
          </a:prstGeom>
          <a:noFill/>
          <a:ln w="0">
            <a:noFill/>
          </a:ln>
        </p:spPr>
      </p:pic>
      <p:sp>
        <p:nvSpPr>
          <p:cNvPr id="586" name=""/>
          <p:cNvSpPr/>
          <p:nvPr/>
        </p:nvSpPr>
        <p:spPr>
          <a:xfrm>
            <a:off x="4013280" y="2413080"/>
            <a:ext cx="1257120" cy="335520"/>
          </a:xfrm>
          <a:prstGeom prst="rect">
            <a:avLst/>
          </a:prstGeom>
          <a:noFill/>
          <a:ln w="0">
            <a:noFill/>
          </a:ln>
        </p:spPr>
        <p:style>
          <a:lnRef idx="0"/>
          <a:fillRef idx="0"/>
          <a:effectRef idx="0"/>
          <a:fontRef idx="minor"/>
        </p:style>
        <p:txBody>
          <a:bodyPr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ahoma"/>
              </a:rPr>
              <a:t>Internet</a:t>
            </a:r>
            <a:endParaRPr b="0" lang="en-US" sz="1600" strike="noStrike" u="none">
              <a:solidFill>
                <a:srgbClr val="ffffff"/>
              </a:solidFill>
              <a:effectLst/>
              <a:uFillTx/>
              <a:latin typeface="Times New Roman"/>
            </a:endParaRPr>
          </a:p>
        </p:txBody>
      </p:sp>
      <p:sp>
        <p:nvSpPr>
          <p:cNvPr id="587" name=""/>
          <p:cNvSpPr/>
          <p:nvPr/>
        </p:nvSpPr>
        <p:spPr>
          <a:xfrm flipH="1">
            <a:off x="4013280" y="2724120"/>
            <a:ext cx="457200" cy="152280"/>
          </a:xfrm>
          <a:custGeom>
            <a:avLst/>
            <a:gdLst>
              <a:gd name="textAreaLeft" fmla="*/ 80280 w 457200"/>
              <a:gd name="textAreaRight" fmla="*/ 331920 w 457200"/>
              <a:gd name="textAreaTop" fmla="*/ 20160 h 152280"/>
              <a:gd name="textAreaBottom" fmla="*/ 132120 h 152280"/>
              <a:gd name="GluePoint1X" fmla="*/ 8 w 21600"/>
              <a:gd name="GluePoint1Y" fmla="*/ 0 h 21600"/>
              <a:gd name="GluePoint2X" fmla="*/ 11 w 21600"/>
              <a:gd name="GluePoint2Y" fmla="*/ 2 h 21600"/>
              <a:gd name="GluePoint3X" fmla="*/ 15 w 21600"/>
              <a:gd name="GluePoint3Y" fmla="*/ 0 h 21600"/>
              <a:gd name="GluePoint4X" fmla="*/ 16 w 21600"/>
              <a:gd name="GluePoint4Y" fmla="*/ 21 h 21600"/>
              <a:gd name="GluePoint5X" fmla="*/ 13 w 21600"/>
              <a:gd name="GluePoint5Y" fmla="*/ 2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0" y="0"/>
                </a:moveTo>
                <a:arcTo wR="7560" hR="21600" stAng="10800000" swAng="-5400000"/>
                <a:lnTo>
                  <a:pt x="11880" y="21600"/>
                </a:lnTo>
                <a:arcTo wR="7560" hR="21600" stAng="5400000" swAng="-2682637"/>
                <a:lnTo>
                  <a:pt x="21168" y="7200"/>
                </a:lnTo>
                <a:lnTo>
                  <a:pt x="17280" y="0"/>
                </a:lnTo>
                <a:lnTo>
                  <a:pt x="12528" y="7200"/>
                </a:lnTo>
                <a:lnTo>
                  <a:pt x="14688" y="7200"/>
                </a:lnTo>
                <a:arcTo wR="7560" hR="21600" stAng="2717363" swAng="2325203"/>
                <a:lnTo>
                  <a:pt x="9720" y="20700"/>
                </a:lnTo>
                <a:arcTo wR="7560" hR="21600" stAng="5757435" swAng="5042565"/>
                <a:close/>
              </a:path>
              <a:path fill="darkenLess" w="21600" h="21600">
                <a:moveTo>
                  <a:pt x="0" y="0"/>
                </a:moveTo>
                <a:arcTo wR="7560" hR="21600" stAng="10800000" swAng="-5400000"/>
                <a:lnTo>
                  <a:pt x="11880" y="21600"/>
                </a:lnTo>
                <a:arcTo wR="7560" hR="21600" stAng="5400000" swAng="357435"/>
                <a:lnTo>
                  <a:pt x="9720" y="20700"/>
                </a:lnTo>
                <a:arcTo wR="7560" hR="21600" stAng="5757435" swAng="5042565"/>
                <a:close/>
              </a:path>
            </a:pathLst>
          </a:custGeom>
          <a:solidFill>
            <a:srgbClr val="ffffff"/>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88" name=""/>
          <p:cNvSpPr/>
          <p:nvPr/>
        </p:nvSpPr>
        <p:spPr>
          <a:xfrm flipH="1" flipV="1">
            <a:off x="4546440" y="2266200"/>
            <a:ext cx="457200" cy="152280"/>
          </a:xfrm>
          <a:custGeom>
            <a:avLst/>
            <a:gdLst>
              <a:gd name="textAreaLeft" fmla="*/ 80280 w 457200"/>
              <a:gd name="textAreaRight" fmla="*/ 331920 w 457200"/>
              <a:gd name="textAreaTop" fmla="*/ 20160 h 152280"/>
              <a:gd name="textAreaBottom" fmla="*/ 132120 h 152280"/>
              <a:gd name="GluePoint1X" fmla="*/ 8 w 21600"/>
              <a:gd name="GluePoint1Y" fmla="*/ 0 h 21600"/>
              <a:gd name="GluePoint2X" fmla="*/ 11 w 21600"/>
              <a:gd name="GluePoint2Y" fmla="*/ 2 h 21600"/>
              <a:gd name="GluePoint3X" fmla="*/ 15 w 21600"/>
              <a:gd name="GluePoint3Y" fmla="*/ 0 h 21600"/>
              <a:gd name="GluePoint4X" fmla="*/ 16 w 21600"/>
              <a:gd name="GluePoint4Y" fmla="*/ 21 h 21600"/>
              <a:gd name="GluePoint5X" fmla="*/ 13 w 21600"/>
              <a:gd name="GluePoint5Y" fmla="*/ 2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0" y="0"/>
                </a:moveTo>
                <a:arcTo wR="7560" hR="21600" stAng="10800000" swAng="-5400000"/>
                <a:lnTo>
                  <a:pt x="11880" y="21600"/>
                </a:lnTo>
                <a:arcTo wR="7560" hR="21600" stAng="5400000" swAng="-2682637"/>
                <a:lnTo>
                  <a:pt x="21168" y="7200"/>
                </a:lnTo>
                <a:lnTo>
                  <a:pt x="17280" y="0"/>
                </a:lnTo>
                <a:lnTo>
                  <a:pt x="12528" y="7200"/>
                </a:lnTo>
                <a:lnTo>
                  <a:pt x="14688" y="7200"/>
                </a:lnTo>
                <a:arcTo wR="7560" hR="21600" stAng="2717363" swAng="2325203"/>
                <a:lnTo>
                  <a:pt x="9720" y="20700"/>
                </a:lnTo>
                <a:arcTo wR="7560" hR="21600" stAng="5757435" swAng="5042565"/>
                <a:close/>
              </a:path>
              <a:path fill="darkenLess" w="21600" h="21600">
                <a:moveTo>
                  <a:pt x="0" y="0"/>
                </a:moveTo>
                <a:arcTo wR="7560" hR="21600" stAng="10800000" swAng="-5400000"/>
                <a:lnTo>
                  <a:pt x="11880" y="21600"/>
                </a:lnTo>
                <a:arcTo wR="7560" hR="21600" stAng="5400000" swAng="357435"/>
                <a:lnTo>
                  <a:pt x="9720" y="20700"/>
                </a:lnTo>
                <a:arcTo wR="7560" hR="21600" stAng="5757435" swAng="5042565"/>
                <a:close/>
              </a:path>
            </a:pathLst>
          </a:custGeom>
          <a:solidFill>
            <a:srgbClr val="ffffff"/>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589" name=""/>
          <p:cNvSpPr/>
          <p:nvPr/>
        </p:nvSpPr>
        <p:spPr>
          <a:xfrm flipH="1">
            <a:off x="5092560" y="2571840"/>
            <a:ext cx="457200" cy="152280"/>
          </a:xfrm>
          <a:custGeom>
            <a:avLst/>
            <a:gdLst>
              <a:gd name="textAreaLeft" fmla="*/ 80280 w 457200"/>
              <a:gd name="textAreaRight" fmla="*/ 331920 w 457200"/>
              <a:gd name="textAreaTop" fmla="*/ 20160 h 152280"/>
              <a:gd name="textAreaBottom" fmla="*/ 132120 h 152280"/>
              <a:gd name="GluePoint1X" fmla="*/ 8 w 21600"/>
              <a:gd name="GluePoint1Y" fmla="*/ 0 h 21600"/>
              <a:gd name="GluePoint2X" fmla="*/ 11 w 21600"/>
              <a:gd name="GluePoint2Y" fmla="*/ 2 h 21600"/>
              <a:gd name="GluePoint3X" fmla="*/ 15 w 21600"/>
              <a:gd name="GluePoint3Y" fmla="*/ 0 h 21600"/>
              <a:gd name="GluePoint4X" fmla="*/ 16 w 21600"/>
              <a:gd name="GluePoint4Y" fmla="*/ 21 h 21600"/>
              <a:gd name="GluePoint5X" fmla="*/ 13 w 21600"/>
              <a:gd name="GluePoint5Y" fmla="*/ 2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0" y="0"/>
                </a:moveTo>
                <a:arcTo wR="7560" hR="21600" stAng="10800000" swAng="-5400000"/>
                <a:lnTo>
                  <a:pt x="11880" y="21600"/>
                </a:lnTo>
                <a:arcTo wR="7560" hR="21600" stAng="5400000" swAng="-2682637"/>
                <a:lnTo>
                  <a:pt x="21168" y="7200"/>
                </a:lnTo>
                <a:lnTo>
                  <a:pt x="17280" y="0"/>
                </a:lnTo>
                <a:lnTo>
                  <a:pt x="12528" y="7200"/>
                </a:lnTo>
                <a:lnTo>
                  <a:pt x="14688" y="7200"/>
                </a:lnTo>
                <a:arcTo wR="7560" hR="21600" stAng="2717363" swAng="2325203"/>
                <a:lnTo>
                  <a:pt x="9720" y="20700"/>
                </a:lnTo>
                <a:arcTo wR="7560" hR="21600" stAng="5757435" swAng="5042565"/>
                <a:close/>
              </a:path>
              <a:path fill="darkenLess" w="21600" h="21600">
                <a:moveTo>
                  <a:pt x="0" y="0"/>
                </a:moveTo>
                <a:arcTo wR="7560" hR="21600" stAng="10800000" swAng="-5400000"/>
                <a:lnTo>
                  <a:pt x="11880" y="21600"/>
                </a:lnTo>
                <a:arcTo wR="7560" hR="21600" stAng="5400000" swAng="357435"/>
                <a:lnTo>
                  <a:pt x="9720" y="20700"/>
                </a:lnTo>
                <a:arcTo wR="7560" hR="21600" stAng="5757435" swAng="5042565"/>
                <a:close/>
              </a:path>
            </a:pathLst>
          </a:custGeom>
          <a:solidFill>
            <a:srgbClr val="ffffff"/>
          </a:solidFill>
          <a:ln w="9360">
            <a:solidFill>
              <a:srgbClr val="ffffff"/>
            </a:solidFill>
            <a:miter/>
          </a:ln>
        </p:spPr>
        <p:style>
          <a:lnRef idx="0"/>
          <a:fillRef idx="0"/>
          <a:effectRef idx="0"/>
          <a:fontRef idx="minor"/>
        </p:style>
        <p:txBody>
          <a:bodyPr wrap="none"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Times New Roman"/>
            </a:endParaRPr>
          </a:p>
        </p:txBody>
      </p:sp>
      <p:sp>
        <p:nvSpPr>
          <p:cNvPr id="590" name=""/>
          <p:cNvSpPr/>
          <p:nvPr/>
        </p:nvSpPr>
        <p:spPr>
          <a:xfrm>
            <a:off x="4025880" y="4267080"/>
            <a:ext cx="1295280" cy="228600"/>
          </a:xfrm>
          <a:prstGeom prst="leftArrow">
            <a:avLst>
              <a:gd name="adj1" fmla="val 50000"/>
              <a:gd name="adj2" fmla="val 141654"/>
            </a:avLst>
          </a:prstGeom>
          <a:gradFill rotWithShape="0">
            <a:gsLst>
              <a:gs pos="0">
                <a:srgbClr val="ffffff"/>
              </a:gs>
              <a:gs pos="100000">
                <a:srgbClr val="757575"/>
              </a:gs>
            </a:gsLst>
            <a:lin ang="10800000"/>
          </a:gra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grpSp>
        <p:nvGrpSpPr>
          <p:cNvPr id="591" name=""/>
          <p:cNvGrpSpPr/>
          <p:nvPr/>
        </p:nvGrpSpPr>
        <p:grpSpPr>
          <a:xfrm>
            <a:off x="469800" y="990720"/>
            <a:ext cx="1739880" cy="595080"/>
            <a:chOff x="469800" y="990720"/>
            <a:chExt cx="1739880" cy="595080"/>
          </a:xfrm>
        </p:grpSpPr>
        <p:sp>
          <p:nvSpPr>
            <p:cNvPr id="592" name=""/>
            <p:cNvSpPr/>
            <p:nvPr/>
          </p:nvSpPr>
          <p:spPr>
            <a:xfrm>
              <a:off x="469800" y="1104840"/>
              <a:ext cx="533520" cy="326520"/>
            </a:xfrm>
            <a:prstGeom prst="rect">
              <a:avLst/>
            </a:prstGeom>
            <a:noFill/>
            <a:ln w="0">
              <a:noFill/>
            </a:ln>
          </p:spPr>
          <p:style>
            <a:lnRef idx="0"/>
            <a:fillRef idx="0"/>
            <a:effectRef idx="0"/>
            <a:fontRef idx="minor"/>
          </p:style>
          <p:txBody>
            <a:bodyPr anchor="t">
              <a:spAutoFit/>
            </a:bodyPr>
            <a:p>
              <a:pPr algn="ctr">
                <a:lnSpc>
                  <a:spcPct val="11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cc0000"/>
                  </a:solidFill>
                  <a:effectLst/>
                  <a:uFillTx/>
                  <a:latin typeface="Frutiger 45 Light"/>
                </a:rPr>
                <a:t>1</a:t>
              </a:r>
              <a:endParaRPr b="0" lang="en-US" sz="1400" strike="noStrike" u="none">
                <a:solidFill>
                  <a:srgbClr val="ffffff"/>
                </a:solidFill>
                <a:effectLst/>
                <a:uFillTx/>
                <a:latin typeface="Times New Roman"/>
              </a:endParaRPr>
            </a:p>
          </p:txBody>
        </p:sp>
        <p:sp>
          <p:nvSpPr>
            <p:cNvPr id="593" name=""/>
            <p:cNvSpPr/>
            <p:nvPr/>
          </p:nvSpPr>
          <p:spPr>
            <a:xfrm>
              <a:off x="838080" y="990720"/>
              <a:ext cx="1371600" cy="595080"/>
            </a:xfrm>
            <a:prstGeom prst="rect">
              <a:avLst/>
            </a:prstGeom>
            <a:noFill/>
            <a:ln w="0">
              <a:noFill/>
            </a:ln>
          </p:spPr>
          <p:style>
            <a:lnRef idx="0"/>
            <a:fillRef idx="0"/>
            <a:effectRef idx="0"/>
            <a:fontRef idx="minor"/>
          </p:style>
          <p:txBody>
            <a:bodyPr anchor="t">
              <a:spAutoFit/>
            </a:bodyPr>
            <a:p>
              <a:pPr>
                <a:lnSpc>
                  <a:spcPct val="11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cc0000"/>
                  </a:solidFill>
                  <a:effectLst/>
                  <a:uFillTx/>
                  <a:latin typeface="Frutiger 45 Light"/>
                </a:rPr>
                <a:t>End User browses content provider’s web site</a:t>
              </a:r>
              <a:endParaRPr b="0" lang="en-US" sz="1000" strike="noStrike" u="none">
                <a:solidFill>
                  <a:srgbClr val="ffffff"/>
                </a:solidFill>
                <a:effectLst/>
                <a:uFillTx/>
                <a:latin typeface="Times New Roman"/>
              </a:endParaRPr>
            </a:p>
          </p:txBody>
        </p:sp>
      </p:grpSp>
      <p:pic>
        <p:nvPicPr>
          <p:cNvPr id="594" name="server%20copy" descr=""/>
          <p:cNvPicPr/>
          <p:nvPr/>
        </p:nvPicPr>
        <p:blipFill>
          <a:blip r:embed="rId12"/>
          <a:stretch/>
        </p:blipFill>
        <p:spPr>
          <a:xfrm>
            <a:off x="6296040" y="2362320"/>
            <a:ext cx="689040" cy="696960"/>
          </a:xfrm>
          <a:prstGeom prst="rect">
            <a:avLst/>
          </a:prstGeom>
          <a:noFill/>
          <a:ln w="0">
            <a:noFill/>
          </a:ln>
        </p:spPr>
      </p:pic>
      <p:sp>
        <p:nvSpPr>
          <p:cNvPr id="595" name=""/>
          <p:cNvSpPr/>
          <p:nvPr/>
        </p:nvSpPr>
        <p:spPr>
          <a:xfrm>
            <a:off x="838080" y="3724200"/>
            <a:ext cx="1143000" cy="237960"/>
          </a:xfrm>
          <a:prstGeom prst="rect">
            <a:avLst/>
          </a:prstGeom>
          <a:noFill/>
          <a:ln w="0">
            <a:noFill/>
          </a:ln>
        </p:spPr>
        <p:style>
          <a:lnRef idx="0"/>
          <a:fillRef idx="0"/>
          <a:effectRef idx="0"/>
          <a:fontRef idx="minor"/>
        </p:style>
        <p:txBody>
          <a:bodyPr anchor="t">
            <a:spAutoFit/>
          </a:bodyPr>
          <a:p>
            <a:pPr algn="ctr">
              <a:lnSpc>
                <a:spcPct val="8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ahoma"/>
              </a:rPr>
              <a:t>End User</a:t>
            </a:r>
            <a:endParaRPr b="0" lang="en-US" sz="1200" strike="noStrike" u="none">
              <a:solidFill>
                <a:srgbClr val="ffffff"/>
              </a:solidFill>
              <a:effectLst/>
              <a:uFillTx/>
              <a:latin typeface="Times New Roman"/>
            </a:endParaRPr>
          </a:p>
        </p:txBody>
      </p:sp>
      <p:sp>
        <p:nvSpPr>
          <p:cNvPr id="596" name=""/>
          <p:cNvSpPr/>
          <p:nvPr/>
        </p:nvSpPr>
        <p:spPr>
          <a:xfrm>
            <a:off x="2133720" y="2514600"/>
            <a:ext cx="1143000" cy="479520"/>
          </a:xfrm>
          <a:prstGeom prst="rect">
            <a:avLst/>
          </a:prstGeom>
          <a:noFill/>
          <a:ln w="0">
            <a:noFill/>
          </a:ln>
        </p:spPr>
        <p:style>
          <a:lnRef idx="0"/>
          <a:fillRef idx="0"/>
          <a:effectRef idx="0"/>
          <a:fontRef idx="minor"/>
        </p:style>
        <p:txBody>
          <a:bodyPr anchor="t">
            <a:spAutoFit/>
          </a:bodyPr>
          <a:p>
            <a:pPr algn="ctr">
              <a:lnSpc>
                <a:spcPct val="8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ahoma"/>
              </a:rPr>
              <a:t>ePowered</a:t>
            </a:r>
            <a:endParaRPr b="0" lang="en-US" sz="1200" strike="noStrike" u="none">
              <a:solidFill>
                <a:srgbClr val="ffffff"/>
              </a:solidFill>
              <a:effectLst/>
              <a:uFillTx/>
              <a:latin typeface="Times New Roman"/>
            </a:endParaRPr>
          </a:p>
          <a:p>
            <a:pPr algn="ctr">
              <a:lnSpc>
                <a:spcPct val="8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ahoma"/>
              </a:rPr>
              <a:t>ISP</a:t>
            </a:r>
            <a:endParaRPr b="0" lang="en-US" sz="1200" strike="noStrike" u="none">
              <a:solidFill>
                <a:srgbClr val="ffffff"/>
              </a:solidFill>
              <a:effectLst/>
              <a:uFillTx/>
              <a:latin typeface="Times New Roman"/>
            </a:endParaRPr>
          </a:p>
        </p:txBody>
      </p:sp>
      <p:sp>
        <p:nvSpPr>
          <p:cNvPr id="597" name=""/>
          <p:cNvSpPr/>
          <p:nvPr/>
        </p:nvSpPr>
        <p:spPr>
          <a:xfrm>
            <a:off x="2336760" y="3746520"/>
            <a:ext cx="1219320" cy="721080"/>
          </a:xfrm>
          <a:prstGeom prst="rect">
            <a:avLst/>
          </a:prstGeom>
          <a:noFill/>
          <a:ln w="0">
            <a:noFill/>
          </a:ln>
        </p:spPr>
        <p:style>
          <a:lnRef idx="0"/>
          <a:fillRef idx="0"/>
          <a:effectRef idx="0"/>
          <a:fontRef idx="minor"/>
        </p:style>
        <p:txBody>
          <a:bodyPr anchor="t">
            <a:spAutoFit/>
          </a:bodyPr>
          <a:p>
            <a:pPr algn="ctr">
              <a:lnSpc>
                <a:spcPct val="8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ahoma"/>
              </a:rPr>
              <a:t>ECI</a:t>
            </a:r>
            <a:endParaRPr b="0" lang="en-US" sz="1200" strike="noStrike" u="none">
              <a:solidFill>
                <a:srgbClr val="ffffff"/>
              </a:solidFill>
              <a:effectLst/>
              <a:uFillTx/>
              <a:latin typeface="Times New Roman"/>
            </a:endParaRPr>
          </a:p>
          <a:p>
            <a:pPr algn="ctr">
              <a:lnSpc>
                <a:spcPct val="8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ahoma"/>
              </a:rPr>
              <a:t>Server Farm</a:t>
            </a:r>
            <a:endParaRPr b="0" lang="en-US" sz="1200" strike="noStrike" u="none">
              <a:solidFill>
                <a:srgbClr val="ffffff"/>
              </a:solidFill>
              <a:effectLst/>
              <a:uFillTx/>
              <a:latin typeface="Times New Roman"/>
            </a:endParaRPr>
          </a:p>
          <a:p>
            <a:pPr algn="ctr">
              <a:lnSpc>
                <a:spcPct val="8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ahoma"/>
              </a:rPr>
              <a:t>(Co-Located)</a:t>
            </a:r>
            <a:endParaRPr b="0" lang="en-US" sz="1200" strike="noStrike" u="none">
              <a:solidFill>
                <a:srgbClr val="ffffff"/>
              </a:solidFill>
              <a:effectLst/>
              <a:uFillTx/>
              <a:latin typeface="Times New Roman"/>
            </a:endParaRPr>
          </a:p>
        </p:txBody>
      </p:sp>
      <p:sp>
        <p:nvSpPr>
          <p:cNvPr id="598" name=""/>
          <p:cNvSpPr/>
          <p:nvPr/>
        </p:nvSpPr>
        <p:spPr>
          <a:xfrm>
            <a:off x="6172200" y="1981080"/>
            <a:ext cx="914400" cy="2438640"/>
          </a:xfrm>
          <a:prstGeom prst="flowChartAlternateProcess">
            <a:avLst/>
          </a:prstGeom>
          <a:noFill/>
          <a:ln w="38160">
            <a:solidFill>
              <a:srgbClr val="000066"/>
            </a:solidFill>
            <a:prstDash val="sysDot"/>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pic>
        <p:nvPicPr>
          <p:cNvPr id="599" name="server%20copy" descr=""/>
          <p:cNvPicPr/>
          <p:nvPr/>
        </p:nvPicPr>
        <p:blipFill>
          <a:blip r:embed="rId13"/>
          <a:stretch/>
        </p:blipFill>
        <p:spPr>
          <a:xfrm>
            <a:off x="6296040" y="3417840"/>
            <a:ext cx="689040" cy="696960"/>
          </a:xfrm>
          <a:prstGeom prst="rect">
            <a:avLst/>
          </a:prstGeom>
          <a:noFill/>
          <a:ln w="0">
            <a:noFill/>
          </a:ln>
        </p:spPr>
      </p:pic>
      <p:pic>
        <p:nvPicPr>
          <p:cNvPr id="600" name="video%20tape%20copy" descr=""/>
          <p:cNvPicPr/>
          <p:nvPr/>
        </p:nvPicPr>
        <p:blipFill>
          <a:blip r:embed="rId14"/>
          <a:stretch/>
        </p:blipFill>
        <p:spPr>
          <a:xfrm>
            <a:off x="7315200" y="3809880"/>
            <a:ext cx="457200" cy="457200"/>
          </a:xfrm>
          <a:prstGeom prst="rect">
            <a:avLst/>
          </a:prstGeom>
          <a:noFill/>
          <a:ln w="0">
            <a:noFill/>
          </a:ln>
        </p:spPr>
      </p:pic>
      <p:grpSp>
        <p:nvGrpSpPr>
          <p:cNvPr id="601" name=""/>
          <p:cNvGrpSpPr/>
          <p:nvPr/>
        </p:nvGrpSpPr>
        <p:grpSpPr>
          <a:xfrm>
            <a:off x="7329600" y="3200400"/>
            <a:ext cx="442800" cy="468360"/>
            <a:chOff x="7329600" y="3200400"/>
            <a:chExt cx="442800" cy="468360"/>
          </a:xfrm>
        </p:grpSpPr>
        <p:sp>
          <p:nvSpPr>
            <p:cNvPr id="602" name=""/>
            <p:cNvSpPr/>
            <p:nvPr/>
          </p:nvSpPr>
          <p:spPr>
            <a:xfrm>
              <a:off x="7353360" y="3251160"/>
              <a:ext cx="380880" cy="380880"/>
            </a:xfrm>
            <a:prstGeom prst="ellipse">
              <a:avLst/>
            </a:prstGeom>
            <a:solidFill>
              <a:srgbClr val="ffffff"/>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pic>
          <p:nvPicPr>
            <p:cNvPr id="603" name="video%20camera2" descr=""/>
            <p:cNvPicPr/>
            <p:nvPr/>
          </p:nvPicPr>
          <p:blipFill>
            <a:blip r:embed="rId15"/>
            <a:stretch/>
          </p:blipFill>
          <p:spPr>
            <a:xfrm>
              <a:off x="7329600" y="3200400"/>
              <a:ext cx="442800" cy="468360"/>
            </a:xfrm>
            <a:prstGeom prst="rect">
              <a:avLst/>
            </a:prstGeom>
            <a:noFill/>
            <a:ln w="0">
              <a:noFill/>
            </a:ln>
          </p:spPr>
        </p:pic>
      </p:grpSp>
      <p:sp>
        <p:nvSpPr>
          <p:cNvPr id="604" name=""/>
          <p:cNvSpPr/>
          <p:nvPr/>
        </p:nvSpPr>
        <p:spPr>
          <a:xfrm>
            <a:off x="6095880" y="2057400"/>
            <a:ext cx="1143000" cy="237960"/>
          </a:xfrm>
          <a:prstGeom prst="rect">
            <a:avLst/>
          </a:prstGeom>
          <a:noFill/>
          <a:ln w="0">
            <a:noFill/>
          </a:ln>
        </p:spPr>
        <p:style>
          <a:lnRef idx="0"/>
          <a:fillRef idx="0"/>
          <a:effectRef idx="0"/>
          <a:fontRef idx="minor"/>
        </p:style>
        <p:txBody>
          <a:bodyPr anchor="t">
            <a:spAutoFit/>
          </a:bodyPr>
          <a:p>
            <a:pPr algn="ctr">
              <a:lnSpc>
                <a:spcPct val="8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ahoma"/>
              </a:rPr>
              <a:t>xyz.com</a:t>
            </a:r>
            <a:endParaRPr b="0" lang="en-US" sz="1200" strike="noStrike" u="none">
              <a:solidFill>
                <a:srgbClr val="ffffff"/>
              </a:solidFill>
              <a:effectLst/>
              <a:uFillTx/>
              <a:latin typeface="Times New Roman"/>
            </a:endParaRPr>
          </a:p>
        </p:txBody>
      </p:sp>
      <p:sp>
        <p:nvSpPr>
          <p:cNvPr id="605" name=""/>
          <p:cNvSpPr/>
          <p:nvPr/>
        </p:nvSpPr>
        <p:spPr>
          <a:xfrm>
            <a:off x="6058080" y="4114800"/>
            <a:ext cx="1143000" cy="237960"/>
          </a:xfrm>
          <a:prstGeom prst="rect">
            <a:avLst/>
          </a:prstGeom>
          <a:noFill/>
          <a:ln w="0">
            <a:noFill/>
          </a:ln>
        </p:spPr>
        <p:style>
          <a:lnRef idx="0"/>
          <a:fillRef idx="0"/>
          <a:effectRef idx="0"/>
          <a:fontRef idx="minor"/>
        </p:style>
        <p:txBody>
          <a:bodyPr anchor="t">
            <a:spAutoFit/>
          </a:bodyPr>
          <a:p>
            <a:pPr algn="ctr">
              <a:lnSpc>
                <a:spcPct val="8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ahoma"/>
              </a:rPr>
              <a:t>Encode</a:t>
            </a:r>
            <a:endParaRPr b="0" lang="en-US" sz="1200" strike="noStrike" u="none">
              <a:solidFill>
                <a:srgbClr val="ffffff"/>
              </a:solidFill>
              <a:effectLst/>
              <a:uFillTx/>
              <a:latin typeface="Times New Roman"/>
            </a:endParaRPr>
          </a:p>
        </p:txBody>
      </p:sp>
      <p:sp>
        <p:nvSpPr>
          <p:cNvPr id="606" name=""/>
          <p:cNvSpPr/>
          <p:nvPr/>
        </p:nvSpPr>
        <p:spPr>
          <a:xfrm>
            <a:off x="6045120" y="4476600"/>
            <a:ext cx="1143000" cy="443520"/>
          </a:xfrm>
          <a:prstGeom prst="rect">
            <a:avLst/>
          </a:prstGeom>
          <a:noFill/>
          <a:ln w="0">
            <a:noFill/>
          </a:ln>
        </p:spPr>
        <p:style>
          <a:lnRef idx="0"/>
          <a:fillRef idx="0"/>
          <a:effectRef idx="0"/>
          <a:fontRef idx="minor"/>
        </p:style>
        <p:txBody>
          <a:bodyPr anchor="t">
            <a:spAutoFit/>
          </a:bodyPr>
          <a:p>
            <a:pPr algn="ctr">
              <a:lnSpc>
                <a:spcPct val="7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ahoma"/>
              </a:rPr>
              <a:t>Content</a:t>
            </a:r>
            <a:endParaRPr b="0" lang="en-US" sz="1200" strike="noStrike" u="none">
              <a:solidFill>
                <a:srgbClr val="ffffff"/>
              </a:solidFill>
              <a:effectLst/>
              <a:uFillTx/>
              <a:latin typeface="Times New Roman"/>
            </a:endParaRPr>
          </a:p>
          <a:p>
            <a:pPr algn="ctr">
              <a:lnSpc>
                <a:spcPct val="7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ahoma"/>
              </a:rPr>
              <a:t> Provider</a:t>
            </a:r>
            <a:endParaRPr b="0" lang="en-US" sz="1200" strike="noStrike" u="none">
              <a:solidFill>
                <a:srgbClr val="ffffff"/>
              </a:solidFill>
              <a:effectLst/>
              <a:uFillTx/>
              <a:latin typeface="Times New Roman"/>
            </a:endParaRPr>
          </a:p>
        </p:txBody>
      </p:sp>
      <p:grpSp>
        <p:nvGrpSpPr>
          <p:cNvPr id="607" name=""/>
          <p:cNvGrpSpPr/>
          <p:nvPr/>
        </p:nvGrpSpPr>
        <p:grpSpPr>
          <a:xfrm>
            <a:off x="2286000" y="1600200"/>
            <a:ext cx="1739880" cy="595080"/>
            <a:chOff x="2286000" y="1600200"/>
            <a:chExt cx="1739880" cy="595080"/>
          </a:xfrm>
        </p:grpSpPr>
        <p:sp>
          <p:nvSpPr>
            <p:cNvPr id="608" name=""/>
            <p:cNvSpPr/>
            <p:nvPr/>
          </p:nvSpPr>
          <p:spPr>
            <a:xfrm>
              <a:off x="2286000" y="1714320"/>
              <a:ext cx="533520" cy="326520"/>
            </a:xfrm>
            <a:prstGeom prst="rect">
              <a:avLst/>
            </a:prstGeom>
            <a:noFill/>
            <a:ln w="0">
              <a:noFill/>
            </a:ln>
          </p:spPr>
          <p:style>
            <a:lnRef idx="0"/>
            <a:fillRef idx="0"/>
            <a:effectRef idx="0"/>
            <a:fontRef idx="minor"/>
          </p:style>
          <p:txBody>
            <a:bodyPr anchor="t">
              <a:spAutoFit/>
            </a:bodyPr>
            <a:p>
              <a:pPr algn="ctr">
                <a:lnSpc>
                  <a:spcPct val="11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cc0000"/>
                  </a:solidFill>
                  <a:effectLst/>
                  <a:uFillTx/>
                  <a:latin typeface="Frutiger 45 Light"/>
                </a:rPr>
                <a:t>2</a:t>
              </a:r>
              <a:endParaRPr b="0" lang="en-US" sz="1400" strike="noStrike" u="none">
                <a:solidFill>
                  <a:srgbClr val="ffffff"/>
                </a:solidFill>
                <a:effectLst/>
                <a:uFillTx/>
                <a:latin typeface="Times New Roman"/>
              </a:endParaRPr>
            </a:p>
          </p:txBody>
        </p:sp>
        <p:sp>
          <p:nvSpPr>
            <p:cNvPr id="609" name=""/>
            <p:cNvSpPr/>
            <p:nvPr/>
          </p:nvSpPr>
          <p:spPr>
            <a:xfrm>
              <a:off x="2654280" y="1600200"/>
              <a:ext cx="1371600" cy="595080"/>
            </a:xfrm>
            <a:prstGeom prst="rect">
              <a:avLst/>
            </a:prstGeom>
            <a:noFill/>
            <a:ln w="0">
              <a:noFill/>
            </a:ln>
          </p:spPr>
          <p:style>
            <a:lnRef idx="0"/>
            <a:fillRef idx="0"/>
            <a:effectRef idx="0"/>
            <a:fontRef idx="minor"/>
          </p:style>
          <p:txBody>
            <a:bodyPr anchor="t">
              <a:spAutoFit/>
            </a:bodyPr>
            <a:p>
              <a:pPr>
                <a:lnSpc>
                  <a:spcPct val="11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cc0000"/>
                  </a:solidFill>
                  <a:effectLst/>
                  <a:uFillTx/>
                  <a:latin typeface="Frutiger 45 Light"/>
                </a:rPr>
                <a:t>End User clicks on streaming media link</a:t>
              </a:r>
              <a:endParaRPr b="0" lang="en-US" sz="1000" strike="noStrike" u="none">
                <a:solidFill>
                  <a:srgbClr val="ffffff"/>
                </a:solidFill>
                <a:effectLst/>
                <a:uFillTx/>
                <a:latin typeface="Times New Roman"/>
              </a:endParaRPr>
            </a:p>
          </p:txBody>
        </p:sp>
      </p:grpSp>
      <p:grpSp>
        <p:nvGrpSpPr>
          <p:cNvPr id="610" name=""/>
          <p:cNvGrpSpPr/>
          <p:nvPr/>
        </p:nvGrpSpPr>
        <p:grpSpPr>
          <a:xfrm>
            <a:off x="4343400" y="1295280"/>
            <a:ext cx="2057400" cy="595080"/>
            <a:chOff x="4343400" y="1295280"/>
            <a:chExt cx="2057400" cy="595080"/>
          </a:xfrm>
        </p:grpSpPr>
        <p:sp>
          <p:nvSpPr>
            <p:cNvPr id="611" name=""/>
            <p:cNvSpPr/>
            <p:nvPr/>
          </p:nvSpPr>
          <p:spPr>
            <a:xfrm>
              <a:off x="4343400" y="1409760"/>
              <a:ext cx="533520" cy="326520"/>
            </a:xfrm>
            <a:prstGeom prst="rect">
              <a:avLst/>
            </a:prstGeom>
            <a:noFill/>
            <a:ln w="0">
              <a:noFill/>
            </a:ln>
          </p:spPr>
          <p:style>
            <a:lnRef idx="0"/>
            <a:fillRef idx="0"/>
            <a:effectRef idx="0"/>
            <a:fontRef idx="minor"/>
          </p:style>
          <p:txBody>
            <a:bodyPr anchor="t">
              <a:spAutoFit/>
            </a:bodyPr>
            <a:p>
              <a:pPr algn="ctr">
                <a:lnSpc>
                  <a:spcPct val="11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cc0000"/>
                  </a:solidFill>
                  <a:effectLst/>
                  <a:uFillTx/>
                  <a:latin typeface="Frutiger 45 Light"/>
                </a:rPr>
                <a:t>3</a:t>
              </a:r>
              <a:endParaRPr b="0" lang="en-US" sz="1400" strike="noStrike" u="none">
                <a:solidFill>
                  <a:srgbClr val="ffffff"/>
                </a:solidFill>
                <a:effectLst/>
                <a:uFillTx/>
                <a:latin typeface="Times New Roman"/>
              </a:endParaRPr>
            </a:p>
          </p:txBody>
        </p:sp>
        <p:sp>
          <p:nvSpPr>
            <p:cNvPr id="612" name=""/>
            <p:cNvSpPr/>
            <p:nvPr/>
          </p:nvSpPr>
          <p:spPr>
            <a:xfrm>
              <a:off x="4711680" y="1295280"/>
              <a:ext cx="1689120" cy="595080"/>
            </a:xfrm>
            <a:prstGeom prst="rect">
              <a:avLst/>
            </a:prstGeom>
            <a:noFill/>
            <a:ln w="0">
              <a:noFill/>
            </a:ln>
          </p:spPr>
          <p:style>
            <a:lnRef idx="0"/>
            <a:fillRef idx="0"/>
            <a:effectRef idx="0"/>
            <a:fontRef idx="minor"/>
          </p:style>
          <p:txBody>
            <a:bodyPr anchor="t">
              <a:spAutoFit/>
            </a:bodyPr>
            <a:p>
              <a:pPr>
                <a:lnSpc>
                  <a:spcPct val="11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cc0000"/>
                  </a:solidFill>
                  <a:effectLst/>
                  <a:uFillTx/>
                  <a:latin typeface="Frutiger 45 Light"/>
                </a:rPr>
                <a:t>End User is re-directed to closest ECI Edge Server for stream</a:t>
              </a:r>
              <a:endParaRPr b="0" lang="en-US" sz="1000" strike="noStrike" u="none">
                <a:solidFill>
                  <a:srgbClr val="ffffff"/>
                </a:solidFill>
                <a:effectLst/>
                <a:uFillTx/>
                <a:latin typeface="Times New Roman"/>
              </a:endParaRPr>
            </a:p>
          </p:txBody>
        </p:sp>
      </p:grpSp>
      <p:grpSp>
        <p:nvGrpSpPr>
          <p:cNvPr id="613" name=""/>
          <p:cNvGrpSpPr/>
          <p:nvPr/>
        </p:nvGrpSpPr>
        <p:grpSpPr>
          <a:xfrm>
            <a:off x="1905120" y="4495680"/>
            <a:ext cx="2438280" cy="762840"/>
            <a:chOff x="1905120" y="4495680"/>
            <a:chExt cx="2438280" cy="762840"/>
          </a:xfrm>
        </p:grpSpPr>
        <p:sp>
          <p:nvSpPr>
            <p:cNvPr id="614" name=""/>
            <p:cNvSpPr/>
            <p:nvPr/>
          </p:nvSpPr>
          <p:spPr>
            <a:xfrm>
              <a:off x="1905120" y="4609800"/>
              <a:ext cx="554040" cy="326520"/>
            </a:xfrm>
            <a:prstGeom prst="rect">
              <a:avLst/>
            </a:prstGeom>
            <a:noFill/>
            <a:ln w="0">
              <a:noFill/>
            </a:ln>
          </p:spPr>
          <p:style>
            <a:lnRef idx="0"/>
            <a:fillRef idx="0"/>
            <a:effectRef idx="0"/>
            <a:fontRef idx="minor"/>
          </p:style>
          <p:txBody>
            <a:bodyPr anchor="t">
              <a:spAutoFit/>
            </a:bodyPr>
            <a:p>
              <a:pPr algn="ctr">
                <a:lnSpc>
                  <a:spcPct val="11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cc0000"/>
                  </a:solidFill>
                  <a:effectLst/>
                  <a:uFillTx/>
                  <a:latin typeface="Frutiger 45 Light"/>
                </a:rPr>
                <a:t>4</a:t>
              </a:r>
              <a:endParaRPr b="0" lang="en-US" sz="1400" strike="noStrike" u="none">
                <a:solidFill>
                  <a:srgbClr val="ffffff"/>
                </a:solidFill>
                <a:effectLst/>
                <a:uFillTx/>
                <a:latin typeface="Times New Roman"/>
              </a:endParaRPr>
            </a:p>
          </p:txBody>
        </p:sp>
        <p:sp>
          <p:nvSpPr>
            <p:cNvPr id="615" name=""/>
            <p:cNvSpPr/>
            <p:nvPr/>
          </p:nvSpPr>
          <p:spPr>
            <a:xfrm>
              <a:off x="2273400" y="4495680"/>
              <a:ext cx="2070000" cy="762840"/>
            </a:xfrm>
            <a:prstGeom prst="rect">
              <a:avLst/>
            </a:prstGeom>
            <a:noFill/>
            <a:ln w="0">
              <a:noFill/>
            </a:ln>
          </p:spPr>
          <p:style>
            <a:lnRef idx="0"/>
            <a:fillRef idx="0"/>
            <a:effectRef idx="0"/>
            <a:fontRef idx="minor"/>
          </p:style>
          <p:txBody>
            <a:bodyPr anchor="t">
              <a:spAutoFit/>
            </a:bodyPr>
            <a:p>
              <a:pPr>
                <a:lnSpc>
                  <a:spcPct val="11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cc0000"/>
                  </a:solidFill>
                  <a:effectLst/>
                  <a:uFillTx/>
                  <a:latin typeface="Frutiger 45 Light"/>
                </a:rPr>
                <a:t>High Quality rich media is streamed without delay and congestion to End User’s media player (1-hop routing)</a:t>
              </a:r>
              <a:endParaRPr b="0" lang="en-US" sz="1000" strike="noStrike" u="none">
                <a:solidFill>
                  <a:srgbClr val="ffffff"/>
                </a:solidFill>
                <a:effectLst/>
                <a:uFillTx/>
                <a:latin typeface="Times New Roman"/>
              </a:endParaRPr>
            </a:p>
          </p:txBody>
        </p:sp>
      </p:grpSp>
      <p:sp>
        <p:nvSpPr>
          <p:cNvPr id="616" name=""/>
          <p:cNvSpPr/>
          <p:nvPr/>
        </p:nvSpPr>
        <p:spPr>
          <a:xfrm>
            <a:off x="4648320" y="2971800"/>
            <a:ext cx="1295280" cy="479520"/>
          </a:xfrm>
          <a:prstGeom prst="rect">
            <a:avLst/>
          </a:prstGeom>
          <a:noFill/>
          <a:ln w="0">
            <a:noFill/>
          </a:ln>
        </p:spPr>
        <p:style>
          <a:lnRef idx="0"/>
          <a:fillRef idx="0"/>
          <a:effectRef idx="0"/>
          <a:fontRef idx="minor"/>
        </p:style>
        <p:txBody>
          <a:bodyPr anchor="t">
            <a:spAutoFit/>
          </a:bodyPr>
          <a:p>
            <a:pPr algn="ctr">
              <a:lnSpc>
                <a:spcPct val="8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ahoma"/>
              </a:rPr>
              <a:t>Internet</a:t>
            </a:r>
            <a:endParaRPr b="0" lang="en-US" sz="1200" strike="noStrike" u="none">
              <a:solidFill>
                <a:srgbClr val="ffffff"/>
              </a:solidFill>
              <a:effectLst/>
              <a:uFillTx/>
              <a:latin typeface="Times New Roman"/>
            </a:endParaRPr>
          </a:p>
          <a:p>
            <a:pPr algn="ctr">
              <a:lnSpc>
                <a:spcPct val="8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ahoma"/>
              </a:rPr>
              <a:t>“Best Effort”</a:t>
            </a:r>
            <a:endParaRPr b="0" lang="en-US" sz="1200" strike="noStrike" u="none">
              <a:solidFill>
                <a:srgbClr val="ffffff"/>
              </a:solidFill>
              <a:effectLst/>
              <a:uFillTx/>
              <a:latin typeface="Times New Roman"/>
            </a:endParaRPr>
          </a:p>
        </p:txBody>
      </p:sp>
      <p:sp>
        <p:nvSpPr>
          <p:cNvPr id="617" name=""/>
          <p:cNvSpPr/>
          <p:nvPr/>
        </p:nvSpPr>
        <p:spPr>
          <a:xfrm>
            <a:off x="4648320" y="4648320"/>
            <a:ext cx="1752480" cy="479520"/>
          </a:xfrm>
          <a:prstGeom prst="rect">
            <a:avLst/>
          </a:prstGeom>
          <a:noFill/>
          <a:ln w="0">
            <a:noFill/>
          </a:ln>
        </p:spPr>
        <p:style>
          <a:lnRef idx="0"/>
          <a:fillRef idx="0"/>
          <a:effectRef idx="0"/>
          <a:fontRef idx="minor"/>
        </p:style>
        <p:txBody>
          <a:bodyPr anchor="t">
            <a:spAutoFit/>
          </a:bodyPr>
          <a:p>
            <a:pPr algn="ctr">
              <a:lnSpc>
                <a:spcPct val="8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ahoma"/>
              </a:rPr>
              <a:t>EIN</a:t>
            </a:r>
            <a:endParaRPr b="0" lang="en-US" sz="1200" strike="noStrike" u="none">
              <a:solidFill>
                <a:srgbClr val="ffffff"/>
              </a:solidFill>
              <a:effectLst/>
              <a:uFillTx/>
              <a:latin typeface="Times New Roman"/>
            </a:endParaRPr>
          </a:p>
          <a:p>
            <a:pPr algn="ctr">
              <a:lnSpc>
                <a:spcPct val="8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Tahoma"/>
              </a:rPr>
              <a:t>“Guaranteed QoS”</a:t>
            </a:r>
            <a:endParaRPr b="0" lang="en-US" sz="1200" strike="noStrike" u="none">
              <a:solidFill>
                <a:srgbClr val="ffffff"/>
              </a:solidFill>
              <a:effectLst/>
              <a:uFillTx/>
              <a:latin typeface="Times New Roman"/>
            </a:endParaRPr>
          </a:p>
        </p:txBody>
      </p:sp>
      <p:graphicFrame>
        <p:nvGraphicFramePr>
          <p:cNvPr id="618" name=""/>
          <p:cNvGraphicFramePr/>
          <p:nvPr/>
        </p:nvGraphicFramePr>
        <p:xfrm>
          <a:off x="1015920" y="4065480"/>
          <a:ext cx="1119240" cy="1644840"/>
        </p:xfrm>
        <a:graphic>
          <a:graphicData uri="http://schemas.openxmlformats.org/presentationml/2006/ole">
            <p:oleObj r:id="rId16" spid="">
              <p:embed/>
              <p:pic>
                <p:nvPicPr>
                  <p:cNvPr id="619" name="" descr=""/>
                  <p:cNvPicPr/>
                  <p:nvPr/>
                </p:nvPicPr>
                <p:blipFill>
                  <a:blip r:embed="rId17"/>
                  <a:stretch/>
                </p:blipFill>
                <p:spPr>
                  <a:xfrm>
                    <a:off x="1015920" y="4065480"/>
                    <a:ext cx="1119240" cy="16448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620" name=""/>
          <p:cNvSpPr/>
          <p:nvPr/>
        </p:nvSpPr>
        <p:spPr>
          <a:xfrm flipH="1">
            <a:off x="6106680" y="3232080"/>
            <a:ext cx="1800" cy="3240"/>
          </a:xfrm>
          <a:prstGeom prst="line">
            <a:avLst/>
          </a:prstGeom>
          <a:ln w="0">
            <a:noFill/>
          </a:ln>
        </p:spPr>
        <p:style>
          <a:lnRef idx="0"/>
          <a:fillRef idx="0"/>
          <a:effectRef idx="0"/>
          <a:fontRef idx="minor"/>
        </p:style>
        <p:txBody>
          <a:bodyPr lIns="90000" rIns="90000" tIns="-43560" bIns="-43560" anchor="t">
            <a:noAutofit/>
          </a:bodyPr>
          <a:p>
            <a:endParaRPr b="0" lang="en-US" sz="2400" strike="noStrike" u="none">
              <a:solidFill>
                <a:srgbClr val="ffffff"/>
              </a:solidFill>
              <a:effectLst/>
              <a:uFillTx/>
              <a:latin typeface="Times New Roman"/>
            </a:endParaRPr>
          </a:p>
        </p:txBody>
      </p:sp>
      <p:sp>
        <p:nvSpPr>
          <p:cNvPr id="621" name=""/>
          <p:cNvSpPr/>
          <p:nvPr/>
        </p:nvSpPr>
        <p:spPr>
          <a:xfrm flipH="1">
            <a:off x="7597800" y="5794200"/>
            <a:ext cx="1440" cy="3240"/>
          </a:xfrm>
          <a:prstGeom prst="line">
            <a:avLst/>
          </a:prstGeom>
          <a:ln w="0">
            <a:noFill/>
          </a:ln>
        </p:spPr>
        <p:style>
          <a:lnRef idx="0"/>
          <a:fillRef idx="0"/>
          <a:effectRef idx="0"/>
          <a:fontRef idx="minor"/>
        </p:style>
        <p:txBody>
          <a:bodyPr lIns="90000" rIns="90000" tIns="-43560" bIns="-43560" anchor="t">
            <a:noAutofit/>
          </a:bodyPr>
          <a:p>
            <a:endParaRPr b="0" lang="en-US" sz="2400" strike="noStrike" u="none">
              <a:solidFill>
                <a:srgbClr val="ffffff"/>
              </a:solidFill>
              <a:effectLst/>
              <a:uFillTx/>
              <a:latin typeface="Times New Roman"/>
            </a:endParaRPr>
          </a:p>
        </p:txBody>
      </p:sp>
      <p:sp>
        <p:nvSpPr>
          <p:cNvPr id="622" name=""/>
          <p:cNvSpPr/>
          <p:nvPr/>
        </p:nvSpPr>
        <p:spPr>
          <a:xfrm flipH="1">
            <a:off x="6525720" y="3087720"/>
            <a:ext cx="1800" cy="4680"/>
          </a:xfrm>
          <a:prstGeom prst="line">
            <a:avLst/>
          </a:prstGeom>
          <a:ln w="0">
            <a:noFill/>
          </a:ln>
        </p:spPr>
        <p:style>
          <a:lnRef idx="0"/>
          <a:fillRef idx="0"/>
          <a:effectRef idx="0"/>
          <a:fontRef idx="minor"/>
        </p:style>
        <p:txBody>
          <a:bodyPr lIns="90000" rIns="90000" tIns="-42120" bIns="-42120" anchor="t">
            <a:noAutofit/>
          </a:bodyPr>
          <a:p>
            <a:endParaRPr b="0" lang="en-US" sz="2400" strike="noStrike" u="none">
              <a:solidFill>
                <a:srgbClr val="ffffff"/>
              </a:solidFill>
              <a:effectLst/>
              <a:uFillTx/>
              <a:latin typeface="Times New Roman"/>
            </a:endParaRPr>
          </a:p>
        </p:txBody>
      </p:sp>
      <p:sp>
        <p:nvSpPr>
          <p:cNvPr id="623" name=""/>
          <p:cNvSpPr/>
          <p:nvPr/>
        </p:nvSpPr>
        <p:spPr>
          <a:xfrm>
            <a:off x="0" y="152280"/>
            <a:ext cx="8129520" cy="687600"/>
          </a:xfrm>
          <a:prstGeom prst="rect">
            <a:avLst/>
          </a:prstGeom>
          <a:noFill/>
          <a:ln w="0">
            <a:noFill/>
          </a:ln>
        </p:spPr>
        <p:style>
          <a:lnRef idx="0"/>
          <a:fillRef idx="0"/>
          <a:effectRef idx="0"/>
          <a:fontRef idx="minor"/>
        </p:style>
        <p:txBody>
          <a:bodyPr lIns="68040" rIns="68040" tIns="33840" bIns="33840" anchor="ctr">
            <a:noAutofit/>
          </a:bodyPr>
          <a:p>
            <a:pPr algn="ctr">
              <a:lnSpc>
                <a:spcPct val="100000"/>
              </a:lnSpc>
              <a:tabLst>
                <a:tab algn="l" pos="0"/>
                <a:tab algn="l" pos="674640"/>
                <a:tab algn="l" pos="1349280"/>
                <a:tab algn="l" pos="2023920"/>
                <a:tab algn="l" pos="2698920"/>
                <a:tab algn="l" pos="3373560"/>
                <a:tab algn="l" pos="4048200"/>
                <a:tab algn="l" pos="4722840"/>
                <a:tab algn="l" pos="5397480"/>
                <a:tab algn="l" pos="6072120"/>
                <a:tab algn="l" pos="6746760"/>
                <a:tab algn="l" pos="7421400"/>
                <a:tab algn="l" pos="8096400"/>
                <a:tab algn="l" pos="8771040"/>
                <a:tab algn="l" pos="9445680"/>
                <a:tab algn="l" pos="10120320"/>
                <a:tab algn="l" pos="10794960"/>
              </a:tabLst>
            </a:pPr>
            <a:r>
              <a:rPr b="1" lang="en-US" sz="3600" strike="noStrike" u="none">
                <a:solidFill>
                  <a:srgbClr val="ffff00"/>
                </a:solidFill>
                <a:effectLst/>
                <a:uFillTx/>
                <a:latin typeface="Frutiger 55 Roman"/>
              </a:rPr>
              <a:t>Reach in 2000</a:t>
            </a:r>
            <a:endParaRPr b="0" lang="en-US" sz="3600" strike="noStrike" u="none">
              <a:solidFill>
                <a:srgbClr val="ffffff"/>
              </a:solidFill>
              <a:effectLst/>
              <a:uFillTx/>
              <a:latin typeface="Times New Roman"/>
            </a:endParaRPr>
          </a:p>
        </p:txBody>
      </p:sp>
      <p:sp>
        <p:nvSpPr>
          <p:cNvPr id="624" name=""/>
          <p:cNvSpPr/>
          <p:nvPr/>
        </p:nvSpPr>
        <p:spPr>
          <a:xfrm>
            <a:off x="4130640" y="5522760"/>
            <a:ext cx="353880" cy="1270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25" name=""/>
          <p:cNvSpPr/>
          <p:nvPr/>
        </p:nvSpPr>
        <p:spPr>
          <a:xfrm>
            <a:off x="4075200" y="5940360"/>
            <a:ext cx="446040" cy="1270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26" name=""/>
          <p:cNvSpPr/>
          <p:nvPr/>
        </p:nvSpPr>
        <p:spPr>
          <a:xfrm>
            <a:off x="4986360" y="5940360"/>
            <a:ext cx="446040" cy="1270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27" name=""/>
          <p:cNvSpPr/>
          <p:nvPr/>
        </p:nvSpPr>
        <p:spPr>
          <a:xfrm>
            <a:off x="5508720" y="5937120"/>
            <a:ext cx="446040" cy="1256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28" name=""/>
          <p:cNvSpPr/>
          <p:nvPr/>
        </p:nvSpPr>
        <p:spPr>
          <a:xfrm>
            <a:off x="4352760" y="5859360"/>
            <a:ext cx="444600" cy="1256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29" name=""/>
          <p:cNvSpPr/>
          <p:nvPr/>
        </p:nvSpPr>
        <p:spPr>
          <a:xfrm>
            <a:off x="6427800" y="5937120"/>
            <a:ext cx="444600" cy="1256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30" name=""/>
          <p:cNvSpPr/>
          <p:nvPr/>
        </p:nvSpPr>
        <p:spPr>
          <a:xfrm>
            <a:off x="7332840" y="5937120"/>
            <a:ext cx="446040" cy="1256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31" name=""/>
          <p:cNvSpPr/>
          <p:nvPr/>
        </p:nvSpPr>
        <p:spPr>
          <a:xfrm>
            <a:off x="2963880" y="4484520"/>
            <a:ext cx="3724200" cy="390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32" name=""/>
          <p:cNvSpPr/>
          <p:nvPr/>
        </p:nvSpPr>
        <p:spPr>
          <a:xfrm flipH="1" flipV="1">
            <a:off x="547560" y="3387240"/>
            <a:ext cx="1254240" cy="142920"/>
          </a:xfrm>
          <a:prstGeom prst="line">
            <a:avLst/>
          </a:prstGeom>
          <a:ln w="3816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33" name=""/>
          <p:cNvSpPr/>
          <p:nvPr/>
        </p:nvSpPr>
        <p:spPr>
          <a:xfrm>
            <a:off x="3949560" y="1158840"/>
            <a:ext cx="208080" cy="284040"/>
          </a:xfrm>
          <a:prstGeom prst="rect">
            <a:avLst/>
          </a:prstGeom>
          <a:solidFill>
            <a:srgbClr val="00f008"/>
          </a:solidFill>
          <a:ln w="12600">
            <a:solidFill>
              <a:srgbClr val="919191"/>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grpSp>
        <p:nvGrpSpPr>
          <p:cNvPr id="634" name=""/>
          <p:cNvGrpSpPr/>
          <p:nvPr/>
        </p:nvGrpSpPr>
        <p:grpSpPr>
          <a:xfrm>
            <a:off x="3987720" y="1112760"/>
            <a:ext cx="1874880" cy="1435320"/>
            <a:chOff x="3987720" y="1112760"/>
            <a:chExt cx="1874880" cy="1435320"/>
          </a:xfrm>
        </p:grpSpPr>
        <p:sp>
          <p:nvSpPr>
            <p:cNvPr id="635" name=""/>
            <p:cNvSpPr/>
            <p:nvPr/>
          </p:nvSpPr>
          <p:spPr>
            <a:xfrm>
              <a:off x="3987720" y="1112760"/>
              <a:ext cx="1874880" cy="1435320"/>
            </a:xfrm>
            <a:custGeom>
              <a:avLst/>
              <a:gdLst/>
              <a:ahLst/>
              <a:rect l="l" t="t" r="r" b="b"/>
              <a:pathLst>
                <a:path w="1411" h="1049">
                  <a:moveTo>
                    <a:pt x="178" y="0"/>
                  </a:moveTo>
                  <a:lnTo>
                    <a:pt x="30" y="116"/>
                  </a:lnTo>
                  <a:lnTo>
                    <a:pt x="0" y="402"/>
                  </a:lnTo>
                  <a:lnTo>
                    <a:pt x="22" y="400"/>
                  </a:lnTo>
                  <a:lnTo>
                    <a:pt x="22" y="416"/>
                  </a:lnTo>
                  <a:lnTo>
                    <a:pt x="28" y="422"/>
                  </a:lnTo>
                  <a:lnTo>
                    <a:pt x="24" y="444"/>
                  </a:lnTo>
                  <a:lnTo>
                    <a:pt x="34" y="452"/>
                  </a:lnTo>
                  <a:lnTo>
                    <a:pt x="38" y="472"/>
                  </a:lnTo>
                  <a:lnTo>
                    <a:pt x="76" y="478"/>
                  </a:lnTo>
                  <a:lnTo>
                    <a:pt x="88" y="494"/>
                  </a:lnTo>
                  <a:lnTo>
                    <a:pt x="102" y="490"/>
                  </a:lnTo>
                  <a:lnTo>
                    <a:pt x="112" y="472"/>
                  </a:lnTo>
                  <a:lnTo>
                    <a:pt x="166" y="478"/>
                  </a:lnTo>
                  <a:lnTo>
                    <a:pt x="166" y="500"/>
                  </a:lnTo>
                  <a:lnTo>
                    <a:pt x="178" y="502"/>
                  </a:lnTo>
                  <a:lnTo>
                    <a:pt x="180" y="494"/>
                  </a:lnTo>
                  <a:lnTo>
                    <a:pt x="198" y="494"/>
                  </a:lnTo>
                  <a:lnTo>
                    <a:pt x="220" y="522"/>
                  </a:lnTo>
                  <a:lnTo>
                    <a:pt x="248" y="522"/>
                  </a:lnTo>
                  <a:lnTo>
                    <a:pt x="272" y="522"/>
                  </a:lnTo>
                  <a:lnTo>
                    <a:pt x="266" y="504"/>
                  </a:lnTo>
                  <a:lnTo>
                    <a:pt x="282" y="496"/>
                  </a:lnTo>
                  <a:lnTo>
                    <a:pt x="294" y="508"/>
                  </a:lnTo>
                  <a:lnTo>
                    <a:pt x="322" y="508"/>
                  </a:lnTo>
                  <a:lnTo>
                    <a:pt x="356" y="522"/>
                  </a:lnTo>
                  <a:lnTo>
                    <a:pt x="394" y="496"/>
                  </a:lnTo>
                  <a:lnTo>
                    <a:pt x="386" y="472"/>
                  </a:lnTo>
                  <a:lnTo>
                    <a:pt x="418" y="470"/>
                  </a:lnTo>
                  <a:lnTo>
                    <a:pt x="418" y="450"/>
                  </a:lnTo>
                  <a:lnTo>
                    <a:pt x="424" y="446"/>
                  </a:lnTo>
                  <a:lnTo>
                    <a:pt x="444" y="454"/>
                  </a:lnTo>
                  <a:lnTo>
                    <a:pt x="446" y="444"/>
                  </a:lnTo>
                  <a:lnTo>
                    <a:pt x="438" y="420"/>
                  </a:lnTo>
                  <a:lnTo>
                    <a:pt x="448" y="420"/>
                  </a:lnTo>
                  <a:lnTo>
                    <a:pt x="464" y="428"/>
                  </a:lnTo>
                  <a:lnTo>
                    <a:pt x="498" y="434"/>
                  </a:lnTo>
                  <a:lnTo>
                    <a:pt x="516" y="428"/>
                  </a:lnTo>
                  <a:lnTo>
                    <a:pt x="526" y="422"/>
                  </a:lnTo>
                  <a:lnTo>
                    <a:pt x="568" y="432"/>
                  </a:lnTo>
                  <a:lnTo>
                    <a:pt x="574" y="460"/>
                  </a:lnTo>
                  <a:lnTo>
                    <a:pt x="590" y="480"/>
                  </a:lnTo>
                  <a:lnTo>
                    <a:pt x="590" y="498"/>
                  </a:lnTo>
                  <a:lnTo>
                    <a:pt x="642" y="498"/>
                  </a:lnTo>
                  <a:lnTo>
                    <a:pt x="650" y="488"/>
                  </a:lnTo>
                  <a:lnTo>
                    <a:pt x="666" y="490"/>
                  </a:lnTo>
                  <a:lnTo>
                    <a:pt x="668" y="510"/>
                  </a:lnTo>
                  <a:lnTo>
                    <a:pt x="664" y="522"/>
                  </a:lnTo>
                  <a:lnTo>
                    <a:pt x="676" y="536"/>
                  </a:lnTo>
                  <a:lnTo>
                    <a:pt x="684" y="548"/>
                  </a:lnTo>
                  <a:lnTo>
                    <a:pt x="694" y="548"/>
                  </a:lnTo>
                  <a:lnTo>
                    <a:pt x="698" y="554"/>
                  </a:lnTo>
                  <a:lnTo>
                    <a:pt x="688" y="566"/>
                  </a:lnTo>
                  <a:lnTo>
                    <a:pt x="686" y="588"/>
                  </a:lnTo>
                  <a:lnTo>
                    <a:pt x="702" y="582"/>
                  </a:lnTo>
                  <a:lnTo>
                    <a:pt x="706" y="592"/>
                  </a:lnTo>
                  <a:lnTo>
                    <a:pt x="698" y="598"/>
                  </a:lnTo>
                  <a:lnTo>
                    <a:pt x="698" y="610"/>
                  </a:lnTo>
                  <a:lnTo>
                    <a:pt x="706" y="612"/>
                  </a:lnTo>
                  <a:lnTo>
                    <a:pt x="710" y="624"/>
                  </a:lnTo>
                  <a:lnTo>
                    <a:pt x="794" y="632"/>
                  </a:lnTo>
                  <a:lnTo>
                    <a:pt x="840" y="626"/>
                  </a:lnTo>
                  <a:lnTo>
                    <a:pt x="844" y="636"/>
                  </a:lnTo>
                  <a:lnTo>
                    <a:pt x="866" y="636"/>
                  </a:lnTo>
                  <a:lnTo>
                    <a:pt x="876" y="646"/>
                  </a:lnTo>
                  <a:lnTo>
                    <a:pt x="898" y="628"/>
                  </a:lnTo>
                  <a:lnTo>
                    <a:pt x="908" y="640"/>
                  </a:lnTo>
                  <a:lnTo>
                    <a:pt x="934" y="642"/>
                  </a:lnTo>
                  <a:lnTo>
                    <a:pt x="938" y="650"/>
                  </a:lnTo>
                  <a:lnTo>
                    <a:pt x="950" y="644"/>
                  </a:lnTo>
                  <a:lnTo>
                    <a:pt x="962" y="640"/>
                  </a:lnTo>
                  <a:lnTo>
                    <a:pt x="984" y="668"/>
                  </a:lnTo>
                  <a:lnTo>
                    <a:pt x="982" y="678"/>
                  </a:lnTo>
                  <a:lnTo>
                    <a:pt x="996" y="678"/>
                  </a:lnTo>
                  <a:lnTo>
                    <a:pt x="994" y="696"/>
                  </a:lnTo>
                  <a:lnTo>
                    <a:pt x="1014" y="694"/>
                  </a:lnTo>
                  <a:lnTo>
                    <a:pt x="1016" y="710"/>
                  </a:lnTo>
                  <a:lnTo>
                    <a:pt x="1040" y="728"/>
                  </a:lnTo>
                  <a:lnTo>
                    <a:pt x="1048" y="742"/>
                  </a:lnTo>
                  <a:lnTo>
                    <a:pt x="1036" y="746"/>
                  </a:lnTo>
                  <a:lnTo>
                    <a:pt x="1016" y="740"/>
                  </a:lnTo>
                  <a:lnTo>
                    <a:pt x="1030" y="752"/>
                  </a:lnTo>
                  <a:lnTo>
                    <a:pt x="1026" y="768"/>
                  </a:lnTo>
                  <a:lnTo>
                    <a:pt x="1016" y="774"/>
                  </a:lnTo>
                  <a:lnTo>
                    <a:pt x="1004" y="764"/>
                  </a:lnTo>
                  <a:lnTo>
                    <a:pt x="990" y="760"/>
                  </a:lnTo>
                  <a:lnTo>
                    <a:pt x="984" y="762"/>
                  </a:lnTo>
                  <a:lnTo>
                    <a:pt x="976" y="774"/>
                  </a:lnTo>
                  <a:lnTo>
                    <a:pt x="958" y="758"/>
                  </a:lnTo>
                  <a:lnTo>
                    <a:pt x="964" y="748"/>
                  </a:lnTo>
                  <a:lnTo>
                    <a:pt x="960" y="740"/>
                  </a:lnTo>
                  <a:lnTo>
                    <a:pt x="944" y="744"/>
                  </a:lnTo>
                  <a:lnTo>
                    <a:pt x="940" y="738"/>
                  </a:lnTo>
                  <a:lnTo>
                    <a:pt x="938" y="728"/>
                  </a:lnTo>
                  <a:lnTo>
                    <a:pt x="930" y="722"/>
                  </a:lnTo>
                  <a:lnTo>
                    <a:pt x="906" y="726"/>
                  </a:lnTo>
                  <a:lnTo>
                    <a:pt x="914" y="740"/>
                  </a:lnTo>
                  <a:lnTo>
                    <a:pt x="928" y="750"/>
                  </a:lnTo>
                  <a:lnTo>
                    <a:pt x="942" y="752"/>
                  </a:lnTo>
                  <a:lnTo>
                    <a:pt x="942" y="776"/>
                  </a:lnTo>
                  <a:lnTo>
                    <a:pt x="936" y="790"/>
                  </a:lnTo>
                  <a:lnTo>
                    <a:pt x="934" y="810"/>
                  </a:lnTo>
                  <a:lnTo>
                    <a:pt x="924" y="818"/>
                  </a:lnTo>
                  <a:lnTo>
                    <a:pt x="928" y="848"/>
                  </a:lnTo>
                  <a:lnTo>
                    <a:pt x="942" y="858"/>
                  </a:lnTo>
                  <a:lnTo>
                    <a:pt x="934" y="864"/>
                  </a:lnTo>
                  <a:lnTo>
                    <a:pt x="934" y="898"/>
                  </a:lnTo>
                  <a:lnTo>
                    <a:pt x="924" y="910"/>
                  </a:lnTo>
                  <a:lnTo>
                    <a:pt x="928" y="924"/>
                  </a:lnTo>
                  <a:lnTo>
                    <a:pt x="900" y="932"/>
                  </a:lnTo>
                  <a:lnTo>
                    <a:pt x="872" y="1010"/>
                  </a:lnTo>
                  <a:lnTo>
                    <a:pt x="854" y="1010"/>
                  </a:lnTo>
                  <a:lnTo>
                    <a:pt x="866" y="1034"/>
                  </a:lnTo>
                  <a:lnTo>
                    <a:pt x="874" y="1048"/>
                  </a:lnTo>
                  <a:lnTo>
                    <a:pt x="878" y="1028"/>
                  </a:lnTo>
                  <a:lnTo>
                    <a:pt x="914" y="1038"/>
                  </a:lnTo>
                  <a:lnTo>
                    <a:pt x="912" y="1022"/>
                  </a:lnTo>
                  <a:lnTo>
                    <a:pt x="924" y="1024"/>
                  </a:lnTo>
                  <a:lnTo>
                    <a:pt x="936" y="1004"/>
                  </a:lnTo>
                  <a:lnTo>
                    <a:pt x="932" y="992"/>
                  </a:lnTo>
                  <a:lnTo>
                    <a:pt x="952" y="988"/>
                  </a:lnTo>
                  <a:lnTo>
                    <a:pt x="966" y="958"/>
                  </a:lnTo>
                  <a:lnTo>
                    <a:pt x="996" y="960"/>
                  </a:lnTo>
                  <a:lnTo>
                    <a:pt x="1020" y="956"/>
                  </a:lnTo>
                  <a:lnTo>
                    <a:pt x="1046" y="954"/>
                  </a:lnTo>
                  <a:lnTo>
                    <a:pt x="1050" y="934"/>
                  </a:lnTo>
                  <a:lnTo>
                    <a:pt x="1064" y="924"/>
                  </a:lnTo>
                  <a:lnTo>
                    <a:pt x="1084" y="914"/>
                  </a:lnTo>
                  <a:lnTo>
                    <a:pt x="1092" y="906"/>
                  </a:lnTo>
                  <a:lnTo>
                    <a:pt x="1104" y="914"/>
                  </a:lnTo>
                  <a:lnTo>
                    <a:pt x="1122" y="894"/>
                  </a:lnTo>
                  <a:lnTo>
                    <a:pt x="1116" y="884"/>
                  </a:lnTo>
                  <a:lnTo>
                    <a:pt x="1100" y="882"/>
                  </a:lnTo>
                  <a:lnTo>
                    <a:pt x="1086" y="884"/>
                  </a:lnTo>
                  <a:lnTo>
                    <a:pt x="1078" y="892"/>
                  </a:lnTo>
                  <a:lnTo>
                    <a:pt x="1062" y="890"/>
                  </a:lnTo>
                  <a:lnTo>
                    <a:pt x="1070" y="878"/>
                  </a:lnTo>
                  <a:lnTo>
                    <a:pt x="1072" y="848"/>
                  </a:lnTo>
                  <a:lnTo>
                    <a:pt x="1084" y="844"/>
                  </a:lnTo>
                  <a:lnTo>
                    <a:pt x="1102" y="816"/>
                  </a:lnTo>
                  <a:lnTo>
                    <a:pt x="1122" y="814"/>
                  </a:lnTo>
                  <a:lnTo>
                    <a:pt x="1142" y="800"/>
                  </a:lnTo>
                  <a:lnTo>
                    <a:pt x="1168" y="796"/>
                  </a:lnTo>
                  <a:lnTo>
                    <a:pt x="1176" y="784"/>
                  </a:lnTo>
                  <a:lnTo>
                    <a:pt x="1196" y="784"/>
                  </a:lnTo>
                  <a:lnTo>
                    <a:pt x="1206" y="768"/>
                  </a:lnTo>
                  <a:lnTo>
                    <a:pt x="1214" y="768"/>
                  </a:lnTo>
                  <a:lnTo>
                    <a:pt x="1212" y="784"/>
                  </a:lnTo>
                  <a:lnTo>
                    <a:pt x="1244" y="782"/>
                  </a:lnTo>
                  <a:lnTo>
                    <a:pt x="1244" y="774"/>
                  </a:lnTo>
                  <a:lnTo>
                    <a:pt x="1238" y="766"/>
                  </a:lnTo>
                  <a:lnTo>
                    <a:pt x="1254" y="754"/>
                  </a:lnTo>
                  <a:lnTo>
                    <a:pt x="1274" y="742"/>
                  </a:lnTo>
                  <a:lnTo>
                    <a:pt x="1288" y="740"/>
                  </a:lnTo>
                  <a:lnTo>
                    <a:pt x="1286" y="726"/>
                  </a:lnTo>
                  <a:lnTo>
                    <a:pt x="1304" y="710"/>
                  </a:lnTo>
                  <a:lnTo>
                    <a:pt x="1322" y="700"/>
                  </a:lnTo>
                  <a:lnTo>
                    <a:pt x="1322" y="670"/>
                  </a:lnTo>
                  <a:lnTo>
                    <a:pt x="1340" y="656"/>
                  </a:lnTo>
                  <a:lnTo>
                    <a:pt x="1376" y="636"/>
                  </a:lnTo>
                  <a:lnTo>
                    <a:pt x="1410" y="624"/>
                  </a:lnTo>
                  <a:lnTo>
                    <a:pt x="1378" y="618"/>
                  </a:lnTo>
                  <a:lnTo>
                    <a:pt x="1354" y="616"/>
                  </a:lnTo>
                  <a:lnTo>
                    <a:pt x="1336" y="604"/>
                  </a:lnTo>
                  <a:lnTo>
                    <a:pt x="1338" y="590"/>
                  </a:lnTo>
                  <a:lnTo>
                    <a:pt x="1340" y="580"/>
                  </a:lnTo>
                  <a:lnTo>
                    <a:pt x="1324" y="576"/>
                  </a:lnTo>
                  <a:lnTo>
                    <a:pt x="1316" y="582"/>
                  </a:lnTo>
                  <a:lnTo>
                    <a:pt x="1296" y="592"/>
                  </a:lnTo>
                  <a:lnTo>
                    <a:pt x="1264" y="580"/>
                  </a:lnTo>
                  <a:lnTo>
                    <a:pt x="1262" y="566"/>
                  </a:lnTo>
                  <a:lnTo>
                    <a:pt x="1262" y="552"/>
                  </a:lnTo>
                  <a:lnTo>
                    <a:pt x="1256" y="544"/>
                  </a:lnTo>
                  <a:lnTo>
                    <a:pt x="1216" y="552"/>
                  </a:lnTo>
                  <a:lnTo>
                    <a:pt x="1214" y="522"/>
                  </a:lnTo>
                  <a:lnTo>
                    <a:pt x="1192" y="522"/>
                  </a:lnTo>
                  <a:lnTo>
                    <a:pt x="1166" y="504"/>
                  </a:lnTo>
                  <a:lnTo>
                    <a:pt x="1146" y="510"/>
                  </a:lnTo>
                  <a:lnTo>
                    <a:pt x="1134" y="522"/>
                  </a:lnTo>
                  <a:lnTo>
                    <a:pt x="1106" y="522"/>
                  </a:lnTo>
                  <a:lnTo>
                    <a:pt x="1098" y="500"/>
                  </a:lnTo>
                  <a:lnTo>
                    <a:pt x="1102" y="474"/>
                  </a:lnTo>
                  <a:lnTo>
                    <a:pt x="1040" y="452"/>
                  </a:lnTo>
                  <a:lnTo>
                    <a:pt x="1028" y="436"/>
                  </a:lnTo>
                  <a:lnTo>
                    <a:pt x="952" y="396"/>
                  </a:lnTo>
                  <a:lnTo>
                    <a:pt x="948" y="2"/>
                  </a:lnTo>
                  <a:lnTo>
                    <a:pt x="178" y="0"/>
                  </a:lnTo>
                </a:path>
              </a:pathLst>
            </a:custGeom>
            <a:solidFill>
              <a:srgbClr val="ccff33"/>
            </a:solidFill>
            <a:ln cap="rnd" w="12600">
              <a:solidFill>
                <a:srgbClr val="00cc66"/>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36" name=""/>
            <p:cNvSpPr/>
            <p:nvPr/>
          </p:nvSpPr>
          <p:spPr>
            <a:xfrm>
              <a:off x="5212800" y="2220840"/>
              <a:ext cx="10440" cy="10800"/>
            </a:xfrm>
            <a:prstGeom prst="rect">
              <a:avLst/>
            </a:prstGeom>
            <a:solidFill>
              <a:srgbClr val="ccff33"/>
            </a:solidFill>
            <a:ln w="12600">
              <a:solidFill>
                <a:srgbClr val="00cc66"/>
              </a:solidFill>
              <a:miter/>
            </a:ln>
          </p:spPr>
          <p:style>
            <a:lnRef idx="0"/>
            <a:fillRef idx="0"/>
            <a:effectRef idx="0"/>
            <a:fontRef idx="minor"/>
          </p:style>
          <p:txBody>
            <a:bodyPr wrap="none" lIns="90000" rIns="90000" tIns="-36000" bIns="-36000" anchor="ctr">
              <a:noAutofit/>
            </a:bodyPr>
            <a:p>
              <a:endParaRPr b="0" lang="en-US" sz="2400" strike="noStrike" u="none">
                <a:solidFill>
                  <a:srgbClr val="ffffff"/>
                </a:solidFill>
                <a:effectLst/>
                <a:uFillTx/>
                <a:latin typeface="Times New Roman"/>
              </a:endParaRPr>
            </a:p>
          </p:txBody>
        </p:sp>
      </p:grpSp>
      <p:sp>
        <p:nvSpPr>
          <p:cNvPr id="637" name=""/>
          <p:cNvSpPr/>
          <p:nvPr/>
        </p:nvSpPr>
        <p:spPr>
          <a:xfrm>
            <a:off x="5248440" y="1112760"/>
            <a:ext cx="1384200" cy="857160"/>
          </a:xfrm>
          <a:custGeom>
            <a:avLst/>
            <a:gdLst/>
            <a:ahLst/>
            <a:rect l="l" t="t" r="r" b="b"/>
            <a:pathLst>
              <a:path w="1043" h="627">
                <a:moveTo>
                  <a:pt x="4" y="122"/>
                </a:moveTo>
                <a:lnTo>
                  <a:pt x="4" y="396"/>
                </a:lnTo>
                <a:lnTo>
                  <a:pt x="50" y="420"/>
                </a:lnTo>
                <a:lnTo>
                  <a:pt x="84" y="436"/>
                </a:lnTo>
                <a:lnTo>
                  <a:pt x="90" y="452"/>
                </a:lnTo>
                <a:lnTo>
                  <a:pt x="144" y="468"/>
                </a:lnTo>
                <a:lnTo>
                  <a:pt x="156" y="476"/>
                </a:lnTo>
                <a:lnTo>
                  <a:pt x="148" y="504"/>
                </a:lnTo>
                <a:lnTo>
                  <a:pt x="170" y="522"/>
                </a:lnTo>
                <a:lnTo>
                  <a:pt x="200" y="510"/>
                </a:lnTo>
                <a:lnTo>
                  <a:pt x="222" y="508"/>
                </a:lnTo>
                <a:lnTo>
                  <a:pt x="246" y="522"/>
                </a:lnTo>
                <a:lnTo>
                  <a:pt x="266" y="522"/>
                </a:lnTo>
                <a:lnTo>
                  <a:pt x="270" y="552"/>
                </a:lnTo>
                <a:lnTo>
                  <a:pt x="282" y="550"/>
                </a:lnTo>
                <a:lnTo>
                  <a:pt x="306" y="546"/>
                </a:lnTo>
                <a:lnTo>
                  <a:pt x="314" y="558"/>
                </a:lnTo>
                <a:lnTo>
                  <a:pt x="316" y="582"/>
                </a:lnTo>
                <a:lnTo>
                  <a:pt x="348" y="592"/>
                </a:lnTo>
                <a:lnTo>
                  <a:pt x="368" y="584"/>
                </a:lnTo>
                <a:lnTo>
                  <a:pt x="378" y="576"/>
                </a:lnTo>
                <a:lnTo>
                  <a:pt x="392" y="584"/>
                </a:lnTo>
                <a:lnTo>
                  <a:pt x="390" y="606"/>
                </a:lnTo>
                <a:lnTo>
                  <a:pt x="406" y="616"/>
                </a:lnTo>
                <a:lnTo>
                  <a:pt x="464" y="624"/>
                </a:lnTo>
                <a:lnTo>
                  <a:pt x="482" y="622"/>
                </a:lnTo>
                <a:lnTo>
                  <a:pt x="502" y="626"/>
                </a:lnTo>
                <a:lnTo>
                  <a:pt x="518" y="616"/>
                </a:lnTo>
                <a:lnTo>
                  <a:pt x="576" y="604"/>
                </a:lnTo>
                <a:lnTo>
                  <a:pt x="624" y="588"/>
                </a:lnTo>
                <a:lnTo>
                  <a:pt x="622" y="568"/>
                </a:lnTo>
                <a:lnTo>
                  <a:pt x="628" y="558"/>
                </a:lnTo>
                <a:lnTo>
                  <a:pt x="644" y="556"/>
                </a:lnTo>
                <a:lnTo>
                  <a:pt x="660" y="560"/>
                </a:lnTo>
                <a:lnTo>
                  <a:pt x="680" y="522"/>
                </a:lnTo>
                <a:lnTo>
                  <a:pt x="678" y="490"/>
                </a:lnTo>
                <a:lnTo>
                  <a:pt x="688" y="466"/>
                </a:lnTo>
                <a:lnTo>
                  <a:pt x="676" y="410"/>
                </a:lnTo>
                <a:lnTo>
                  <a:pt x="698" y="338"/>
                </a:lnTo>
                <a:lnTo>
                  <a:pt x="706" y="334"/>
                </a:lnTo>
                <a:lnTo>
                  <a:pt x="704" y="322"/>
                </a:lnTo>
                <a:lnTo>
                  <a:pt x="722" y="318"/>
                </a:lnTo>
                <a:lnTo>
                  <a:pt x="732" y="336"/>
                </a:lnTo>
                <a:lnTo>
                  <a:pt x="752" y="334"/>
                </a:lnTo>
                <a:lnTo>
                  <a:pt x="772" y="328"/>
                </a:lnTo>
                <a:lnTo>
                  <a:pt x="774" y="312"/>
                </a:lnTo>
                <a:lnTo>
                  <a:pt x="784" y="312"/>
                </a:lnTo>
                <a:lnTo>
                  <a:pt x="784" y="334"/>
                </a:lnTo>
                <a:lnTo>
                  <a:pt x="824" y="350"/>
                </a:lnTo>
                <a:lnTo>
                  <a:pt x="842" y="440"/>
                </a:lnTo>
                <a:lnTo>
                  <a:pt x="864" y="430"/>
                </a:lnTo>
                <a:lnTo>
                  <a:pt x="872" y="428"/>
                </a:lnTo>
                <a:lnTo>
                  <a:pt x="872" y="412"/>
                </a:lnTo>
                <a:lnTo>
                  <a:pt x="860" y="408"/>
                </a:lnTo>
                <a:lnTo>
                  <a:pt x="860" y="398"/>
                </a:lnTo>
                <a:lnTo>
                  <a:pt x="872" y="396"/>
                </a:lnTo>
                <a:lnTo>
                  <a:pt x="882" y="400"/>
                </a:lnTo>
                <a:lnTo>
                  <a:pt x="892" y="388"/>
                </a:lnTo>
                <a:lnTo>
                  <a:pt x="890" y="370"/>
                </a:lnTo>
                <a:lnTo>
                  <a:pt x="878" y="360"/>
                </a:lnTo>
                <a:lnTo>
                  <a:pt x="880" y="346"/>
                </a:lnTo>
                <a:lnTo>
                  <a:pt x="890" y="336"/>
                </a:lnTo>
                <a:lnTo>
                  <a:pt x="904" y="338"/>
                </a:lnTo>
                <a:lnTo>
                  <a:pt x="924" y="364"/>
                </a:lnTo>
                <a:lnTo>
                  <a:pt x="934" y="358"/>
                </a:lnTo>
                <a:lnTo>
                  <a:pt x="958" y="332"/>
                </a:lnTo>
                <a:lnTo>
                  <a:pt x="958" y="318"/>
                </a:lnTo>
                <a:lnTo>
                  <a:pt x="998" y="262"/>
                </a:lnTo>
                <a:lnTo>
                  <a:pt x="998" y="244"/>
                </a:lnTo>
                <a:lnTo>
                  <a:pt x="996" y="232"/>
                </a:lnTo>
                <a:lnTo>
                  <a:pt x="1006" y="232"/>
                </a:lnTo>
                <a:lnTo>
                  <a:pt x="1014" y="238"/>
                </a:lnTo>
                <a:lnTo>
                  <a:pt x="1042" y="232"/>
                </a:lnTo>
                <a:lnTo>
                  <a:pt x="1042" y="0"/>
                </a:lnTo>
                <a:lnTo>
                  <a:pt x="0" y="2"/>
                </a:lnTo>
                <a:lnTo>
                  <a:pt x="4" y="122"/>
                </a:lnTo>
              </a:path>
            </a:pathLst>
          </a:custGeom>
          <a:solidFill>
            <a:srgbClr val="ccff33"/>
          </a:solidFill>
          <a:ln cap="rnd" w="12600">
            <a:solidFill>
              <a:srgbClr val="00cc66"/>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38" name=""/>
          <p:cNvSpPr/>
          <p:nvPr/>
        </p:nvSpPr>
        <p:spPr>
          <a:xfrm>
            <a:off x="3530520" y="1112760"/>
            <a:ext cx="696960" cy="596880"/>
          </a:xfrm>
          <a:custGeom>
            <a:avLst/>
            <a:gdLst/>
            <a:ahLst/>
            <a:rect l="l" t="t" r="r" b="b"/>
            <a:pathLst>
              <a:path w="523" h="437">
                <a:moveTo>
                  <a:pt x="24" y="0"/>
                </a:moveTo>
                <a:lnTo>
                  <a:pt x="8" y="304"/>
                </a:lnTo>
                <a:lnTo>
                  <a:pt x="0" y="434"/>
                </a:lnTo>
                <a:lnTo>
                  <a:pt x="126" y="436"/>
                </a:lnTo>
                <a:lnTo>
                  <a:pt x="340" y="432"/>
                </a:lnTo>
                <a:lnTo>
                  <a:pt x="370" y="116"/>
                </a:lnTo>
                <a:lnTo>
                  <a:pt x="522" y="0"/>
                </a:lnTo>
                <a:lnTo>
                  <a:pt x="24" y="0"/>
                </a:lnTo>
              </a:path>
            </a:pathLst>
          </a:custGeom>
          <a:solidFill>
            <a:srgbClr val="ccff33"/>
          </a:solidFill>
          <a:ln cap="rnd" w="12600">
            <a:solidFill>
              <a:srgbClr val="00cc66"/>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39" name=""/>
          <p:cNvSpPr/>
          <p:nvPr/>
        </p:nvSpPr>
        <p:spPr>
          <a:xfrm>
            <a:off x="2844720" y="1111320"/>
            <a:ext cx="717480" cy="593640"/>
          </a:xfrm>
          <a:custGeom>
            <a:avLst/>
            <a:gdLst/>
            <a:ahLst/>
            <a:rect l="l" t="t" r="r" b="b"/>
            <a:pathLst>
              <a:path w="539" h="435">
                <a:moveTo>
                  <a:pt x="538" y="0"/>
                </a:moveTo>
                <a:lnTo>
                  <a:pt x="72" y="2"/>
                </a:lnTo>
                <a:lnTo>
                  <a:pt x="0" y="392"/>
                </a:lnTo>
                <a:lnTo>
                  <a:pt x="104" y="402"/>
                </a:lnTo>
                <a:lnTo>
                  <a:pt x="294" y="422"/>
                </a:lnTo>
                <a:lnTo>
                  <a:pt x="516" y="434"/>
                </a:lnTo>
                <a:lnTo>
                  <a:pt x="538" y="0"/>
                </a:lnTo>
              </a:path>
            </a:pathLst>
          </a:custGeom>
          <a:solidFill>
            <a:srgbClr val="ccff33"/>
          </a:solidFill>
          <a:ln cap="rnd" w="12600">
            <a:solidFill>
              <a:srgbClr val="00cc66"/>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40" name=""/>
          <p:cNvSpPr/>
          <p:nvPr/>
        </p:nvSpPr>
        <p:spPr>
          <a:xfrm>
            <a:off x="2130480" y="1108080"/>
            <a:ext cx="811080" cy="536400"/>
          </a:xfrm>
          <a:custGeom>
            <a:avLst/>
            <a:gdLst/>
            <a:ahLst/>
            <a:rect l="l" t="t" r="r" b="b"/>
            <a:pathLst>
              <a:path w="611" h="393">
                <a:moveTo>
                  <a:pt x="610" y="2"/>
                </a:moveTo>
                <a:lnTo>
                  <a:pt x="0" y="0"/>
                </a:lnTo>
                <a:lnTo>
                  <a:pt x="54" y="46"/>
                </a:lnTo>
                <a:lnTo>
                  <a:pt x="134" y="100"/>
                </a:lnTo>
                <a:lnTo>
                  <a:pt x="134" y="106"/>
                </a:lnTo>
                <a:lnTo>
                  <a:pt x="194" y="188"/>
                </a:lnTo>
                <a:lnTo>
                  <a:pt x="192" y="204"/>
                </a:lnTo>
                <a:lnTo>
                  <a:pt x="208" y="228"/>
                </a:lnTo>
                <a:lnTo>
                  <a:pt x="234" y="246"/>
                </a:lnTo>
                <a:lnTo>
                  <a:pt x="234" y="264"/>
                </a:lnTo>
                <a:lnTo>
                  <a:pt x="220" y="292"/>
                </a:lnTo>
                <a:lnTo>
                  <a:pt x="214" y="300"/>
                </a:lnTo>
                <a:lnTo>
                  <a:pt x="222" y="318"/>
                </a:lnTo>
                <a:lnTo>
                  <a:pt x="244" y="328"/>
                </a:lnTo>
                <a:lnTo>
                  <a:pt x="256" y="352"/>
                </a:lnTo>
                <a:lnTo>
                  <a:pt x="400" y="376"/>
                </a:lnTo>
                <a:lnTo>
                  <a:pt x="538" y="392"/>
                </a:lnTo>
                <a:lnTo>
                  <a:pt x="610" y="2"/>
                </a:lnTo>
              </a:path>
            </a:pathLst>
          </a:custGeom>
          <a:solidFill>
            <a:srgbClr val="ccff33"/>
          </a:solidFill>
          <a:ln cap="rnd" w="12600">
            <a:solidFill>
              <a:srgbClr val="00cc66"/>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41" name=""/>
          <p:cNvSpPr/>
          <p:nvPr/>
        </p:nvSpPr>
        <p:spPr>
          <a:xfrm>
            <a:off x="1593720" y="1108080"/>
            <a:ext cx="879480" cy="480960"/>
          </a:xfrm>
          <a:custGeom>
            <a:avLst/>
            <a:gdLst/>
            <a:ahLst/>
            <a:rect l="l" t="t" r="r" b="b"/>
            <a:pathLst>
              <a:path w="662" h="353">
                <a:moveTo>
                  <a:pt x="2" y="0"/>
                </a:moveTo>
                <a:lnTo>
                  <a:pt x="4" y="10"/>
                </a:lnTo>
                <a:lnTo>
                  <a:pt x="0" y="24"/>
                </a:lnTo>
                <a:lnTo>
                  <a:pt x="0" y="42"/>
                </a:lnTo>
                <a:lnTo>
                  <a:pt x="16" y="62"/>
                </a:lnTo>
                <a:lnTo>
                  <a:pt x="30" y="74"/>
                </a:lnTo>
                <a:lnTo>
                  <a:pt x="30" y="98"/>
                </a:lnTo>
                <a:lnTo>
                  <a:pt x="20" y="130"/>
                </a:lnTo>
                <a:lnTo>
                  <a:pt x="18" y="146"/>
                </a:lnTo>
                <a:lnTo>
                  <a:pt x="30" y="152"/>
                </a:lnTo>
                <a:lnTo>
                  <a:pt x="46" y="148"/>
                </a:lnTo>
                <a:lnTo>
                  <a:pt x="46" y="166"/>
                </a:lnTo>
                <a:lnTo>
                  <a:pt x="46" y="174"/>
                </a:lnTo>
                <a:lnTo>
                  <a:pt x="62" y="174"/>
                </a:lnTo>
                <a:lnTo>
                  <a:pt x="72" y="184"/>
                </a:lnTo>
                <a:lnTo>
                  <a:pt x="62" y="196"/>
                </a:lnTo>
                <a:lnTo>
                  <a:pt x="50" y="220"/>
                </a:lnTo>
                <a:lnTo>
                  <a:pt x="42" y="232"/>
                </a:lnTo>
                <a:lnTo>
                  <a:pt x="50" y="238"/>
                </a:lnTo>
                <a:lnTo>
                  <a:pt x="74" y="226"/>
                </a:lnTo>
                <a:lnTo>
                  <a:pt x="90" y="216"/>
                </a:lnTo>
                <a:lnTo>
                  <a:pt x="96" y="212"/>
                </a:lnTo>
                <a:lnTo>
                  <a:pt x="90" y="230"/>
                </a:lnTo>
                <a:lnTo>
                  <a:pt x="341" y="290"/>
                </a:lnTo>
                <a:lnTo>
                  <a:pt x="447" y="318"/>
                </a:lnTo>
                <a:lnTo>
                  <a:pt x="503" y="324"/>
                </a:lnTo>
                <a:lnTo>
                  <a:pt x="661" y="352"/>
                </a:lnTo>
                <a:lnTo>
                  <a:pt x="651" y="326"/>
                </a:lnTo>
                <a:lnTo>
                  <a:pt x="629" y="320"/>
                </a:lnTo>
                <a:lnTo>
                  <a:pt x="619" y="300"/>
                </a:lnTo>
                <a:lnTo>
                  <a:pt x="639" y="260"/>
                </a:lnTo>
                <a:lnTo>
                  <a:pt x="637" y="244"/>
                </a:lnTo>
                <a:lnTo>
                  <a:pt x="615" y="230"/>
                </a:lnTo>
                <a:lnTo>
                  <a:pt x="595" y="202"/>
                </a:lnTo>
                <a:lnTo>
                  <a:pt x="601" y="188"/>
                </a:lnTo>
                <a:lnTo>
                  <a:pt x="537" y="100"/>
                </a:lnTo>
                <a:lnTo>
                  <a:pt x="459" y="46"/>
                </a:lnTo>
                <a:lnTo>
                  <a:pt x="405" y="0"/>
                </a:lnTo>
                <a:lnTo>
                  <a:pt x="2" y="0"/>
                </a:lnTo>
              </a:path>
            </a:pathLst>
          </a:custGeom>
          <a:solidFill>
            <a:srgbClr val="ccff33"/>
          </a:solidFill>
          <a:ln cap="rnd" w="12600">
            <a:solidFill>
              <a:srgbClr val="00cc66"/>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42" name=""/>
          <p:cNvSpPr/>
          <p:nvPr/>
        </p:nvSpPr>
        <p:spPr>
          <a:xfrm>
            <a:off x="1503360" y="1422360"/>
            <a:ext cx="679320" cy="514440"/>
          </a:xfrm>
          <a:custGeom>
            <a:avLst/>
            <a:gdLst/>
            <a:ahLst/>
            <a:rect l="l" t="t" r="r" b="b"/>
            <a:pathLst>
              <a:path w="511" h="377">
                <a:moveTo>
                  <a:pt x="452" y="376"/>
                </a:moveTo>
                <a:lnTo>
                  <a:pt x="386" y="358"/>
                </a:lnTo>
                <a:lnTo>
                  <a:pt x="342" y="348"/>
                </a:lnTo>
                <a:lnTo>
                  <a:pt x="308" y="352"/>
                </a:lnTo>
                <a:lnTo>
                  <a:pt x="290" y="344"/>
                </a:lnTo>
                <a:lnTo>
                  <a:pt x="268" y="344"/>
                </a:lnTo>
                <a:lnTo>
                  <a:pt x="236" y="350"/>
                </a:lnTo>
                <a:lnTo>
                  <a:pt x="204" y="340"/>
                </a:lnTo>
                <a:lnTo>
                  <a:pt x="166" y="340"/>
                </a:lnTo>
                <a:lnTo>
                  <a:pt x="138" y="332"/>
                </a:lnTo>
                <a:lnTo>
                  <a:pt x="90" y="326"/>
                </a:lnTo>
                <a:lnTo>
                  <a:pt x="68" y="300"/>
                </a:lnTo>
                <a:lnTo>
                  <a:pt x="70" y="268"/>
                </a:lnTo>
                <a:lnTo>
                  <a:pt x="56" y="258"/>
                </a:lnTo>
                <a:lnTo>
                  <a:pt x="40" y="254"/>
                </a:lnTo>
                <a:lnTo>
                  <a:pt x="30" y="238"/>
                </a:lnTo>
                <a:lnTo>
                  <a:pt x="6" y="234"/>
                </a:lnTo>
                <a:lnTo>
                  <a:pt x="0" y="222"/>
                </a:lnTo>
                <a:lnTo>
                  <a:pt x="2" y="206"/>
                </a:lnTo>
                <a:lnTo>
                  <a:pt x="14" y="202"/>
                </a:lnTo>
                <a:lnTo>
                  <a:pt x="20" y="192"/>
                </a:lnTo>
                <a:lnTo>
                  <a:pt x="10" y="164"/>
                </a:lnTo>
                <a:lnTo>
                  <a:pt x="12" y="112"/>
                </a:lnTo>
                <a:lnTo>
                  <a:pt x="16" y="90"/>
                </a:lnTo>
                <a:lnTo>
                  <a:pt x="2" y="58"/>
                </a:lnTo>
                <a:lnTo>
                  <a:pt x="2" y="36"/>
                </a:lnTo>
                <a:lnTo>
                  <a:pt x="14" y="26"/>
                </a:lnTo>
                <a:lnTo>
                  <a:pt x="28" y="30"/>
                </a:lnTo>
                <a:lnTo>
                  <a:pt x="46" y="46"/>
                </a:lnTo>
                <a:lnTo>
                  <a:pt x="72" y="58"/>
                </a:lnTo>
                <a:lnTo>
                  <a:pt x="102" y="62"/>
                </a:lnTo>
                <a:lnTo>
                  <a:pt x="116" y="64"/>
                </a:lnTo>
                <a:lnTo>
                  <a:pt x="134" y="92"/>
                </a:lnTo>
                <a:lnTo>
                  <a:pt x="126" y="102"/>
                </a:lnTo>
                <a:lnTo>
                  <a:pt x="124" y="108"/>
                </a:lnTo>
                <a:lnTo>
                  <a:pt x="130" y="120"/>
                </a:lnTo>
                <a:lnTo>
                  <a:pt x="134" y="124"/>
                </a:lnTo>
                <a:lnTo>
                  <a:pt x="114" y="164"/>
                </a:lnTo>
                <a:lnTo>
                  <a:pt x="122" y="164"/>
                </a:lnTo>
                <a:lnTo>
                  <a:pt x="150" y="164"/>
                </a:lnTo>
                <a:lnTo>
                  <a:pt x="146" y="118"/>
                </a:lnTo>
                <a:lnTo>
                  <a:pt x="166" y="114"/>
                </a:lnTo>
                <a:lnTo>
                  <a:pt x="168" y="100"/>
                </a:lnTo>
                <a:lnTo>
                  <a:pt x="160" y="94"/>
                </a:lnTo>
                <a:lnTo>
                  <a:pt x="138" y="90"/>
                </a:lnTo>
                <a:lnTo>
                  <a:pt x="138" y="80"/>
                </a:lnTo>
                <a:lnTo>
                  <a:pt x="164" y="42"/>
                </a:lnTo>
                <a:lnTo>
                  <a:pt x="146" y="12"/>
                </a:lnTo>
                <a:lnTo>
                  <a:pt x="156" y="0"/>
                </a:lnTo>
                <a:lnTo>
                  <a:pt x="510" y="88"/>
                </a:lnTo>
                <a:lnTo>
                  <a:pt x="452" y="376"/>
                </a:lnTo>
              </a:path>
            </a:pathLst>
          </a:custGeom>
          <a:solidFill>
            <a:srgbClr val="ccff33"/>
          </a:solidFill>
          <a:ln cap="rnd" w="12600">
            <a:solidFill>
              <a:srgbClr val="00cc66"/>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43" name=""/>
          <p:cNvSpPr/>
          <p:nvPr/>
        </p:nvSpPr>
        <p:spPr>
          <a:xfrm>
            <a:off x="1325520" y="1743120"/>
            <a:ext cx="814320" cy="695160"/>
          </a:xfrm>
          <a:custGeom>
            <a:avLst/>
            <a:gdLst/>
            <a:ahLst/>
            <a:rect l="l" t="t" r="r" b="b"/>
            <a:pathLst>
              <a:path w="613" h="507">
                <a:moveTo>
                  <a:pt x="520" y="506"/>
                </a:moveTo>
                <a:lnTo>
                  <a:pt x="546" y="350"/>
                </a:lnTo>
                <a:lnTo>
                  <a:pt x="544" y="324"/>
                </a:lnTo>
                <a:lnTo>
                  <a:pt x="554" y="310"/>
                </a:lnTo>
                <a:lnTo>
                  <a:pt x="554" y="296"/>
                </a:lnTo>
                <a:lnTo>
                  <a:pt x="538" y="284"/>
                </a:lnTo>
                <a:lnTo>
                  <a:pt x="538" y="274"/>
                </a:lnTo>
                <a:lnTo>
                  <a:pt x="550" y="266"/>
                </a:lnTo>
                <a:lnTo>
                  <a:pt x="560" y="256"/>
                </a:lnTo>
                <a:lnTo>
                  <a:pt x="574" y="252"/>
                </a:lnTo>
                <a:lnTo>
                  <a:pt x="578" y="230"/>
                </a:lnTo>
                <a:lnTo>
                  <a:pt x="588" y="216"/>
                </a:lnTo>
                <a:lnTo>
                  <a:pt x="598" y="206"/>
                </a:lnTo>
                <a:lnTo>
                  <a:pt x="612" y="188"/>
                </a:lnTo>
                <a:lnTo>
                  <a:pt x="608" y="168"/>
                </a:lnTo>
                <a:lnTo>
                  <a:pt x="588" y="140"/>
                </a:lnTo>
                <a:lnTo>
                  <a:pt x="476" y="112"/>
                </a:lnTo>
                <a:lnTo>
                  <a:pt x="442" y="116"/>
                </a:lnTo>
                <a:lnTo>
                  <a:pt x="420" y="108"/>
                </a:lnTo>
                <a:lnTo>
                  <a:pt x="392" y="108"/>
                </a:lnTo>
                <a:lnTo>
                  <a:pt x="364" y="116"/>
                </a:lnTo>
                <a:lnTo>
                  <a:pt x="332" y="100"/>
                </a:lnTo>
                <a:lnTo>
                  <a:pt x="296" y="104"/>
                </a:lnTo>
                <a:lnTo>
                  <a:pt x="254" y="92"/>
                </a:lnTo>
                <a:lnTo>
                  <a:pt x="228" y="90"/>
                </a:lnTo>
                <a:lnTo>
                  <a:pt x="200" y="62"/>
                </a:lnTo>
                <a:lnTo>
                  <a:pt x="202" y="32"/>
                </a:lnTo>
                <a:lnTo>
                  <a:pt x="186" y="20"/>
                </a:lnTo>
                <a:lnTo>
                  <a:pt x="174" y="18"/>
                </a:lnTo>
                <a:lnTo>
                  <a:pt x="164" y="4"/>
                </a:lnTo>
                <a:lnTo>
                  <a:pt x="142" y="0"/>
                </a:lnTo>
                <a:lnTo>
                  <a:pt x="134" y="16"/>
                </a:lnTo>
                <a:lnTo>
                  <a:pt x="124" y="50"/>
                </a:lnTo>
                <a:lnTo>
                  <a:pt x="122" y="84"/>
                </a:lnTo>
                <a:lnTo>
                  <a:pt x="108" y="100"/>
                </a:lnTo>
                <a:lnTo>
                  <a:pt x="106" y="132"/>
                </a:lnTo>
                <a:lnTo>
                  <a:pt x="44" y="250"/>
                </a:lnTo>
                <a:lnTo>
                  <a:pt x="32" y="288"/>
                </a:lnTo>
                <a:lnTo>
                  <a:pt x="14" y="302"/>
                </a:lnTo>
                <a:lnTo>
                  <a:pt x="8" y="316"/>
                </a:lnTo>
                <a:lnTo>
                  <a:pt x="10" y="332"/>
                </a:lnTo>
                <a:lnTo>
                  <a:pt x="8" y="342"/>
                </a:lnTo>
                <a:lnTo>
                  <a:pt x="0" y="354"/>
                </a:lnTo>
                <a:lnTo>
                  <a:pt x="2" y="362"/>
                </a:lnTo>
                <a:lnTo>
                  <a:pt x="8" y="376"/>
                </a:lnTo>
                <a:lnTo>
                  <a:pt x="14" y="380"/>
                </a:lnTo>
                <a:lnTo>
                  <a:pt x="16" y="384"/>
                </a:lnTo>
                <a:lnTo>
                  <a:pt x="520" y="506"/>
                </a:lnTo>
              </a:path>
            </a:pathLst>
          </a:custGeom>
          <a:solidFill>
            <a:srgbClr val="ccff33"/>
          </a:solidFill>
          <a:ln cap="rnd" w="12600">
            <a:solidFill>
              <a:srgbClr val="00cc66"/>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44" name=""/>
          <p:cNvSpPr/>
          <p:nvPr/>
        </p:nvSpPr>
        <p:spPr>
          <a:xfrm>
            <a:off x="2016000" y="1542960"/>
            <a:ext cx="571680" cy="986040"/>
          </a:xfrm>
          <a:custGeom>
            <a:avLst/>
            <a:gdLst/>
            <a:ahLst/>
            <a:rect l="l" t="t" r="r" b="b"/>
            <a:pathLst>
              <a:path w="429" h="721">
                <a:moveTo>
                  <a:pt x="124" y="0"/>
                </a:moveTo>
                <a:lnTo>
                  <a:pt x="178" y="8"/>
                </a:lnTo>
                <a:lnTo>
                  <a:pt x="160" y="118"/>
                </a:lnTo>
                <a:lnTo>
                  <a:pt x="166" y="130"/>
                </a:lnTo>
                <a:lnTo>
                  <a:pt x="178" y="140"/>
                </a:lnTo>
                <a:lnTo>
                  <a:pt x="178" y="150"/>
                </a:lnTo>
                <a:lnTo>
                  <a:pt x="172" y="166"/>
                </a:lnTo>
                <a:lnTo>
                  <a:pt x="172" y="174"/>
                </a:lnTo>
                <a:lnTo>
                  <a:pt x="196" y="182"/>
                </a:lnTo>
                <a:lnTo>
                  <a:pt x="202" y="202"/>
                </a:lnTo>
                <a:lnTo>
                  <a:pt x="226" y="256"/>
                </a:lnTo>
                <a:lnTo>
                  <a:pt x="240" y="256"/>
                </a:lnTo>
                <a:lnTo>
                  <a:pt x="248" y="276"/>
                </a:lnTo>
                <a:lnTo>
                  <a:pt x="230" y="294"/>
                </a:lnTo>
                <a:lnTo>
                  <a:pt x="232" y="306"/>
                </a:lnTo>
                <a:lnTo>
                  <a:pt x="240" y="320"/>
                </a:lnTo>
                <a:lnTo>
                  <a:pt x="238" y="322"/>
                </a:lnTo>
                <a:lnTo>
                  <a:pt x="226" y="328"/>
                </a:lnTo>
                <a:lnTo>
                  <a:pt x="222" y="346"/>
                </a:lnTo>
                <a:lnTo>
                  <a:pt x="218" y="364"/>
                </a:lnTo>
                <a:lnTo>
                  <a:pt x="224" y="370"/>
                </a:lnTo>
                <a:lnTo>
                  <a:pt x="240" y="356"/>
                </a:lnTo>
                <a:lnTo>
                  <a:pt x="246" y="352"/>
                </a:lnTo>
                <a:lnTo>
                  <a:pt x="262" y="356"/>
                </a:lnTo>
                <a:lnTo>
                  <a:pt x="262" y="378"/>
                </a:lnTo>
                <a:lnTo>
                  <a:pt x="270" y="390"/>
                </a:lnTo>
                <a:lnTo>
                  <a:pt x="272" y="436"/>
                </a:lnTo>
                <a:lnTo>
                  <a:pt x="282" y="442"/>
                </a:lnTo>
                <a:lnTo>
                  <a:pt x="298" y="444"/>
                </a:lnTo>
                <a:lnTo>
                  <a:pt x="302" y="470"/>
                </a:lnTo>
                <a:lnTo>
                  <a:pt x="312" y="480"/>
                </a:lnTo>
                <a:lnTo>
                  <a:pt x="318" y="476"/>
                </a:lnTo>
                <a:lnTo>
                  <a:pt x="356" y="476"/>
                </a:lnTo>
                <a:lnTo>
                  <a:pt x="402" y="468"/>
                </a:lnTo>
                <a:lnTo>
                  <a:pt x="428" y="492"/>
                </a:lnTo>
                <a:lnTo>
                  <a:pt x="400" y="720"/>
                </a:lnTo>
                <a:lnTo>
                  <a:pt x="0" y="656"/>
                </a:lnTo>
                <a:lnTo>
                  <a:pt x="26" y="494"/>
                </a:lnTo>
                <a:lnTo>
                  <a:pt x="22" y="474"/>
                </a:lnTo>
                <a:lnTo>
                  <a:pt x="36" y="452"/>
                </a:lnTo>
                <a:lnTo>
                  <a:pt x="18" y="430"/>
                </a:lnTo>
                <a:lnTo>
                  <a:pt x="20" y="422"/>
                </a:lnTo>
                <a:lnTo>
                  <a:pt x="38" y="404"/>
                </a:lnTo>
                <a:lnTo>
                  <a:pt x="54" y="400"/>
                </a:lnTo>
                <a:lnTo>
                  <a:pt x="58" y="378"/>
                </a:lnTo>
                <a:lnTo>
                  <a:pt x="90" y="336"/>
                </a:lnTo>
                <a:lnTo>
                  <a:pt x="86" y="310"/>
                </a:lnTo>
                <a:lnTo>
                  <a:pt x="66" y="286"/>
                </a:lnTo>
                <a:lnTo>
                  <a:pt x="124" y="0"/>
                </a:lnTo>
              </a:path>
            </a:pathLst>
          </a:custGeom>
          <a:solidFill>
            <a:srgbClr val="ccff33"/>
          </a:solidFill>
          <a:ln cap="rnd" w="12600">
            <a:solidFill>
              <a:srgbClr val="990099"/>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45" name=""/>
          <p:cNvSpPr/>
          <p:nvPr/>
        </p:nvSpPr>
        <p:spPr>
          <a:xfrm>
            <a:off x="2232000" y="1550880"/>
            <a:ext cx="1014480" cy="668520"/>
          </a:xfrm>
          <a:custGeom>
            <a:avLst/>
            <a:gdLst/>
            <a:ahLst/>
            <a:rect l="l" t="t" r="r" b="b"/>
            <a:pathLst>
              <a:path w="763" h="489">
                <a:moveTo>
                  <a:pt x="16" y="0"/>
                </a:moveTo>
                <a:lnTo>
                  <a:pt x="340" y="56"/>
                </a:lnTo>
                <a:lnTo>
                  <a:pt x="762" y="102"/>
                </a:lnTo>
                <a:lnTo>
                  <a:pt x="730" y="486"/>
                </a:lnTo>
                <a:lnTo>
                  <a:pt x="272" y="436"/>
                </a:lnTo>
                <a:lnTo>
                  <a:pt x="264" y="488"/>
                </a:lnTo>
                <a:lnTo>
                  <a:pt x="238" y="460"/>
                </a:lnTo>
                <a:lnTo>
                  <a:pt x="188" y="470"/>
                </a:lnTo>
                <a:lnTo>
                  <a:pt x="156" y="468"/>
                </a:lnTo>
                <a:lnTo>
                  <a:pt x="150" y="474"/>
                </a:lnTo>
                <a:lnTo>
                  <a:pt x="142" y="468"/>
                </a:lnTo>
                <a:lnTo>
                  <a:pt x="134" y="436"/>
                </a:lnTo>
                <a:lnTo>
                  <a:pt x="114" y="434"/>
                </a:lnTo>
                <a:lnTo>
                  <a:pt x="108" y="430"/>
                </a:lnTo>
                <a:lnTo>
                  <a:pt x="108" y="408"/>
                </a:lnTo>
                <a:lnTo>
                  <a:pt x="106" y="402"/>
                </a:lnTo>
                <a:lnTo>
                  <a:pt x="108" y="384"/>
                </a:lnTo>
                <a:lnTo>
                  <a:pt x="98" y="372"/>
                </a:lnTo>
                <a:lnTo>
                  <a:pt x="96" y="350"/>
                </a:lnTo>
                <a:lnTo>
                  <a:pt x="84" y="342"/>
                </a:lnTo>
                <a:lnTo>
                  <a:pt x="60" y="364"/>
                </a:lnTo>
                <a:lnTo>
                  <a:pt x="54" y="356"/>
                </a:lnTo>
                <a:lnTo>
                  <a:pt x="62" y="322"/>
                </a:lnTo>
                <a:lnTo>
                  <a:pt x="76" y="312"/>
                </a:lnTo>
                <a:lnTo>
                  <a:pt x="64" y="290"/>
                </a:lnTo>
                <a:lnTo>
                  <a:pt x="86" y="268"/>
                </a:lnTo>
                <a:lnTo>
                  <a:pt x="74" y="248"/>
                </a:lnTo>
                <a:lnTo>
                  <a:pt x="64" y="248"/>
                </a:lnTo>
                <a:lnTo>
                  <a:pt x="34" y="176"/>
                </a:lnTo>
                <a:lnTo>
                  <a:pt x="12" y="168"/>
                </a:lnTo>
                <a:lnTo>
                  <a:pt x="18" y="138"/>
                </a:lnTo>
                <a:lnTo>
                  <a:pt x="0" y="110"/>
                </a:lnTo>
                <a:lnTo>
                  <a:pt x="16" y="0"/>
                </a:lnTo>
              </a:path>
            </a:pathLst>
          </a:custGeom>
          <a:solidFill>
            <a:srgbClr val="ccff33"/>
          </a:solidFill>
          <a:ln cap="rnd" w="12600">
            <a:solidFill>
              <a:srgbClr val="00cc66"/>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46" name=""/>
          <p:cNvSpPr/>
          <p:nvPr/>
        </p:nvSpPr>
        <p:spPr>
          <a:xfrm>
            <a:off x="3209760" y="1690560"/>
            <a:ext cx="669960" cy="424080"/>
          </a:xfrm>
          <a:custGeom>
            <a:avLst/>
            <a:gdLst/>
            <a:ahLst/>
            <a:rect l="l" t="t" r="r" b="b"/>
            <a:pathLst>
              <a:path w="505" h="311">
                <a:moveTo>
                  <a:pt x="24" y="0"/>
                </a:moveTo>
                <a:lnTo>
                  <a:pt x="252" y="12"/>
                </a:lnTo>
                <a:lnTo>
                  <a:pt x="460" y="16"/>
                </a:lnTo>
                <a:lnTo>
                  <a:pt x="462" y="32"/>
                </a:lnTo>
                <a:lnTo>
                  <a:pt x="472" y="44"/>
                </a:lnTo>
                <a:lnTo>
                  <a:pt x="472" y="50"/>
                </a:lnTo>
                <a:lnTo>
                  <a:pt x="456" y="60"/>
                </a:lnTo>
                <a:lnTo>
                  <a:pt x="470" y="78"/>
                </a:lnTo>
                <a:lnTo>
                  <a:pt x="464" y="96"/>
                </a:lnTo>
                <a:lnTo>
                  <a:pt x="468" y="108"/>
                </a:lnTo>
                <a:lnTo>
                  <a:pt x="480" y="150"/>
                </a:lnTo>
                <a:lnTo>
                  <a:pt x="486" y="160"/>
                </a:lnTo>
                <a:lnTo>
                  <a:pt x="490" y="178"/>
                </a:lnTo>
                <a:lnTo>
                  <a:pt x="484" y="180"/>
                </a:lnTo>
                <a:lnTo>
                  <a:pt x="478" y="196"/>
                </a:lnTo>
                <a:lnTo>
                  <a:pt x="488" y="208"/>
                </a:lnTo>
                <a:lnTo>
                  <a:pt x="488" y="226"/>
                </a:lnTo>
                <a:lnTo>
                  <a:pt x="482" y="232"/>
                </a:lnTo>
                <a:lnTo>
                  <a:pt x="488" y="240"/>
                </a:lnTo>
                <a:lnTo>
                  <a:pt x="480" y="250"/>
                </a:lnTo>
                <a:lnTo>
                  <a:pt x="484" y="260"/>
                </a:lnTo>
                <a:lnTo>
                  <a:pt x="498" y="274"/>
                </a:lnTo>
                <a:lnTo>
                  <a:pt x="504" y="308"/>
                </a:lnTo>
                <a:lnTo>
                  <a:pt x="348" y="310"/>
                </a:lnTo>
                <a:lnTo>
                  <a:pt x="214" y="306"/>
                </a:lnTo>
                <a:lnTo>
                  <a:pt x="60" y="300"/>
                </a:lnTo>
                <a:lnTo>
                  <a:pt x="0" y="294"/>
                </a:lnTo>
                <a:lnTo>
                  <a:pt x="24" y="0"/>
                </a:lnTo>
              </a:path>
            </a:pathLst>
          </a:custGeom>
          <a:solidFill>
            <a:srgbClr val="ccff33"/>
          </a:solidFill>
          <a:ln cap="rnd" w="12600">
            <a:solidFill>
              <a:srgbClr val="00cc66"/>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47" name=""/>
          <p:cNvSpPr/>
          <p:nvPr/>
        </p:nvSpPr>
        <p:spPr>
          <a:xfrm>
            <a:off x="2525760" y="2147760"/>
            <a:ext cx="676080" cy="594000"/>
          </a:xfrm>
          <a:custGeom>
            <a:avLst/>
            <a:gdLst/>
            <a:ahLst/>
            <a:rect l="l" t="t" r="r" b="b"/>
            <a:pathLst>
              <a:path w="510" h="435">
                <a:moveTo>
                  <a:pt x="52" y="0"/>
                </a:moveTo>
                <a:lnTo>
                  <a:pt x="509" y="50"/>
                </a:lnTo>
                <a:lnTo>
                  <a:pt x="485" y="434"/>
                </a:lnTo>
                <a:lnTo>
                  <a:pt x="0" y="376"/>
                </a:lnTo>
                <a:lnTo>
                  <a:pt x="18" y="276"/>
                </a:lnTo>
                <a:lnTo>
                  <a:pt x="52" y="0"/>
                </a:lnTo>
              </a:path>
            </a:pathLst>
          </a:custGeom>
          <a:solidFill>
            <a:srgbClr val="ccff33"/>
          </a:solidFill>
          <a:ln cap="rnd" w="12600">
            <a:solidFill>
              <a:srgbClr val="00cc66"/>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48" name=""/>
          <p:cNvSpPr/>
          <p:nvPr/>
        </p:nvSpPr>
        <p:spPr>
          <a:xfrm>
            <a:off x="3189240" y="2095560"/>
            <a:ext cx="706320" cy="465120"/>
          </a:xfrm>
          <a:custGeom>
            <a:avLst/>
            <a:gdLst/>
            <a:ahLst/>
            <a:rect l="l" t="t" r="r" b="b"/>
            <a:pathLst>
              <a:path w="531" h="341">
                <a:moveTo>
                  <a:pt x="16" y="0"/>
                </a:moveTo>
                <a:lnTo>
                  <a:pt x="140" y="8"/>
                </a:lnTo>
                <a:lnTo>
                  <a:pt x="314" y="14"/>
                </a:lnTo>
                <a:lnTo>
                  <a:pt x="458" y="12"/>
                </a:lnTo>
                <a:lnTo>
                  <a:pt x="518" y="12"/>
                </a:lnTo>
                <a:lnTo>
                  <a:pt x="516" y="32"/>
                </a:lnTo>
                <a:lnTo>
                  <a:pt x="510" y="36"/>
                </a:lnTo>
                <a:lnTo>
                  <a:pt x="504" y="40"/>
                </a:lnTo>
                <a:lnTo>
                  <a:pt x="502" y="54"/>
                </a:lnTo>
                <a:lnTo>
                  <a:pt x="514" y="74"/>
                </a:lnTo>
                <a:lnTo>
                  <a:pt x="524" y="80"/>
                </a:lnTo>
                <a:lnTo>
                  <a:pt x="522" y="92"/>
                </a:lnTo>
                <a:lnTo>
                  <a:pt x="526" y="100"/>
                </a:lnTo>
                <a:lnTo>
                  <a:pt x="526" y="230"/>
                </a:lnTo>
                <a:lnTo>
                  <a:pt x="530" y="248"/>
                </a:lnTo>
                <a:lnTo>
                  <a:pt x="522" y="252"/>
                </a:lnTo>
                <a:lnTo>
                  <a:pt x="520" y="258"/>
                </a:lnTo>
                <a:lnTo>
                  <a:pt x="526" y="266"/>
                </a:lnTo>
                <a:lnTo>
                  <a:pt x="524" y="310"/>
                </a:lnTo>
                <a:lnTo>
                  <a:pt x="518" y="314"/>
                </a:lnTo>
                <a:lnTo>
                  <a:pt x="520" y="332"/>
                </a:lnTo>
                <a:lnTo>
                  <a:pt x="526" y="340"/>
                </a:lnTo>
                <a:lnTo>
                  <a:pt x="518" y="340"/>
                </a:lnTo>
                <a:lnTo>
                  <a:pt x="506" y="340"/>
                </a:lnTo>
                <a:lnTo>
                  <a:pt x="490" y="328"/>
                </a:lnTo>
                <a:lnTo>
                  <a:pt x="480" y="312"/>
                </a:lnTo>
                <a:lnTo>
                  <a:pt x="474" y="310"/>
                </a:lnTo>
                <a:lnTo>
                  <a:pt x="458" y="318"/>
                </a:lnTo>
                <a:lnTo>
                  <a:pt x="446" y="302"/>
                </a:lnTo>
                <a:lnTo>
                  <a:pt x="422" y="316"/>
                </a:lnTo>
                <a:lnTo>
                  <a:pt x="408" y="316"/>
                </a:lnTo>
                <a:lnTo>
                  <a:pt x="398" y="312"/>
                </a:lnTo>
                <a:lnTo>
                  <a:pt x="384" y="294"/>
                </a:lnTo>
                <a:lnTo>
                  <a:pt x="0" y="286"/>
                </a:lnTo>
                <a:lnTo>
                  <a:pt x="16" y="0"/>
                </a:lnTo>
              </a:path>
            </a:pathLst>
          </a:custGeom>
          <a:solidFill>
            <a:srgbClr val="ccff33"/>
          </a:solidFill>
          <a:ln cap="rnd" w="12600">
            <a:solidFill>
              <a:srgbClr val="00cc66"/>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49" name=""/>
          <p:cNvSpPr/>
          <p:nvPr/>
        </p:nvSpPr>
        <p:spPr>
          <a:xfrm>
            <a:off x="3170160" y="2484360"/>
            <a:ext cx="828720" cy="403200"/>
          </a:xfrm>
          <a:custGeom>
            <a:avLst/>
            <a:gdLst/>
            <a:ahLst/>
            <a:rect l="l" t="t" r="r" b="b"/>
            <a:pathLst>
              <a:path w="624" h="293">
                <a:moveTo>
                  <a:pt x="12" y="0"/>
                </a:moveTo>
                <a:lnTo>
                  <a:pt x="395" y="8"/>
                </a:lnTo>
                <a:lnTo>
                  <a:pt x="411" y="28"/>
                </a:lnTo>
                <a:lnTo>
                  <a:pt x="437" y="32"/>
                </a:lnTo>
                <a:lnTo>
                  <a:pt x="459" y="16"/>
                </a:lnTo>
                <a:lnTo>
                  <a:pt x="473" y="32"/>
                </a:lnTo>
                <a:lnTo>
                  <a:pt x="487" y="24"/>
                </a:lnTo>
                <a:lnTo>
                  <a:pt x="495" y="28"/>
                </a:lnTo>
                <a:lnTo>
                  <a:pt x="509" y="48"/>
                </a:lnTo>
                <a:lnTo>
                  <a:pt x="531" y="56"/>
                </a:lnTo>
                <a:lnTo>
                  <a:pt x="537" y="54"/>
                </a:lnTo>
                <a:lnTo>
                  <a:pt x="551" y="54"/>
                </a:lnTo>
                <a:lnTo>
                  <a:pt x="557" y="84"/>
                </a:lnTo>
                <a:lnTo>
                  <a:pt x="569" y="94"/>
                </a:lnTo>
                <a:lnTo>
                  <a:pt x="571" y="122"/>
                </a:lnTo>
                <a:lnTo>
                  <a:pt x="579" y="126"/>
                </a:lnTo>
                <a:lnTo>
                  <a:pt x="581" y="154"/>
                </a:lnTo>
                <a:lnTo>
                  <a:pt x="587" y="158"/>
                </a:lnTo>
                <a:lnTo>
                  <a:pt x="589" y="200"/>
                </a:lnTo>
                <a:lnTo>
                  <a:pt x="597" y="204"/>
                </a:lnTo>
                <a:lnTo>
                  <a:pt x="599" y="246"/>
                </a:lnTo>
                <a:lnTo>
                  <a:pt x="611" y="250"/>
                </a:lnTo>
                <a:lnTo>
                  <a:pt x="623" y="260"/>
                </a:lnTo>
                <a:lnTo>
                  <a:pt x="621" y="292"/>
                </a:lnTo>
                <a:lnTo>
                  <a:pt x="138" y="292"/>
                </a:lnTo>
                <a:lnTo>
                  <a:pt x="138" y="196"/>
                </a:lnTo>
                <a:lnTo>
                  <a:pt x="0" y="186"/>
                </a:lnTo>
                <a:lnTo>
                  <a:pt x="12" y="0"/>
                </a:lnTo>
              </a:path>
            </a:pathLst>
          </a:custGeom>
          <a:solidFill>
            <a:srgbClr val="ccff33"/>
          </a:solidFill>
          <a:ln cap="rnd" w="12600">
            <a:solidFill>
              <a:srgbClr val="00cc66"/>
            </a:solidFill>
            <a:round/>
          </a:ln>
        </p:spPr>
        <p:style>
          <a:lnRef idx="0"/>
          <a:fillRef idx="0"/>
          <a:effectRef idx="0"/>
          <a:fontRef idx="minor"/>
        </p:style>
        <p:txBody>
          <a:bodyPr anchor="t">
            <a:noAutofit/>
          </a:bodyPr>
          <a:p>
            <a:endParaRPr b="0" lang="en-US" sz="2400" strike="noStrike" u="none">
              <a:solidFill>
                <a:srgbClr val="ffffff"/>
              </a:solidFill>
              <a:effectLst/>
              <a:uFillTx/>
              <a:latin typeface="Times New Roman"/>
            </a:endParaRPr>
          </a:p>
        </p:txBody>
      </p:sp>
      <p:sp>
        <p:nvSpPr>
          <p:cNvPr id="650" name=""/>
          <p:cNvSpPr/>
          <p:nvPr/>
        </p:nvSpPr>
        <p:spPr>
          <a:xfrm>
            <a:off x="2166840" y="2481120"/>
            <a:ext cx="534960" cy="719280"/>
          </a:xfrm>
          <a:custGeom>
            <a:avLst/>
            <a:gdLst/>
            <a:ahLst/>
            <a:rect l="l" t="t" r="r" b="b"/>
            <a:pathLst>
              <a:path w="402" h="525">
                <a:moveTo>
                  <a:pt x="76" y="0"/>
                </a:moveTo>
                <a:lnTo>
                  <a:pt x="285" y="32"/>
                </a:lnTo>
                <a:lnTo>
                  <a:pt x="269" y="130"/>
                </a:lnTo>
                <a:lnTo>
                  <a:pt x="401" y="146"/>
                </a:lnTo>
                <a:lnTo>
                  <a:pt x="361" y="524"/>
                </a:lnTo>
                <a:lnTo>
                  <a:pt x="0" y="466"/>
                </a:lnTo>
                <a:lnTo>
                  <a:pt x="76" y="0"/>
                </a:lnTo>
              </a:path>
            </a:pathLst>
          </a:custGeom>
          <a:solidFill>
            <a:srgbClr val="ccff33"/>
          </a:solidFill>
          <a:ln cap="rnd" w="12600">
            <a:solidFill>
              <a:srgbClr val="00cc66"/>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51" name=""/>
          <p:cNvSpPr/>
          <p:nvPr/>
        </p:nvSpPr>
        <p:spPr>
          <a:xfrm>
            <a:off x="2644920" y="2682720"/>
            <a:ext cx="706320" cy="586080"/>
          </a:xfrm>
          <a:custGeom>
            <a:avLst/>
            <a:gdLst/>
            <a:ahLst/>
            <a:rect l="l" t="t" r="r" b="b"/>
            <a:pathLst>
              <a:path w="531" h="429">
                <a:moveTo>
                  <a:pt x="40" y="0"/>
                </a:moveTo>
                <a:lnTo>
                  <a:pt x="324" y="34"/>
                </a:lnTo>
                <a:lnTo>
                  <a:pt x="426" y="46"/>
                </a:lnTo>
                <a:lnTo>
                  <a:pt x="530" y="50"/>
                </a:lnTo>
                <a:lnTo>
                  <a:pt x="526" y="428"/>
                </a:lnTo>
                <a:lnTo>
                  <a:pt x="290" y="414"/>
                </a:lnTo>
                <a:lnTo>
                  <a:pt x="160" y="400"/>
                </a:lnTo>
                <a:lnTo>
                  <a:pt x="0" y="382"/>
                </a:lnTo>
                <a:lnTo>
                  <a:pt x="40" y="0"/>
                </a:lnTo>
              </a:path>
            </a:pathLst>
          </a:custGeom>
          <a:solidFill>
            <a:srgbClr val="ccff33"/>
          </a:solidFill>
          <a:ln cap="rnd" w="12600">
            <a:solidFill>
              <a:srgbClr val="00cc66"/>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52" name=""/>
          <p:cNvSpPr/>
          <p:nvPr/>
        </p:nvSpPr>
        <p:spPr>
          <a:xfrm>
            <a:off x="3344760" y="2884320"/>
            <a:ext cx="741600" cy="400320"/>
          </a:xfrm>
          <a:custGeom>
            <a:avLst/>
            <a:gdLst/>
            <a:ahLst/>
            <a:rect l="l" t="t" r="r" b="b"/>
            <a:pathLst>
              <a:path w="557" h="293">
                <a:moveTo>
                  <a:pt x="4" y="0"/>
                </a:moveTo>
                <a:lnTo>
                  <a:pt x="486" y="0"/>
                </a:lnTo>
                <a:lnTo>
                  <a:pt x="514" y="4"/>
                </a:lnTo>
                <a:lnTo>
                  <a:pt x="524" y="12"/>
                </a:lnTo>
                <a:lnTo>
                  <a:pt x="532" y="20"/>
                </a:lnTo>
                <a:lnTo>
                  <a:pt x="530" y="34"/>
                </a:lnTo>
                <a:lnTo>
                  <a:pt x="520" y="34"/>
                </a:lnTo>
                <a:lnTo>
                  <a:pt x="516" y="42"/>
                </a:lnTo>
                <a:lnTo>
                  <a:pt x="518" y="48"/>
                </a:lnTo>
                <a:lnTo>
                  <a:pt x="532" y="54"/>
                </a:lnTo>
                <a:lnTo>
                  <a:pt x="534" y="64"/>
                </a:lnTo>
                <a:lnTo>
                  <a:pt x="532" y="74"/>
                </a:lnTo>
                <a:lnTo>
                  <a:pt x="546" y="86"/>
                </a:lnTo>
                <a:lnTo>
                  <a:pt x="550" y="98"/>
                </a:lnTo>
                <a:lnTo>
                  <a:pt x="556" y="292"/>
                </a:lnTo>
                <a:lnTo>
                  <a:pt x="176" y="288"/>
                </a:lnTo>
                <a:lnTo>
                  <a:pt x="0" y="280"/>
                </a:lnTo>
                <a:lnTo>
                  <a:pt x="4" y="0"/>
                </a:lnTo>
              </a:path>
            </a:pathLst>
          </a:custGeom>
          <a:solidFill>
            <a:srgbClr val="ccff33"/>
          </a:solidFill>
          <a:ln cap="rnd" w="12600">
            <a:solidFill>
              <a:srgbClr val="00cc66"/>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53" name=""/>
          <p:cNvSpPr/>
          <p:nvPr/>
        </p:nvSpPr>
        <p:spPr>
          <a:xfrm>
            <a:off x="3244680" y="3260880"/>
            <a:ext cx="858960" cy="446040"/>
          </a:xfrm>
          <a:custGeom>
            <a:avLst/>
            <a:gdLst/>
            <a:ahLst/>
            <a:rect l="l" t="t" r="r" b="b"/>
            <a:pathLst>
              <a:path w="648" h="327">
                <a:moveTo>
                  <a:pt x="2" y="0"/>
                </a:moveTo>
                <a:lnTo>
                  <a:pt x="230" y="14"/>
                </a:lnTo>
                <a:lnTo>
                  <a:pt x="633" y="16"/>
                </a:lnTo>
                <a:lnTo>
                  <a:pt x="633" y="62"/>
                </a:lnTo>
                <a:lnTo>
                  <a:pt x="643" y="116"/>
                </a:lnTo>
                <a:lnTo>
                  <a:pt x="647" y="326"/>
                </a:lnTo>
                <a:lnTo>
                  <a:pt x="627" y="322"/>
                </a:lnTo>
                <a:lnTo>
                  <a:pt x="623" y="312"/>
                </a:lnTo>
                <a:lnTo>
                  <a:pt x="615" y="304"/>
                </a:lnTo>
                <a:lnTo>
                  <a:pt x="603" y="302"/>
                </a:lnTo>
                <a:lnTo>
                  <a:pt x="595" y="308"/>
                </a:lnTo>
                <a:lnTo>
                  <a:pt x="585" y="318"/>
                </a:lnTo>
                <a:lnTo>
                  <a:pt x="571" y="308"/>
                </a:lnTo>
                <a:lnTo>
                  <a:pt x="559" y="306"/>
                </a:lnTo>
                <a:lnTo>
                  <a:pt x="539" y="318"/>
                </a:lnTo>
                <a:lnTo>
                  <a:pt x="513" y="318"/>
                </a:lnTo>
                <a:lnTo>
                  <a:pt x="493" y="310"/>
                </a:lnTo>
                <a:lnTo>
                  <a:pt x="471" y="312"/>
                </a:lnTo>
                <a:lnTo>
                  <a:pt x="459" y="324"/>
                </a:lnTo>
                <a:lnTo>
                  <a:pt x="453" y="324"/>
                </a:lnTo>
                <a:lnTo>
                  <a:pt x="437" y="308"/>
                </a:lnTo>
                <a:lnTo>
                  <a:pt x="413" y="308"/>
                </a:lnTo>
                <a:lnTo>
                  <a:pt x="397" y="308"/>
                </a:lnTo>
                <a:lnTo>
                  <a:pt x="385" y="300"/>
                </a:lnTo>
                <a:lnTo>
                  <a:pt x="375" y="280"/>
                </a:lnTo>
                <a:lnTo>
                  <a:pt x="359" y="276"/>
                </a:lnTo>
                <a:lnTo>
                  <a:pt x="349" y="276"/>
                </a:lnTo>
                <a:lnTo>
                  <a:pt x="339" y="284"/>
                </a:lnTo>
                <a:lnTo>
                  <a:pt x="306" y="282"/>
                </a:lnTo>
                <a:lnTo>
                  <a:pt x="294" y="276"/>
                </a:lnTo>
                <a:lnTo>
                  <a:pt x="290" y="258"/>
                </a:lnTo>
                <a:lnTo>
                  <a:pt x="282" y="250"/>
                </a:lnTo>
                <a:lnTo>
                  <a:pt x="276" y="252"/>
                </a:lnTo>
                <a:lnTo>
                  <a:pt x="258" y="260"/>
                </a:lnTo>
                <a:lnTo>
                  <a:pt x="248" y="260"/>
                </a:lnTo>
                <a:lnTo>
                  <a:pt x="242" y="258"/>
                </a:lnTo>
                <a:lnTo>
                  <a:pt x="240" y="250"/>
                </a:lnTo>
                <a:lnTo>
                  <a:pt x="236" y="238"/>
                </a:lnTo>
                <a:lnTo>
                  <a:pt x="234" y="230"/>
                </a:lnTo>
                <a:lnTo>
                  <a:pt x="230" y="208"/>
                </a:lnTo>
                <a:lnTo>
                  <a:pt x="220" y="64"/>
                </a:lnTo>
                <a:lnTo>
                  <a:pt x="0" y="48"/>
                </a:lnTo>
                <a:lnTo>
                  <a:pt x="2" y="0"/>
                </a:lnTo>
              </a:path>
            </a:pathLst>
          </a:custGeom>
          <a:solidFill>
            <a:srgbClr val="ccff33"/>
          </a:solidFill>
          <a:ln cap="rnd" w="12600">
            <a:solidFill>
              <a:srgbClr val="00cc66"/>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54" name=""/>
          <p:cNvSpPr/>
          <p:nvPr/>
        </p:nvSpPr>
        <p:spPr>
          <a:xfrm>
            <a:off x="2570040" y="3201840"/>
            <a:ext cx="676440" cy="739800"/>
          </a:xfrm>
          <a:custGeom>
            <a:avLst/>
            <a:gdLst/>
            <a:ahLst/>
            <a:rect l="l" t="t" r="r" b="b"/>
            <a:pathLst>
              <a:path w="509" h="541">
                <a:moveTo>
                  <a:pt x="508" y="44"/>
                </a:moveTo>
                <a:lnTo>
                  <a:pt x="506" y="148"/>
                </a:lnTo>
                <a:lnTo>
                  <a:pt x="494" y="366"/>
                </a:lnTo>
                <a:lnTo>
                  <a:pt x="486" y="512"/>
                </a:lnTo>
                <a:lnTo>
                  <a:pt x="208" y="500"/>
                </a:lnTo>
                <a:lnTo>
                  <a:pt x="200" y="514"/>
                </a:lnTo>
                <a:lnTo>
                  <a:pt x="76" y="506"/>
                </a:lnTo>
                <a:lnTo>
                  <a:pt x="66" y="540"/>
                </a:lnTo>
                <a:lnTo>
                  <a:pt x="0" y="530"/>
                </a:lnTo>
                <a:lnTo>
                  <a:pt x="56" y="0"/>
                </a:lnTo>
                <a:lnTo>
                  <a:pt x="156" y="12"/>
                </a:lnTo>
                <a:lnTo>
                  <a:pt x="296" y="28"/>
                </a:lnTo>
                <a:lnTo>
                  <a:pt x="436" y="42"/>
                </a:lnTo>
                <a:lnTo>
                  <a:pt x="508" y="44"/>
                </a:lnTo>
              </a:path>
            </a:pathLst>
          </a:custGeom>
          <a:solidFill>
            <a:srgbClr val="ccff33"/>
          </a:solidFill>
          <a:ln cap="rnd" w="12600">
            <a:solidFill>
              <a:srgbClr val="00cc66"/>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55" name=""/>
          <p:cNvSpPr/>
          <p:nvPr/>
        </p:nvSpPr>
        <p:spPr>
          <a:xfrm>
            <a:off x="2003400" y="3119400"/>
            <a:ext cx="641520" cy="806400"/>
          </a:xfrm>
          <a:custGeom>
            <a:avLst/>
            <a:gdLst/>
            <a:ahLst/>
            <a:rect l="l" t="t" r="r" b="b"/>
            <a:pathLst>
              <a:path w="484" h="589">
                <a:moveTo>
                  <a:pt x="122" y="0"/>
                </a:moveTo>
                <a:lnTo>
                  <a:pt x="106" y="92"/>
                </a:lnTo>
                <a:lnTo>
                  <a:pt x="96" y="96"/>
                </a:lnTo>
                <a:lnTo>
                  <a:pt x="84" y="86"/>
                </a:lnTo>
                <a:lnTo>
                  <a:pt x="76" y="80"/>
                </a:lnTo>
                <a:lnTo>
                  <a:pt x="58" y="84"/>
                </a:lnTo>
                <a:lnTo>
                  <a:pt x="52" y="92"/>
                </a:lnTo>
                <a:lnTo>
                  <a:pt x="54" y="102"/>
                </a:lnTo>
                <a:lnTo>
                  <a:pt x="58" y="108"/>
                </a:lnTo>
                <a:lnTo>
                  <a:pt x="58" y="116"/>
                </a:lnTo>
                <a:lnTo>
                  <a:pt x="50" y="118"/>
                </a:lnTo>
                <a:lnTo>
                  <a:pt x="52" y="122"/>
                </a:lnTo>
                <a:lnTo>
                  <a:pt x="58" y="124"/>
                </a:lnTo>
                <a:lnTo>
                  <a:pt x="54" y="130"/>
                </a:lnTo>
                <a:lnTo>
                  <a:pt x="52" y="134"/>
                </a:lnTo>
                <a:lnTo>
                  <a:pt x="56" y="146"/>
                </a:lnTo>
                <a:lnTo>
                  <a:pt x="60" y="156"/>
                </a:lnTo>
                <a:lnTo>
                  <a:pt x="54" y="176"/>
                </a:lnTo>
                <a:lnTo>
                  <a:pt x="50" y="192"/>
                </a:lnTo>
                <a:lnTo>
                  <a:pt x="46" y="198"/>
                </a:lnTo>
                <a:lnTo>
                  <a:pt x="58" y="218"/>
                </a:lnTo>
                <a:lnTo>
                  <a:pt x="60" y="230"/>
                </a:lnTo>
                <a:lnTo>
                  <a:pt x="74" y="252"/>
                </a:lnTo>
                <a:lnTo>
                  <a:pt x="72" y="258"/>
                </a:lnTo>
                <a:lnTo>
                  <a:pt x="66" y="264"/>
                </a:lnTo>
                <a:lnTo>
                  <a:pt x="54" y="280"/>
                </a:lnTo>
                <a:lnTo>
                  <a:pt x="44" y="276"/>
                </a:lnTo>
                <a:lnTo>
                  <a:pt x="42" y="290"/>
                </a:lnTo>
                <a:lnTo>
                  <a:pt x="40" y="308"/>
                </a:lnTo>
                <a:lnTo>
                  <a:pt x="20" y="332"/>
                </a:lnTo>
                <a:lnTo>
                  <a:pt x="16" y="342"/>
                </a:lnTo>
                <a:lnTo>
                  <a:pt x="20" y="374"/>
                </a:lnTo>
                <a:lnTo>
                  <a:pt x="20" y="390"/>
                </a:lnTo>
                <a:lnTo>
                  <a:pt x="12" y="396"/>
                </a:lnTo>
                <a:lnTo>
                  <a:pt x="8" y="400"/>
                </a:lnTo>
                <a:lnTo>
                  <a:pt x="0" y="402"/>
                </a:lnTo>
                <a:lnTo>
                  <a:pt x="2" y="410"/>
                </a:lnTo>
                <a:lnTo>
                  <a:pt x="271" y="574"/>
                </a:lnTo>
                <a:lnTo>
                  <a:pt x="427" y="588"/>
                </a:lnTo>
                <a:lnTo>
                  <a:pt x="483" y="58"/>
                </a:lnTo>
                <a:lnTo>
                  <a:pt x="122" y="0"/>
                </a:lnTo>
              </a:path>
            </a:pathLst>
          </a:custGeom>
          <a:solidFill>
            <a:srgbClr val="ccff33"/>
          </a:solidFill>
          <a:ln cap="rnd" w="12600">
            <a:solidFill>
              <a:srgbClr val="00cc66"/>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56" name=""/>
          <p:cNvSpPr/>
          <p:nvPr/>
        </p:nvSpPr>
        <p:spPr>
          <a:xfrm>
            <a:off x="1644480" y="2370240"/>
            <a:ext cx="623880" cy="995400"/>
          </a:xfrm>
          <a:custGeom>
            <a:avLst/>
            <a:gdLst/>
            <a:ahLst/>
            <a:rect l="l" t="t" r="r" b="b"/>
            <a:pathLst>
              <a:path w="469" h="727">
                <a:moveTo>
                  <a:pt x="72" y="0"/>
                </a:moveTo>
                <a:lnTo>
                  <a:pt x="244" y="38"/>
                </a:lnTo>
                <a:lnTo>
                  <a:pt x="280" y="48"/>
                </a:lnTo>
                <a:lnTo>
                  <a:pt x="468" y="80"/>
                </a:lnTo>
                <a:lnTo>
                  <a:pt x="376" y="636"/>
                </a:lnTo>
                <a:lnTo>
                  <a:pt x="372" y="642"/>
                </a:lnTo>
                <a:lnTo>
                  <a:pt x="366" y="642"/>
                </a:lnTo>
                <a:lnTo>
                  <a:pt x="356" y="634"/>
                </a:lnTo>
                <a:lnTo>
                  <a:pt x="344" y="626"/>
                </a:lnTo>
                <a:lnTo>
                  <a:pt x="332" y="630"/>
                </a:lnTo>
                <a:lnTo>
                  <a:pt x="320" y="636"/>
                </a:lnTo>
                <a:lnTo>
                  <a:pt x="326" y="652"/>
                </a:lnTo>
                <a:lnTo>
                  <a:pt x="328" y="666"/>
                </a:lnTo>
                <a:lnTo>
                  <a:pt x="322" y="668"/>
                </a:lnTo>
                <a:lnTo>
                  <a:pt x="322" y="686"/>
                </a:lnTo>
                <a:lnTo>
                  <a:pt x="328" y="708"/>
                </a:lnTo>
                <a:lnTo>
                  <a:pt x="322" y="724"/>
                </a:lnTo>
                <a:lnTo>
                  <a:pt x="318" y="726"/>
                </a:lnTo>
                <a:lnTo>
                  <a:pt x="0" y="278"/>
                </a:lnTo>
                <a:lnTo>
                  <a:pt x="72" y="0"/>
                </a:lnTo>
              </a:path>
            </a:pathLst>
          </a:custGeom>
          <a:solidFill>
            <a:srgbClr val="ccff33"/>
          </a:solidFill>
          <a:ln cap="rnd" w="12600">
            <a:solidFill>
              <a:srgbClr val="00cc66"/>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57" name=""/>
          <p:cNvSpPr/>
          <p:nvPr/>
        </p:nvSpPr>
        <p:spPr>
          <a:xfrm>
            <a:off x="1278000" y="2273400"/>
            <a:ext cx="822240" cy="1380960"/>
          </a:xfrm>
          <a:custGeom>
            <a:avLst/>
            <a:gdLst/>
            <a:ahLst/>
            <a:rect l="l" t="t" r="r" b="b"/>
            <a:pathLst>
              <a:path w="619" h="1011">
                <a:moveTo>
                  <a:pt x="52" y="0"/>
                </a:moveTo>
                <a:lnTo>
                  <a:pt x="46" y="12"/>
                </a:lnTo>
                <a:lnTo>
                  <a:pt x="42" y="14"/>
                </a:lnTo>
                <a:lnTo>
                  <a:pt x="38" y="28"/>
                </a:lnTo>
                <a:lnTo>
                  <a:pt x="48" y="44"/>
                </a:lnTo>
                <a:lnTo>
                  <a:pt x="42" y="56"/>
                </a:lnTo>
                <a:lnTo>
                  <a:pt x="40" y="72"/>
                </a:lnTo>
                <a:lnTo>
                  <a:pt x="30" y="78"/>
                </a:lnTo>
                <a:lnTo>
                  <a:pt x="28" y="102"/>
                </a:lnTo>
                <a:lnTo>
                  <a:pt x="24" y="114"/>
                </a:lnTo>
                <a:lnTo>
                  <a:pt x="8" y="116"/>
                </a:lnTo>
                <a:lnTo>
                  <a:pt x="0" y="120"/>
                </a:lnTo>
                <a:lnTo>
                  <a:pt x="0" y="144"/>
                </a:lnTo>
                <a:lnTo>
                  <a:pt x="0" y="154"/>
                </a:lnTo>
                <a:lnTo>
                  <a:pt x="8" y="170"/>
                </a:lnTo>
                <a:lnTo>
                  <a:pt x="18" y="210"/>
                </a:lnTo>
                <a:lnTo>
                  <a:pt x="26" y="226"/>
                </a:lnTo>
                <a:lnTo>
                  <a:pt x="16" y="244"/>
                </a:lnTo>
                <a:lnTo>
                  <a:pt x="10" y="258"/>
                </a:lnTo>
                <a:lnTo>
                  <a:pt x="6" y="284"/>
                </a:lnTo>
                <a:lnTo>
                  <a:pt x="8" y="310"/>
                </a:lnTo>
                <a:lnTo>
                  <a:pt x="16" y="320"/>
                </a:lnTo>
                <a:lnTo>
                  <a:pt x="34" y="336"/>
                </a:lnTo>
                <a:lnTo>
                  <a:pt x="46" y="360"/>
                </a:lnTo>
                <a:lnTo>
                  <a:pt x="48" y="386"/>
                </a:lnTo>
                <a:lnTo>
                  <a:pt x="46" y="390"/>
                </a:lnTo>
                <a:lnTo>
                  <a:pt x="58" y="422"/>
                </a:lnTo>
                <a:lnTo>
                  <a:pt x="62" y="446"/>
                </a:lnTo>
                <a:lnTo>
                  <a:pt x="56" y="456"/>
                </a:lnTo>
                <a:lnTo>
                  <a:pt x="62" y="462"/>
                </a:lnTo>
                <a:lnTo>
                  <a:pt x="68" y="484"/>
                </a:lnTo>
                <a:lnTo>
                  <a:pt x="86" y="498"/>
                </a:lnTo>
                <a:lnTo>
                  <a:pt x="90" y="512"/>
                </a:lnTo>
                <a:lnTo>
                  <a:pt x="82" y="540"/>
                </a:lnTo>
                <a:lnTo>
                  <a:pt x="72" y="548"/>
                </a:lnTo>
                <a:lnTo>
                  <a:pt x="76" y="568"/>
                </a:lnTo>
                <a:lnTo>
                  <a:pt x="90" y="578"/>
                </a:lnTo>
                <a:lnTo>
                  <a:pt x="98" y="582"/>
                </a:lnTo>
                <a:lnTo>
                  <a:pt x="106" y="618"/>
                </a:lnTo>
                <a:lnTo>
                  <a:pt x="110" y="642"/>
                </a:lnTo>
                <a:lnTo>
                  <a:pt x="116" y="650"/>
                </a:lnTo>
                <a:lnTo>
                  <a:pt x="136" y="654"/>
                </a:lnTo>
                <a:lnTo>
                  <a:pt x="132" y="672"/>
                </a:lnTo>
                <a:lnTo>
                  <a:pt x="130" y="682"/>
                </a:lnTo>
                <a:lnTo>
                  <a:pt x="144" y="698"/>
                </a:lnTo>
                <a:lnTo>
                  <a:pt x="146" y="710"/>
                </a:lnTo>
                <a:lnTo>
                  <a:pt x="134" y="718"/>
                </a:lnTo>
                <a:lnTo>
                  <a:pt x="130" y="724"/>
                </a:lnTo>
                <a:lnTo>
                  <a:pt x="134" y="740"/>
                </a:lnTo>
                <a:lnTo>
                  <a:pt x="136" y="770"/>
                </a:lnTo>
                <a:lnTo>
                  <a:pt x="156" y="770"/>
                </a:lnTo>
                <a:lnTo>
                  <a:pt x="184" y="776"/>
                </a:lnTo>
                <a:lnTo>
                  <a:pt x="216" y="784"/>
                </a:lnTo>
                <a:lnTo>
                  <a:pt x="226" y="790"/>
                </a:lnTo>
                <a:lnTo>
                  <a:pt x="242" y="818"/>
                </a:lnTo>
                <a:lnTo>
                  <a:pt x="268" y="818"/>
                </a:lnTo>
                <a:lnTo>
                  <a:pt x="270" y="832"/>
                </a:lnTo>
                <a:lnTo>
                  <a:pt x="280" y="850"/>
                </a:lnTo>
                <a:lnTo>
                  <a:pt x="288" y="862"/>
                </a:lnTo>
                <a:lnTo>
                  <a:pt x="308" y="880"/>
                </a:lnTo>
                <a:lnTo>
                  <a:pt x="328" y="894"/>
                </a:lnTo>
                <a:lnTo>
                  <a:pt x="350" y="930"/>
                </a:lnTo>
                <a:lnTo>
                  <a:pt x="354" y="956"/>
                </a:lnTo>
                <a:lnTo>
                  <a:pt x="362" y="958"/>
                </a:lnTo>
                <a:lnTo>
                  <a:pt x="360" y="992"/>
                </a:lnTo>
                <a:lnTo>
                  <a:pt x="562" y="1010"/>
                </a:lnTo>
                <a:lnTo>
                  <a:pt x="562" y="960"/>
                </a:lnTo>
                <a:lnTo>
                  <a:pt x="584" y="926"/>
                </a:lnTo>
                <a:lnTo>
                  <a:pt x="588" y="896"/>
                </a:lnTo>
                <a:lnTo>
                  <a:pt x="598" y="898"/>
                </a:lnTo>
                <a:lnTo>
                  <a:pt x="618" y="870"/>
                </a:lnTo>
                <a:lnTo>
                  <a:pt x="602" y="846"/>
                </a:lnTo>
                <a:lnTo>
                  <a:pt x="604" y="836"/>
                </a:lnTo>
                <a:lnTo>
                  <a:pt x="590" y="816"/>
                </a:lnTo>
                <a:lnTo>
                  <a:pt x="594" y="804"/>
                </a:lnTo>
                <a:lnTo>
                  <a:pt x="274" y="346"/>
                </a:lnTo>
                <a:lnTo>
                  <a:pt x="346" y="72"/>
                </a:lnTo>
                <a:lnTo>
                  <a:pt x="52" y="0"/>
                </a:lnTo>
              </a:path>
            </a:pathLst>
          </a:custGeom>
          <a:solidFill>
            <a:srgbClr val="ccff33"/>
          </a:solidFill>
          <a:ln cap="rnd" w="12600">
            <a:solidFill>
              <a:srgbClr val="00cc66"/>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58" name=""/>
          <p:cNvSpPr/>
          <p:nvPr/>
        </p:nvSpPr>
        <p:spPr>
          <a:xfrm>
            <a:off x="3814920" y="1662120"/>
            <a:ext cx="642960" cy="781200"/>
          </a:xfrm>
          <a:custGeom>
            <a:avLst/>
            <a:gdLst/>
            <a:ahLst/>
            <a:rect l="l" t="t" r="r" b="b"/>
            <a:pathLst>
              <a:path w="482" h="571">
                <a:moveTo>
                  <a:pt x="4" y="34"/>
                </a:moveTo>
                <a:lnTo>
                  <a:pt x="128" y="32"/>
                </a:lnTo>
                <a:lnTo>
                  <a:pt x="132" y="0"/>
                </a:lnTo>
                <a:lnTo>
                  <a:pt x="154" y="0"/>
                </a:lnTo>
                <a:lnTo>
                  <a:pt x="156" y="42"/>
                </a:lnTo>
                <a:lnTo>
                  <a:pt x="166" y="54"/>
                </a:lnTo>
                <a:lnTo>
                  <a:pt x="170" y="68"/>
                </a:lnTo>
                <a:lnTo>
                  <a:pt x="188" y="74"/>
                </a:lnTo>
                <a:lnTo>
                  <a:pt x="206" y="76"/>
                </a:lnTo>
                <a:lnTo>
                  <a:pt x="224" y="92"/>
                </a:lnTo>
                <a:lnTo>
                  <a:pt x="234" y="88"/>
                </a:lnTo>
                <a:lnTo>
                  <a:pt x="243" y="72"/>
                </a:lnTo>
                <a:lnTo>
                  <a:pt x="293" y="76"/>
                </a:lnTo>
                <a:lnTo>
                  <a:pt x="297" y="96"/>
                </a:lnTo>
                <a:lnTo>
                  <a:pt x="305" y="100"/>
                </a:lnTo>
                <a:lnTo>
                  <a:pt x="313" y="94"/>
                </a:lnTo>
                <a:lnTo>
                  <a:pt x="327" y="94"/>
                </a:lnTo>
                <a:lnTo>
                  <a:pt x="351" y="118"/>
                </a:lnTo>
                <a:lnTo>
                  <a:pt x="399" y="116"/>
                </a:lnTo>
                <a:lnTo>
                  <a:pt x="399" y="104"/>
                </a:lnTo>
                <a:lnTo>
                  <a:pt x="411" y="94"/>
                </a:lnTo>
                <a:lnTo>
                  <a:pt x="423" y="110"/>
                </a:lnTo>
                <a:lnTo>
                  <a:pt x="455" y="108"/>
                </a:lnTo>
                <a:lnTo>
                  <a:pt x="481" y="118"/>
                </a:lnTo>
                <a:lnTo>
                  <a:pt x="439" y="148"/>
                </a:lnTo>
                <a:lnTo>
                  <a:pt x="391" y="182"/>
                </a:lnTo>
                <a:lnTo>
                  <a:pt x="355" y="232"/>
                </a:lnTo>
                <a:lnTo>
                  <a:pt x="343" y="254"/>
                </a:lnTo>
                <a:lnTo>
                  <a:pt x="323" y="266"/>
                </a:lnTo>
                <a:lnTo>
                  <a:pt x="319" y="286"/>
                </a:lnTo>
                <a:lnTo>
                  <a:pt x="327" y="308"/>
                </a:lnTo>
                <a:lnTo>
                  <a:pt x="311" y="326"/>
                </a:lnTo>
                <a:lnTo>
                  <a:pt x="295" y="348"/>
                </a:lnTo>
                <a:lnTo>
                  <a:pt x="295" y="362"/>
                </a:lnTo>
                <a:lnTo>
                  <a:pt x="299" y="364"/>
                </a:lnTo>
                <a:lnTo>
                  <a:pt x="297" y="438"/>
                </a:lnTo>
                <a:lnTo>
                  <a:pt x="357" y="470"/>
                </a:lnTo>
                <a:lnTo>
                  <a:pt x="371" y="486"/>
                </a:lnTo>
                <a:lnTo>
                  <a:pt x="373" y="500"/>
                </a:lnTo>
                <a:lnTo>
                  <a:pt x="401" y="502"/>
                </a:lnTo>
                <a:lnTo>
                  <a:pt x="411" y="544"/>
                </a:lnTo>
                <a:lnTo>
                  <a:pt x="423" y="554"/>
                </a:lnTo>
                <a:lnTo>
                  <a:pt x="419" y="560"/>
                </a:lnTo>
                <a:lnTo>
                  <a:pt x="277" y="560"/>
                </a:lnTo>
                <a:lnTo>
                  <a:pt x="138" y="564"/>
                </a:lnTo>
                <a:lnTo>
                  <a:pt x="56" y="570"/>
                </a:lnTo>
                <a:lnTo>
                  <a:pt x="56" y="554"/>
                </a:lnTo>
                <a:lnTo>
                  <a:pt x="56" y="402"/>
                </a:lnTo>
                <a:lnTo>
                  <a:pt x="32" y="372"/>
                </a:lnTo>
                <a:lnTo>
                  <a:pt x="36" y="354"/>
                </a:lnTo>
                <a:lnTo>
                  <a:pt x="48" y="340"/>
                </a:lnTo>
                <a:lnTo>
                  <a:pt x="48" y="294"/>
                </a:lnTo>
                <a:lnTo>
                  <a:pt x="24" y="274"/>
                </a:lnTo>
                <a:lnTo>
                  <a:pt x="28" y="266"/>
                </a:lnTo>
                <a:lnTo>
                  <a:pt x="34" y="260"/>
                </a:lnTo>
                <a:lnTo>
                  <a:pt x="24" y="250"/>
                </a:lnTo>
                <a:lnTo>
                  <a:pt x="30" y="240"/>
                </a:lnTo>
                <a:lnTo>
                  <a:pt x="32" y="226"/>
                </a:lnTo>
                <a:lnTo>
                  <a:pt x="20" y="216"/>
                </a:lnTo>
                <a:lnTo>
                  <a:pt x="28" y="200"/>
                </a:lnTo>
                <a:lnTo>
                  <a:pt x="36" y="192"/>
                </a:lnTo>
                <a:lnTo>
                  <a:pt x="24" y="170"/>
                </a:lnTo>
                <a:lnTo>
                  <a:pt x="10" y="118"/>
                </a:lnTo>
                <a:lnTo>
                  <a:pt x="14" y="98"/>
                </a:lnTo>
                <a:lnTo>
                  <a:pt x="0" y="82"/>
                </a:lnTo>
                <a:lnTo>
                  <a:pt x="18" y="68"/>
                </a:lnTo>
                <a:lnTo>
                  <a:pt x="8" y="52"/>
                </a:lnTo>
                <a:lnTo>
                  <a:pt x="4" y="34"/>
                </a:lnTo>
              </a:path>
            </a:pathLst>
          </a:custGeom>
          <a:solidFill>
            <a:srgbClr val="ccff33"/>
          </a:solidFill>
          <a:ln cap="rnd" w="12600">
            <a:solidFill>
              <a:srgbClr val="00cc66"/>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59" name=""/>
          <p:cNvSpPr/>
          <p:nvPr/>
        </p:nvSpPr>
        <p:spPr>
          <a:xfrm>
            <a:off x="3879720" y="2427120"/>
            <a:ext cx="600120" cy="400320"/>
          </a:xfrm>
          <a:custGeom>
            <a:avLst/>
            <a:gdLst/>
            <a:ahLst/>
            <a:rect l="l" t="t" r="r" b="b"/>
            <a:pathLst>
              <a:path w="453" h="293">
                <a:moveTo>
                  <a:pt x="6" y="8"/>
                </a:moveTo>
                <a:lnTo>
                  <a:pt x="208" y="0"/>
                </a:lnTo>
                <a:lnTo>
                  <a:pt x="376" y="0"/>
                </a:lnTo>
                <a:lnTo>
                  <a:pt x="374" y="10"/>
                </a:lnTo>
                <a:lnTo>
                  <a:pt x="366" y="40"/>
                </a:lnTo>
                <a:lnTo>
                  <a:pt x="382" y="60"/>
                </a:lnTo>
                <a:lnTo>
                  <a:pt x="388" y="72"/>
                </a:lnTo>
                <a:lnTo>
                  <a:pt x="418" y="74"/>
                </a:lnTo>
                <a:lnTo>
                  <a:pt x="420" y="98"/>
                </a:lnTo>
                <a:lnTo>
                  <a:pt x="432" y="100"/>
                </a:lnTo>
                <a:lnTo>
                  <a:pt x="432" y="108"/>
                </a:lnTo>
                <a:lnTo>
                  <a:pt x="440" y="120"/>
                </a:lnTo>
                <a:lnTo>
                  <a:pt x="452" y="124"/>
                </a:lnTo>
                <a:lnTo>
                  <a:pt x="452" y="148"/>
                </a:lnTo>
                <a:lnTo>
                  <a:pt x="446" y="172"/>
                </a:lnTo>
                <a:lnTo>
                  <a:pt x="410" y="188"/>
                </a:lnTo>
                <a:lnTo>
                  <a:pt x="390" y="200"/>
                </a:lnTo>
                <a:lnTo>
                  <a:pt x="394" y="222"/>
                </a:lnTo>
                <a:lnTo>
                  <a:pt x="400" y="234"/>
                </a:lnTo>
                <a:lnTo>
                  <a:pt x="398" y="244"/>
                </a:lnTo>
                <a:lnTo>
                  <a:pt x="378" y="268"/>
                </a:lnTo>
                <a:lnTo>
                  <a:pt x="374" y="286"/>
                </a:lnTo>
                <a:lnTo>
                  <a:pt x="368" y="292"/>
                </a:lnTo>
                <a:lnTo>
                  <a:pt x="356" y="268"/>
                </a:lnTo>
                <a:lnTo>
                  <a:pt x="66" y="276"/>
                </a:lnTo>
                <a:lnTo>
                  <a:pt x="64" y="250"/>
                </a:lnTo>
                <a:lnTo>
                  <a:pt x="54" y="244"/>
                </a:lnTo>
                <a:lnTo>
                  <a:pt x="52" y="202"/>
                </a:lnTo>
                <a:lnTo>
                  <a:pt x="50" y="196"/>
                </a:lnTo>
                <a:lnTo>
                  <a:pt x="46" y="168"/>
                </a:lnTo>
                <a:lnTo>
                  <a:pt x="36" y="166"/>
                </a:lnTo>
                <a:lnTo>
                  <a:pt x="34" y="138"/>
                </a:lnTo>
                <a:lnTo>
                  <a:pt x="22" y="124"/>
                </a:lnTo>
                <a:lnTo>
                  <a:pt x="16" y="96"/>
                </a:lnTo>
                <a:lnTo>
                  <a:pt x="6" y="92"/>
                </a:lnTo>
                <a:lnTo>
                  <a:pt x="0" y="70"/>
                </a:lnTo>
                <a:lnTo>
                  <a:pt x="6" y="60"/>
                </a:lnTo>
                <a:lnTo>
                  <a:pt x="6" y="8"/>
                </a:lnTo>
              </a:path>
            </a:pathLst>
          </a:custGeom>
          <a:solidFill>
            <a:srgbClr val="ccff33"/>
          </a:solidFill>
          <a:ln cap="rnd" w="12600">
            <a:solidFill>
              <a:srgbClr val="990099"/>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60" name=""/>
          <p:cNvSpPr/>
          <p:nvPr/>
        </p:nvSpPr>
        <p:spPr>
          <a:xfrm>
            <a:off x="3963960" y="2795760"/>
            <a:ext cx="668520" cy="593640"/>
          </a:xfrm>
          <a:custGeom>
            <a:avLst/>
            <a:gdLst/>
            <a:ahLst/>
            <a:rect l="l" t="t" r="r" b="b"/>
            <a:pathLst>
              <a:path w="503" h="435">
                <a:moveTo>
                  <a:pt x="288" y="0"/>
                </a:moveTo>
                <a:lnTo>
                  <a:pt x="302" y="22"/>
                </a:lnTo>
                <a:lnTo>
                  <a:pt x="310" y="56"/>
                </a:lnTo>
                <a:lnTo>
                  <a:pt x="318" y="80"/>
                </a:lnTo>
                <a:lnTo>
                  <a:pt x="326" y="96"/>
                </a:lnTo>
                <a:lnTo>
                  <a:pt x="358" y="114"/>
                </a:lnTo>
                <a:lnTo>
                  <a:pt x="360" y="128"/>
                </a:lnTo>
                <a:lnTo>
                  <a:pt x="370" y="154"/>
                </a:lnTo>
                <a:lnTo>
                  <a:pt x="386" y="158"/>
                </a:lnTo>
                <a:lnTo>
                  <a:pt x="396" y="158"/>
                </a:lnTo>
                <a:lnTo>
                  <a:pt x="412" y="172"/>
                </a:lnTo>
                <a:lnTo>
                  <a:pt x="400" y="218"/>
                </a:lnTo>
                <a:lnTo>
                  <a:pt x="424" y="226"/>
                </a:lnTo>
                <a:lnTo>
                  <a:pt x="440" y="242"/>
                </a:lnTo>
                <a:lnTo>
                  <a:pt x="434" y="260"/>
                </a:lnTo>
                <a:lnTo>
                  <a:pt x="460" y="264"/>
                </a:lnTo>
                <a:lnTo>
                  <a:pt x="468" y="282"/>
                </a:lnTo>
                <a:lnTo>
                  <a:pt x="470" y="312"/>
                </a:lnTo>
                <a:lnTo>
                  <a:pt x="484" y="328"/>
                </a:lnTo>
                <a:lnTo>
                  <a:pt x="494" y="328"/>
                </a:lnTo>
                <a:lnTo>
                  <a:pt x="502" y="334"/>
                </a:lnTo>
                <a:lnTo>
                  <a:pt x="502" y="364"/>
                </a:lnTo>
                <a:lnTo>
                  <a:pt x="480" y="386"/>
                </a:lnTo>
                <a:lnTo>
                  <a:pt x="474" y="390"/>
                </a:lnTo>
                <a:lnTo>
                  <a:pt x="472" y="422"/>
                </a:lnTo>
                <a:lnTo>
                  <a:pt x="468" y="432"/>
                </a:lnTo>
                <a:lnTo>
                  <a:pt x="446" y="434"/>
                </a:lnTo>
                <a:lnTo>
                  <a:pt x="418" y="426"/>
                </a:lnTo>
                <a:lnTo>
                  <a:pt x="428" y="406"/>
                </a:lnTo>
                <a:lnTo>
                  <a:pt x="436" y="394"/>
                </a:lnTo>
                <a:lnTo>
                  <a:pt x="432" y="386"/>
                </a:lnTo>
                <a:lnTo>
                  <a:pt x="196" y="398"/>
                </a:lnTo>
                <a:lnTo>
                  <a:pt x="90" y="402"/>
                </a:lnTo>
                <a:lnTo>
                  <a:pt x="86" y="250"/>
                </a:lnTo>
                <a:lnTo>
                  <a:pt x="82" y="156"/>
                </a:lnTo>
                <a:lnTo>
                  <a:pt x="64" y="140"/>
                </a:lnTo>
                <a:lnTo>
                  <a:pt x="62" y="120"/>
                </a:lnTo>
                <a:lnTo>
                  <a:pt x="50" y="114"/>
                </a:lnTo>
                <a:lnTo>
                  <a:pt x="50" y="98"/>
                </a:lnTo>
                <a:lnTo>
                  <a:pt x="64" y="96"/>
                </a:lnTo>
                <a:lnTo>
                  <a:pt x="64" y="82"/>
                </a:lnTo>
                <a:lnTo>
                  <a:pt x="46" y="68"/>
                </a:lnTo>
                <a:lnTo>
                  <a:pt x="24" y="66"/>
                </a:lnTo>
                <a:lnTo>
                  <a:pt x="24" y="46"/>
                </a:lnTo>
                <a:lnTo>
                  <a:pt x="26" y="32"/>
                </a:lnTo>
                <a:lnTo>
                  <a:pt x="14" y="22"/>
                </a:lnTo>
                <a:lnTo>
                  <a:pt x="0" y="20"/>
                </a:lnTo>
                <a:lnTo>
                  <a:pt x="0" y="6"/>
                </a:lnTo>
                <a:lnTo>
                  <a:pt x="288" y="0"/>
                </a:lnTo>
              </a:path>
            </a:pathLst>
          </a:custGeom>
          <a:solidFill>
            <a:srgbClr val="ccff33"/>
          </a:solidFill>
          <a:ln cap="rnd" w="12600">
            <a:solidFill>
              <a:srgbClr val="990099"/>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61" name=""/>
          <p:cNvSpPr/>
          <p:nvPr/>
        </p:nvSpPr>
        <p:spPr>
          <a:xfrm>
            <a:off x="4079880" y="3322800"/>
            <a:ext cx="507960" cy="473040"/>
          </a:xfrm>
          <a:custGeom>
            <a:avLst/>
            <a:gdLst/>
            <a:ahLst/>
            <a:rect l="l" t="t" r="r" b="b"/>
            <a:pathLst>
              <a:path w="381" h="347">
                <a:moveTo>
                  <a:pt x="0" y="14"/>
                </a:moveTo>
                <a:lnTo>
                  <a:pt x="12" y="66"/>
                </a:lnTo>
                <a:lnTo>
                  <a:pt x="16" y="244"/>
                </a:lnTo>
                <a:lnTo>
                  <a:pt x="16" y="280"/>
                </a:lnTo>
                <a:lnTo>
                  <a:pt x="24" y="292"/>
                </a:lnTo>
                <a:lnTo>
                  <a:pt x="58" y="294"/>
                </a:lnTo>
                <a:lnTo>
                  <a:pt x="60" y="346"/>
                </a:lnTo>
                <a:lnTo>
                  <a:pt x="286" y="338"/>
                </a:lnTo>
                <a:lnTo>
                  <a:pt x="290" y="326"/>
                </a:lnTo>
                <a:lnTo>
                  <a:pt x="288" y="310"/>
                </a:lnTo>
                <a:lnTo>
                  <a:pt x="296" y="306"/>
                </a:lnTo>
                <a:lnTo>
                  <a:pt x="290" y="288"/>
                </a:lnTo>
                <a:lnTo>
                  <a:pt x="282" y="282"/>
                </a:lnTo>
                <a:lnTo>
                  <a:pt x="282" y="276"/>
                </a:lnTo>
                <a:lnTo>
                  <a:pt x="300" y="266"/>
                </a:lnTo>
                <a:lnTo>
                  <a:pt x="294" y="254"/>
                </a:lnTo>
                <a:lnTo>
                  <a:pt x="296" y="240"/>
                </a:lnTo>
                <a:lnTo>
                  <a:pt x="286" y="220"/>
                </a:lnTo>
                <a:lnTo>
                  <a:pt x="304" y="216"/>
                </a:lnTo>
                <a:lnTo>
                  <a:pt x="316" y="198"/>
                </a:lnTo>
                <a:lnTo>
                  <a:pt x="324" y="200"/>
                </a:lnTo>
                <a:lnTo>
                  <a:pt x="324" y="170"/>
                </a:lnTo>
                <a:lnTo>
                  <a:pt x="340" y="148"/>
                </a:lnTo>
                <a:lnTo>
                  <a:pt x="352" y="146"/>
                </a:lnTo>
                <a:lnTo>
                  <a:pt x="358" y="140"/>
                </a:lnTo>
                <a:lnTo>
                  <a:pt x="354" y="128"/>
                </a:lnTo>
                <a:lnTo>
                  <a:pt x="362" y="122"/>
                </a:lnTo>
                <a:lnTo>
                  <a:pt x="348" y="110"/>
                </a:lnTo>
                <a:lnTo>
                  <a:pt x="352" y="98"/>
                </a:lnTo>
                <a:lnTo>
                  <a:pt x="360" y="86"/>
                </a:lnTo>
                <a:lnTo>
                  <a:pt x="368" y="84"/>
                </a:lnTo>
                <a:lnTo>
                  <a:pt x="368" y="72"/>
                </a:lnTo>
                <a:lnTo>
                  <a:pt x="374" y="72"/>
                </a:lnTo>
                <a:lnTo>
                  <a:pt x="372" y="60"/>
                </a:lnTo>
                <a:lnTo>
                  <a:pt x="380" y="58"/>
                </a:lnTo>
                <a:lnTo>
                  <a:pt x="380" y="44"/>
                </a:lnTo>
                <a:lnTo>
                  <a:pt x="356" y="46"/>
                </a:lnTo>
                <a:lnTo>
                  <a:pt x="328" y="38"/>
                </a:lnTo>
                <a:lnTo>
                  <a:pt x="338" y="18"/>
                </a:lnTo>
                <a:lnTo>
                  <a:pt x="348" y="4"/>
                </a:lnTo>
                <a:lnTo>
                  <a:pt x="338" y="0"/>
                </a:lnTo>
                <a:lnTo>
                  <a:pt x="0" y="14"/>
                </a:lnTo>
              </a:path>
            </a:pathLst>
          </a:custGeom>
          <a:solidFill>
            <a:srgbClr val="ccff33"/>
          </a:solidFill>
          <a:ln cap="rnd" w="12600">
            <a:solidFill>
              <a:srgbClr val="990099"/>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62" name=""/>
          <p:cNvSpPr/>
          <p:nvPr/>
        </p:nvSpPr>
        <p:spPr>
          <a:xfrm>
            <a:off x="4367160" y="2530440"/>
            <a:ext cx="407880" cy="712800"/>
          </a:xfrm>
          <a:custGeom>
            <a:avLst/>
            <a:gdLst/>
            <a:ahLst/>
            <a:rect l="l" t="t" r="r" b="b"/>
            <a:pathLst>
              <a:path w="307" h="521">
                <a:moveTo>
                  <a:pt x="52" y="6"/>
                </a:moveTo>
                <a:lnTo>
                  <a:pt x="50" y="22"/>
                </a:lnTo>
                <a:lnTo>
                  <a:pt x="62" y="26"/>
                </a:lnTo>
                <a:lnTo>
                  <a:pt x="64" y="38"/>
                </a:lnTo>
                <a:lnTo>
                  <a:pt x="72" y="46"/>
                </a:lnTo>
                <a:lnTo>
                  <a:pt x="82" y="50"/>
                </a:lnTo>
                <a:lnTo>
                  <a:pt x="78" y="98"/>
                </a:lnTo>
                <a:lnTo>
                  <a:pt x="20" y="124"/>
                </a:lnTo>
                <a:lnTo>
                  <a:pt x="28" y="152"/>
                </a:lnTo>
                <a:lnTo>
                  <a:pt x="30" y="162"/>
                </a:lnTo>
                <a:lnTo>
                  <a:pt x="8" y="192"/>
                </a:lnTo>
                <a:lnTo>
                  <a:pt x="6" y="214"/>
                </a:lnTo>
                <a:lnTo>
                  <a:pt x="0" y="222"/>
                </a:lnTo>
                <a:lnTo>
                  <a:pt x="10" y="270"/>
                </a:lnTo>
                <a:lnTo>
                  <a:pt x="20" y="292"/>
                </a:lnTo>
                <a:lnTo>
                  <a:pt x="54" y="308"/>
                </a:lnTo>
                <a:lnTo>
                  <a:pt x="62" y="346"/>
                </a:lnTo>
                <a:lnTo>
                  <a:pt x="82" y="352"/>
                </a:lnTo>
                <a:lnTo>
                  <a:pt x="92" y="348"/>
                </a:lnTo>
                <a:lnTo>
                  <a:pt x="106" y="368"/>
                </a:lnTo>
                <a:lnTo>
                  <a:pt x="96" y="410"/>
                </a:lnTo>
                <a:lnTo>
                  <a:pt x="114" y="418"/>
                </a:lnTo>
                <a:lnTo>
                  <a:pt x="136" y="432"/>
                </a:lnTo>
                <a:lnTo>
                  <a:pt x="130" y="452"/>
                </a:lnTo>
                <a:lnTo>
                  <a:pt x="160" y="458"/>
                </a:lnTo>
                <a:lnTo>
                  <a:pt x="164" y="488"/>
                </a:lnTo>
                <a:lnTo>
                  <a:pt x="168" y="510"/>
                </a:lnTo>
                <a:lnTo>
                  <a:pt x="182" y="520"/>
                </a:lnTo>
                <a:lnTo>
                  <a:pt x="200" y="520"/>
                </a:lnTo>
                <a:lnTo>
                  <a:pt x="208" y="506"/>
                </a:lnTo>
                <a:lnTo>
                  <a:pt x="256" y="516"/>
                </a:lnTo>
                <a:lnTo>
                  <a:pt x="254" y="504"/>
                </a:lnTo>
                <a:lnTo>
                  <a:pt x="238" y="494"/>
                </a:lnTo>
                <a:lnTo>
                  <a:pt x="240" y="488"/>
                </a:lnTo>
                <a:lnTo>
                  <a:pt x="256" y="474"/>
                </a:lnTo>
                <a:lnTo>
                  <a:pt x="270" y="472"/>
                </a:lnTo>
                <a:lnTo>
                  <a:pt x="270" y="458"/>
                </a:lnTo>
                <a:lnTo>
                  <a:pt x="276" y="442"/>
                </a:lnTo>
                <a:lnTo>
                  <a:pt x="262" y="440"/>
                </a:lnTo>
                <a:lnTo>
                  <a:pt x="266" y="424"/>
                </a:lnTo>
                <a:lnTo>
                  <a:pt x="276" y="408"/>
                </a:lnTo>
                <a:lnTo>
                  <a:pt x="270" y="390"/>
                </a:lnTo>
                <a:lnTo>
                  <a:pt x="296" y="364"/>
                </a:lnTo>
                <a:lnTo>
                  <a:pt x="296" y="352"/>
                </a:lnTo>
                <a:lnTo>
                  <a:pt x="306" y="346"/>
                </a:lnTo>
                <a:lnTo>
                  <a:pt x="292" y="342"/>
                </a:lnTo>
                <a:lnTo>
                  <a:pt x="296" y="306"/>
                </a:lnTo>
                <a:lnTo>
                  <a:pt x="286" y="306"/>
                </a:lnTo>
                <a:lnTo>
                  <a:pt x="286" y="290"/>
                </a:lnTo>
                <a:lnTo>
                  <a:pt x="294" y="266"/>
                </a:lnTo>
                <a:lnTo>
                  <a:pt x="286" y="164"/>
                </a:lnTo>
                <a:lnTo>
                  <a:pt x="272" y="64"/>
                </a:lnTo>
                <a:lnTo>
                  <a:pt x="266" y="48"/>
                </a:lnTo>
                <a:lnTo>
                  <a:pt x="268" y="36"/>
                </a:lnTo>
                <a:lnTo>
                  <a:pt x="256" y="24"/>
                </a:lnTo>
                <a:lnTo>
                  <a:pt x="244" y="22"/>
                </a:lnTo>
                <a:lnTo>
                  <a:pt x="242" y="0"/>
                </a:lnTo>
                <a:lnTo>
                  <a:pt x="52" y="6"/>
                </a:lnTo>
              </a:path>
            </a:pathLst>
          </a:custGeom>
          <a:solidFill>
            <a:srgbClr val="ccff33"/>
          </a:solidFill>
          <a:ln cap="rnd" w="12600">
            <a:solidFill>
              <a:srgbClr val="990099"/>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63" name=""/>
          <p:cNvSpPr/>
          <p:nvPr/>
        </p:nvSpPr>
        <p:spPr>
          <a:xfrm>
            <a:off x="4205160" y="1960560"/>
            <a:ext cx="522360" cy="577800"/>
          </a:xfrm>
          <a:custGeom>
            <a:avLst/>
            <a:gdLst/>
            <a:ahLst/>
            <a:rect l="l" t="t" r="r" b="b"/>
            <a:pathLst>
              <a:path w="393" h="423">
                <a:moveTo>
                  <a:pt x="366" y="414"/>
                </a:moveTo>
                <a:lnTo>
                  <a:pt x="366" y="394"/>
                </a:lnTo>
                <a:lnTo>
                  <a:pt x="360" y="374"/>
                </a:lnTo>
                <a:lnTo>
                  <a:pt x="356" y="344"/>
                </a:lnTo>
                <a:lnTo>
                  <a:pt x="358" y="324"/>
                </a:lnTo>
                <a:lnTo>
                  <a:pt x="362" y="310"/>
                </a:lnTo>
                <a:lnTo>
                  <a:pt x="368" y="298"/>
                </a:lnTo>
                <a:lnTo>
                  <a:pt x="362" y="284"/>
                </a:lnTo>
                <a:lnTo>
                  <a:pt x="356" y="276"/>
                </a:lnTo>
                <a:lnTo>
                  <a:pt x="360" y="264"/>
                </a:lnTo>
                <a:lnTo>
                  <a:pt x="368" y="260"/>
                </a:lnTo>
                <a:lnTo>
                  <a:pt x="368" y="206"/>
                </a:lnTo>
                <a:lnTo>
                  <a:pt x="376" y="194"/>
                </a:lnTo>
                <a:lnTo>
                  <a:pt x="392" y="178"/>
                </a:lnTo>
                <a:lnTo>
                  <a:pt x="390" y="160"/>
                </a:lnTo>
                <a:lnTo>
                  <a:pt x="384" y="154"/>
                </a:lnTo>
                <a:lnTo>
                  <a:pt x="374" y="158"/>
                </a:lnTo>
                <a:lnTo>
                  <a:pt x="370" y="180"/>
                </a:lnTo>
                <a:lnTo>
                  <a:pt x="360" y="188"/>
                </a:lnTo>
                <a:lnTo>
                  <a:pt x="352" y="194"/>
                </a:lnTo>
                <a:lnTo>
                  <a:pt x="350" y="206"/>
                </a:lnTo>
                <a:lnTo>
                  <a:pt x="338" y="216"/>
                </a:lnTo>
                <a:lnTo>
                  <a:pt x="322" y="218"/>
                </a:lnTo>
                <a:lnTo>
                  <a:pt x="330" y="198"/>
                </a:lnTo>
                <a:lnTo>
                  <a:pt x="344" y="180"/>
                </a:lnTo>
                <a:lnTo>
                  <a:pt x="356" y="164"/>
                </a:lnTo>
                <a:lnTo>
                  <a:pt x="360" y="150"/>
                </a:lnTo>
                <a:lnTo>
                  <a:pt x="332" y="146"/>
                </a:lnTo>
                <a:lnTo>
                  <a:pt x="342" y="112"/>
                </a:lnTo>
                <a:lnTo>
                  <a:pt x="314" y="102"/>
                </a:lnTo>
                <a:lnTo>
                  <a:pt x="304" y="94"/>
                </a:lnTo>
                <a:lnTo>
                  <a:pt x="290" y="90"/>
                </a:lnTo>
                <a:lnTo>
                  <a:pt x="284" y="80"/>
                </a:lnTo>
                <a:lnTo>
                  <a:pt x="264" y="88"/>
                </a:lnTo>
                <a:lnTo>
                  <a:pt x="252" y="76"/>
                </a:lnTo>
                <a:lnTo>
                  <a:pt x="224" y="62"/>
                </a:lnTo>
                <a:lnTo>
                  <a:pt x="210" y="74"/>
                </a:lnTo>
                <a:lnTo>
                  <a:pt x="200" y="76"/>
                </a:lnTo>
                <a:lnTo>
                  <a:pt x="192" y="70"/>
                </a:lnTo>
                <a:lnTo>
                  <a:pt x="168" y="54"/>
                </a:lnTo>
                <a:lnTo>
                  <a:pt x="164" y="48"/>
                </a:lnTo>
                <a:lnTo>
                  <a:pt x="166" y="34"/>
                </a:lnTo>
                <a:lnTo>
                  <a:pt x="148" y="38"/>
                </a:lnTo>
                <a:lnTo>
                  <a:pt x="140" y="30"/>
                </a:lnTo>
                <a:lnTo>
                  <a:pt x="126" y="10"/>
                </a:lnTo>
                <a:lnTo>
                  <a:pt x="122" y="0"/>
                </a:lnTo>
                <a:lnTo>
                  <a:pt x="110" y="4"/>
                </a:lnTo>
                <a:lnTo>
                  <a:pt x="84" y="26"/>
                </a:lnTo>
                <a:lnTo>
                  <a:pt x="64" y="36"/>
                </a:lnTo>
                <a:lnTo>
                  <a:pt x="46" y="38"/>
                </a:lnTo>
                <a:lnTo>
                  <a:pt x="30" y="48"/>
                </a:lnTo>
                <a:lnTo>
                  <a:pt x="26" y="66"/>
                </a:lnTo>
                <a:lnTo>
                  <a:pt x="30" y="90"/>
                </a:lnTo>
                <a:lnTo>
                  <a:pt x="2" y="126"/>
                </a:lnTo>
                <a:lnTo>
                  <a:pt x="0" y="144"/>
                </a:lnTo>
                <a:lnTo>
                  <a:pt x="8" y="148"/>
                </a:lnTo>
                <a:lnTo>
                  <a:pt x="2" y="216"/>
                </a:lnTo>
                <a:lnTo>
                  <a:pt x="58" y="248"/>
                </a:lnTo>
                <a:lnTo>
                  <a:pt x="78" y="264"/>
                </a:lnTo>
                <a:lnTo>
                  <a:pt x="80" y="284"/>
                </a:lnTo>
                <a:lnTo>
                  <a:pt x="106" y="282"/>
                </a:lnTo>
                <a:lnTo>
                  <a:pt x="114" y="322"/>
                </a:lnTo>
                <a:lnTo>
                  <a:pt x="128" y="332"/>
                </a:lnTo>
                <a:lnTo>
                  <a:pt x="128" y="346"/>
                </a:lnTo>
                <a:lnTo>
                  <a:pt x="120" y="380"/>
                </a:lnTo>
                <a:lnTo>
                  <a:pt x="132" y="398"/>
                </a:lnTo>
                <a:lnTo>
                  <a:pt x="140" y="412"/>
                </a:lnTo>
                <a:lnTo>
                  <a:pt x="172" y="414"/>
                </a:lnTo>
                <a:lnTo>
                  <a:pt x="174" y="422"/>
                </a:lnTo>
                <a:lnTo>
                  <a:pt x="366" y="414"/>
                </a:lnTo>
              </a:path>
            </a:pathLst>
          </a:custGeom>
          <a:solidFill>
            <a:srgbClr val="ccff33"/>
          </a:solidFill>
          <a:ln cap="rnd" w="12600">
            <a:solidFill>
              <a:srgbClr val="00cc66"/>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64" name=""/>
          <p:cNvSpPr/>
          <p:nvPr/>
        </p:nvSpPr>
        <p:spPr>
          <a:xfrm>
            <a:off x="4421160" y="1873080"/>
            <a:ext cx="488880" cy="295560"/>
          </a:xfrm>
          <a:custGeom>
            <a:avLst/>
            <a:gdLst/>
            <a:ahLst/>
            <a:rect l="l" t="t" r="r" b="b"/>
            <a:pathLst>
              <a:path w="367" h="215">
                <a:moveTo>
                  <a:pt x="350" y="76"/>
                </a:moveTo>
                <a:lnTo>
                  <a:pt x="366" y="94"/>
                </a:lnTo>
                <a:lnTo>
                  <a:pt x="362" y="108"/>
                </a:lnTo>
                <a:lnTo>
                  <a:pt x="346" y="112"/>
                </a:lnTo>
                <a:lnTo>
                  <a:pt x="318" y="120"/>
                </a:lnTo>
                <a:lnTo>
                  <a:pt x="302" y="144"/>
                </a:lnTo>
                <a:lnTo>
                  <a:pt x="272" y="144"/>
                </a:lnTo>
                <a:lnTo>
                  <a:pt x="260" y="166"/>
                </a:lnTo>
                <a:lnTo>
                  <a:pt x="216" y="168"/>
                </a:lnTo>
                <a:lnTo>
                  <a:pt x="198" y="214"/>
                </a:lnTo>
                <a:lnTo>
                  <a:pt x="168" y="208"/>
                </a:lnTo>
                <a:lnTo>
                  <a:pt x="174" y="176"/>
                </a:lnTo>
                <a:lnTo>
                  <a:pt x="150" y="168"/>
                </a:lnTo>
                <a:lnTo>
                  <a:pt x="144" y="156"/>
                </a:lnTo>
                <a:lnTo>
                  <a:pt x="126" y="154"/>
                </a:lnTo>
                <a:lnTo>
                  <a:pt x="118" y="142"/>
                </a:lnTo>
                <a:lnTo>
                  <a:pt x="98" y="150"/>
                </a:lnTo>
                <a:lnTo>
                  <a:pt x="84" y="138"/>
                </a:lnTo>
                <a:lnTo>
                  <a:pt x="58" y="126"/>
                </a:lnTo>
                <a:lnTo>
                  <a:pt x="42" y="142"/>
                </a:lnTo>
                <a:lnTo>
                  <a:pt x="26" y="136"/>
                </a:lnTo>
                <a:lnTo>
                  <a:pt x="0" y="114"/>
                </a:lnTo>
                <a:lnTo>
                  <a:pt x="6" y="96"/>
                </a:lnTo>
                <a:lnTo>
                  <a:pt x="10" y="82"/>
                </a:lnTo>
                <a:lnTo>
                  <a:pt x="30" y="72"/>
                </a:lnTo>
                <a:lnTo>
                  <a:pt x="52" y="72"/>
                </a:lnTo>
                <a:lnTo>
                  <a:pt x="106" y="30"/>
                </a:lnTo>
                <a:lnTo>
                  <a:pt x="122" y="2"/>
                </a:lnTo>
                <a:lnTo>
                  <a:pt x="174" y="0"/>
                </a:lnTo>
                <a:lnTo>
                  <a:pt x="150" y="6"/>
                </a:lnTo>
                <a:lnTo>
                  <a:pt x="126" y="36"/>
                </a:lnTo>
                <a:lnTo>
                  <a:pt x="112" y="36"/>
                </a:lnTo>
                <a:lnTo>
                  <a:pt x="114" y="58"/>
                </a:lnTo>
                <a:lnTo>
                  <a:pt x="162" y="62"/>
                </a:lnTo>
                <a:lnTo>
                  <a:pt x="182" y="88"/>
                </a:lnTo>
                <a:lnTo>
                  <a:pt x="230" y="84"/>
                </a:lnTo>
                <a:lnTo>
                  <a:pt x="250" y="72"/>
                </a:lnTo>
                <a:lnTo>
                  <a:pt x="278" y="62"/>
                </a:lnTo>
                <a:lnTo>
                  <a:pt x="312" y="64"/>
                </a:lnTo>
                <a:lnTo>
                  <a:pt x="336" y="46"/>
                </a:lnTo>
                <a:lnTo>
                  <a:pt x="340" y="64"/>
                </a:lnTo>
                <a:lnTo>
                  <a:pt x="338" y="72"/>
                </a:lnTo>
                <a:lnTo>
                  <a:pt x="350" y="76"/>
                </a:lnTo>
              </a:path>
            </a:pathLst>
          </a:custGeom>
          <a:solidFill>
            <a:srgbClr val="ccff33"/>
          </a:solidFill>
          <a:ln cap="rnd" w="12600">
            <a:solidFill>
              <a:srgbClr val="00cc66"/>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65" name=""/>
          <p:cNvSpPr/>
          <p:nvPr/>
        </p:nvSpPr>
        <p:spPr>
          <a:xfrm>
            <a:off x="4716360" y="2584440"/>
            <a:ext cx="316080" cy="547560"/>
          </a:xfrm>
          <a:custGeom>
            <a:avLst/>
            <a:gdLst/>
            <a:ahLst/>
            <a:rect l="l" t="t" r="r" b="b"/>
            <a:pathLst>
              <a:path w="239" h="401">
                <a:moveTo>
                  <a:pt x="12" y="20"/>
                </a:moveTo>
                <a:lnTo>
                  <a:pt x="52" y="24"/>
                </a:lnTo>
                <a:lnTo>
                  <a:pt x="66" y="6"/>
                </a:lnTo>
                <a:lnTo>
                  <a:pt x="204" y="0"/>
                </a:lnTo>
                <a:lnTo>
                  <a:pt x="236" y="244"/>
                </a:lnTo>
                <a:lnTo>
                  <a:pt x="238" y="256"/>
                </a:lnTo>
                <a:lnTo>
                  <a:pt x="234" y="278"/>
                </a:lnTo>
                <a:lnTo>
                  <a:pt x="220" y="296"/>
                </a:lnTo>
                <a:lnTo>
                  <a:pt x="198" y="294"/>
                </a:lnTo>
                <a:lnTo>
                  <a:pt x="196" y="310"/>
                </a:lnTo>
                <a:lnTo>
                  <a:pt x="180" y="316"/>
                </a:lnTo>
                <a:lnTo>
                  <a:pt x="178" y="336"/>
                </a:lnTo>
                <a:lnTo>
                  <a:pt x="166" y="348"/>
                </a:lnTo>
                <a:lnTo>
                  <a:pt x="162" y="370"/>
                </a:lnTo>
                <a:lnTo>
                  <a:pt x="140" y="372"/>
                </a:lnTo>
                <a:lnTo>
                  <a:pt x="138" y="360"/>
                </a:lnTo>
                <a:lnTo>
                  <a:pt x="124" y="362"/>
                </a:lnTo>
                <a:lnTo>
                  <a:pt x="112" y="388"/>
                </a:lnTo>
                <a:lnTo>
                  <a:pt x="102" y="388"/>
                </a:lnTo>
                <a:lnTo>
                  <a:pt x="92" y="388"/>
                </a:lnTo>
                <a:lnTo>
                  <a:pt x="74" y="390"/>
                </a:lnTo>
                <a:lnTo>
                  <a:pt x="72" y="386"/>
                </a:lnTo>
                <a:lnTo>
                  <a:pt x="66" y="380"/>
                </a:lnTo>
                <a:lnTo>
                  <a:pt x="54" y="380"/>
                </a:lnTo>
                <a:lnTo>
                  <a:pt x="44" y="400"/>
                </a:lnTo>
                <a:lnTo>
                  <a:pt x="0" y="398"/>
                </a:lnTo>
                <a:lnTo>
                  <a:pt x="4" y="386"/>
                </a:lnTo>
                <a:lnTo>
                  <a:pt x="12" y="364"/>
                </a:lnTo>
                <a:lnTo>
                  <a:pt x="6" y="350"/>
                </a:lnTo>
                <a:lnTo>
                  <a:pt x="34" y="324"/>
                </a:lnTo>
                <a:lnTo>
                  <a:pt x="34" y="314"/>
                </a:lnTo>
                <a:lnTo>
                  <a:pt x="46" y="308"/>
                </a:lnTo>
                <a:lnTo>
                  <a:pt x="28" y="298"/>
                </a:lnTo>
                <a:lnTo>
                  <a:pt x="34" y="266"/>
                </a:lnTo>
                <a:lnTo>
                  <a:pt x="22" y="264"/>
                </a:lnTo>
                <a:lnTo>
                  <a:pt x="24" y="242"/>
                </a:lnTo>
                <a:lnTo>
                  <a:pt x="32" y="220"/>
                </a:lnTo>
                <a:lnTo>
                  <a:pt x="26" y="118"/>
                </a:lnTo>
                <a:lnTo>
                  <a:pt x="12" y="20"/>
                </a:lnTo>
              </a:path>
            </a:pathLst>
          </a:custGeom>
          <a:solidFill>
            <a:srgbClr val="ccff33"/>
          </a:solidFill>
          <a:ln cap="rnd" w="12600">
            <a:solidFill>
              <a:srgbClr val="00cc66"/>
            </a:solidFill>
            <a:round/>
          </a:ln>
        </p:spPr>
        <p:style>
          <a:lnRef idx="0"/>
          <a:fillRef idx="0"/>
          <a:effectRef idx="0"/>
          <a:fontRef idx="minor"/>
        </p:style>
        <p:txBody>
          <a:bodyPr anchor="t">
            <a:noAutofit/>
          </a:bodyPr>
          <a:p>
            <a:endParaRPr b="0" lang="en-US" sz="2400" strike="noStrike" u="none">
              <a:solidFill>
                <a:srgbClr val="ffffff"/>
              </a:solidFill>
              <a:effectLst/>
              <a:uFillTx/>
              <a:latin typeface="Times New Roman"/>
            </a:endParaRPr>
          </a:p>
        </p:txBody>
      </p:sp>
      <p:sp>
        <p:nvSpPr>
          <p:cNvPr id="666" name=""/>
          <p:cNvSpPr/>
          <p:nvPr/>
        </p:nvSpPr>
        <p:spPr>
          <a:xfrm>
            <a:off x="4788000" y="2077920"/>
            <a:ext cx="393480" cy="519120"/>
          </a:xfrm>
          <a:custGeom>
            <a:avLst/>
            <a:gdLst/>
            <a:ahLst/>
            <a:rect l="l" t="t" r="r" b="b"/>
            <a:pathLst>
              <a:path w="297" h="379">
                <a:moveTo>
                  <a:pt x="152" y="378"/>
                </a:moveTo>
                <a:lnTo>
                  <a:pt x="148" y="368"/>
                </a:lnTo>
                <a:lnTo>
                  <a:pt x="8" y="374"/>
                </a:lnTo>
                <a:lnTo>
                  <a:pt x="20" y="358"/>
                </a:lnTo>
                <a:lnTo>
                  <a:pt x="32" y="332"/>
                </a:lnTo>
                <a:lnTo>
                  <a:pt x="46" y="312"/>
                </a:lnTo>
                <a:lnTo>
                  <a:pt x="30" y="286"/>
                </a:lnTo>
                <a:lnTo>
                  <a:pt x="28" y="242"/>
                </a:lnTo>
                <a:lnTo>
                  <a:pt x="14" y="222"/>
                </a:lnTo>
                <a:lnTo>
                  <a:pt x="4" y="210"/>
                </a:lnTo>
                <a:lnTo>
                  <a:pt x="4" y="198"/>
                </a:lnTo>
                <a:lnTo>
                  <a:pt x="12" y="188"/>
                </a:lnTo>
                <a:lnTo>
                  <a:pt x="0" y="156"/>
                </a:lnTo>
                <a:lnTo>
                  <a:pt x="20" y="124"/>
                </a:lnTo>
                <a:lnTo>
                  <a:pt x="10" y="110"/>
                </a:lnTo>
                <a:lnTo>
                  <a:pt x="10" y="96"/>
                </a:lnTo>
                <a:lnTo>
                  <a:pt x="22" y="76"/>
                </a:lnTo>
                <a:lnTo>
                  <a:pt x="26" y="58"/>
                </a:lnTo>
                <a:lnTo>
                  <a:pt x="46" y="60"/>
                </a:lnTo>
                <a:lnTo>
                  <a:pt x="44" y="80"/>
                </a:lnTo>
                <a:lnTo>
                  <a:pt x="54" y="86"/>
                </a:lnTo>
                <a:lnTo>
                  <a:pt x="66" y="76"/>
                </a:lnTo>
                <a:lnTo>
                  <a:pt x="62" y="46"/>
                </a:lnTo>
                <a:lnTo>
                  <a:pt x="68" y="38"/>
                </a:lnTo>
                <a:lnTo>
                  <a:pt x="80" y="40"/>
                </a:lnTo>
                <a:lnTo>
                  <a:pt x="76" y="12"/>
                </a:lnTo>
                <a:lnTo>
                  <a:pt x="90" y="2"/>
                </a:lnTo>
                <a:lnTo>
                  <a:pt x="138" y="0"/>
                </a:lnTo>
                <a:lnTo>
                  <a:pt x="158" y="10"/>
                </a:lnTo>
                <a:lnTo>
                  <a:pt x="160" y="20"/>
                </a:lnTo>
                <a:lnTo>
                  <a:pt x="178" y="20"/>
                </a:lnTo>
                <a:lnTo>
                  <a:pt x="204" y="28"/>
                </a:lnTo>
                <a:lnTo>
                  <a:pt x="208" y="42"/>
                </a:lnTo>
                <a:lnTo>
                  <a:pt x="198" y="50"/>
                </a:lnTo>
                <a:lnTo>
                  <a:pt x="218" y="96"/>
                </a:lnTo>
                <a:lnTo>
                  <a:pt x="218" y="110"/>
                </a:lnTo>
                <a:lnTo>
                  <a:pt x="186" y="152"/>
                </a:lnTo>
                <a:lnTo>
                  <a:pt x="174" y="176"/>
                </a:lnTo>
                <a:lnTo>
                  <a:pt x="180" y="184"/>
                </a:lnTo>
                <a:lnTo>
                  <a:pt x="200" y="186"/>
                </a:lnTo>
                <a:lnTo>
                  <a:pt x="210" y="176"/>
                </a:lnTo>
                <a:lnTo>
                  <a:pt x="232" y="138"/>
                </a:lnTo>
                <a:lnTo>
                  <a:pt x="254" y="138"/>
                </a:lnTo>
                <a:lnTo>
                  <a:pt x="280" y="174"/>
                </a:lnTo>
                <a:lnTo>
                  <a:pt x="280" y="198"/>
                </a:lnTo>
                <a:lnTo>
                  <a:pt x="278" y="212"/>
                </a:lnTo>
                <a:lnTo>
                  <a:pt x="296" y="224"/>
                </a:lnTo>
                <a:lnTo>
                  <a:pt x="294" y="248"/>
                </a:lnTo>
                <a:lnTo>
                  <a:pt x="284" y="266"/>
                </a:lnTo>
                <a:lnTo>
                  <a:pt x="278" y="288"/>
                </a:lnTo>
                <a:lnTo>
                  <a:pt x="272" y="302"/>
                </a:lnTo>
                <a:lnTo>
                  <a:pt x="254" y="306"/>
                </a:lnTo>
                <a:lnTo>
                  <a:pt x="262" y="328"/>
                </a:lnTo>
                <a:lnTo>
                  <a:pt x="254" y="334"/>
                </a:lnTo>
                <a:lnTo>
                  <a:pt x="238" y="362"/>
                </a:lnTo>
                <a:lnTo>
                  <a:pt x="152" y="378"/>
                </a:lnTo>
              </a:path>
            </a:pathLst>
          </a:custGeom>
          <a:solidFill>
            <a:srgbClr val="ccff33"/>
          </a:solidFill>
          <a:ln cap="rnd" w="12600">
            <a:solidFill>
              <a:srgbClr val="990099"/>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67" name=""/>
          <p:cNvSpPr/>
          <p:nvPr/>
        </p:nvSpPr>
        <p:spPr>
          <a:xfrm>
            <a:off x="4989600" y="2492280"/>
            <a:ext cx="419040" cy="500040"/>
          </a:xfrm>
          <a:custGeom>
            <a:avLst/>
            <a:gdLst/>
            <a:ahLst/>
            <a:rect l="l" t="t" r="r" b="b"/>
            <a:pathLst>
              <a:path w="315" h="367">
                <a:moveTo>
                  <a:pt x="0" y="74"/>
                </a:moveTo>
                <a:lnTo>
                  <a:pt x="86" y="60"/>
                </a:lnTo>
                <a:lnTo>
                  <a:pt x="130" y="60"/>
                </a:lnTo>
                <a:lnTo>
                  <a:pt x="142" y="68"/>
                </a:lnTo>
                <a:lnTo>
                  <a:pt x="192" y="64"/>
                </a:lnTo>
                <a:lnTo>
                  <a:pt x="196" y="58"/>
                </a:lnTo>
                <a:lnTo>
                  <a:pt x="212" y="56"/>
                </a:lnTo>
                <a:lnTo>
                  <a:pt x="224" y="48"/>
                </a:lnTo>
                <a:lnTo>
                  <a:pt x="230" y="24"/>
                </a:lnTo>
                <a:lnTo>
                  <a:pt x="252" y="12"/>
                </a:lnTo>
                <a:lnTo>
                  <a:pt x="286" y="0"/>
                </a:lnTo>
                <a:lnTo>
                  <a:pt x="312" y="126"/>
                </a:lnTo>
                <a:lnTo>
                  <a:pt x="306" y="136"/>
                </a:lnTo>
                <a:lnTo>
                  <a:pt x="314" y="148"/>
                </a:lnTo>
                <a:lnTo>
                  <a:pt x="308" y="160"/>
                </a:lnTo>
                <a:lnTo>
                  <a:pt x="302" y="172"/>
                </a:lnTo>
                <a:lnTo>
                  <a:pt x="304" y="226"/>
                </a:lnTo>
                <a:lnTo>
                  <a:pt x="296" y="238"/>
                </a:lnTo>
                <a:lnTo>
                  <a:pt x="284" y="238"/>
                </a:lnTo>
                <a:lnTo>
                  <a:pt x="282" y="262"/>
                </a:lnTo>
                <a:lnTo>
                  <a:pt x="256" y="258"/>
                </a:lnTo>
                <a:lnTo>
                  <a:pt x="240" y="268"/>
                </a:lnTo>
                <a:lnTo>
                  <a:pt x="254" y="276"/>
                </a:lnTo>
                <a:lnTo>
                  <a:pt x="246" y="292"/>
                </a:lnTo>
                <a:lnTo>
                  <a:pt x="258" y="306"/>
                </a:lnTo>
                <a:lnTo>
                  <a:pt x="258" y="316"/>
                </a:lnTo>
                <a:lnTo>
                  <a:pt x="232" y="300"/>
                </a:lnTo>
                <a:lnTo>
                  <a:pt x="216" y="312"/>
                </a:lnTo>
                <a:lnTo>
                  <a:pt x="222" y="344"/>
                </a:lnTo>
                <a:lnTo>
                  <a:pt x="214" y="348"/>
                </a:lnTo>
                <a:lnTo>
                  <a:pt x="208" y="364"/>
                </a:lnTo>
                <a:lnTo>
                  <a:pt x="196" y="366"/>
                </a:lnTo>
                <a:lnTo>
                  <a:pt x="196" y="348"/>
                </a:lnTo>
                <a:lnTo>
                  <a:pt x="184" y="348"/>
                </a:lnTo>
                <a:lnTo>
                  <a:pt x="180" y="332"/>
                </a:lnTo>
                <a:lnTo>
                  <a:pt x="172" y="324"/>
                </a:lnTo>
                <a:lnTo>
                  <a:pt x="158" y="322"/>
                </a:lnTo>
                <a:lnTo>
                  <a:pt x="152" y="334"/>
                </a:lnTo>
                <a:lnTo>
                  <a:pt x="142" y="346"/>
                </a:lnTo>
                <a:lnTo>
                  <a:pt x="118" y="352"/>
                </a:lnTo>
                <a:lnTo>
                  <a:pt x="92" y="342"/>
                </a:lnTo>
                <a:lnTo>
                  <a:pt x="60" y="336"/>
                </a:lnTo>
                <a:lnTo>
                  <a:pt x="58" y="316"/>
                </a:lnTo>
                <a:lnTo>
                  <a:pt x="50" y="312"/>
                </a:lnTo>
                <a:lnTo>
                  <a:pt x="30" y="312"/>
                </a:lnTo>
                <a:lnTo>
                  <a:pt x="0" y="74"/>
                </a:lnTo>
              </a:path>
            </a:pathLst>
          </a:custGeom>
          <a:solidFill>
            <a:srgbClr val="ccff33"/>
          </a:solidFill>
          <a:ln cap="rnd" w="12600">
            <a:solidFill>
              <a:srgbClr val="00cc66"/>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68" name=""/>
          <p:cNvSpPr/>
          <p:nvPr/>
        </p:nvSpPr>
        <p:spPr>
          <a:xfrm>
            <a:off x="5334120" y="2362320"/>
            <a:ext cx="574560" cy="388800"/>
          </a:xfrm>
          <a:custGeom>
            <a:avLst/>
            <a:gdLst/>
            <a:ahLst/>
            <a:rect l="l" t="t" r="r" b="b"/>
            <a:pathLst>
              <a:path w="432" h="285">
                <a:moveTo>
                  <a:pt x="0" y="76"/>
                </a:moveTo>
                <a:lnTo>
                  <a:pt x="24" y="52"/>
                </a:lnTo>
                <a:lnTo>
                  <a:pt x="42" y="40"/>
                </a:lnTo>
                <a:lnTo>
                  <a:pt x="52" y="54"/>
                </a:lnTo>
                <a:lnTo>
                  <a:pt x="44" y="62"/>
                </a:lnTo>
                <a:lnTo>
                  <a:pt x="152" y="48"/>
                </a:lnTo>
                <a:lnTo>
                  <a:pt x="339" y="4"/>
                </a:lnTo>
                <a:lnTo>
                  <a:pt x="363" y="0"/>
                </a:lnTo>
                <a:lnTo>
                  <a:pt x="365" y="8"/>
                </a:lnTo>
                <a:lnTo>
                  <a:pt x="381" y="14"/>
                </a:lnTo>
                <a:lnTo>
                  <a:pt x="383" y="26"/>
                </a:lnTo>
                <a:lnTo>
                  <a:pt x="391" y="40"/>
                </a:lnTo>
                <a:lnTo>
                  <a:pt x="403" y="40"/>
                </a:lnTo>
                <a:lnTo>
                  <a:pt x="411" y="54"/>
                </a:lnTo>
                <a:lnTo>
                  <a:pt x="403" y="62"/>
                </a:lnTo>
                <a:lnTo>
                  <a:pt x="403" y="78"/>
                </a:lnTo>
                <a:lnTo>
                  <a:pt x="393" y="94"/>
                </a:lnTo>
                <a:lnTo>
                  <a:pt x="401" y="100"/>
                </a:lnTo>
                <a:lnTo>
                  <a:pt x="391" y="110"/>
                </a:lnTo>
                <a:lnTo>
                  <a:pt x="391" y="124"/>
                </a:lnTo>
                <a:lnTo>
                  <a:pt x="401" y="136"/>
                </a:lnTo>
                <a:lnTo>
                  <a:pt x="403" y="150"/>
                </a:lnTo>
                <a:lnTo>
                  <a:pt x="423" y="152"/>
                </a:lnTo>
                <a:lnTo>
                  <a:pt x="431" y="164"/>
                </a:lnTo>
                <a:lnTo>
                  <a:pt x="421" y="188"/>
                </a:lnTo>
                <a:lnTo>
                  <a:pt x="411" y="200"/>
                </a:lnTo>
                <a:lnTo>
                  <a:pt x="387" y="212"/>
                </a:lnTo>
                <a:lnTo>
                  <a:pt x="373" y="230"/>
                </a:lnTo>
                <a:lnTo>
                  <a:pt x="241" y="252"/>
                </a:lnTo>
                <a:lnTo>
                  <a:pt x="40" y="284"/>
                </a:lnTo>
                <a:lnTo>
                  <a:pt x="22" y="220"/>
                </a:lnTo>
                <a:lnTo>
                  <a:pt x="18" y="212"/>
                </a:lnTo>
                <a:lnTo>
                  <a:pt x="24" y="196"/>
                </a:lnTo>
                <a:lnTo>
                  <a:pt x="0" y="76"/>
                </a:lnTo>
              </a:path>
            </a:pathLst>
          </a:custGeom>
          <a:solidFill>
            <a:srgbClr val="ccff33"/>
          </a:solidFill>
          <a:ln w="6480">
            <a:solidFill>
              <a:srgbClr val="00ff00"/>
            </a:solidFill>
            <a:round/>
          </a:ln>
        </p:spPr>
        <p:style>
          <a:lnRef idx="0"/>
          <a:fillRef idx="0"/>
          <a:effectRef idx="0"/>
          <a:fontRef idx="minor"/>
        </p:style>
        <p:txBody>
          <a:bodyPr wrap="none" lIns="81000" rIns="81000" tIns="40320" bIns="40320" anchor="t">
            <a:spAutoFit/>
          </a:bodyPr>
          <a:p>
            <a:endParaRPr b="0" lang="en-US" sz="2400" strike="noStrike" u="none">
              <a:solidFill>
                <a:srgbClr val="ffffff"/>
              </a:solidFill>
              <a:effectLst/>
              <a:uFillTx/>
              <a:latin typeface="Times New Roman"/>
            </a:endParaRPr>
          </a:p>
        </p:txBody>
      </p:sp>
      <p:sp>
        <p:nvSpPr>
          <p:cNvPr id="669" name=""/>
          <p:cNvSpPr/>
          <p:nvPr/>
        </p:nvSpPr>
        <p:spPr>
          <a:xfrm>
            <a:off x="5249880" y="2700360"/>
            <a:ext cx="396720" cy="430200"/>
          </a:xfrm>
          <a:custGeom>
            <a:avLst/>
            <a:gdLst/>
            <a:ahLst/>
            <a:rect l="l" t="t" r="r" b="b"/>
            <a:pathLst>
              <a:path w="298" h="313">
                <a:moveTo>
                  <a:pt x="114" y="0"/>
                </a:moveTo>
                <a:lnTo>
                  <a:pt x="104" y="14"/>
                </a:lnTo>
                <a:lnTo>
                  <a:pt x="108" y="60"/>
                </a:lnTo>
                <a:lnTo>
                  <a:pt x="104" y="84"/>
                </a:lnTo>
                <a:lnTo>
                  <a:pt x="88" y="82"/>
                </a:lnTo>
                <a:lnTo>
                  <a:pt x="82" y="106"/>
                </a:lnTo>
                <a:lnTo>
                  <a:pt x="58" y="104"/>
                </a:lnTo>
                <a:lnTo>
                  <a:pt x="48" y="110"/>
                </a:lnTo>
                <a:lnTo>
                  <a:pt x="54" y="122"/>
                </a:lnTo>
                <a:lnTo>
                  <a:pt x="50" y="136"/>
                </a:lnTo>
                <a:lnTo>
                  <a:pt x="62" y="150"/>
                </a:lnTo>
                <a:lnTo>
                  <a:pt x="56" y="160"/>
                </a:lnTo>
                <a:lnTo>
                  <a:pt x="36" y="146"/>
                </a:lnTo>
                <a:lnTo>
                  <a:pt x="22" y="156"/>
                </a:lnTo>
                <a:lnTo>
                  <a:pt x="26" y="192"/>
                </a:lnTo>
                <a:lnTo>
                  <a:pt x="16" y="192"/>
                </a:lnTo>
                <a:lnTo>
                  <a:pt x="14" y="208"/>
                </a:lnTo>
                <a:lnTo>
                  <a:pt x="0" y="214"/>
                </a:lnTo>
                <a:lnTo>
                  <a:pt x="4" y="228"/>
                </a:lnTo>
                <a:lnTo>
                  <a:pt x="8" y="240"/>
                </a:lnTo>
                <a:lnTo>
                  <a:pt x="12" y="256"/>
                </a:lnTo>
                <a:lnTo>
                  <a:pt x="30" y="266"/>
                </a:lnTo>
                <a:lnTo>
                  <a:pt x="48" y="270"/>
                </a:lnTo>
                <a:lnTo>
                  <a:pt x="50" y="286"/>
                </a:lnTo>
                <a:lnTo>
                  <a:pt x="72" y="298"/>
                </a:lnTo>
                <a:lnTo>
                  <a:pt x="74" y="312"/>
                </a:lnTo>
                <a:lnTo>
                  <a:pt x="96" y="306"/>
                </a:lnTo>
                <a:lnTo>
                  <a:pt x="96" y="298"/>
                </a:lnTo>
                <a:lnTo>
                  <a:pt x="128" y="300"/>
                </a:lnTo>
                <a:lnTo>
                  <a:pt x="132" y="292"/>
                </a:lnTo>
                <a:lnTo>
                  <a:pt x="148" y="290"/>
                </a:lnTo>
                <a:lnTo>
                  <a:pt x="148" y="274"/>
                </a:lnTo>
                <a:lnTo>
                  <a:pt x="171" y="274"/>
                </a:lnTo>
                <a:lnTo>
                  <a:pt x="173" y="262"/>
                </a:lnTo>
                <a:lnTo>
                  <a:pt x="185" y="250"/>
                </a:lnTo>
                <a:lnTo>
                  <a:pt x="187" y="232"/>
                </a:lnTo>
                <a:lnTo>
                  <a:pt x="197" y="222"/>
                </a:lnTo>
                <a:lnTo>
                  <a:pt x="195" y="198"/>
                </a:lnTo>
                <a:lnTo>
                  <a:pt x="203" y="188"/>
                </a:lnTo>
                <a:lnTo>
                  <a:pt x="209" y="172"/>
                </a:lnTo>
                <a:lnTo>
                  <a:pt x="213" y="160"/>
                </a:lnTo>
                <a:lnTo>
                  <a:pt x="229" y="156"/>
                </a:lnTo>
                <a:lnTo>
                  <a:pt x="235" y="168"/>
                </a:lnTo>
                <a:lnTo>
                  <a:pt x="255" y="132"/>
                </a:lnTo>
                <a:lnTo>
                  <a:pt x="273" y="130"/>
                </a:lnTo>
                <a:lnTo>
                  <a:pt x="277" y="118"/>
                </a:lnTo>
                <a:lnTo>
                  <a:pt x="271" y="106"/>
                </a:lnTo>
                <a:lnTo>
                  <a:pt x="295" y="100"/>
                </a:lnTo>
                <a:lnTo>
                  <a:pt x="289" y="82"/>
                </a:lnTo>
                <a:lnTo>
                  <a:pt x="289" y="62"/>
                </a:lnTo>
                <a:lnTo>
                  <a:pt x="297" y="60"/>
                </a:lnTo>
                <a:lnTo>
                  <a:pt x="293" y="50"/>
                </a:lnTo>
                <a:lnTo>
                  <a:pt x="263" y="56"/>
                </a:lnTo>
                <a:lnTo>
                  <a:pt x="243" y="52"/>
                </a:lnTo>
                <a:lnTo>
                  <a:pt x="243" y="68"/>
                </a:lnTo>
                <a:lnTo>
                  <a:pt x="211" y="88"/>
                </a:lnTo>
                <a:lnTo>
                  <a:pt x="203" y="40"/>
                </a:lnTo>
                <a:lnTo>
                  <a:pt x="130" y="50"/>
                </a:lnTo>
                <a:lnTo>
                  <a:pt x="114" y="0"/>
                </a:lnTo>
              </a:path>
            </a:pathLst>
          </a:custGeom>
          <a:solidFill>
            <a:srgbClr val="ccff33"/>
          </a:solidFill>
          <a:ln cap="rnd" w="12600">
            <a:solidFill>
              <a:srgbClr val="990099"/>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70" name=""/>
          <p:cNvSpPr/>
          <p:nvPr/>
        </p:nvSpPr>
        <p:spPr>
          <a:xfrm>
            <a:off x="4595760" y="2921040"/>
            <a:ext cx="719280" cy="396720"/>
          </a:xfrm>
          <a:custGeom>
            <a:avLst/>
            <a:gdLst/>
            <a:ahLst/>
            <a:rect l="l" t="t" r="r" b="b"/>
            <a:pathLst>
              <a:path w="541" h="291">
                <a:moveTo>
                  <a:pt x="540" y="112"/>
                </a:moveTo>
                <a:lnTo>
                  <a:pt x="540" y="148"/>
                </a:lnTo>
                <a:lnTo>
                  <a:pt x="530" y="150"/>
                </a:lnTo>
                <a:lnTo>
                  <a:pt x="524" y="160"/>
                </a:lnTo>
                <a:lnTo>
                  <a:pt x="512" y="152"/>
                </a:lnTo>
                <a:lnTo>
                  <a:pt x="508" y="166"/>
                </a:lnTo>
                <a:lnTo>
                  <a:pt x="500" y="164"/>
                </a:lnTo>
                <a:lnTo>
                  <a:pt x="498" y="184"/>
                </a:lnTo>
                <a:lnTo>
                  <a:pt x="490" y="196"/>
                </a:lnTo>
                <a:lnTo>
                  <a:pt x="482" y="194"/>
                </a:lnTo>
                <a:lnTo>
                  <a:pt x="482" y="204"/>
                </a:lnTo>
                <a:lnTo>
                  <a:pt x="466" y="202"/>
                </a:lnTo>
                <a:lnTo>
                  <a:pt x="464" y="220"/>
                </a:lnTo>
                <a:lnTo>
                  <a:pt x="452" y="220"/>
                </a:lnTo>
                <a:lnTo>
                  <a:pt x="452" y="228"/>
                </a:lnTo>
                <a:lnTo>
                  <a:pt x="342" y="244"/>
                </a:lnTo>
                <a:lnTo>
                  <a:pt x="238" y="254"/>
                </a:lnTo>
                <a:lnTo>
                  <a:pt x="162" y="254"/>
                </a:lnTo>
                <a:lnTo>
                  <a:pt x="148" y="270"/>
                </a:lnTo>
                <a:lnTo>
                  <a:pt x="136" y="268"/>
                </a:lnTo>
                <a:lnTo>
                  <a:pt x="126" y="260"/>
                </a:lnTo>
                <a:lnTo>
                  <a:pt x="116" y="262"/>
                </a:lnTo>
                <a:lnTo>
                  <a:pt x="96" y="276"/>
                </a:lnTo>
                <a:lnTo>
                  <a:pt x="70" y="290"/>
                </a:lnTo>
                <a:lnTo>
                  <a:pt x="44" y="288"/>
                </a:lnTo>
                <a:lnTo>
                  <a:pt x="0" y="290"/>
                </a:lnTo>
                <a:lnTo>
                  <a:pt x="26" y="270"/>
                </a:lnTo>
                <a:lnTo>
                  <a:pt x="24" y="236"/>
                </a:lnTo>
                <a:lnTo>
                  <a:pt x="36" y="222"/>
                </a:lnTo>
                <a:lnTo>
                  <a:pt x="82" y="230"/>
                </a:lnTo>
                <a:lnTo>
                  <a:pt x="78" y="220"/>
                </a:lnTo>
                <a:lnTo>
                  <a:pt x="64" y="204"/>
                </a:lnTo>
                <a:lnTo>
                  <a:pt x="82" y="188"/>
                </a:lnTo>
                <a:lnTo>
                  <a:pt x="96" y="184"/>
                </a:lnTo>
                <a:lnTo>
                  <a:pt x="104" y="156"/>
                </a:lnTo>
                <a:lnTo>
                  <a:pt x="130" y="152"/>
                </a:lnTo>
                <a:lnTo>
                  <a:pt x="142" y="134"/>
                </a:lnTo>
                <a:lnTo>
                  <a:pt x="154" y="134"/>
                </a:lnTo>
                <a:lnTo>
                  <a:pt x="164" y="144"/>
                </a:lnTo>
                <a:lnTo>
                  <a:pt x="202" y="142"/>
                </a:lnTo>
                <a:lnTo>
                  <a:pt x="214" y="114"/>
                </a:lnTo>
                <a:lnTo>
                  <a:pt x="224" y="114"/>
                </a:lnTo>
                <a:lnTo>
                  <a:pt x="230" y="124"/>
                </a:lnTo>
                <a:lnTo>
                  <a:pt x="248" y="124"/>
                </a:lnTo>
                <a:lnTo>
                  <a:pt x="252" y="102"/>
                </a:lnTo>
                <a:lnTo>
                  <a:pt x="266" y="94"/>
                </a:lnTo>
                <a:lnTo>
                  <a:pt x="268" y="70"/>
                </a:lnTo>
                <a:lnTo>
                  <a:pt x="284" y="66"/>
                </a:lnTo>
                <a:lnTo>
                  <a:pt x="286" y="46"/>
                </a:lnTo>
                <a:lnTo>
                  <a:pt x="308" y="50"/>
                </a:lnTo>
                <a:lnTo>
                  <a:pt x="326" y="24"/>
                </a:lnTo>
                <a:lnTo>
                  <a:pt x="326" y="2"/>
                </a:lnTo>
                <a:lnTo>
                  <a:pt x="350" y="0"/>
                </a:lnTo>
                <a:lnTo>
                  <a:pt x="354" y="20"/>
                </a:lnTo>
                <a:lnTo>
                  <a:pt x="386" y="28"/>
                </a:lnTo>
                <a:lnTo>
                  <a:pt x="414" y="38"/>
                </a:lnTo>
                <a:lnTo>
                  <a:pt x="442" y="28"/>
                </a:lnTo>
                <a:lnTo>
                  <a:pt x="454" y="8"/>
                </a:lnTo>
                <a:lnTo>
                  <a:pt x="466" y="8"/>
                </a:lnTo>
                <a:lnTo>
                  <a:pt x="476" y="20"/>
                </a:lnTo>
                <a:lnTo>
                  <a:pt x="478" y="34"/>
                </a:lnTo>
                <a:lnTo>
                  <a:pt x="492" y="34"/>
                </a:lnTo>
                <a:lnTo>
                  <a:pt x="490" y="56"/>
                </a:lnTo>
                <a:lnTo>
                  <a:pt x="504" y="100"/>
                </a:lnTo>
                <a:lnTo>
                  <a:pt x="526" y="106"/>
                </a:lnTo>
                <a:lnTo>
                  <a:pt x="540" y="112"/>
                </a:lnTo>
              </a:path>
            </a:pathLst>
          </a:custGeom>
          <a:solidFill>
            <a:srgbClr val="ccff33"/>
          </a:solidFill>
          <a:ln cap="rnd" w="12600">
            <a:solidFill>
              <a:srgbClr val="00cc66"/>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71" name=""/>
          <p:cNvSpPr/>
          <p:nvPr/>
        </p:nvSpPr>
        <p:spPr>
          <a:xfrm>
            <a:off x="5518080" y="2698920"/>
            <a:ext cx="461880" cy="217440"/>
          </a:xfrm>
          <a:custGeom>
            <a:avLst/>
            <a:gdLst/>
            <a:ahLst/>
            <a:rect l="l" t="t" r="r" b="b"/>
            <a:pathLst>
              <a:path w="345" h="159">
                <a:moveTo>
                  <a:pt x="338" y="102"/>
                </a:moveTo>
                <a:lnTo>
                  <a:pt x="344" y="122"/>
                </a:lnTo>
                <a:lnTo>
                  <a:pt x="338" y="122"/>
                </a:lnTo>
                <a:lnTo>
                  <a:pt x="338" y="128"/>
                </a:lnTo>
                <a:lnTo>
                  <a:pt x="330" y="136"/>
                </a:lnTo>
                <a:lnTo>
                  <a:pt x="330" y="148"/>
                </a:lnTo>
                <a:lnTo>
                  <a:pt x="294" y="156"/>
                </a:lnTo>
                <a:lnTo>
                  <a:pt x="286" y="138"/>
                </a:lnTo>
                <a:lnTo>
                  <a:pt x="274" y="138"/>
                </a:lnTo>
                <a:lnTo>
                  <a:pt x="260" y="104"/>
                </a:lnTo>
                <a:lnTo>
                  <a:pt x="270" y="88"/>
                </a:lnTo>
                <a:lnTo>
                  <a:pt x="260" y="88"/>
                </a:lnTo>
                <a:lnTo>
                  <a:pt x="246" y="72"/>
                </a:lnTo>
                <a:lnTo>
                  <a:pt x="256" y="54"/>
                </a:lnTo>
                <a:lnTo>
                  <a:pt x="250" y="52"/>
                </a:lnTo>
                <a:lnTo>
                  <a:pt x="248" y="36"/>
                </a:lnTo>
                <a:lnTo>
                  <a:pt x="256" y="14"/>
                </a:lnTo>
                <a:lnTo>
                  <a:pt x="240" y="18"/>
                </a:lnTo>
                <a:lnTo>
                  <a:pt x="236" y="36"/>
                </a:lnTo>
                <a:lnTo>
                  <a:pt x="222" y="46"/>
                </a:lnTo>
                <a:lnTo>
                  <a:pt x="232" y="60"/>
                </a:lnTo>
                <a:lnTo>
                  <a:pt x="230" y="76"/>
                </a:lnTo>
                <a:lnTo>
                  <a:pt x="238" y="78"/>
                </a:lnTo>
                <a:lnTo>
                  <a:pt x="230" y="94"/>
                </a:lnTo>
                <a:lnTo>
                  <a:pt x="236" y="112"/>
                </a:lnTo>
                <a:lnTo>
                  <a:pt x="240" y="136"/>
                </a:lnTo>
                <a:lnTo>
                  <a:pt x="254" y="146"/>
                </a:lnTo>
                <a:lnTo>
                  <a:pt x="248" y="158"/>
                </a:lnTo>
                <a:lnTo>
                  <a:pt x="238" y="152"/>
                </a:lnTo>
                <a:lnTo>
                  <a:pt x="220" y="154"/>
                </a:lnTo>
                <a:lnTo>
                  <a:pt x="216" y="144"/>
                </a:lnTo>
                <a:lnTo>
                  <a:pt x="190" y="148"/>
                </a:lnTo>
                <a:lnTo>
                  <a:pt x="184" y="124"/>
                </a:lnTo>
                <a:lnTo>
                  <a:pt x="186" y="110"/>
                </a:lnTo>
                <a:lnTo>
                  <a:pt x="200" y="92"/>
                </a:lnTo>
                <a:lnTo>
                  <a:pt x="192" y="80"/>
                </a:lnTo>
                <a:lnTo>
                  <a:pt x="156" y="76"/>
                </a:lnTo>
                <a:lnTo>
                  <a:pt x="152" y="58"/>
                </a:lnTo>
                <a:lnTo>
                  <a:pt x="138" y="60"/>
                </a:lnTo>
                <a:lnTo>
                  <a:pt x="132" y="76"/>
                </a:lnTo>
                <a:lnTo>
                  <a:pt x="110" y="80"/>
                </a:lnTo>
                <a:lnTo>
                  <a:pt x="92" y="64"/>
                </a:lnTo>
                <a:lnTo>
                  <a:pt x="88" y="48"/>
                </a:lnTo>
                <a:lnTo>
                  <a:pt x="62" y="56"/>
                </a:lnTo>
                <a:lnTo>
                  <a:pt x="40" y="54"/>
                </a:lnTo>
                <a:lnTo>
                  <a:pt x="38" y="70"/>
                </a:lnTo>
                <a:lnTo>
                  <a:pt x="6" y="88"/>
                </a:lnTo>
                <a:lnTo>
                  <a:pt x="0" y="42"/>
                </a:lnTo>
                <a:lnTo>
                  <a:pt x="262" y="0"/>
                </a:lnTo>
                <a:lnTo>
                  <a:pt x="294" y="102"/>
                </a:lnTo>
                <a:lnTo>
                  <a:pt x="338" y="102"/>
                </a:lnTo>
              </a:path>
            </a:pathLst>
          </a:custGeom>
          <a:solidFill>
            <a:srgbClr val="00f008"/>
          </a:solidFill>
          <a:ln cap="rnd" w="12600">
            <a:solidFill>
              <a:srgbClr val="919191"/>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72" name=""/>
          <p:cNvSpPr/>
          <p:nvPr/>
        </p:nvSpPr>
        <p:spPr>
          <a:xfrm>
            <a:off x="6051600" y="1873080"/>
            <a:ext cx="187200" cy="362160"/>
          </a:xfrm>
          <a:custGeom>
            <a:avLst/>
            <a:gdLst/>
            <a:ahLst/>
            <a:rect l="l" t="t" r="r" b="b"/>
            <a:pathLst>
              <a:path w="139" h="265">
                <a:moveTo>
                  <a:pt x="22" y="30"/>
                </a:moveTo>
                <a:lnTo>
                  <a:pt x="16" y="16"/>
                </a:lnTo>
                <a:lnTo>
                  <a:pt x="22" y="4"/>
                </a:lnTo>
                <a:lnTo>
                  <a:pt x="38" y="0"/>
                </a:lnTo>
                <a:lnTo>
                  <a:pt x="54" y="8"/>
                </a:lnTo>
                <a:lnTo>
                  <a:pt x="78" y="84"/>
                </a:lnTo>
                <a:lnTo>
                  <a:pt x="86" y="92"/>
                </a:lnTo>
                <a:lnTo>
                  <a:pt x="88" y="118"/>
                </a:lnTo>
                <a:lnTo>
                  <a:pt x="92" y="128"/>
                </a:lnTo>
                <a:lnTo>
                  <a:pt x="102" y="138"/>
                </a:lnTo>
                <a:lnTo>
                  <a:pt x="100" y="174"/>
                </a:lnTo>
                <a:lnTo>
                  <a:pt x="114" y="188"/>
                </a:lnTo>
                <a:lnTo>
                  <a:pt x="118" y="200"/>
                </a:lnTo>
                <a:lnTo>
                  <a:pt x="136" y="200"/>
                </a:lnTo>
                <a:lnTo>
                  <a:pt x="138" y="208"/>
                </a:lnTo>
                <a:lnTo>
                  <a:pt x="126" y="222"/>
                </a:lnTo>
                <a:lnTo>
                  <a:pt x="120" y="234"/>
                </a:lnTo>
                <a:lnTo>
                  <a:pt x="104" y="234"/>
                </a:lnTo>
                <a:lnTo>
                  <a:pt x="100" y="252"/>
                </a:lnTo>
                <a:lnTo>
                  <a:pt x="88" y="252"/>
                </a:lnTo>
                <a:lnTo>
                  <a:pt x="26" y="264"/>
                </a:lnTo>
                <a:lnTo>
                  <a:pt x="10" y="232"/>
                </a:lnTo>
                <a:lnTo>
                  <a:pt x="18" y="196"/>
                </a:lnTo>
                <a:lnTo>
                  <a:pt x="0" y="178"/>
                </a:lnTo>
                <a:lnTo>
                  <a:pt x="18" y="156"/>
                </a:lnTo>
                <a:lnTo>
                  <a:pt x="16" y="140"/>
                </a:lnTo>
                <a:lnTo>
                  <a:pt x="8" y="126"/>
                </a:lnTo>
                <a:lnTo>
                  <a:pt x="14" y="114"/>
                </a:lnTo>
                <a:lnTo>
                  <a:pt x="32" y="108"/>
                </a:lnTo>
                <a:lnTo>
                  <a:pt x="32" y="96"/>
                </a:lnTo>
                <a:lnTo>
                  <a:pt x="40" y="84"/>
                </a:lnTo>
                <a:lnTo>
                  <a:pt x="26" y="76"/>
                </a:lnTo>
                <a:lnTo>
                  <a:pt x="26" y="64"/>
                </a:lnTo>
                <a:lnTo>
                  <a:pt x="30" y="48"/>
                </a:lnTo>
                <a:lnTo>
                  <a:pt x="22" y="30"/>
                </a:lnTo>
              </a:path>
            </a:pathLst>
          </a:custGeom>
          <a:solidFill>
            <a:srgbClr val="ccff33"/>
          </a:solidFill>
          <a:ln cap="rnd" w="12600">
            <a:solidFill>
              <a:srgbClr val="990099"/>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73" name=""/>
          <p:cNvSpPr/>
          <p:nvPr/>
        </p:nvSpPr>
        <p:spPr>
          <a:xfrm>
            <a:off x="6116760" y="1498680"/>
            <a:ext cx="355320" cy="609480"/>
          </a:xfrm>
          <a:custGeom>
            <a:avLst/>
            <a:gdLst/>
            <a:ahLst/>
            <a:rect l="l" t="t" r="r" b="b"/>
            <a:pathLst>
              <a:path w="267" h="445">
                <a:moveTo>
                  <a:pt x="0" y="248"/>
                </a:moveTo>
                <a:lnTo>
                  <a:pt x="20" y="222"/>
                </a:lnTo>
                <a:lnTo>
                  <a:pt x="20" y="180"/>
                </a:lnTo>
                <a:lnTo>
                  <a:pt x="30" y="156"/>
                </a:lnTo>
                <a:lnTo>
                  <a:pt x="28" y="136"/>
                </a:lnTo>
                <a:lnTo>
                  <a:pt x="18" y="96"/>
                </a:lnTo>
                <a:lnTo>
                  <a:pt x="40" y="32"/>
                </a:lnTo>
                <a:lnTo>
                  <a:pt x="46" y="26"/>
                </a:lnTo>
                <a:lnTo>
                  <a:pt x="46" y="12"/>
                </a:lnTo>
                <a:lnTo>
                  <a:pt x="62" y="6"/>
                </a:lnTo>
                <a:lnTo>
                  <a:pt x="74" y="24"/>
                </a:lnTo>
                <a:lnTo>
                  <a:pt x="94" y="24"/>
                </a:lnTo>
                <a:lnTo>
                  <a:pt x="96" y="20"/>
                </a:lnTo>
                <a:lnTo>
                  <a:pt x="110" y="16"/>
                </a:lnTo>
                <a:lnTo>
                  <a:pt x="118" y="0"/>
                </a:lnTo>
                <a:lnTo>
                  <a:pt x="126" y="12"/>
                </a:lnTo>
                <a:lnTo>
                  <a:pt x="126" y="20"/>
                </a:lnTo>
                <a:lnTo>
                  <a:pt x="162" y="38"/>
                </a:lnTo>
                <a:lnTo>
                  <a:pt x="182" y="132"/>
                </a:lnTo>
                <a:lnTo>
                  <a:pt x="198" y="150"/>
                </a:lnTo>
                <a:lnTo>
                  <a:pt x="226" y="150"/>
                </a:lnTo>
                <a:lnTo>
                  <a:pt x="230" y="158"/>
                </a:lnTo>
                <a:lnTo>
                  <a:pt x="228" y="178"/>
                </a:lnTo>
                <a:lnTo>
                  <a:pt x="236" y="188"/>
                </a:lnTo>
                <a:lnTo>
                  <a:pt x="262" y="194"/>
                </a:lnTo>
                <a:lnTo>
                  <a:pt x="266" y="212"/>
                </a:lnTo>
                <a:lnTo>
                  <a:pt x="256" y="240"/>
                </a:lnTo>
                <a:lnTo>
                  <a:pt x="226" y="268"/>
                </a:lnTo>
                <a:lnTo>
                  <a:pt x="200" y="270"/>
                </a:lnTo>
                <a:lnTo>
                  <a:pt x="192" y="276"/>
                </a:lnTo>
                <a:lnTo>
                  <a:pt x="186" y="292"/>
                </a:lnTo>
                <a:lnTo>
                  <a:pt x="180" y="294"/>
                </a:lnTo>
                <a:lnTo>
                  <a:pt x="160" y="282"/>
                </a:lnTo>
                <a:lnTo>
                  <a:pt x="158" y="296"/>
                </a:lnTo>
                <a:lnTo>
                  <a:pt x="164" y="314"/>
                </a:lnTo>
                <a:lnTo>
                  <a:pt x="164" y="332"/>
                </a:lnTo>
                <a:lnTo>
                  <a:pt x="152" y="336"/>
                </a:lnTo>
                <a:lnTo>
                  <a:pt x="114" y="334"/>
                </a:lnTo>
                <a:lnTo>
                  <a:pt x="116" y="352"/>
                </a:lnTo>
                <a:lnTo>
                  <a:pt x="110" y="366"/>
                </a:lnTo>
                <a:lnTo>
                  <a:pt x="98" y="366"/>
                </a:lnTo>
                <a:lnTo>
                  <a:pt x="94" y="394"/>
                </a:lnTo>
                <a:lnTo>
                  <a:pt x="90" y="408"/>
                </a:lnTo>
                <a:lnTo>
                  <a:pt x="82" y="414"/>
                </a:lnTo>
                <a:lnTo>
                  <a:pt x="84" y="444"/>
                </a:lnTo>
                <a:lnTo>
                  <a:pt x="66" y="444"/>
                </a:lnTo>
                <a:lnTo>
                  <a:pt x="60" y="430"/>
                </a:lnTo>
                <a:lnTo>
                  <a:pt x="44" y="418"/>
                </a:lnTo>
                <a:lnTo>
                  <a:pt x="50" y="386"/>
                </a:lnTo>
                <a:lnTo>
                  <a:pt x="36" y="368"/>
                </a:lnTo>
                <a:lnTo>
                  <a:pt x="32" y="336"/>
                </a:lnTo>
                <a:lnTo>
                  <a:pt x="22" y="318"/>
                </a:lnTo>
                <a:lnTo>
                  <a:pt x="0" y="248"/>
                </a:lnTo>
              </a:path>
            </a:pathLst>
          </a:custGeom>
          <a:solidFill>
            <a:srgbClr val="ccff33"/>
          </a:solidFill>
          <a:ln cap="rnd" w="12600">
            <a:solidFill>
              <a:srgbClr val="00cc66"/>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74" name=""/>
          <p:cNvSpPr/>
          <p:nvPr/>
        </p:nvSpPr>
        <p:spPr>
          <a:xfrm>
            <a:off x="5996160" y="2182680"/>
            <a:ext cx="361800" cy="174600"/>
          </a:xfrm>
          <a:custGeom>
            <a:avLst/>
            <a:gdLst/>
            <a:ahLst/>
            <a:rect l="l" t="t" r="r" b="b"/>
            <a:pathLst>
              <a:path w="273" h="129">
                <a:moveTo>
                  <a:pt x="12" y="54"/>
                </a:moveTo>
                <a:lnTo>
                  <a:pt x="68" y="40"/>
                </a:lnTo>
                <a:lnTo>
                  <a:pt x="132" y="26"/>
                </a:lnTo>
                <a:lnTo>
                  <a:pt x="146" y="24"/>
                </a:lnTo>
                <a:lnTo>
                  <a:pt x="146" y="6"/>
                </a:lnTo>
                <a:lnTo>
                  <a:pt x="164" y="10"/>
                </a:lnTo>
                <a:lnTo>
                  <a:pt x="168" y="0"/>
                </a:lnTo>
                <a:lnTo>
                  <a:pt x="180" y="4"/>
                </a:lnTo>
                <a:lnTo>
                  <a:pt x="182" y="36"/>
                </a:lnTo>
                <a:lnTo>
                  <a:pt x="186" y="52"/>
                </a:lnTo>
                <a:lnTo>
                  <a:pt x="202" y="72"/>
                </a:lnTo>
                <a:lnTo>
                  <a:pt x="210" y="88"/>
                </a:lnTo>
                <a:lnTo>
                  <a:pt x="230" y="88"/>
                </a:lnTo>
                <a:lnTo>
                  <a:pt x="242" y="82"/>
                </a:lnTo>
                <a:lnTo>
                  <a:pt x="234" y="72"/>
                </a:lnTo>
                <a:lnTo>
                  <a:pt x="234" y="56"/>
                </a:lnTo>
                <a:lnTo>
                  <a:pt x="246" y="60"/>
                </a:lnTo>
                <a:lnTo>
                  <a:pt x="262" y="66"/>
                </a:lnTo>
                <a:lnTo>
                  <a:pt x="268" y="76"/>
                </a:lnTo>
                <a:lnTo>
                  <a:pt x="258" y="90"/>
                </a:lnTo>
                <a:lnTo>
                  <a:pt x="254" y="104"/>
                </a:lnTo>
                <a:lnTo>
                  <a:pt x="272" y="102"/>
                </a:lnTo>
                <a:lnTo>
                  <a:pt x="268" y="120"/>
                </a:lnTo>
                <a:lnTo>
                  <a:pt x="254" y="128"/>
                </a:lnTo>
                <a:lnTo>
                  <a:pt x="252" y="110"/>
                </a:lnTo>
                <a:lnTo>
                  <a:pt x="242" y="112"/>
                </a:lnTo>
                <a:lnTo>
                  <a:pt x="218" y="114"/>
                </a:lnTo>
                <a:lnTo>
                  <a:pt x="208" y="104"/>
                </a:lnTo>
                <a:lnTo>
                  <a:pt x="200" y="114"/>
                </a:lnTo>
                <a:lnTo>
                  <a:pt x="192" y="120"/>
                </a:lnTo>
                <a:lnTo>
                  <a:pt x="182" y="120"/>
                </a:lnTo>
                <a:lnTo>
                  <a:pt x="182" y="106"/>
                </a:lnTo>
                <a:lnTo>
                  <a:pt x="166" y="104"/>
                </a:lnTo>
                <a:lnTo>
                  <a:pt x="162" y="88"/>
                </a:lnTo>
                <a:lnTo>
                  <a:pt x="158" y="82"/>
                </a:lnTo>
                <a:lnTo>
                  <a:pt x="146" y="88"/>
                </a:lnTo>
                <a:lnTo>
                  <a:pt x="120" y="90"/>
                </a:lnTo>
                <a:lnTo>
                  <a:pt x="98" y="98"/>
                </a:lnTo>
                <a:lnTo>
                  <a:pt x="70" y="104"/>
                </a:lnTo>
                <a:lnTo>
                  <a:pt x="56" y="118"/>
                </a:lnTo>
                <a:lnTo>
                  <a:pt x="44" y="106"/>
                </a:lnTo>
                <a:lnTo>
                  <a:pt x="32" y="120"/>
                </a:lnTo>
                <a:lnTo>
                  <a:pt x="14" y="120"/>
                </a:lnTo>
                <a:lnTo>
                  <a:pt x="0" y="104"/>
                </a:lnTo>
                <a:lnTo>
                  <a:pt x="12" y="54"/>
                </a:lnTo>
              </a:path>
            </a:pathLst>
          </a:custGeom>
          <a:solidFill>
            <a:srgbClr val="00f008"/>
          </a:solidFill>
          <a:ln cap="rnd" w="12600">
            <a:solidFill>
              <a:srgbClr val="919191"/>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75" name=""/>
          <p:cNvSpPr/>
          <p:nvPr/>
        </p:nvSpPr>
        <p:spPr>
          <a:xfrm>
            <a:off x="6173640" y="2297160"/>
            <a:ext cx="65160" cy="95040"/>
          </a:xfrm>
          <a:custGeom>
            <a:avLst/>
            <a:gdLst/>
            <a:ahLst/>
            <a:rect l="l" t="t" r="r" b="b"/>
            <a:pathLst>
              <a:path w="49" h="69">
                <a:moveTo>
                  <a:pt x="20" y="0"/>
                </a:moveTo>
                <a:lnTo>
                  <a:pt x="8" y="4"/>
                </a:lnTo>
                <a:lnTo>
                  <a:pt x="0" y="6"/>
                </a:lnTo>
                <a:lnTo>
                  <a:pt x="2" y="46"/>
                </a:lnTo>
                <a:lnTo>
                  <a:pt x="10" y="68"/>
                </a:lnTo>
                <a:lnTo>
                  <a:pt x="40" y="60"/>
                </a:lnTo>
                <a:lnTo>
                  <a:pt x="48" y="34"/>
                </a:lnTo>
                <a:lnTo>
                  <a:pt x="44" y="20"/>
                </a:lnTo>
                <a:lnTo>
                  <a:pt x="30" y="20"/>
                </a:lnTo>
                <a:lnTo>
                  <a:pt x="20" y="0"/>
                </a:lnTo>
              </a:path>
            </a:pathLst>
          </a:custGeom>
          <a:solidFill>
            <a:srgbClr val="00f008"/>
          </a:solidFill>
          <a:ln cap="rnd" w="12600">
            <a:solidFill>
              <a:srgbClr val="919191"/>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76" name=""/>
          <p:cNvSpPr/>
          <p:nvPr/>
        </p:nvSpPr>
        <p:spPr>
          <a:xfrm>
            <a:off x="6016680" y="2301840"/>
            <a:ext cx="168120" cy="174600"/>
          </a:xfrm>
          <a:custGeom>
            <a:avLst/>
            <a:gdLst/>
            <a:ahLst/>
            <a:rect l="l" t="t" r="r" b="b"/>
            <a:pathLst>
              <a:path w="127" h="127">
                <a:moveTo>
                  <a:pt x="116" y="0"/>
                </a:moveTo>
                <a:lnTo>
                  <a:pt x="120" y="40"/>
                </a:lnTo>
                <a:lnTo>
                  <a:pt x="126" y="64"/>
                </a:lnTo>
                <a:lnTo>
                  <a:pt x="122" y="78"/>
                </a:lnTo>
                <a:lnTo>
                  <a:pt x="102" y="84"/>
                </a:lnTo>
                <a:lnTo>
                  <a:pt x="78" y="92"/>
                </a:lnTo>
                <a:lnTo>
                  <a:pt x="66" y="104"/>
                </a:lnTo>
                <a:lnTo>
                  <a:pt x="54" y="120"/>
                </a:lnTo>
                <a:lnTo>
                  <a:pt x="34" y="126"/>
                </a:lnTo>
                <a:lnTo>
                  <a:pt x="2" y="118"/>
                </a:lnTo>
                <a:lnTo>
                  <a:pt x="22" y="108"/>
                </a:lnTo>
                <a:lnTo>
                  <a:pt x="10" y="92"/>
                </a:lnTo>
                <a:lnTo>
                  <a:pt x="8" y="76"/>
                </a:lnTo>
                <a:lnTo>
                  <a:pt x="4" y="58"/>
                </a:lnTo>
                <a:lnTo>
                  <a:pt x="0" y="30"/>
                </a:lnTo>
                <a:lnTo>
                  <a:pt x="20" y="32"/>
                </a:lnTo>
                <a:lnTo>
                  <a:pt x="30" y="20"/>
                </a:lnTo>
                <a:lnTo>
                  <a:pt x="42" y="30"/>
                </a:lnTo>
                <a:lnTo>
                  <a:pt x="56" y="14"/>
                </a:lnTo>
                <a:lnTo>
                  <a:pt x="116" y="0"/>
                </a:lnTo>
              </a:path>
            </a:pathLst>
          </a:custGeom>
          <a:solidFill>
            <a:srgbClr val="00f008"/>
          </a:solidFill>
          <a:ln cap="rnd" w="12600">
            <a:solidFill>
              <a:srgbClr val="919191"/>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77" name=""/>
          <p:cNvSpPr/>
          <p:nvPr/>
        </p:nvSpPr>
        <p:spPr>
          <a:xfrm>
            <a:off x="6049800" y="2425680"/>
            <a:ext cx="125640" cy="93600"/>
          </a:xfrm>
          <a:custGeom>
            <a:avLst/>
            <a:gdLst/>
            <a:ahLst/>
            <a:rect l="l" t="t" r="r" b="b"/>
            <a:pathLst>
              <a:path w="95" h="69">
                <a:moveTo>
                  <a:pt x="36" y="16"/>
                </a:moveTo>
                <a:lnTo>
                  <a:pt x="56" y="16"/>
                </a:lnTo>
                <a:lnTo>
                  <a:pt x="66" y="14"/>
                </a:lnTo>
                <a:lnTo>
                  <a:pt x="78" y="2"/>
                </a:lnTo>
                <a:lnTo>
                  <a:pt x="94" y="0"/>
                </a:lnTo>
                <a:lnTo>
                  <a:pt x="90" y="16"/>
                </a:lnTo>
                <a:lnTo>
                  <a:pt x="76" y="26"/>
                </a:lnTo>
                <a:lnTo>
                  <a:pt x="68" y="38"/>
                </a:lnTo>
                <a:lnTo>
                  <a:pt x="70" y="52"/>
                </a:lnTo>
                <a:lnTo>
                  <a:pt x="58" y="50"/>
                </a:lnTo>
                <a:lnTo>
                  <a:pt x="38" y="60"/>
                </a:lnTo>
                <a:lnTo>
                  <a:pt x="8" y="68"/>
                </a:lnTo>
                <a:lnTo>
                  <a:pt x="0" y="34"/>
                </a:lnTo>
                <a:lnTo>
                  <a:pt x="28" y="32"/>
                </a:lnTo>
                <a:lnTo>
                  <a:pt x="36" y="16"/>
                </a:lnTo>
              </a:path>
            </a:pathLst>
          </a:custGeom>
          <a:solidFill>
            <a:srgbClr val="00f008"/>
          </a:solidFill>
          <a:ln cap="rnd" w="12600">
            <a:solidFill>
              <a:srgbClr val="919191"/>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78" name=""/>
          <p:cNvSpPr/>
          <p:nvPr/>
        </p:nvSpPr>
        <p:spPr>
          <a:xfrm>
            <a:off x="6272280" y="2355840"/>
            <a:ext cx="36360" cy="23760"/>
          </a:xfrm>
          <a:custGeom>
            <a:avLst/>
            <a:gdLst/>
            <a:ahLst/>
            <a:rect l="l" t="t" r="r" b="b"/>
            <a:pathLst>
              <a:path w="27" h="15">
                <a:moveTo>
                  <a:pt x="2" y="0"/>
                </a:moveTo>
                <a:lnTo>
                  <a:pt x="26" y="2"/>
                </a:lnTo>
                <a:lnTo>
                  <a:pt x="22" y="8"/>
                </a:lnTo>
                <a:lnTo>
                  <a:pt x="0" y="14"/>
                </a:lnTo>
                <a:lnTo>
                  <a:pt x="2" y="0"/>
                </a:lnTo>
              </a:path>
            </a:pathLst>
          </a:custGeom>
          <a:solidFill>
            <a:srgbClr val="00f008"/>
          </a:solidFill>
          <a:ln cap="rnd" w="12600">
            <a:solidFill>
              <a:srgbClr val="919191"/>
            </a:solidFill>
            <a:round/>
          </a:ln>
        </p:spPr>
        <p:style>
          <a:lnRef idx="0"/>
          <a:fillRef idx="0"/>
          <a:effectRef idx="0"/>
          <a:fontRef idx="minor"/>
        </p:style>
        <p:txBody>
          <a:bodyPr lIns="90000" rIns="90000" tIns="-23040" bIns="-23040" anchor="t">
            <a:noAutofit/>
          </a:bodyPr>
          <a:p>
            <a:endParaRPr b="0" lang="en-US" sz="2400" strike="noStrike" u="none">
              <a:solidFill>
                <a:srgbClr val="ffffff"/>
              </a:solidFill>
              <a:effectLst/>
              <a:uFillTx/>
              <a:latin typeface="Times New Roman"/>
            </a:endParaRPr>
          </a:p>
        </p:txBody>
      </p:sp>
      <p:sp>
        <p:nvSpPr>
          <p:cNvPr id="679" name=""/>
          <p:cNvSpPr/>
          <p:nvPr/>
        </p:nvSpPr>
        <p:spPr>
          <a:xfrm>
            <a:off x="5186520" y="2778120"/>
            <a:ext cx="768240" cy="453960"/>
          </a:xfrm>
          <a:custGeom>
            <a:avLst/>
            <a:gdLst/>
            <a:ahLst/>
            <a:rect l="l" t="t" r="r" b="b"/>
            <a:pathLst>
              <a:path w="577" h="331">
                <a:moveTo>
                  <a:pt x="0" y="330"/>
                </a:moveTo>
                <a:lnTo>
                  <a:pt x="4" y="320"/>
                </a:lnTo>
                <a:lnTo>
                  <a:pt x="14" y="322"/>
                </a:lnTo>
                <a:lnTo>
                  <a:pt x="16" y="306"/>
                </a:lnTo>
                <a:lnTo>
                  <a:pt x="34" y="312"/>
                </a:lnTo>
                <a:lnTo>
                  <a:pt x="34" y="300"/>
                </a:lnTo>
                <a:lnTo>
                  <a:pt x="52" y="290"/>
                </a:lnTo>
                <a:lnTo>
                  <a:pt x="52" y="270"/>
                </a:lnTo>
                <a:lnTo>
                  <a:pt x="66" y="260"/>
                </a:lnTo>
                <a:lnTo>
                  <a:pt x="74" y="262"/>
                </a:lnTo>
                <a:lnTo>
                  <a:pt x="82" y="256"/>
                </a:lnTo>
                <a:lnTo>
                  <a:pt x="92" y="254"/>
                </a:lnTo>
                <a:lnTo>
                  <a:pt x="94" y="232"/>
                </a:lnTo>
                <a:lnTo>
                  <a:pt x="114" y="242"/>
                </a:lnTo>
                <a:lnTo>
                  <a:pt x="118" y="256"/>
                </a:lnTo>
                <a:lnTo>
                  <a:pt x="142" y="250"/>
                </a:lnTo>
                <a:lnTo>
                  <a:pt x="142" y="242"/>
                </a:lnTo>
                <a:lnTo>
                  <a:pt x="156" y="242"/>
                </a:lnTo>
                <a:lnTo>
                  <a:pt x="176" y="244"/>
                </a:lnTo>
                <a:lnTo>
                  <a:pt x="176" y="236"/>
                </a:lnTo>
                <a:lnTo>
                  <a:pt x="190" y="234"/>
                </a:lnTo>
                <a:lnTo>
                  <a:pt x="196" y="218"/>
                </a:lnTo>
                <a:lnTo>
                  <a:pt x="218" y="220"/>
                </a:lnTo>
                <a:lnTo>
                  <a:pt x="220" y="200"/>
                </a:lnTo>
                <a:lnTo>
                  <a:pt x="228" y="192"/>
                </a:lnTo>
                <a:lnTo>
                  <a:pt x="234" y="172"/>
                </a:lnTo>
                <a:lnTo>
                  <a:pt x="244" y="160"/>
                </a:lnTo>
                <a:lnTo>
                  <a:pt x="240" y="140"/>
                </a:lnTo>
                <a:lnTo>
                  <a:pt x="252" y="126"/>
                </a:lnTo>
                <a:lnTo>
                  <a:pt x="258" y="104"/>
                </a:lnTo>
                <a:lnTo>
                  <a:pt x="276" y="104"/>
                </a:lnTo>
                <a:lnTo>
                  <a:pt x="282" y="112"/>
                </a:lnTo>
                <a:lnTo>
                  <a:pt x="300" y="78"/>
                </a:lnTo>
                <a:lnTo>
                  <a:pt x="322" y="76"/>
                </a:lnTo>
                <a:lnTo>
                  <a:pt x="326" y="62"/>
                </a:lnTo>
                <a:lnTo>
                  <a:pt x="320" y="50"/>
                </a:lnTo>
                <a:lnTo>
                  <a:pt x="340" y="46"/>
                </a:lnTo>
                <a:lnTo>
                  <a:pt x="336" y="24"/>
                </a:lnTo>
                <a:lnTo>
                  <a:pt x="334" y="4"/>
                </a:lnTo>
                <a:lnTo>
                  <a:pt x="360" y="22"/>
                </a:lnTo>
                <a:lnTo>
                  <a:pt x="384" y="18"/>
                </a:lnTo>
                <a:lnTo>
                  <a:pt x="388" y="2"/>
                </a:lnTo>
                <a:lnTo>
                  <a:pt x="402" y="0"/>
                </a:lnTo>
                <a:lnTo>
                  <a:pt x="406" y="18"/>
                </a:lnTo>
                <a:lnTo>
                  <a:pt x="446" y="22"/>
                </a:lnTo>
                <a:lnTo>
                  <a:pt x="448" y="38"/>
                </a:lnTo>
                <a:lnTo>
                  <a:pt x="432" y="48"/>
                </a:lnTo>
                <a:lnTo>
                  <a:pt x="438" y="90"/>
                </a:lnTo>
                <a:lnTo>
                  <a:pt x="468" y="90"/>
                </a:lnTo>
                <a:lnTo>
                  <a:pt x="480" y="102"/>
                </a:lnTo>
                <a:lnTo>
                  <a:pt x="496" y="112"/>
                </a:lnTo>
                <a:lnTo>
                  <a:pt x="514" y="108"/>
                </a:lnTo>
                <a:lnTo>
                  <a:pt x="522" y="122"/>
                </a:lnTo>
                <a:lnTo>
                  <a:pt x="514" y="132"/>
                </a:lnTo>
                <a:lnTo>
                  <a:pt x="516" y="156"/>
                </a:lnTo>
                <a:lnTo>
                  <a:pt x="514" y="172"/>
                </a:lnTo>
                <a:lnTo>
                  <a:pt x="522" y="190"/>
                </a:lnTo>
                <a:lnTo>
                  <a:pt x="522" y="204"/>
                </a:lnTo>
                <a:lnTo>
                  <a:pt x="556" y="204"/>
                </a:lnTo>
                <a:lnTo>
                  <a:pt x="576" y="236"/>
                </a:lnTo>
                <a:lnTo>
                  <a:pt x="496" y="254"/>
                </a:lnTo>
                <a:lnTo>
                  <a:pt x="380" y="276"/>
                </a:lnTo>
                <a:lnTo>
                  <a:pt x="232" y="296"/>
                </a:lnTo>
                <a:lnTo>
                  <a:pt x="0" y="330"/>
                </a:lnTo>
              </a:path>
            </a:pathLst>
          </a:custGeom>
          <a:solidFill>
            <a:srgbClr val="ccff33"/>
          </a:solidFill>
          <a:ln cap="rnd" w="12600">
            <a:solidFill>
              <a:srgbClr val="00cc66"/>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80" name=""/>
          <p:cNvSpPr/>
          <p:nvPr/>
        </p:nvSpPr>
        <p:spPr>
          <a:xfrm>
            <a:off x="5140440" y="3097080"/>
            <a:ext cx="849240" cy="397080"/>
          </a:xfrm>
          <a:custGeom>
            <a:avLst/>
            <a:gdLst/>
            <a:ahLst/>
            <a:rect l="l" t="t" r="r" b="b"/>
            <a:pathLst>
              <a:path w="639" h="289">
                <a:moveTo>
                  <a:pt x="180" y="74"/>
                </a:moveTo>
                <a:lnTo>
                  <a:pt x="178" y="106"/>
                </a:lnTo>
                <a:lnTo>
                  <a:pt x="160" y="106"/>
                </a:lnTo>
                <a:lnTo>
                  <a:pt x="164" y="132"/>
                </a:lnTo>
                <a:lnTo>
                  <a:pt x="144" y="132"/>
                </a:lnTo>
                <a:lnTo>
                  <a:pt x="136" y="140"/>
                </a:lnTo>
                <a:lnTo>
                  <a:pt x="120" y="148"/>
                </a:lnTo>
                <a:lnTo>
                  <a:pt x="108" y="148"/>
                </a:lnTo>
                <a:lnTo>
                  <a:pt x="102" y="170"/>
                </a:lnTo>
                <a:lnTo>
                  <a:pt x="74" y="174"/>
                </a:lnTo>
                <a:lnTo>
                  <a:pt x="70" y="188"/>
                </a:lnTo>
                <a:lnTo>
                  <a:pt x="52" y="198"/>
                </a:lnTo>
                <a:lnTo>
                  <a:pt x="38" y="206"/>
                </a:lnTo>
                <a:lnTo>
                  <a:pt x="20" y="210"/>
                </a:lnTo>
                <a:lnTo>
                  <a:pt x="18" y="216"/>
                </a:lnTo>
                <a:lnTo>
                  <a:pt x="24" y="226"/>
                </a:lnTo>
                <a:lnTo>
                  <a:pt x="4" y="244"/>
                </a:lnTo>
                <a:lnTo>
                  <a:pt x="0" y="258"/>
                </a:lnTo>
                <a:lnTo>
                  <a:pt x="42" y="254"/>
                </a:lnTo>
                <a:lnTo>
                  <a:pt x="82" y="248"/>
                </a:lnTo>
                <a:lnTo>
                  <a:pt x="94" y="248"/>
                </a:lnTo>
                <a:lnTo>
                  <a:pt x="112" y="252"/>
                </a:lnTo>
                <a:lnTo>
                  <a:pt x="140" y="214"/>
                </a:lnTo>
                <a:lnTo>
                  <a:pt x="182" y="216"/>
                </a:lnTo>
                <a:lnTo>
                  <a:pt x="194" y="206"/>
                </a:lnTo>
                <a:lnTo>
                  <a:pt x="266" y="206"/>
                </a:lnTo>
                <a:lnTo>
                  <a:pt x="278" y="222"/>
                </a:lnTo>
                <a:lnTo>
                  <a:pt x="366" y="222"/>
                </a:lnTo>
                <a:lnTo>
                  <a:pt x="460" y="288"/>
                </a:lnTo>
                <a:lnTo>
                  <a:pt x="462" y="282"/>
                </a:lnTo>
                <a:lnTo>
                  <a:pt x="468" y="282"/>
                </a:lnTo>
                <a:lnTo>
                  <a:pt x="472" y="288"/>
                </a:lnTo>
                <a:lnTo>
                  <a:pt x="506" y="286"/>
                </a:lnTo>
                <a:lnTo>
                  <a:pt x="512" y="270"/>
                </a:lnTo>
                <a:lnTo>
                  <a:pt x="514" y="236"/>
                </a:lnTo>
                <a:lnTo>
                  <a:pt x="534" y="218"/>
                </a:lnTo>
                <a:lnTo>
                  <a:pt x="546" y="206"/>
                </a:lnTo>
                <a:lnTo>
                  <a:pt x="550" y="196"/>
                </a:lnTo>
                <a:lnTo>
                  <a:pt x="558" y="198"/>
                </a:lnTo>
                <a:lnTo>
                  <a:pt x="574" y="182"/>
                </a:lnTo>
                <a:lnTo>
                  <a:pt x="604" y="176"/>
                </a:lnTo>
                <a:lnTo>
                  <a:pt x="606" y="162"/>
                </a:lnTo>
                <a:lnTo>
                  <a:pt x="626" y="146"/>
                </a:lnTo>
                <a:lnTo>
                  <a:pt x="584" y="148"/>
                </a:lnTo>
                <a:lnTo>
                  <a:pt x="586" y="138"/>
                </a:lnTo>
                <a:lnTo>
                  <a:pt x="580" y="118"/>
                </a:lnTo>
                <a:lnTo>
                  <a:pt x="596" y="116"/>
                </a:lnTo>
                <a:lnTo>
                  <a:pt x="614" y="106"/>
                </a:lnTo>
                <a:lnTo>
                  <a:pt x="626" y="106"/>
                </a:lnTo>
                <a:lnTo>
                  <a:pt x="630" y="88"/>
                </a:lnTo>
                <a:lnTo>
                  <a:pt x="638" y="80"/>
                </a:lnTo>
                <a:lnTo>
                  <a:pt x="634" y="50"/>
                </a:lnTo>
                <a:lnTo>
                  <a:pt x="624" y="58"/>
                </a:lnTo>
                <a:lnTo>
                  <a:pt x="572" y="64"/>
                </a:lnTo>
                <a:lnTo>
                  <a:pt x="564" y="58"/>
                </a:lnTo>
                <a:lnTo>
                  <a:pt x="594" y="32"/>
                </a:lnTo>
                <a:lnTo>
                  <a:pt x="606" y="34"/>
                </a:lnTo>
                <a:lnTo>
                  <a:pt x="622" y="38"/>
                </a:lnTo>
                <a:lnTo>
                  <a:pt x="634" y="32"/>
                </a:lnTo>
                <a:lnTo>
                  <a:pt x="612" y="0"/>
                </a:lnTo>
                <a:lnTo>
                  <a:pt x="532" y="20"/>
                </a:lnTo>
                <a:lnTo>
                  <a:pt x="330" y="54"/>
                </a:lnTo>
                <a:lnTo>
                  <a:pt x="180" y="74"/>
                </a:lnTo>
              </a:path>
            </a:pathLst>
          </a:custGeom>
          <a:solidFill>
            <a:srgbClr val="ccff33"/>
          </a:solidFill>
          <a:ln cap="rnd" w="12600">
            <a:solidFill>
              <a:srgbClr val="00cc66"/>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81" name=""/>
          <p:cNvSpPr/>
          <p:nvPr/>
        </p:nvSpPr>
        <p:spPr>
          <a:xfrm>
            <a:off x="4540320" y="3198960"/>
            <a:ext cx="838080" cy="315720"/>
          </a:xfrm>
          <a:custGeom>
            <a:avLst/>
            <a:gdLst/>
            <a:ahLst/>
            <a:rect l="l" t="t" r="r" b="b"/>
            <a:pathLst>
              <a:path w="631" h="231">
                <a:moveTo>
                  <a:pt x="630" y="0"/>
                </a:moveTo>
                <a:lnTo>
                  <a:pt x="628" y="28"/>
                </a:lnTo>
                <a:lnTo>
                  <a:pt x="612" y="30"/>
                </a:lnTo>
                <a:lnTo>
                  <a:pt x="614" y="54"/>
                </a:lnTo>
                <a:lnTo>
                  <a:pt x="600" y="58"/>
                </a:lnTo>
                <a:lnTo>
                  <a:pt x="572" y="74"/>
                </a:lnTo>
                <a:lnTo>
                  <a:pt x="560" y="72"/>
                </a:lnTo>
                <a:lnTo>
                  <a:pt x="554" y="96"/>
                </a:lnTo>
                <a:lnTo>
                  <a:pt x="530" y="98"/>
                </a:lnTo>
                <a:lnTo>
                  <a:pt x="522" y="112"/>
                </a:lnTo>
                <a:lnTo>
                  <a:pt x="490" y="130"/>
                </a:lnTo>
                <a:lnTo>
                  <a:pt x="470" y="136"/>
                </a:lnTo>
                <a:lnTo>
                  <a:pt x="476" y="148"/>
                </a:lnTo>
                <a:lnTo>
                  <a:pt x="450" y="170"/>
                </a:lnTo>
                <a:lnTo>
                  <a:pt x="448" y="182"/>
                </a:lnTo>
                <a:lnTo>
                  <a:pt x="300" y="202"/>
                </a:lnTo>
                <a:lnTo>
                  <a:pt x="212" y="216"/>
                </a:lnTo>
                <a:lnTo>
                  <a:pt x="126" y="222"/>
                </a:lnTo>
                <a:lnTo>
                  <a:pt x="10" y="230"/>
                </a:lnTo>
                <a:lnTo>
                  <a:pt x="8" y="216"/>
                </a:lnTo>
                <a:lnTo>
                  <a:pt x="14" y="212"/>
                </a:lnTo>
                <a:lnTo>
                  <a:pt x="0" y="200"/>
                </a:lnTo>
                <a:lnTo>
                  <a:pt x="10" y="180"/>
                </a:lnTo>
                <a:lnTo>
                  <a:pt x="22" y="172"/>
                </a:lnTo>
                <a:lnTo>
                  <a:pt x="24" y="158"/>
                </a:lnTo>
                <a:lnTo>
                  <a:pt x="34" y="146"/>
                </a:lnTo>
                <a:lnTo>
                  <a:pt x="34" y="130"/>
                </a:lnTo>
                <a:lnTo>
                  <a:pt x="42" y="96"/>
                </a:lnTo>
                <a:lnTo>
                  <a:pt x="48" y="90"/>
                </a:lnTo>
                <a:lnTo>
                  <a:pt x="62" y="84"/>
                </a:lnTo>
                <a:lnTo>
                  <a:pt x="96" y="86"/>
                </a:lnTo>
                <a:lnTo>
                  <a:pt x="112" y="86"/>
                </a:lnTo>
                <a:lnTo>
                  <a:pt x="162" y="54"/>
                </a:lnTo>
                <a:lnTo>
                  <a:pt x="172" y="62"/>
                </a:lnTo>
                <a:lnTo>
                  <a:pt x="194" y="64"/>
                </a:lnTo>
                <a:lnTo>
                  <a:pt x="206" y="48"/>
                </a:lnTo>
                <a:lnTo>
                  <a:pt x="296" y="48"/>
                </a:lnTo>
                <a:lnTo>
                  <a:pt x="428" y="34"/>
                </a:lnTo>
                <a:lnTo>
                  <a:pt x="556" y="12"/>
                </a:lnTo>
                <a:lnTo>
                  <a:pt x="630" y="0"/>
                </a:lnTo>
              </a:path>
            </a:pathLst>
          </a:custGeom>
          <a:solidFill>
            <a:srgbClr val="ccff33"/>
          </a:solidFill>
          <a:ln cap="rnd" w="12600">
            <a:solidFill>
              <a:srgbClr val="00cc66"/>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82" name=""/>
          <p:cNvSpPr/>
          <p:nvPr/>
        </p:nvSpPr>
        <p:spPr>
          <a:xfrm>
            <a:off x="5248440" y="3379680"/>
            <a:ext cx="501480" cy="393840"/>
          </a:xfrm>
          <a:custGeom>
            <a:avLst/>
            <a:gdLst/>
            <a:ahLst/>
            <a:rect l="l" t="t" r="r" b="b"/>
            <a:pathLst>
              <a:path w="379" h="289">
                <a:moveTo>
                  <a:pt x="12" y="42"/>
                </a:moveTo>
                <a:lnTo>
                  <a:pt x="32" y="44"/>
                </a:lnTo>
                <a:lnTo>
                  <a:pt x="60" y="6"/>
                </a:lnTo>
                <a:lnTo>
                  <a:pt x="82" y="8"/>
                </a:lnTo>
                <a:lnTo>
                  <a:pt x="102" y="10"/>
                </a:lnTo>
                <a:lnTo>
                  <a:pt x="114" y="0"/>
                </a:lnTo>
                <a:lnTo>
                  <a:pt x="186" y="0"/>
                </a:lnTo>
                <a:lnTo>
                  <a:pt x="194" y="16"/>
                </a:lnTo>
                <a:lnTo>
                  <a:pt x="286" y="16"/>
                </a:lnTo>
                <a:lnTo>
                  <a:pt x="378" y="80"/>
                </a:lnTo>
                <a:lnTo>
                  <a:pt x="374" y="94"/>
                </a:lnTo>
                <a:lnTo>
                  <a:pt x="340" y="142"/>
                </a:lnTo>
                <a:lnTo>
                  <a:pt x="338" y="170"/>
                </a:lnTo>
                <a:lnTo>
                  <a:pt x="320" y="168"/>
                </a:lnTo>
                <a:lnTo>
                  <a:pt x="322" y="190"/>
                </a:lnTo>
                <a:lnTo>
                  <a:pt x="316" y="196"/>
                </a:lnTo>
                <a:lnTo>
                  <a:pt x="298" y="198"/>
                </a:lnTo>
                <a:lnTo>
                  <a:pt x="294" y="214"/>
                </a:lnTo>
                <a:lnTo>
                  <a:pt x="288" y="228"/>
                </a:lnTo>
                <a:lnTo>
                  <a:pt x="270" y="230"/>
                </a:lnTo>
                <a:lnTo>
                  <a:pt x="262" y="236"/>
                </a:lnTo>
                <a:lnTo>
                  <a:pt x="250" y="236"/>
                </a:lnTo>
                <a:lnTo>
                  <a:pt x="242" y="246"/>
                </a:lnTo>
                <a:lnTo>
                  <a:pt x="246" y="270"/>
                </a:lnTo>
                <a:lnTo>
                  <a:pt x="240" y="280"/>
                </a:lnTo>
                <a:lnTo>
                  <a:pt x="232" y="288"/>
                </a:lnTo>
                <a:lnTo>
                  <a:pt x="214" y="274"/>
                </a:lnTo>
                <a:lnTo>
                  <a:pt x="204" y="250"/>
                </a:lnTo>
                <a:lnTo>
                  <a:pt x="192" y="250"/>
                </a:lnTo>
                <a:lnTo>
                  <a:pt x="188" y="228"/>
                </a:lnTo>
                <a:lnTo>
                  <a:pt x="180" y="220"/>
                </a:lnTo>
                <a:lnTo>
                  <a:pt x="170" y="206"/>
                </a:lnTo>
                <a:lnTo>
                  <a:pt x="158" y="206"/>
                </a:lnTo>
                <a:lnTo>
                  <a:pt x="154" y="202"/>
                </a:lnTo>
                <a:lnTo>
                  <a:pt x="142" y="204"/>
                </a:lnTo>
                <a:lnTo>
                  <a:pt x="134" y="196"/>
                </a:lnTo>
                <a:lnTo>
                  <a:pt x="136" y="186"/>
                </a:lnTo>
                <a:lnTo>
                  <a:pt x="124" y="172"/>
                </a:lnTo>
                <a:lnTo>
                  <a:pt x="110" y="168"/>
                </a:lnTo>
                <a:lnTo>
                  <a:pt x="110" y="154"/>
                </a:lnTo>
                <a:lnTo>
                  <a:pt x="92" y="140"/>
                </a:lnTo>
                <a:lnTo>
                  <a:pt x="82" y="140"/>
                </a:lnTo>
                <a:lnTo>
                  <a:pt x="80" y="128"/>
                </a:lnTo>
                <a:lnTo>
                  <a:pt x="64" y="122"/>
                </a:lnTo>
                <a:lnTo>
                  <a:pt x="52" y="110"/>
                </a:lnTo>
                <a:lnTo>
                  <a:pt x="38" y="88"/>
                </a:lnTo>
                <a:lnTo>
                  <a:pt x="30" y="84"/>
                </a:lnTo>
                <a:lnTo>
                  <a:pt x="10" y="80"/>
                </a:lnTo>
                <a:lnTo>
                  <a:pt x="0" y="68"/>
                </a:lnTo>
                <a:lnTo>
                  <a:pt x="4" y="60"/>
                </a:lnTo>
                <a:lnTo>
                  <a:pt x="12" y="42"/>
                </a:lnTo>
              </a:path>
            </a:pathLst>
          </a:custGeom>
          <a:solidFill>
            <a:srgbClr val="ccff33"/>
          </a:solidFill>
          <a:ln cap="rnd" w="12600">
            <a:solidFill>
              <a:srgbClr val="00cc66"/>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83" name=""/>
          <p:cNvSpPr/>
          <p:nvPr/>
        </p:nvSpPr>
        <p:spPr>
          <a:xfrm>
            <a:off x="5019840" y="3435480"/>
            <a:ext cx="534960" cy="582480"/>
          </a:xfrm>
          <a:custGeom>
            <a:avLst/>
            <a:gdLst/>
            <a:ahLst/>
            <a:rect l="l" t="t" r="r" b="b"/>
            <a:pathLst>
              <a:path w="403" h="427">
                <a:moveTo>
                  <a:pt x="0" y="24"/>
                </a:moveTo>
                <a:lnTo>
                  <a:pt x="88" y="12"/>
                </a:lnTo>
                <a:lnTo>
                  <a:pt x="178" y="0"/>
                </a:lnTo>
                <a:lnTo>
                  <a:pt x="172" y="24"/>
                </a:lnTo>
                <a:lnTo>
                  <a:pt x="180" y="42"/>
                </a:lnTo>
                <a:lnTo>
                  <a:pt x="210" y="46"/>
                </a:lnTo>
                <a:lnTo>
                  <a:pt x="226" y="74"/>
                </a:lnTo>
                <a:lnTo>
                  <a:pt x="250" y="86"/>
                </a:lnTo>
                <a:lnTo>
                  <a:pt x="252" y="98"/>
                </a:lnTo>
                <a:lnTo>
                  <a:pt x="264" y="100"/>
                </a:lnTo>
                <a:lnTo>
                  <a:pt x="278" y="110"/>
                </a:lnTo>
                <a:lnTo>
                  <a:pt x="278" y="126"/>
                </a:lnTo>
                <a:lnTo>
                  <a:pt x="304" y="138"/>
                </a:lnTo>
                <a:lnTo>
                  <a:pt x="306" y="156"/>
                </a:lnTo>
                <a:lnTo>
                  <a:pt x="308" y="164"/>
                </a:lnTo>
                <a:lnTo>
                  <a:pt x="328" y="162"/>
                </a:lnTo>
                <a:lnTo>
                  <a:pt x="346" y="168"/>
                </a:lnTo>
                <a:lnTo>
                  <a:pt x="356" y="190"/>
                </a:lnTo>
                <a:lnTo>
                  <a:pt x="362" y="210"/>
                </a:lnTo>
                <a:lnTo>
                  <a:pt x="380" y="212"/>
                </a:lnTo>
                <a:lnTo>
                  <a:pt x="384" y="236"/>
                </a:lnTo>
                <a:lnTo>
                  <a:pt x="402" y="248"/>
                </a:lnTo>
                <a:lnTo>
                  <a:pt x="402" y="272"/>
                </a:lnTo>
                <a:lnTo>
                  <a:pt x="386" y="274"/>
                </a:lnTo>
                <a:lnTo>
                  <a:pt x="388" y="284"/>
                </a:lnTo>
                <a:lnTo>
                  <a:pt x="380" y="292"/>
                </a:lnTo>
                <a:lnTo>
                  <a:pt x="388" y="304"/>
                </a:lnTo>
                <a:lnTo>
                  <a:pt x="392" y="320"/>
                </a:lnTo>
                <a:lnTo>
                  <a:pt x="380" y="326"/>
                </a:lnTo>
                <a:lnTo>
                  <a:pt x="378" y="352"/>
                </a:lnTo>
                <a:lnTo>
                  <a:pt x="372" y="354"/>
                </a:lnTo>
                <a:lnTo>
                  <a:pt x="380" y="364"/>
                </a:lnTo>
                <a:lnTo>
                  <a:pt x="378" y="390"/>
                </a:lnTo>
                <a:lnTo>
                  <a:pt x="362" y="386"/>
                </a:lnTo>
                <a:lnTo>
                  <a:pt x="354" y="378"/>
                </a:lnTo>
                <a:lnTo>
                  <a:pt x="342" y="380"/>
                </a:lnTo>
                <a:lnTo>
                  <a:pt x="336" y="390"/>
                </a:lnTo>
                <a:lnTo>
                  <a:pt x="338" y="404"/>
                </a:lnTo>
                <a:lnTo>
                  <a:pt x="344" y="408"/>
                </a:lnTo>
                <a:lnTo>
                  <a:pt x="344" y="426"/>
                </a:lnTo>
                <a:lnTo>
                  <a:pt x="332" y="424"/>
                </a:lnTo>
                <a:lnTo>
                  <a:pt x="322" y="412"/>
                </a:lnTo>
                <a:lnTo>
                  <a:pt x="232" y="414"/>
                </a:lnTo>
                <a:lnTo>
                  <a:pt x="104" y="418"/>
                </a:lnTo>
                <a:lnTo>
                  <a:pt x="90" y="392"/>
                </a:lnTo>
                <a:lnTo>
                  <a:pt x="90" y="384"/>
                </a:lnTo>
                <a:lnTo>
                  <a:pt x="84" y="376"/>
                </a:lnTo>
                <a:lnTo>
                  <a:pt x="72" y="378"/>
                </a:lnTo>
                <a:lnTo>
                  <a:pt x="76" y="366"/>
                </a:lnTo>
                <a:lnTo>
                  <a:pt x="84" y="324"/>
                </a:lnTo>
                <a:lnTo>
                  <a:pt x="76" y="320"/>
                </a:lnTo>
                <a:lnTo>
                  <a:pt x="78" y="296"/>
                </a:lnTo>
                <a:lnTo>
                  <a:pt x="92" y="276"/>
                </a:lnTo>
                <a:lnTo>
                  <a:pt x="80" y="272"/>
                </a:lnTo>
                <a:lnTo>
                  <a:pt x="72" y="262"/>
                </a:lnTo>
                <a:lnTo>
                  <a:pt x="60" y="258"/>
                </a:lnTo>
                <a:lnTo>
                  <a:pt x="58" y="246"/>
                </a:lnTo>
                <a:lnTo>
                  <a:pt x="70" y="234"/>
                </a:lnTo>
                <a:lnTo>
                  <a:pt x="68" y="228"/>
                </a:lnTo>
                <a:lnTo>
                  <a:pt x="58" y="220"/>
                </a:lnTo>
                <a:lnTo>
                  <a:pt x="36" y="138"/>
                </a:lnTo>
                <a:lnTo>
                  <a:pt x="0" y="24"/>
                </a:lnTo>
              </a:path>
            </a:pathLst>
          </a:custGeom>
          <a:solidFill>
            <a:srgbClr val="ccff33"/>
          </a:solidFill>
          <a:ln cap="rnd" w="12600">
            <a:solidFill>
              <a:srgbClr val="00cc66"/>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84" name=""/>
          <p:cNvSpPr/>
          <p:nvPr/>
        </p:nvSpPr>
        <p:spPr>
          <a:xfrm>
            <a:off x="4754520" y="3465360"/>
            <a:ext cx="387360" cy="668520"/>
          </a:xfrm>
          <a:custGeom>
            <a:avLst/>
            <a:gdLst/>
            <a:ahLst/>
            <a:rect l="l" t="t" r="r" b="b"/>
            <a:pathLst>
              <a:path w="291" h="487">
                <a:moveTo>
                  <a:pt x="0" y="24"/>
                </a:moveTo>
                <a:lnTo>
                  <a:pt x="90" y="16"/>
                </a:lnTo>
                <a:lnTo>
                  <a:pt x="200" y="0"/>
                </a:lnTo>
                <a:lnTo>
                  <a:pt x="256" y="196"/>
                </a:lnTo>
                <a:lnTo>
                  <a:pt x="266" y="204"/>
                </a:lnTo>
                <a:lnTo>
                  <a:pt x="254" y="224"/>
                </a:lnTo>
                <a:lnTo>
                  <a:pt x="258" y="234"/>
                </a:lnTo>
                <a:lnTo>
                  <a:pt x="270" y="240"/>
                </a:lnTo>
                <a:lnTo>
                  <a:pt x="290" y="252"/>
                </a:lnTo>
                <a:lnTo>
                  <a:pt x="274" y="268"/>
                </a:lnTo>
                <a:lnTo>
                  <a:pt x="274" y="294"/>
                </a:lnTo>
                <a:lnTo>
                  <a:pt x="284" y="302"/>
                </a:lnTo>
                <a:lnTo>
                  <a:pt x="270" y="352"/>
                </a:lnTo>
                <a:lnTo>
                  <a:pt x="286" y="352"/>
                </a:lnTo>
                <a:lnTo>
                  <a:pt x="290" y="370"/>
                </a:lnTo>
                <a:lnTo>
                  <a:pt x="130" y="392"/>
                </a:lnTo>
                <a:lnTo>
                  <a:pt x="96" y="394"/>
                </a:lnTo>
                <a:lnTo>
                  <a:pt x="80" y="404"/>
                </a:lnTo>
                <a:lnTo>
                  <a:pt x="78" y="412"/>
                </a:lnTo>
                <a:lnTo>
                  <a:pt x="84" y="424"/>
                </a:lnTo>
                <a:lnTo>
                  <a:pt x="110" y="428"/>
                </a:lnTo>
                <a:lnTo>
                  <a:pt x="100" y="438"/>
                </a:lnTo>
                <a:lnTo>
                  <a:pt x="110" y="462"/>
                </a:lnTo>
                <a:lnTo>
                  <a:pt x="104" y="468"/>
                </a:lnTo>
                <a:lnTo>
                  <a:pt x="94" y="486"/>
                </a:lnTo>
                <a:lnTo>
                  <a:pt x="86" y="484"/>
                </a:lnTo>
                <a:lnTo>
                  <a:pt x="68" y="464"/>
                </a:lnTo>
                <a:lnTo>
                  <a:pt x="62" y="454"/>
                </a:lnTo>
                <a:lnTo>
                  <a:pt x="52" y="452"/>
                </a:lnTo>
                <a:lnTo>
                  <a:pt x="46" y="480"/>
                </a:lnTo>
                <a:lnTo>
                  <a:pt x="26" y="478"/>
                </a:lnTo>
                <a:lnTo>
                  <a:pt x="12" y="356"/>
                </a:lnTo>
                <a:lnTo>
                  <a:pt x="4" y="174"/>
                </a:lnTo>
                <a:lnTo>
                  <a:pt x="0" y="24"/>
                </a:lnTo>
              </a:path>
            </a:pathLst>
          </a:custGeom>
          <a:solidFill>
            <a:srgbClr val="ccff33"/>
          </a:solidFill>
          <a:ln cap="rnd" w="12600">
            <a:solidFill>
              <a:srgbClr val="00cc66"/>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85" name=""/>
          <p:cNvSpPr/>
          <p:nvPr/>
        </p:nvSpPr>
        <p:spPr>
          <a:xfrm>
            <a:off x="4859280" y="3949560"/>
            <a:ext cx="925560" cy="722520"/>
          </a:xfrm>
          <a:custGeom>
            <a:avLst/>
            <a:gdLst/>
            <a:ahLst/>
            <a:rect l="l" t="t" r="r" b="b"/>
            <a:pathLst>
              <a:path w="697" h="529">
                <a:moveTo>
                  <a:pt x="30" y="106"/>
                </a:moveTo>
                <a:lnTo>
                  <a:pt x="42" y="108"/>
                </a:lnTo>
                <a:lnTo>
                  <a:pt x="46" y="98"/>
                </a:lnTo>
                <a:lnTo>
                  <a:pt x="58" y="114"/>
                </a:lnTo>
                <a:lnTo>
                  <a:pt x="68" y="98"/>
                </a:lnTo>
                <a:lnTo>
                  <a:pt x="74" y="90"/>
                </a:lnTo>
                <a:lnTo>
                  <a:pt x="90" y="98"/>
                </a:lnTo>
                <a:lnTo>
                  <a:pt x="96" y="94"/>
                </a:lnTo>
                <a:lnTo>
                  <a:pt x="96" y="84"/>
                </a:lnTo>
                <a:lnTo>
                  <a:pt x="104" y="86"/>
                </a:lnTo>
                <a:lnTo>
                  <a:pt x="110" y="108"/>
                </a:lnTo>
                <a:lnTo>
                  <a:pt x="148" y="112"/>
                </a:lnTo>
                <a:lnTo>
                  <a:pt x="168" y="100"/>
                </a:lnTo>
                <a:lnTo>
                  <a:pt x="180" y="108"/>
                </a:lnTo>
                <a:lnTo>
                  <a:pt x="178" y="132"/>
                </a:lnTo>
                <a:lnTo>
                  <a:pt x="194" y="134"/>
                </a:lnTo>
                <a:lnTo>
                  <a:pt x="204" y="158"/>
                </a:lnTo>
                <a:lnTo>
                  <a:pt x="220" y="158"/>
                </a:lnTo>
                <a:lnTo>
                  <a:pt x="232" y="144"/>
                </a:lnTo>
                <a:lnTo>
                  <a:pt x="244" y="140"/>
                </a:lnTo>
                <a:lnTo>
                  <a:pt x="262" y="142"/>
                </a:lnTo>
                <a:lnTo>
                  <a:pt x="276" y="132"/>
                </a:lnTo>
                <a:lnTo>
                  <a:pt x="278" y="114"/>
                </a:lnTo>
                <a:lnTo>
                  <a:pt x="286" y="100"/>
                </a:lnTo>
                <a:lnTo>
                  <a:pt x="300" y="96"/>
                </a:lnTo>
                <a:lnTo>
                  <a:pt x="322" y="100"/>
                </a:lnTo>
                <a:lnTo>
                  <a:pt x="338" y="114"/>
                </a:lnTo>
                <a:lnTo>
                  <a:pt x="338" y="130"/>
                </a:lnTo>
                <a:lnTo>
                  <a:pt x="358" y="134"/>
                </a:lnTo>
                <a:lnTo>
                  <a:pt x="388" y="150"/>
                </a:lnTo>
                <a:lnTo>
                  <a:pt x="390" y="170"/>
                </a:lnTo>
                <a:lnTo>
                  <a:pt x="418" y="176"/>
                </a:lnTo>
                <a:lnTo>
                  <a:pt x="434" y="196"/>
                </a:lnTo>
                <a:lnTo>
                  <a:pt x="438" y="226"/>
                </a:lnTo>
                <a:lnTo>
                  <a:pt x="432" y="230"/>
                </a:lnTo>
                <a:lnTo>
                  <a:pt x="424" y="236"/>
                </a:lnTo>
                <a:lnTo>
                  <a:pt x="424" y="252"/>
                </a:lnTo>
                <a:lnTo>
                  <a:pt x="434" y="270"/>
                </a:lnTo>
                <a:lnTo>
                  <a:pt x="434" y="286"/>
                </a:lnTo>
                <a:lnTo>
                  <a:pt x="440" y="306"/>
                </a:lnTo>
                <a:lnTo>
                  <a:pt x="454" y="292"/>
                </a:lnTo>
                <a:lnTo>
                  <a:pt x="470" y="286"/>
                </a:lnTo>
                <a:lnTo>
                  <a:pt x="450" y="326"/>
                </a:lnTo>
                <a:lnTo>
                  <a:pt x="458" y="340"/>
                </a:lnTo>
                <a:lnTo>
                  <a:pt x="466" y="348"/>
                </a:lnTo>
                <a:lnTo>
                  <a:pt x="480" y="370"/>
                </a:lnTo>
                <a:lnTo>
                  <a:pt x="502" y="378"/>
                </a:lnTo>
                <a:lnTo>
                  <a:pt x="504" y="366"/>
                </a:lnTo>
                <a:lnTo>
                  <a:pt x="516" y="370"/>
                </a:lnTo>
                <a:lnTo>
                  <a:pt x="510" y="390"/>
                </a:lnTo>
                <a:lnTo>
                  <a:pt x="508" y="410"/>
                </a:lnTo>
                <a:lnTo>
                  <a:pt x="524" y="416"/>
                </a:lnTo>
                <a:lnTo>
                  <a:pt x="540" y="436"/>
                </a:lnTo>
                <a:lnTo>
                  <a:pt x="538" y="454"/>
                </a:lnTo>
                <a:lnTo>
                  <a:pt x="546" y="460"/>
                </a:lnTo>
                <a:lnTo>
                  <a:pt x="578" y="460"/>
                </a:lnTo>
                <a:lnTo>
                  <a:pt x="590" y="470"/>
                </a:lnTo>
                <a:lnTo>
                  <a:pt x="588" y="480"/>
                </a:lnTo>
                <a:lnTo>
                  <a:pt x="604" y="478"/>
                </a:lnTo>
                <a:lnTo>
                  <a:pt x="604" y="494"/>
                </a:lnTo>
                <a:lnTo>
                  <a:pt x="616" y="510"/>
                </a:lnTo>
                <a:lnTo>
                  <a:pt x="612" y="526"/>
                </a:lnTo>
                <a:lnTo>
                  <a:pt x="634" y="528"/>
                </a:lnTo>
                <a:lnTo>
                  <a:pt x="644" y="518"/>
                </a:lnTo>
                <a:lnTo>
                  <a:pt x="680" y="520"/>
                </a:lnTo>
                <a:lnTo>
                  <a:pt x="696" y="504"/>
                </a:lnTo>
                <a:lnTo>
                  <a:pt x="684" y="470"/>
                </a:lnTo>
                <a:lnTo>
                  <a:pt x="694" y="462"/>
                </a:lnTo>
                <a:lnTo>
                  <a:pt x="692" y="368"/>
                </a:lnTo>
                <a:lnTo>
                  <a:pt x="688" y="350"/>
                </a:lnTo>
                <a:lnTo>
                  <a:pt x="658" y="312"/>
                </a:lnTo>
                <a:lnTo>
                  <a:pt x="652" y="298"/>
                </a:lnTo>
                <a:lnTo>
                  <a:pt x="644" y="278"/>
                </a:lnTo>
                <a:lnTo>
                  <a:pt x="616" y="234"/>
                </a:lnTo>
                <a:lnTo>
                  <a:pt x="608" y="198"/>
                </a:lnTo>
                <a:lnTo>
                  <a:pt x="602" y="182"/>
                </a:lnTo>
                <a:lnTo>
                  <a:pt x="590" y="178"/>
                </a:lnTo>
                <a:lnTo>
                  <a:pt x="576" y="144"/>
                </a:lnTo>
                <a:lnTo>
                  <a:pt x="554" y="114"/>
                </a:lnTo>
                <a:lnTo>
                  <a:pt x="530" y="82"/>
                </a:lnTo>
                <a:lnTo>
                  <a:pt x="518" y="54"/>
                </a:lnTo>
                <a:lnTo>
                  <a:pt x="500" y="52"/>
                </a:lnTo>
                <a:lnTo>
                  <a:pt x="512" y="36"/>
                </a:lnTo>
                <a:lnTo>
                  <a:pt x="500" y="12"/>
                </a:lnTo>
                <a:lnTo>
                  <a:pt x="482" y="8"/>
                </a:lnTo>
                <a:lnTo>
                  <a:pt x="468" y="0"/>
                </a:lnTo>
                <a:lnTo>
                  <a:pt x="454" y="18"/>
                </a:lnTo>
                <a:lnTo>
                  <a:pt x="464" y="32"/>
                </a:lnTo>
                <a:lnTo>
                  <a:pt x="464" y="52"/>
                </a:lnTo>
                <a:lnTo>
                  <a:pt x="440" y="34"/>
                </a:lnTo>
                <a:lnTo>
                  <a:pt x="338" y="38"/>
                </a:lnTo>
                <a:lnTo>
                  <a:pt x="222" y="42"/>
                </a:lnTo>
                <a:lnTo>
                  <a:pt x="210" y="16"/>
                </a:lnTo>
                <a:lnTo>
                  <a:pt x="82" y="34"/>
                </a:lnTo>
                <a:lnTo>
                  <a:pt x="24" y="42"/>
                </a:lnTo>
                <a:lnTo>
                  <a:pt x="6" y="48"/>
                </a:lnTo>
                <a:lnTo>
                  <a:pt x="0" y="62"/>
                </a:lnTo>
                <a:lnTo>
                  <a:pt x="12" y="74"/>
                </a:lnTo>
                <a:lnTo>
                  <a:pt x="32" y="74"/>
                </a:lnTo>
                <a:lnTo>
                  <a:pt x="20" y="86"/>
                </a:lnTo>
                <a:lnTo>
                  <a:pt x="30" y="106"/>
                </a:lnTo>
              </a:path>
            </a:pathLst>
          </a:custGeom>
          <a:solidFill>
            <a:srgbClr val="ccff33"/>
          </a:solidFill>
          <a:ln cap="rnd" w="12600">
            <a:solidFill>
              <a:srgbClr val="00cc66"/>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86" name=""/>
          <p:cNvSpPr/>
          <p:nvPr/>
        </p:nvSpPr>
        <p:spPr>
          <a:xfrm>
            <a:off x="4432320" y="3500280"/>
            <a:ext cx="352440" cy="649440"/>
          </a:xfrm>
          <a:custGeom>
            <a:avLst/>
            <a:gdLst/>
            <a:ahLst/>
            <a:rect l="l" t="t" r="r" b="b"/>
            <a:pathLst>
              <a:path w="267" h="475">
                <a:moveTo>
                  <a:pt x="94" y="10"/>
                </a:moveTo>
                <a:lnTo>
                  <a:pt x="90" y="18"/>
                </a:lnTo>
                <a:lnTo>
                  <a:pt x="82" y="16"/>
                </a:lnTo>
                <a:lnTo>
                  <a:pt x="60" y="36"/>
                </a:lnTo>
                <a:lnTo>
                  <a:pt x="60" y="72"/>
                </a:lnTo>
                <a:lnTo>
                  <a:pt x="52" y="66"/>
                </a:lnTo>
                <a:lnTo>
                  <a:pt x="38" y="84"/>
                </a:lnTo>
                <a:lnTo>
                  <a:pt x="24" y="88"/>
                </a:lnTo>
                <a:lnTo>
                  <a:pt x="26" y="104"/>
                </a:lnTo>
                <a:lnTo>
                  <a:pt x="30" y="118"/>
                </a:lnTo>
                <a:lnTo>
                  <a:pt x="36" y="134"/>
                </a:lnTo>
                <a:lnTo>
                  <a:pt x="20" y="144"/>
                </a:lnTo>
                <a:lnTo>
                  <a:pt x="30" y="176"/>
                </a:lnTo>
                <a:lnTo>
                  <a:pt x="24" y="182"/>
                </a:lnTo>
                <a:lnTo>
                  <a:pt x="24" y="206"/>
                </a:lnTo>
                <a:lnTo>
                  <a:pt x="40" y="218"/>
                </a:lnTo>
                <a:lnTo>
                  <a:pt x="42" y="232"/>
                </a:lnTo>
                <a:lnTo>
                  <a:pt x="34" y="242"/>
                </a:lnTo>
                <a:lnTo>
                  <a:pt x="42" y="250"/>
                </a:lnTo>
                <a:lnTo>
                  <a:pt x="52" y="276"/>
                </a:lnTo>
                <a:lnTo>
                  <a:pt x="42" y="286"/>
                </a:lnTo>
                <a:lnTo>
                  <a:pt x="34" y="316"/>
                </a:lnTo>
                <a:lnTo>
                  <a:pt x="18" y="330"/>
                </a:lnTo>
                <a:lnTo>
                  <a:pt x="18" y="354"/>
                </a:lnTo>
                <a:lnTo>
                  <a:pt x="0" y="382"/>
                </a:lnTo>
                <a:lnTo>
                  <a:pt x="20" y="406"/>
                </a:lnTo>
                <a:lnTo>
                  <a:pt x="70" y="404"/>
                </a:lnTo>
                <a:lnTo>
                  <a:pt x="132" y="396"/>
                </a:lnTo>
                <a:lnTo>
                  <a:pt x="158" y="398"/>
                </a:lnTo>
                <a:lnTo>
                  <a:pt x="152" y="418"/>
                </a:lnTo>
                <a:lnTo>
                  <a:pt x="184" y="474"/>
                </a:lnTo>
                <a:lnTo>
                  <a:pt x="218" y="450"/>
                </a:lnTo>
                <a:lnTo>
                  <a:pt x="266" y="452"/>
                </a:lnTo>
                <a:lnTo>
                  <a:pt x="254" y="288"/>
                </a:lnTo>
                <a:lnTo>
                  <a:pt x="242" y="0"/>
                </a:lnTo>
                <a:lnTo>
                  <a:pt x="94" y="10"/>
                </a:lnTo>
              </a:path>
            </a:pathLst>
          </a:custGeom>
          <a:solidFill>
            <a:srgbClr val="ccff33"/>
          </a:solidFill>
          <a:ln cap="rnd" w="12600">
            <a:solidFill>
              <a:srgbClr val="00cc66"/>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87" name=""/>
          <p:cNvSpPr/>
          <p:nvPr/>
        </p:nvSpPr>
        <p:spPr>
          <a:xfrm>
            <a:off x="2835360" y="3324240"/>
            <a:ext cx="1392120" cy="1414440"/>
          </a:xfrm>
          <a:custGeom>
            <a:avLst/>
            <a:gdLst/>
            <a:ahLst/>
            <a:rect l="l" t="t" r="r" b="b"/>
            <a:pathLst>
              <a:path w="1046" h="1033">
                <a:moveTo>
                  <a:pt x="6" y="408"/>
                </a:moveTo>
                <a:lnTo>
                  <a:pt x="0" y="424"/>
                </a:lnTo>
                <a:lnTo>
                  <a:pt x="12" y="430"/>
                </a:lnTo>
                <a:lnTo>
                  <a:pt x="28" y="448"/>
                </a:lnTo>
                <a:lnTo>
                  <a:pt x="30" y="470"/>
                </a:lnTo>
                <a:lnTo>
                  <a:pt x="48" y="474"/>
                </a:lnTo>
                <a:lnTo>
                  <a:pt x="60" y="488"/>
                </a:lnTo>
                <a:lnTo>
                  <a:pt x="70" y="506"/>
                </a:lnTo>
                <a:lnTo>
                  <a:pt x="82" y="510"/>
                </a:lnTo>
                <a:lnTo>
                  <a:pt x="102" y="542"/>
                </a:lnTo>
                <a:lnTo>
                  <a:pt x="130" y="544"/>
                </a:lnTo>
                <a:lnTo>
                  <a:pt x="126" y="558"/>
                </a:lnTo>
                <a:lnTo>
                  <a:pt x="136" y="590"/>
                </a:lnTo>
                <a:lnTo>
                  <a:pt x="138" y="634"/>
                </a:lnTo>
                <a:lnTo>
                  <a:pt x="152" y="648"/>
                </a:lnTo>
                <a:lnTo>
                  <a:pt x="160" y="660"/>
                </a:lnTo>
                <a:lnTo>
                  <a:pt x="168" y="664"/>
                </a:lnTo>
                <a:lnTo>
                  <a:pt x="196" y="692"/>
                </a:lnTo>
                <a:lnTo>
                  <a:pt x="208" y="698"/>
                </a:lnTo>
                <a:lnTo>
                  <a:pt x="216" y="700"/>
                </a:lnTo>
                <a:lnTo>
                  <a:pt x="224" y="712"/>
                </a:lnTo>
                <a:lnTo>
                  <a:pt x="266" y="724"/>
                </a:lnTo>
                <a:lnTo>
                  <a:pt x="282" y="704"/>
                </a:lnTo>
                <a:lnTo>
                  <a:pt x="292" y="694"/>
                </a:lnTo>
                <a:lnTo>
                  <a:pt x="286" y="666"/>
                </a:lnTo>
                <a:lnTo>
                  <a:pt x="294" y="656"/>
                </a:lnTo>
                <a:lnTo>
                  <a:pt x="318" y="654"/>
                </a:lnTo>
                <a:lnTo>
                  <a:pt x="324" y="646"/>
                </a:lnTo>
                <a:lnTo>
                  <a:pt x="328" y="636"/>
                </a:lnTo>
                <a:lnTo>
                  <a:pt x="338" y="638"/>
                </a:lnTo>
                <a:lnTo>
                  <a:pt x="340" y="648"/>
                </a:lnTo>
                <a:lnTo>
                  <a:pt x="366" y="650"/>
                </a:lnTo>
                <a:lnTo>
                  <a:pt x="408" y="656"/>
                </a:lnTo>
                <a:lnTo>
                  <a:pt x="424" y="672"/>
                </a:lnTo>
                <a:lnTo>
                  <a:pt x="456" y="714"/>
                </a:lnTo>
                <a:lnTo>
                  <a:pt x="472" y="744"/>
                </a:lnTo>
                <a:lnTo>
                  <a:pt x="474" y="760"/>
                </a:lnTo>
                <a:lnTo>
                  <a:pt x="516" y="826"/>
                </a:lnTo>
                <a:lnTo>
                  <a:pt x="523" y="846"/>
                </a:lnTo>
                <a:lnTo>
                  <a:pt x="555" y="868"/>
                </a:lnTo>
                <a:lnTo>
                  <a:pt x="557" y="894"/>
                </a:lnTo>
                <a:lnTo>
                  <a:pt x="565" y="912"/>
                </a:lnTo>
                <a:lnTo>
                  <a:pt x="571" y="946"/>
                </a:lnTo>
                <a:lnTo>
                  <a:pt x="585" y="952"/>
                </a:lnTo>
                <a:lnTo>
                  <a:pt x="587" y="966"/>
                </a:lnTo>
                <a:lnTo>
                  <a:pt x="587" y="992"/>
                </a:lnTo>
                <a:lnTo>
                  <a:pt x="597" y="992"/>
                </a:lnTo>
                <a:lnTo>
                  <a:pt x="613" y="986"/>
                </a:lnTo>
                <a:lnTo>
                  <a:pt x="633" y="1008"/>
                </a:lnTo>
                <a:lnTo>
                  <a:pt x="651" y="1008"/>
                </a:lnTo>
                <a:lnTo>
                  <a:pt x="669" y="1020"/>
                </a:lnTo>
                <a:lnTo>
                  <a:pt x="693" y="1024"/>
                </a:lnTo>
                <a:lnTo>
                  <a:pt x="711" y="1018"/>
                </a:lnTo>
                <a:lnTo>
                  <a:pt x="727" y="1032"/>
                </a:lnTo>
                <a:lnTo>
                  <a:pt x="745" y="1032"/>
                </a:lnTo>
                <a:lnTo>
                  <a:pt x="753" y="1024"/>
                </a:lnTo>
                <a:lnTo>
                  <a:pt x="763" y="1022"/>
                </a:lnTo>
                <a:lnTo>
                  <a:pt x="775" y="1002"/>
                </a:lnTo>
                <a:lnTo>
                  <a:pt x="753" y="1006"/>
                </a:lnTo>
                <a:lnTo>
                  <a:pt x="741" y="982"/>
                </a:lnTo>
                <a:lnTo>
                  <a:pt x="737" y="976"/>
                </a:lnTo>
                <a:lnTo>
                  <a:pt x="735" y="940"/>
                </a:lnTo>
                <a:lnTo>
                  <a:pt x="727" y="926"/>
                </a:lnTo>
                <a:lnTo>
                  <a:pt x="737" y="908"/>
                </a:lnTo>
                <a:lnTo>
                  <a:pt x="737" y="888"/>
                </a:lnTo>
                <a:lnTo>
                  <a:pt x="747" y="874"/>
                </a:lnTo>
                <a:lnTo>
                  <a:pt x="745" y="856"/>
                </a:lnTo>
                <a:lnTo>
                  <a:pt x="743" y="844"/>
                </a:lnTo>
                <a:lnTo>
                  <a:pt x="755" y="838"/>
                </a:lnTo>
                <a:lnTo>
                  <a:pt x="761" y="820"/>
                </a:lnTo>
                <a:lnTo>
                  <a:pt x="775" y="818"/>
                </a:lnTo>
                <a:lnTo>
                  <a:pt x="791" y="808"/>
                </a:lnTo>
                <a:lnTo>
                  <a:pt x="795" y="796"/>
                </a:lnTo>
                <a:lnTo>
                  <a:pt x="809" y="800"/>
                </a:lnTo>
                <a:lnTo>
                  <a:pt x="819" y="790"/>
                </a:lnTo>
                <a:lnTo>
                  <a:pt x="815" y="772"/>
                </a:lnTo>
                <a:lnTo>
                  <a:pt x="827" y="778"/>
                </a:lnTo>
                <a:lnTo>
                  <a:pt x="859" y="778"/>
                </a:lnTo>
                <a:lnTo>
                  <a:pt x="891" y="758"/>
                </a:lnTo>
                <a:lnTo>
                  <a:pt x="907" y="740"/>
                </a:lnTo>
                <a:lnTo>
                  <a:pt x="925" y="732"/>
                </a:lnTo>
                <a:lnTo>
                  <a:pt x="941" y="714"/>
                </a:lnTo>
                <a:lnTo>
                  <a:pt x="957" y="708"/>
                </a:lnTo>
                <a:lnTo>
                  <a:pt x="951" y="686"/>
                </a:lnTo>
                <a:lnTo>
                  <a:pt x="935" y="670"/>
                </a:lnTo>
                <a:lnTo>
                  <a:pt x="935" y="648"/>
                </a:lnTo>
                <a:lnTo>
                  <a:pt x="953" y="662"/>
                </a:lnTo>
                <a:lnTo>
                  <a:pt x="965" y="686"/>
                </a:lnTo>
                <a:lnTo>
                  <a:pt x="1001" y="686"/>
                </a:lnTo>
                <a:lnTo>
                  <a:pt x="1017" y="662"/>
                </a:lnTo>
                <a:lnTo>
                  <a:pt x="1019" y="650"/>
                </a:lnTo>
                <a:lnTo>
                  <a:pt x="1031" y="636"/>
                </a:lnTo>
                <a:lnTo>
                  <a:pt x="1035" y="624"/>
                </a:lnTo>
                <a:lnTo>
                  <a:pt x="1029" y="610"/>
                </a:lnTo>
                <a:lnTo>
                  <a:pt x="1031" y="602"/>
                </a:lnTo>
                <a:lnTo>
                  <a:pt x="1037" y="596"/>
                </a:lnTo>
                <a:lnTo>
                  <a:pt x="1035" y="570"/>
                </a:lnTo>
                <a:lnTo>
                  <a:pt x="1043" y="552"/>
                </a:lnTo>
                <a:lnTo>
                  <a:pt x="1045" y="520"/>
                </a:lnTo>
                <a:lnTo>
                  <a:pt x="1037" y="508"/>
                </a:lnTo>
                <a:lnTo>
                  <a:pt x="1023" y="480"/>
                </a:lnTo>
                <a:lnTo>
                  <a:pt x="1021" y="458"/>
                </a:lnTo>
                <a:lnTo>
                  <a:pt x="999" y="442"/>
                </a:lnTo>
                <a:lnTo>
                  <a:pt x="993" y="292"/>
                </a:lnTo>
                <a:lnTo>
                  <a:pt x="959" y="290"/>
                </a:lnTo>
                <a:lnTo>
                  <a:pt x="951" y="274"/>
                </a:lnTo>
                <a:lnTo>
                  <a:pt x="937" y="280"/>
                </a:lnTo>
                <a:lnTo>
                  <a:pt x="923" y="256"/>
                </a:lnTo>
                <a:lnTo>
                  <a:pt x="913" y="254"/>
                </a:lnTo>
                <a:lnTo>
                  <a:pt x="893" y="272"/>
                </a:lnTo>
                <a:lnTo>
                  <a:pt x="877" y="258"/>
                </a:lnTo>
                <a:lnTo>
                  <a:pt x="863" y="256"/>
                </a:lnTo>
                <a:lnTo>
                  <a:pt x="843" y="272"/>
                </a:lnTo>
                <a:lnTo>
                  <a:pt x="817" y="268"/>
                </a:lnTo>
                <a:lnTo>
                  <a:pt x="797" y="260"/>
                </a:lnTo>
                <a:lnTo>
                  <a:pt x="777" y="262"/>
                </a:lnTo>
                <a:lnTo>
                  <a:pt x="763" y="276"/>
                </a:lnTo>
                <a:lnTo>
                  <a:pt x="739" y="258"/>
                </a:lnTo>
                <a:lnTo>
                  <a:pt x="705" y="262"/>
                </a:lnTo>
                <a:lnTo>
                  <a:pt x="687" y="248"/>
                </a:lnTo>
                <a:lnTo>
                  <a:pt x="677" y="230"/>
                </a:lnTo>
                <a:lnTo>
                  <a:pt x="657" y="224"/>
                </a:lnTo>
                <a:lnTo>
                  <a:pt x="645" y="234"/>
                </a:lnTo>
                <a:lnTo>
                  <a:pt x="607" y="234"/>
                </a:lnTo>
                <a:lnTo>
                  <a:pt x="601" y="222"/>
                </a:lnTo>
                <a:lnTo>
                  <a:pt x="595" y="208"/>
                </a:lnTo>
                <a:lnTo>
                  <a:pt x="587" y="200"/>
                </a:lnTo>
                <a:lnTo>
                  <a:pt x="559" y="212"/>
                </a:lnTo>
                <a:lnTo>
                  <a:pt x="547" y="206"/>
                </a:lnTo>
                <a:lnTo>
                  <a:pt x="539" y="170"/>
                </a:lnTo>
                <a:lnTo>
                  <a:pt x="531" y="96"/>
                </a:lnTo>
                <a:lnTo>
                  <a:pt x="523" y="16"/>
                </a:lnTo>
                <a:lnTo>
                  <a:pt x="308" y="0"/>
                </a:lnTo>
                <a:lnTo>
                  <a:pt x="282" y="422"/>
                </a:lnTo>
                <a:lnTo>
                  <a:pt x="6" y="408"/>
                </a:lnTo>
              </a:path>
            </a:pathLst>
          </a:custGeom>
          <a:solidFill>
            <a:srgbClr val="ccff33"/>
          </a:solidFill>
          <a:ln cap="rnd" w="12600">
            <a:solidFill>
              <a:srgbClr val="00cc66"/>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88" name=""/>
          <p:cNvSpPr/>
          <p:nvPr/>
        </p:nvSpPr>
        <p:spPr>
          <a:xfrm>
            <a:off x="5214960" y="2222640"/>
            <a:ext cx="6480" cy="1440"/>
          </a:xfrm>
          <a:custGeom>
            <a:avLst/>
            <a:gdLst/>
            <a:ahLst/>
            <a:rect l="l" t="t" r="r" b="b"/>
            <a:pathLst>
              <a:path w="5" h="1">
                <a:moveTo>
                  <a:pt x="0" y="0"/>
                </a:moveTo>
                <a:lnTo>
                  <a:pt x="4" y="0"/>
                </a:lnTo>
              </a:path>
            </a:pathLst>
          </a:custGeom>
          <a:solidFill>
            <a:srgbClr val="00f008"/>
          </a:solidFill>
          <a:ln cap="rnd" w="12600">
            <a:solidFill>
              <a:srgbClr val="919191"/>
            </a:solidFill>
            <a:round/>
          </a:ln>
        </p:spPr>
        <p:style>
          <a:lnRef idx="0"/>
          <a:fillRef idx="0"/>
          <a:effectRef idx="0"/>
          <a:fontRef idx="minor"/>
        </p:style>
        <p:txBody>
          <a:bodyPr lIns="90000" rIns="90000" tIns="-45360" bIns="-45360" anchor="t">
            <a:noAutofit/>
          </a:bodyPr>
          <a:p>
            <a:endParaRPr b="0" lang="en-US" sz="2400" strike="noStrike" u="none">
              <a:solidFill>
                <a:srgbClr val="ffffff"/>
              </a:solidFill>
              <a:effectLst/>
              <a:uFillTx/>
              <a:latin typeface="Times New Roman"/>
            </a:endParaRPr>
          </a:p>
        </p:txBody>
      </p:sp>
      <p:sp>
        <p:nvSpPr>
          <p:cNvPr id="689" name=""/>
          <p:cNvSpPr/>
          <p:nvPr/>
        </p:nvSpPr>
        <p:spPr>
          <a:xfrm>
            <a:off x="1596960" y="1108080"/>
            <a:ext cx="762120" cy="1440"/>
          </a:xfrm>
          <a:custGeom>
            <a:avLst/>
            <a:gdLst/>
            <a:ahLst/>
            <a:rect l="l" t="t" r="r" b="b"/>
            <a:pathLst>
              <a:path w="574" h="1">
                <a:moveTo>
                  <a:pt x="573" y="0"/>
                </a:moveTo>
                <a:lnTo>
                  <a:pt x="0" y="0"/>
                </a:lnTo>
              </a:path>
            </a:pathLst>
          </a:custGeom>
          <a:solidFill>
            <a:srgbClr val="00f008"/>
          </a:solidFill>
          <a:ln cap="rnd" w="12600">
            <a:solidFill>
              <a:srgbClr val="919191"/>
            </a:solidFill>
            <a:round/>
          </a:ln>
        </p:spPr>
        <p:style>
          <a:lnRef idx="0"/>
          <a:fillRef idx="0"/>
          <a:effectRef idx="0"/>
          <a:fontRef idx="minor"/>
        </p:style>
        <p:txBody>
          <a:bodyPr lIns="90000" rIns="90000" tIns="-45360" bIns="-45360" anchor="t">
            <a:noAutofit/>
          </a:bodyPr>
          <a:p>
            <a:endParaRPr b="0" lang="en-US" sz="2400" strike="noStrike" u="none">
              <a:solidFill>
                <a:srgbClr val="ffffff"/>
              </a:solidFill>
              <a:effectLst/>
              <a:uFillTx/>
              <a:latin typeface="Times New Roman"/>
            </a:endParaRPr>
          </a:p>
        </p:txBody>
      </p:sp>
      <p:sp>
        <p:nvSpPr>
          <p:cNvPr id="690" name=""/>
          <p:cNvSpPr/>
          <p:nvPr/>
        </p:nvSpPr>
        <p:spPr>
          <a:xfrm>
            <a:off x="5410080" y="1981080"/>
            <a:ext cx="631800" cy="809640"/>
          </a:xfrm>
          <a:custGeom>
            <a:avLst/>
            <a:gdLst/>
            <a:ahLst/>
            <a:rect l="l" t="t" r="r" b="b"/>
            <a:pathLst>
              <a:path w="475" h="593">
                <a:moveTo>
                  <a:pt x="382" y="0"/>
                </a:moveTo>
                <a:lnTo>
                  <a:pt x="364" y="10"/>
                </a:lnTo>
                <a:lnTo>
                  <a:pt x="322" y="8"/>
                </a:lnTo>
                <a:lnTo>
                  <a:pt x="292" y="22"/>
                </a:lnTo>
                <a:lnTo>
                  <a:pt x="254" y="42"/>
                </a:lnTo>
                <a:lnTo>
                  <a:pt x="238" y="60"/>
                </a:lnTo>
                <a:lnTo>
                  <a:pt x="238" y="84"/>
                </a:lnTo>
                <a:lnTo>
                  <a:pt x="216" y="98"/>
                </a:lnTo>
                <a:lnTo>
                  <a:pt x="202" y="114"/>
                </a:lnTo>
                <a:lnTo>
                  <a:pt x="202" y="122"/>
                </a:lnTo>
                <a:lnTo>
                  <a:pt x="214" y="136"/>
                </a:lnTo>
                <a:lnTo>
                  <a:pt x="216" y="142"/>
                </a:lnTo>
                <a:lnTo>
                  <a:pt x="210" y="154"/>
                </a:lnTo>
                <a:lnTo>
                  <a:pt x="214" y="164"/>
                </a:lnTo>
                <a:lnTo>
                  <a:pt x="218" y="176"/>
                </a:lnTo>
                <a:lnTo>
                  <a:pt x="214" y="186"/>
                </a:lnTo>
                <a:lnTo>
                  <a:pt x="200" y="188"/>
                </a:lnTo>
                <a:lnTo>
                  <a:pt x="180" y="216"/>
                </a:lnTo>
                <a:lnTo>
                  <a:pt x="156" y="222"/>
                </a:lnTo>
                <a:lnTo>
                  <a:pt x="100" y="222"/>
                </a:lnTo>
                <a:lnTo>
                  <a:pt x="98" y="230"/>
                </a:lnTo>
                <a:lnTo>
                  <a:pt x="44" y="230"/>
                </a:lnTo>
                <a:lnTo>
                  <a:pt x="32" y="242"/>
                </a:lnTo>
                <a:lnTo>
                  <a:pt x="30" y="262"/>
                </a:lnTo>
                <a:lnTo>
                  <a:pt x="40" y="274"/>
                </a:lnTo>
                <a:lnTo>
                  <a:pt x="52" y="290"/>
                </a:lnTo>
                <a:lnTo>
                  <a:pt x="48" y="306"/>
                </a:lnTo>
                <a:lnTo>
                  <a:pt x="22" y="330"/>
                </a:lnTo>
                <a:lnTo>
                  <a:pt x="0" y="350"/>
                </a:lnTo>
                <a:lnTo>
                  <a:pt x="10" y="364"/>
                </a:lnTo>
                <a:lnTo>
                  <a:pt x="4" y="378"/>
                </a:lnTo>
                <a:lnTo>
                  <a:pt x="92" y="364"/>
                </a:lnTo>
                <a:lnTo>
                  <a:pt x="318" y="312"/>
                </a:lnTo>
                <a:lnTo>
                  <a:pt x="322" y="322"/>
                </a:lnTo>
                <a:lnTo>
                  <a:pt x="340" y="328"/>
                </a:lnTo>
                <a:lnTo>
                  <a:pt x="342" y="352"/>
                </a:lnTo>
                <a:lnTo>
                  <a:pt x="362" y="354"/>
                </a:lnTo>
                <a:lnTo>
                  <a:pt x="368" y="364"/>
                </a:lnTo>
                <a:lnTo>
                  <a:pt x="360" y="376"/>
                </a:lnTo>
                <a:lnTo>
                  <a:pt x="358" y="394"/>
                </a:lnTo>
                <a:lnTo>
                  <a:pt x="350" y="406"/>
                </a:lnTo>
                <a:lnTo>
                  <a:pt x="356" y="420"/>
                </a:lnTo>
                <a:lnTo>
                  <a:pt x="346" y="426"/>
                </a:lnTo>
                <a:lnTo>
                  <a:pt x="356" y="448"/>
                </a:lnTo>
                <a:lnTo>
                  <a:pt x="354" y="464"/>
                </a:lnTo>
                <a:lnTo>
                  <a:pt x="380" y="466"/>
                </a:lnTo>
                <a:lnTo>
                  <a:pt x="386" y="482"/>
                </a:lnTo>
                <a:lnTo>
                  <a:pt x="374" y="508"/>
                </a:lnTo>
                <a:lnTo>
                  <a:pt x="348" y="526"/>
                </a:lnTo>
                <a:lnTo>
                  <a:pt x="350" y="540"/>
                </a:lnTo>
                <a:lnTo>
                  <a:pt x="356" y="548"/>
                </a:lnTo>
                <a:lnTo>
                  <a:pt x="362" y="566"/>
                </a:lnTo>
                <a:lnTo>
                  <a:pt x="376" y="564"/>
                </a:lnTo>
                <a:lnTo>
                  <a:pt x="390" y="568"/>
                </a:lnTo>
                <a:lnTo>
                  <a:pt x="400" y="574"/>
                </a:lnTo>
                <a:lnTo>
                  <a:pt x="414" y="592"/>
                </a:lnTo>
                <a:lnTo>
                  <a:pt x="424" y="582"/>
                </a:lnTo>
                <a:lnTo>
                  <a:pt x="422" y="568"/>
                </a:lnTo>
                <a:lnTo>
                  <a:pt x="438" y="554"/>
                </a:lnTo>
                <a:lnTo>
                  <a:pt x="448" y="538"/>
                </a:lnTo>
                <a:lnTo>
                  <a:pt x="446" y="500"/>
                </a:lnTo>
                <a:lnTo>
                  <a:pt x="454" y="488"/>
                </a:lnTo>
                <a:lnTo>
                  <a:pt x="452" y="446"/>
                </a:lnTo>
                <a:lnTo>
                  <a:pt x="446" y="438"/>
                </a:lnTo>
                <a:lnTo>
                  <a:pt x="436" y="436"/>
                </a:lnTo>
                <a:lnTo>
                  <a:pt x="430" y="436"/>
                </a:lnTo>
                <a:lnTo>
                  <a:pt x="432" y="424"/>
                </a:lnTo>
                <a:lnTo>
                  <a:pt x="438" y="406"/>
                </a:lnTo>
                <a:lnTo>
                  <a:pt x="446" y="418"/>
                </a:lnTo>
                <a:lnTo>
                  <a:pt x="448" y="426"/>
                </a:lnTo>
                <a:lnTo>
                  <a:pt x="474" y="414"/>
                </a:lnTo>
                <a:lnTo>
                  <a:pt x="474" y="398"/>
                </a:lnTo>
                <a:lnTo>
                  <a:pt x="470" y="388"/>
                </a:lnTo>
                <a:lnTo>
                  <a:pt x="468" y="380"/>
                </a:lnTo>
                <a:lnTo>
                  <a:pt x="458" y="378"/>
                </a:lnTo>
                <a:lnTo>
                  <a:pt x="448" y="370"/>
                </a:lnTo>
                <a:lnTo>
                  <a:pt x="466" y="360"/>
                </a:lnTo>
                <a:lnTo>
                  <a:pt x="450" y="346"/>
                </a:lnTo>
                <a:lnTo>
                  <a:pt x="448" y="330"/>
                </a:lnTo>
                <a:lnTo>
                  <a:pt x="442" y="286"/>
                </a:lnTo>
                <a:lnTo>
                  <a:pt x="442" y="282"/>
                </a:lnTo>
                <a:lnTo>
                  <a:pt x="428" y="272"/>
                </a:lnTo>
                <a:lnTo>
                  <a:pt x="440" y="224"/>
                </a:lnTo>
                <a:lnTo>
                  <a:pt x="436" y="210"/>
                </a:lnTo>
                <a:lnTo>
                  <a:pt x="430" y="194"/>
                </a:lnTo>
                <a:lnTo>
                  <a:pt x="432" y="180"/>
                </a:lnTo>
                <a:lnTo>
                  <a:pt x="420" y="140"/>
                </a:lnTo>
                <a:lnTo>
                  <a:pt x="400" y="140"/>
                </a:lnTo>
                <a:lnTo>
                  <a:pt x="406" y="120"/>
                </a:lnTo>
                <a:lnTo>
                  <a:pt x="406" y="104"/>
                </a:lnTo>
                <a:lnTo>
                  <a:pt x="392" y="90"/>
                </a:lnTo>
                <a:lnTo>
                  <a:pt x="400" y="76"/>
                </a:lnTo>
                <a:lnTo>
                  <a:pt x="394" y="56"/>
                </a:lnTo>
                <a:lnTo>
                  <a:pt x="382" y="40"/>
                </a:lnTo>
                <a:lnTo>
                  <a:pt x="382" y="0"/>
                </a:lnTo>
              </a:path>
            </a:pathLst>
          </a:custGeom>
          <a:solidFill>
            <a:srgbClr val="ccff33"/>
          </a:solidFill>
          <a:ln cap="rnd" w="12600">
            <a:solidFill>
              <a:srgbClr val="00cc66"/>
            </a:solidFill>
            <a:round/>
          </a:ln>
        </p:spPr>
        <p:style>
          <a:lnRef idx="0"/>
          <a:fillRef idx="0"/>
          <a:effectRef idx="0"/>
          <a:fontRef idx="minor"/>
        </p:style>
        <p:txBody>
          <a:bodyPr anchor="t">
            <a:noAutofit/>
          </a:bodyPr>
          <a:p>
            <a:endParaRPr b="0" lang="en-US" sz="2400" strike="noStrike" u="none">
              <a:solidFill>
                <a:srgbClr val="ffffff"/>
              </a:solidFill>
              <a:effectLst/>
              <a:uFillTx/>
              <a:latin typeface="Times New Roman"/>
            </a:endParaRPr>
          </a:p>
        </p:txBody>
      </p:sp>
      <p:sp>
        <p:nvSpPr>
          <p:cNvPr id="691" name=""/>
          <p:cNvSpPr/>
          <p:nvPr/>
        </p:nvSpPr>
        <p:spPr>
          <a:xfrm>
            <a:off x="5864400" y="2679840"/>
            <a:ext cx="115560" cy="163440"/>
          </a:xfrm>
          <a:custGeom>
            <a:avLst/>
            <a:gdLst/>
            <a:ahLst/>
            <a:rect l="l" t="t" r="r" b="b"/>
            <a:pathLst>
              <a:path w="85" h="119">
                <a:moveTo>
                  <a:pt x="18" y="0"/>
                </a:moveTo>
                <a:lnTo>
                  <a:pt x="28" y="34"/>
                </a:lnTo>
                <a:lnTo>
                  <a:pt x="40" y="36"/>
                </a:lnTo>
                <a:lnTo>
                  <a:pt x="50" y="56"/>
                </a:lnTo>
                <a:lnTo>
                  <a:pt x="54" y="68"/>
                </a:lnTo>
                <a:lnTo>
                  <a:pt x="68" y="70"/>
                </a:lnTo>
                <a:lnTo>
                  <a:pt x="84" y="82"/>
                </a:lnTo>
                <a:lnTo>
                  <a:pt x="84" y="106"/>
                </a:lnTo>
                <a:lnTo>
                  <a:pt x="78" y="118"/>
                </a:lnTo>
                <a:lnTo>
                  <a:pt x="36" y="118"/>
                </a:lnTo>
                <a:lnTo>
                  <a:pt x="0" y="10"/>
                </a:lnTo>
                <a:lnTo>
                  <a:pt x="18" y="0"/>
                </a:lnTo>
              </a:path>
            </a:pathLst>
          </a:custGeom>
          <a:solidFill>
            <a:srgbClr val="00f008"/>
          </a:solidFill>
          <a:ln cap="rnd" w="12600">
            <a:solidFill>
              <a:srgbClr val="919191"/>
            </a:solidFill>
            <a:round/>
          </a:ln>
        </p:spPr>
        <p:style>
          <a:lnRef idx="0"/>
          <a:fillRef idx="0"/>
          <a:effectRef idx="0"/>
          <a:fontRef idx="minor"/>
        </p:style>
        <p:txBody>
          <a:bodyPr anchor="t">
            <a:noAutofit/>
          </a:bodyPr>
          <a:p>
            <a:endParaRPr b="0" lang="en-US" sz="2400" strike="noStrike" u="none">
              <a:solidFill>
                <a:srgbClr val="ffffff"/>
              </a:solidFill>
              <a:effectLst/>
              <a:uFillTx/>
              <a:latin typeface="Times New Roman"/>
            </a:endParaRPr>
          </a:p>
        </p:txBody>
      </p:sp>
      <p:sp>
        <p:nvSpPr>
          <p:cNvPr id="692" name=""/>
          <p:cNvSpPr/>
          <p:nvPr/>
        </p:nvSpPr>
        <p:spPr>
          <a:xfrm>
            <a:off x="4997520" y="1998720"/>
            <a:ext cx="198360" cy="92160"/>
          </a:xfrm>
          <a:custGeom>
            <a:avLst/>
            <a:gdLst/>
            <a:ahLst/>
            <a:rect l="l" t="t" r="r" b="b"/>
            <a:pathLst>
              <a:path w="149" h="67">
                <a:moveTo>
                  <a:pt x="148" y="14"/>
                </a:moveTo>
                <a:lnTo>
                  <a:pt x="138" y="14"/>
                </a:lnTo>
                <a:lnTo>
                  <a:pt x="124" y="24"/>
                </a:lnTo>
                <a:lnTo>
                  <a:pt x="112" y="8"/>
                </a:lnTo>
                <a:lnTo>
                  <a:pt x="80" y="10"/>
                </a:lnTo>
                <a:lnTo>
                  <a:pt x="66" y="12"/>
                </a:lnTo>
                <a:lnTo>
                  <a:pt x="56" y="0"/>
                </a:lnTo>
                <a:lnTo>
                  <a:pt x="38" y="6"/>
                </a:lnTo>
                <a:lnTo>
                  <a:pt x="28" y="2"/>
                </a:lnTo>
                <a:lnTo>
                  <a:pt x="18" y="8"/>
                </a:lnTo>
                <a:lnTo>
                  <a:pt x="0" y="8"/>
                </a:lnTo>
                <a:lnTo>
                  <a:pt x="0" y="16"/>
                </a:lnTo>
                <a:lnTo>
                  <a:pt x="22" y="32"/>
                </a:lnTo>
                <a:lnTo>
                  <a:pt x="50" y="28"/>
                </a:lnTo>
                <a:lnTo>
                  <a:pt x="76" y="32"/>
                </a:lnTo>
                <a:lnTo>
                  <a:pt x="100" y="48"/>
                </a:lnTo>
                <a:lnTo>
                  <a:pt x="114" y="36"/>
                </a:lnTo>
                <a:lnTo>
                  <a:pt x="122" y="46"/>
                </a:lnTo>
                <a:lnTo>
                  <a:pt x="120" y="66"/>
                </a:lnTo>
                <a:lnTo>
                  <a:pt x="128" y="66"/>
                </a:lnTo>
                <a:lnTo>
                  <a:pt x="148" y="14"/>
                </a:lnTo>
              </a:path>
            </a:pathLst>
          </a:custGeom>
          <a:solidFill>
            <a:srgbClr val="ccff33"/>
          </a:solidFill>
          <a:ln cap="rnd" w="12600">
            <a:solidFill>
              <a:srgbClr val="990099"/>
            </a:solidFill>
            <a:round/>
          </a:ln>
        </p:spPr>
        <p:style>
          <a:lnRef idx="0"/>
          <a:fillRef idx="0"/>
          <a:effectRef idx="0"/>
          <a:fontRef idx="minor"/>
        </p:style>
        <p:txBody>
          <a:bodyPr anchor="t">
            <a:noAutofit/>
          </a:bodyPr>
          <a:p>
            <a:endParaRPr b="0" lang="en-US" sz="2400" strike="noStrike" u="none">
              <a:solidFill>
                <a:srgbClr val="ffffff"/>
              </a:solidFill>
              <a:effectLst/>
              <a:uFillTx/>
              <a:latin typeface="Times New Roman"/>
            </a:endParaRPr>
          </a:p>
        </p:txBody>
      </p:sp>
      <p:sp>
        <p:nvSpPr>
          <p:cNvPr id="693" name=""/>
          <p:cNvSpPr/>
          <p:nvPr/>
        </p:nvSpPr>
        <p:spPr>
          <a:xfrm>
            <a:off x="5935680" y="1916280"/>
            <a:ext cx="169920" cy="341280"/>
          </a:xfrm>
          <a:custGeom>
            <a:avLst/>
            <a:gdLst/>
            <a:ahLst/>
            <a:rect l="l" t="t" r="r" b="b"/>
            <a:pathLst>
              <a:path w="129" h="249">
                <a:moveTo>
                  <a:pt x="0" y="28"/>
                </a:moveTo>
                <a:lnTo>
                  <a:pt x="76" y="12"/>
                </a:lnTo>
                <a:lnTo>
                  <a:pt x="112" y="0"/>
                </a:lnTo>
                <a:lnTo>
                  <a:pt x="118" y="18"/>
                </a:lnTo>
                <a:lnTo>
                  <a:pt x="116" y="34"/>
                </a:lnTo>
                <a:lnTo>
                  <a:pt x="118" y="46"/>
                </a:lnTo>
                <a:lnTo>
                  <a:pt x="128" y="54"/>
                </a:lnTo>
                <a:lnTo>
                  <a:pt x="122" y="60"/>
                </a:lnTo>
                <a:lnTo>
                  <a:pt x="122" y="78"/>
                </a:lnTo>
                <a:lnTo>
                  <a:pt x="110" y="80"/>
                </a:lnTo>
                <a:lnTo>
                  <a:pt x="102" y="84"/>
                </a:lnTo>
                <a:lnTo>
                  <a:pt x="98" y="96"/>
                </a:lnTo>
                <a:lnTo>
                  <a:pt x="106" y="110"/>
                </a:lnTo>
                <a:lnTo>
                  <a:pt x="106" y="124"/>
                </a:lnTo>
                <a:lnTo>
                  <a:pt x="94" y="134"/>
                </a:lnTo>
                <a:lnTo>
                  <a:pt x="90" y="146"/>
                </a:lnTo>
                <a:lnTo>
                  <a:pt x="108" y="168"/>
                </a:lnTo>
                <a:lnTo>
                  <a:pt x="98" y="202"/>
                </a:lnTo>
                <a:lnTo>
                  <a:pt x="114" y="234"/>
                </a:lnTo>
                <a:lnTo>
                  <a:pt x="88" y="244"/>
                </a:lnTo>
                <a:lnTo>
                  <a:pt x="56" y="248"/>
                </a:lnTo>
                <a:lnTo>
                  <a:pt x="46" y="216"/>
                </a:lnTo>
                <a:lnTo>
                  <a:pt x="48" y="204"/>
                </a:lnTo>
                <a:lnTo>
                  <a:pt x="38" y="166"/>
                </a:lnTo>
                <a:lnTo>
                  <a:pt x="16" y="168"/>
                </a:lnTo>
                <a:lnTo>
                  <a:pt x="24" y="152"/>
                </a:lnTo>
                <a:lnTo>
                  <a:pt x="24" y="128"/>
                </a:lnTo>
                <a:lnTo>
                  <a:pt x="10" y="120"/>
                </a:lnTo>
                <a:lnTo>
                  <a:pt x="18" y="102"/>
                </a:lnTo>
                <a:lnTo>
                  <a:pt x="12" y="82"/>
                </a:lnTo>
                <a:lnTo>
                  <a:pt x="0" y="72"/>
                </a:lnTo>
                <a:lnTo>
                  <a:pt x="0" y="28"/>
                </a:lnTo>
              </a:path>
            </a:pathLst>
          </a:custGeom>
          <a:solidFill>
            <a:srgbClr val="ccff33"/>
          </a:solidFill>
          <a:ln cap="rnd" w="12600">
            <a:solidFill>
              <a:srgbClr val="990099"/>
            </a:solidFill>
            <a:round/>
          </a:ln>
        </p:spPr>
        <p:style>
          <a:lnRef idx="0"/>
          <a:fillRef idx="0"/>
          <a:effectRef idx="0"/>
          <a:fontRef idx="minor"/>
        </p:style>
        <p:txBody>
          <a:bodyPr anchor="t">
            <a:noAutofit/>
          </a:bodyPr>
          <a:p>
            <a:endParaRPr b="0" lang="en-US" sz="2400" strike="noStrike" u="none">
              <a:solidFill>
                <a:srgbClr val="ffffff"/>
              </a:solidFill>
              <a:effectLst/>
              <a:uFillTx/>
              <a:latin typeface="Times New Roman"/>
            </a:endParaRPr>
          </a:p>
        </p:txBody>
      </p:sp>
      <p:sp>
        <p:nvSpPr>
          <p:cNvPr id="694" name=""/>
          <p:cNvSpPr/>
          <p:nvPr/>
        </p:nvSpPr>
        <p:spPr>
          <a:xfrm>
            <a:off x="5756400" y="4624560"/>
            <a:ext cx="50760" cy="66600"/>
          </a:xfrm>
          <a:custGeom>
            <a:avLst/>
            <a:gdLst/>
            <a:ahLst/>
            <a:rect l="l" t="t" r="r" b="b"/>
            <a:pathLst>
              <a:path w="37" h="49">
                <a:moveTo>
                  <a:pt x="2" y="30"/>
                </a:moveTo>
                <a:lnTo>
                  <a:pt x="22" y="8"/>
                </a:lnTo>
                <a:lnTo>
                  <a:pt x="28" y="0"/>
                </a:lnTo>
                <a:lnTo>
                  <a:pt x="36" y="14"/>
                </a:lnTo>
                <a:lnTo>
                  <a:pt x="26" y="32"/>
                </a:lnTo>
                <a:lnTo>
                  <a:pt x="10" y="48"/>
                </a:lnTo>
                <a:lnTo>
                  <a:pt x="0" y="48"/>
                </a:lnTo>
                <a:lnTo>
                  <a:pt x="2" y="30"/>
                </a:lnTo>
              </a:path>
            </a:pathLst>
          </a:custGeom>
          <a:solidFill>
            <a:srgbClr val="00f008"/>
          </a:solidFill>
          <a:ln cap="rnd" w="12600">
            <a:solidFill>
              <a:srgbClr val="919191"/>
            </a:solidFill>
            <a:round/>
          </a:ln>
        </p:spPr>
        <p:style>
          <a:lnRef idx="0"/>
          <a:fillRef idx="0"/>
          <a:effectRef idx="0"/>
          <a:fontRef idx="minor"/>
        </p:style>
        <p:txBody>
          <a:bodyPr lIns="90000" rIns="90000" tIns="19800" bIns="19800" anchor="t">
            <a:noAutofit/>
          </a:bodyPr>
          <a:p>
            <a:endParaRPr b="0" lang="en-US" sz="2400" strike="noStrike" u="none">
              <a:solidFill>
                <a:srgbClr val="ffffff"/>
              </a:solidFill>
              <a:effectLst/>
              <a:uFillTx/>
              <a:latin typeface="Times New Roman"/>
            </a:endParaRPr>
          </a:p>
        </p:txBody>
      </p:sp>
      <p:sp>
        <p:nvSpPr>
          <p:cNvPr id="695" name=""/>
          <p:cNvSpPr/>
          <p:nvPr/>
        </p:nvSpPr>
        <p:spPr>
          <a:xfrm>
            <a:off x="4160880" y="3784680"/>
            <a:ext cx="590400" cy="522360"/>
          </a:xfrm>
          <a:custGeom>
            <a:avLst/>
            <a:gdLst/>
            <a:ahLst/>
            <a:rect l="l" t="t" r="r" b="b"/>
            <a:pathLst>
              <a:path w="445" h="383">
                <a:moveTo>
                  <a:pt x="0" y="10"/>
                </a:moveTo>
                <a:lnTo>
                  <a:pt x="86" y="6"/>
                </a:lnTo>
                <a:lnTo>
                  <a:pt x="224" y="0"/>
                </a:lnTo>
                <a:lnTo>
                  <a:pt x="242" y="8"/>
                </a:lnTo>
                <a:lnTo>
                  <a:pt x="246" y="22"/>
                </a:lnTo>
                <a:lnTo>
                  <a:pt x="238" y="30"/>
                </a:lnTo>
                <a:lnTo>
                  <a:pt x="248" y="48"/>
                </a:lnTo>
                <a:lnTo>
                  <a:pt x="256" y="66"/>
                </a:lnTo>
                <a:lnTo>
                  <a:pt x="244" y="80"/>
                </a:lnTo>
                <a:lnTo>
                  <a:pt x="242" y="94"/>
                </a:lnTo>
                <a:lnTo>
                  <a:pt x="238" y="104"/>
                </a:lnTo>
                <a:lnTo>
                  <a:pt x="222" y="118"/>
                </a:lnTo>
                <a:lnTo>
                  <a:pt x="220" y="146"/>
                </a:lnTo>
                <a:lnTo>
                  <a:pt x="204" y="172"/>
                </a:lnTo>
                <a:lnTo>
                  <a:pt x="222" y="196"/>
                </a:lnTo>
                <a:lnTo>
                  <a:pt x="356" y="186"/>
                </a:lnTo>
                <a:lnTo>
                  <a:pt x="354" y="210"/>
                </a:lnTo>
                <a:lnTo>
                  <a:pt x="386" y="264"/>
                </a:lnTo>
                <a:lnTo>
                  <a:pt x="394" y="260"/>
                </a:lnTo>
                <a:lnTo>
                  <a:pt x="408" y="284"/>
                </a:lnTo>
                <a:lnTo>
                  <a:pt x="388" y="304"/>
                </a:lnTo>
                <a:lnTo>
                  <a:pt x="402" y="320"/>
                </a:lnTo>
                <a:lnTo>
                  <a:pt x="422" y="322"/>
                </a:lnTo>
                <a:lnTo>
                  <a:pt x="426" y="342"/>
                </a:lnTo>
                <a:lnTo>
                  <a:pt x="444" y="356"/>
                </a:lnTo>
                <a:lnTo>
                  <a:pt x="438" y="366"/>
                </a:lnTo>
                <a:lnTo>
                  <a:pt x="408" y="382"/>
                </a:lnTo>
                <a:lnTo>
                  <a:pt x="390" y="356"/>
                </a:lnTo>
                <a:lnTo>
                  <a:pt x="376" y="346"/>
                </a:lnTo>
                <a:lnTo>
                  <a:pt x="348" y="374"/>
                </a:lnTo>
                <a:lnTo>
                  <a:pt x="318" y="358"/>
                </a:lnTo>
                <a:lnTo>
                  <a:pt x="306" y="362"/>
                </a:lnTo>
                <a:lnTo>
                  <a:pt x="300" y="380"/>
                </a:lnTo>
                <a:lnTo>
                  <a:pt x="264" y="364"/>
                </a:lnTo>
                <a:lnTo>
                  <a:pt x="200" y="338"/>
                </a:lnTo>
                <a:lnTo>
                  <a:pt x="184" y="334"/>
                </a:lnTo>
                <a:lnTo>
                  <a:pt x="170" y="344"/>
                </a:lnTo>
                <a:lnTo>
                  <a:pt x="146" y="334"/>
                </a:lnTo>
                <a:lnTo>
                  <a:pt x="122" y="326"/>
                </a:lnTo>
                <a:lnTo>
                  <a:pt x="100" y="326"/>
                </a:lnTo>
                <a:lnTo>
                  <a:pt x="70" y="312"/>
                </a:lnTo>
                <a:lnTo>
                  <a:pt x="58" y="320"/>
                </a:lnTo>
                <a:lnTo>
                  <a:pt x="22" y="320"/>
                </a:lnTo>
                <a:lnTo>
                  <a:pt x="36" y="302"/>
                </a:lnTo>
                <a:lnTo>
                  <a:pt x="38" y="286"/>
                </a:lnTo>
                <a:lnTo>
                  <a:pt x="36" y="272"/>
                </a:lnTo>
                <a:lnTo>
                  <a:pt x="40" y="258"/>
                </a:lnTo>
                <a:lnTo>
                  <a:pt x="40" y="236"/>
                </a:lnTo>
                <a:lnTo>
                  <a:pt x="46" y="216"/>
                </a:lnTo>
                <a:lnTo>
                  <a:pt x="50" y="182"/>
                </a:lnTo>
                <a:lnTo>
                  <a:pt x="40" y="172"/>
                </a:lnTo>
                <a:lnTo>
                  <a:pt x="34" y="154"/>
                </a:lnTo>
                <a:lnTo>
                  <a:pt x="28" y="142"/>
                </a:lnTo>
                <a:lnTo>
                  <a:pt x="26" y="124"/>
                </a:lnTo>
                <a:lnTo>
                  <a:pt x="18" y="118"/>
                </a:lnTo>
                <a:lnTo>
                  <a:pt x="2" y="106"/>
                </a:lnTo>
                <a:lnTo>
                  <a:pt x="0" y="10"/>
                </a:lnTo>
              </a:path>
            </a:pathLst>
          </a:custGeom>
          <a:solidFill>
            <a:srgbClr val="ccff33"/>
          </a:solidFill>
          <a:ln cap="rnd" w="12600">
            <a:solidFill>
              <a:srgbClr val="990099"/>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696" name=""/>
          <p:cNvSpPr/>
          <p:nvPr/>
        </p:nvSpPr>
        <p:spPr>
          <a:xfrm>
            <a:off x="6184800" y="2131920"/>
            <a:ext cx="42840" cy="90720"/>
          </a:xfrm>
          <a:custGeom>
            <a:avLst/>
            <a:gdLst/>
            <a:ahLst/>
            <a:rect l="l" t="t" r="r" b="b"/>
            <a:pathLst>
              <a:path w="33" h="65">
                <a:moveTo>
                  <a:pt x="0" y="0"/>
                </a:moveTo>
                <a:lnTo>
                  <a:pt x="32" y="64"/>
                </a:lnTo>
              </a:path>
            </a:pathLst>
          </a:custGeom>
          <a:solidFill>
            <a:srgbClr val="00f008"/>
          </a:solidFill>
          <a:ln cap="rnd" w="12600">
            <a:solidFill>
              <a:srgbClr val="919191"/>
            </a:solidFill>
            <a:round/>
          </a:ln>
        </p:spPr>
        <p:style>
          <a:lnRef idx="0"/>
          <a:fillRef idx="0"/>
          <a:effectRef idx="0"/>
          <a:fontRef idx="minor"/>
        </p:style>
        <p:txBody>
          <a:bodyPr lIns="90000" rIns="90000" tIns="43920" bIns="43920" anchor="t">
            <a:noAutofit/>
          </a:bodyPr>
          <a:p>
            <a:endParaRPr b="0" lang="en-US" sz="2400" strike="noStrike" u="none">
              <a:solidFill>
                <a:srgbClr val="ffffff"/>
              </a:solidFill>
              <a:effectLst/>
              <a:uFillTx/>
              <a:latin typeface="Times New Roman"/>
            </a:endParaRPr>
          </a:p>
        </p:txBody>
      </p:sp>
      <p:sp>
        <p:nvSpPr>
          <p:cNvPr id="697" name=""/>
          <p:cNvSpPr/>
          <p:nvPr/>
        </p:nvSpPr>
        <p:spPr>
          <a:xfrm>
            <a:off x="1622520" y="1870200"/>
            <a:ext cx="750960" cy="1658880"/>
          </a:xfrm>
          <a:custGeom>
            <a:avLst/>
            <a:gdLst/>
            <a:ahLst/>
            <a:rect l="l" t="t" r="r" b="b"/>
            <a:pathLst>
              <a:path w="651" h="1229">
                <a:moveTo>
                  <a:pt x="0" y="12"/>
                </a:moveTo>
                <a:cubicBezTo>
                  <a:pt x="24" y="9"/>
                  <a:pt x="31" y="0"/>
                  <a:pt x="39" y="24"/>
                </a:cubicBezTo>
                <a:cubicBezTo>
                  <a:pt x="34" y="50"/>
                  <a:pt x="24" y="105"/>
                  <a:pt x="42" y="123"/>
                </a:cubicBezTo>
                <a:cubicBezTo>
                  <a:pt x="58" y="139"/>
                  <a:pt x="82" y="150"/>
                  <a:pt x="96" y="168"/>
                </a:cubicBezTo>
                <a:cubicBezTo>
                  <a:pt x="104" y="179"/>
                  <a:pt x="111" y="196"/>
                  <a:pt x="123" y="204"/>
                </a:cubicBezTo>
                <a:cubicBezTo>
                  <a:pt x="158" y="227"/>
                  <a:pt x="209" y="229"/>
                  <a:pt x="249" y="231"/>
                </a:cubicBezTo>
                <a:cubicBezTo>
                  <a:pt x="278" y="237"/>
                  <a:pt x="307" y="239"/>
                  <a:pt x="336" y="246"/>
                </a:cubicBezTo>
                <a:cubicBezTo>
                  <a:pt x="348" y="254"/>
                  <a:pt x="355" y="251"/>
                  <a:pt x="369" y="246"/>
                </a:cubicBezTo>
                <a:cubicBezTo>
                  <a:pt x="376" y="257"/>
                  <a:pt x="382" y="266"/>
                  <a:pt x="393" y="273"/>
                </a:cubicBezTo>
                <a:cubicBezTo>
                  <a:pt x="403" y="288"/>
                  <a:pt x="418" y="297"/>
                  <a:pt x="435" y="303"/>
                </a:cubicBezTo>
                <a:cubicBezTo>
                  <a:pt x="447" y="312"/>
                  <a:pt x="450" y="319"/>
                  <a:pt x="459" y="330"/>
                </a:cubicBezTo>
                <a:cubicBezTo>
                  <a:pt x="473" y="348"/>
                  <a:pt x="497" y="356"/>
                  <a:pt x="513" y="372"/>
                </a:cubicBezTo>
                <a:cubicBezTo>
                  <a:pt x="527" y="386"/>
                  <a:pt x="537" y="402"/>
                  <a:pt x="552" y="417"/>
                </a:cubicBezTo>
                <a:cubicBezTo>
                  <a:pt x="601" y="466"/>
                  <a:pt x="636" y="478"/>
                  <a:pt x="651" y="552"/>
                </a:cubicBezTo>
                <a:cubicBezTo>
                  <a:pt x="634" y="602"/>
                  <a:pt x="649" y="675"/>
                  <a:pt x="639" y="735"/>
                </a:cubicBezTo>
                <a:cubicBezTo>
                  <a:pt x="635" y="756"/>
                  <a:pt x="637" y="782"/>
                  <a:pt x="618" y="795"/>
                </a:cubicBezTo>
                <a:cubicBezTo>
                  <a:pt x="611" y="805"/>
                  <a:pt x="602" y="809"/>
                  <a:pt x="594" y="819"/>
                </a:cubicBezTo>
                <a:cubicBezTo>
                  <a:pt x="581" y="834"/>
                  <a:pt x="568" y="853"/>
                  <a:pt x="552" y="864"/>
                </a:cubicBezTo>
                <a:cubicBezTo>
                  <a:pt x="543" y="878"/>
                  <a:pt x="532" y="899"/>
                  <a:pt x="516" y="906"/>
                </a:cubicBezTo>
                <a:cubicBezTo>
                  <a:pt x="498" y="914"/>
                  <a:pt x="479" y="916"/>
                  <a:pt x="462" y="927"/>
                </a:cubicBezTo>
                <a:cubicBezTo>
                  <a:pt x="449" y="947"/>
                  <a:pt x="418" y="952"/>
                  <a:pt x="402" y="972"/>
                </a:cubicBezTo>
                <a:cubicBezTo>
                  <a:pt x="397" y="978"/>
                  <a:pt x="392" y="984"/>
                  <a:pt x="387" y="990"/>
                </a:cubicBezTo>
                <a:cubicBezTo>
                  <a:pt x="383" y="996"/>
                  <a:pt x="375" y="1008"/>
                  <a:pt x="375" y="1008"/>
                </a:cubicBezTo>
                <a:cubicBezTo>
                  <a:pt x="377" y="1037"/>
                  <a:pt x="376" y="1053"/>
                  <a:pt x="384" y="1077"/>
                </a:cubicBezTo>
                <a:cubicBezTo>
                  <a:pt x="376" y="1100"/>
                  <a:pt x="384" y="1075"/>
                  <a:pt x="378" y="1125"/>
                </a:cubicBezTo>
                <a:cubicBezTo>
                  <a:pt x="374" y="1163"/>
                  <a:pt x="336" y="1174"/>
                  <a:pt x="303" y="1179"/>
                </a:cubicBezTo>
                <a:cubicBezTo>
                  <a:pt x="260" y="1170"/>
                  <a:pt x="217" y="1170"/>
                  <a:pt x="174" y="1164"/>
                </a:cubicBezTo>
                <a:cubicBezTo>
                  <a:pt x="150" y="1167"/>
                  <a:pt x="128" y="1169"/>
                  <a:pt x="108" y="1182"/>
                </a:cubicBezTo>
                <a:cubicBezTo>
                  <a:pt x="103" y="1190"/>
                  <a:pt x="97" y="1200"/>
                  <a:pt x="93" y="1209"/>
                </a:cubicBezTo>
                <a:cubicBezTo>
                  <a:pt x="90" y="1215"/>
                  <a:pt x="81" y="1229"/>
                  <a:pt x="87" y="1227"/>
                </a:cubicBezTo>
                <a:cubicBezTo>
                  <a:pt x="90" y="1226"/>
                  <a:pt x="96" y="1224"/>
                  <a:pt x="96" y="1224"/>
                </a:cubicBezTo>
              </a:path>
            </a:pathLst>
          </a:custGeom>
          <a:noFill/>
          <a:ln w="38160">
            <a:solidFill>
              <a:srgbClr val="ffffff"/>
            </a:solidFill>
            <a:round/>
          </a:ln>
        </p:spPr>
        <p:style>
          <a:lnRef idx="0"/>
          <a:fillRef idx="0"/>
          <a:effectRef idx="0"/>
          <a:fontRef idx="minor"/>
        </p:style>
        <p:txBody>
          <a:bodyPr anchor="t">
            <a:noAutofit/>
          </a:bodyPr>
          <a:p>
            <a:endParaRPr b="0" lang="en-US" sz="2400" strike="noStrike" u="none">
              <a:solidFill>
                <a:srgbClr val="ffffff"/>
              </a:solidFill>
              <a:effectLst/>
              <a:uFillTx/>
              <a:latin typeface="Times New Roman"/>
            </a:endParaRPr>
          </a:p>
        </p:txBody>
      </p:sp>
      <p:sp>
        <p:nvSpPr>
          <p:cNvPr id="698" name=""/>
          <p:cNvSpPr/>
          <p:nvPr/>
        </p:nvSpPr>
        <p:spPr>
          <a:xfrm>
            <a:off x="2365200" y="2624040"/>
            <a:ext cx="2240280" cy="1797120"/>
          </a:xfrm>
          <a:custGeom>
            <a:avLst/>
            <a:gdLst/>
            <a:ahLst/>
            <a:rect l="l" t="t" r="r" b="b"/>
            <a:pathLst>
              <a:path w="1936" h="1333">
                <a:moveTo>
                  <a:pt x="0" y="44"/>
                </a:moveTo>
                <a:cubicBezTo>
                  <a:pt x="35" y="47"/>
                  <a:pt x="62" y="52"/>
                  <a:pt x="92" y="32"/>
                </a:cubicBezTo>
                <a:cubicBezTo>
                  <a:pt x="104" y="15"/>
                  <a:pt x="120" y="13"/>
                  <a:pt x="140" y="8"/>
                </a:cubicBezTo>
                <a:cubicBezTo>
                  <a:pt x="151" y="5"/>
                  <a:pt x="172" y="0"/>
                  <a:pt x="172" y="0"/>
                </a:cubicBezTo>
                <a:cubicBezTo>
                  <a:pt x="229" y="4"/>
                  <a:pt x="287" y="8"/>
                  <a:pt x="344" y="16"/>
                </a:cubicBezTo>
                <a:cubicBezTo>
                  <a:pt x="359" y="15"/>
                  <a:pt x="373" y="15"/>
                  <a:pt x="388" y="12"/>
                </a:cubicBezTo>
                <a:cubicBezTo>
                  <a:pt x="400" y="10"/>
                  <a:pt x="424" y="0"/>
                  <a:pt x="424" y="0"/>
                </a:cubicBezTo>
                <a:cubicBezTo>
                  <a:pt x="464" y="3"/>
                  <a:pt x="505" y="5"/>
                  <a:pt x="544" y="12"/>
                </a:cubicBezTo>
                <a:cubicBezTo>
                  <a:pt x="573" y="17"/>
                  <a:pt x="599" y="33"/>
                  <a:pt x="628" y="40"/>
                </a:cubicBezTo>
                <a:cubicBezTo>
                  <a:pt x="644" y="52"/>
                  <a:pt x="653" y="67"/>
                  <a:pt x="668" y="80"/>
                </a:cubicBezTo>
                <a:cubicBezTo>
                  <a:pt x="675" y="86"/>
                  <a:pt x="692" y="96"/>
                  <a:pt x="692" y="96"/>
                </a:cubicBezTo>
                <a:cubicBezTo>
                  <a:pt x="700" y="121"/>
                  <a:pt x="704" y="149"/>
                  <a:pt x="708" y="176"/>
                </a:cubicBezTo>
                <a:cubicBezTo>
                  <a:pt x="702" y="204"/>
                  <a:pt x="692" y="224"/>
                  <a:pt x="668" y="240"/>
                </a:cubicBezTo>
                <a:cubicBezTo>
                  <a:pt x="654" y="261"/>
                  <a:pt x="652" y="283"/>
                  <a:pt x="680" y="292"/>
                </a:cubicBezTo>
                <a:cubicBezTo>
                  <a:pt x="701" y="288"/>
                  <a:pt x="712" y="283"/>
                  <a:pt x="736" y="292"/>
                </a:cubicBezTo>
                <a:cubicBezTo>
                  <a:pt x="744" y="295"/>
                  <a:pt x="744" y="310"/>
                  <a:pt x="748" y="316"/>
                </a:cubicBezTo>
                <a:cubicBezTo>
                  <a:pt x="757" y="329"/>
                  <a:pt x="771" y="332"/>
                  <a:pt x="784" y="340"/>
                </a:cubicBezTo>
                <a:cubicBezTo>
                  <a:pt x="792" y="363"/>
                  <a:pt x="790" y="372"/>
                  <a:pt x="808" y="384"/>
                </a:cubicBezTo>
                <a:cubicBezTo>
                  <a:pt x="828" y="414"/>
                  <a:pt x="821" y="429"/>
                  <a:pt x="824" y="472"/>
                </a:cubicBezTo>
                <a:cubicBezTo>
                  <a:pt x="821" y="562"/>
                  <a:pt x="823" y="622"/>
                  <a:pt x="844" y="704"/>
                </a:cubicBezTo>
                <a:cubicBezTo>
                  <a:pt x="846" y="761"/>
                  <a:pt x="917" y="802"/>
                  <a:pt x="930" y="856"/>
                </a:cubicBezTo>
                <a:cubicBezTo>
                  <a:pt x="934" y="872"/>
                  <a:pt x="959" y="867"/>
                  <a:pt x="972" y="880"/>
                </a:cubicBezTo>
                <a:cubicBezTo>
                  <a:pt x="982" y="890"/>
                  <a:pt x="1026" y="902"/>
                  <a:pt x="1038" y="910"/>
                </a:cubicBezTo>
                <a:cubicBezTo>
                  <a:pt x="1074" y="924"/>
                  <a:pt x="1151" y="869"/>
                  <a:pt x="1182" y="892"/>
                </a:cubicBezTo>
                <a:cubicBezTo>
                  <a:pt x="1199" y="917"/>
                  <a:pt x="1269" y="858"/>
                  <a:pt x="1278" y="886"/>
                </a:cubicBezTo>
                <a:cubicBezTo>
                  <a:pt x="1281" y="894"/>
                  <a:pt x="1239" y="1004"/>
                  <a:pt x="1242" y="1012"/>
                </a:cubicBezTo>
                <a:cubicBezTo>
                  <a:pt x="1243" y="1016"/>
                  <a:pt x="1260" y="1084"/>
                  <a:pt x="1260" y="1084"/>
                </a:cubicBezTo>
                <a:cubicBezTo>
                  <a:pt x="1256" y="1111"/>
                  <a:pt x="1292" y="1150"/>
                  <a:pt x="1284" y="1174"/>
                </a:cubicBezTo>
                <a:cubicBezTo>
                  <a:pt x="1282" y="1198"/>
                  <a:pt x="1263" y="1203"/>
                  <a:pt x="1242" y="1216"/>
                </a:cubicBezTo>
                <a:cubicBezTo>
                  <a:pt x="1235" y="1220"/>
                  <a:pt x="1200" y="1257"/>
                  <a:pt x="1192" y="1260"/>
                </a:cubicBezTo>
                <a:cubicBezTo>
                  <a:pt x="1183" y="1263"/>
                  <a:pt x="1168" y="1276"/>
                  <a:pt x="1168" y="1276"/>
                </a:cubicBezTo>
                <a:cubicBezTo>
                  <a:pt x="1165" y="1280"/>
                  <a:pt x="1163" y="1285"/>
                  <a:pt x="1160" y="1288"/>
                </a:cubicBezTo>
                <a:cubicBezTo>
                  <a:pt x="1157" y="1291"/>
                  <a:pt x="1151" y="1292"/>
                  <a:pt x="1148" y="1296"/>
                </a:cubicBezTo>
                <a:cubicBezTo>
                  <a:pt x="1142" y="1303"/>
                  <a:pt x="1141" y="1313"/>
                  <a:pt x="1136" y="1320"/>
                </a:cubicBezTo>
                <a:cubicBezTo>
                  <a:pt x="1150" y="1329"/>
                  <a:pt x="1149" y="1333"/>
                  <a:pt x="1168" y="1324"/>
                </a:cubicBezTo>
                <a:cubicBezTo>
                  <a:pt x="1211" y="1304"/>
                  <a:pt x="1228" y="1284"/>
                  <a:pt x="1280" y="1280"/>
                </a:cubicBezTo>
                <a:cubicBezTo>
                  <a:pt x="1309" y="1278"/>
                  <a:pt x="1339" y="1277"/>
                  <a:pt x="1368" y="1276"/>
                </a:cubicBezTo>
                <a:cubicBezTo>
                  <a:pt x="1371" y="1276"/>
                  <a:pt x="1407" y="1272"/>
                  <a:pt x="1416" y="1268"/>
                </a:cubicBezTo>
                <a:cubicBezTo>
                  <a:pt x="1425" y="1264"/>
                  <a:pt x="1432" y="1257"/>
                  <a:pt x="1440" y="1252"/>
                </a:cubicBezTo>
                <a:cubicBezTo>
                  <a:pt x="1444" y="1249"/>
                  <a:pt x="1452" y="1244"/>
                  <a:pt x="1452" y="1244"/>
                </a:cubicBezTo>
                <a:cubicBezTo>
                  <a:pt x="1457" y="1245"/>
                  <a:pt x="1463" y="1251"/>
                  <a:pt x="1468" y="1248"/>
                </a:cubicBezTo>
                <a:cubicBezTo>
                  <a:pt x="1472" y="1246"/>
                  <a:pt x="1464" y="1240"/>
                  <a:pt x="1464" y="1236"/>
                </a:cubicBezTo>
                <a:cubicBezTo>
                  <a:pt x="1464" y="1226"/>
                  <a:pt x="1480" y="1195"/>
                  <a:pt x="1488" y="1188"/>
                </a:cubicBezTo>
                <a:cubicBezTo>
                  <a:pt x="1513" y="1166"/>
                  <a:pt x="1530" y="1164"/>
                  <a:pt x="1560" y="1156"/>
                </a:cubicBezTo>
                <a:cubicBezTo>
                  <a:pt x="1596" y="1146"/>
                  <a:pt x="1627" y="1133"/>
                  <a:pt x="1664" y="1128"/>
                </a:cubicBezTo>
                <a:cubicBezTo>
                  <a:pt x="1705" y="1129"/>
                  <a:pt x="1747" y="1130"/>
                  <a:pt x="1788" y="1132"/>
                </a:cubicBezTo>
                <a:cubicBezTo>
                  <a:pt x="1795" y="1132"/>
                  <a:pt x="1825" y="1143"/>
                  <a:pt x="1828" y="1144"/>
                </a:cubicBezTo>
                <a:cubicBezTo>
                  <a:pt x="1836" y="1147"/>
                  <a:pt x="1852" y="1152"/>
                  <a:pt x="1852" y="1152"/>
                </a:cubicBezTo>
                <a:cubicBezTo>
                  <a:pt x="1867" y="1175"/>
                  <a:pt x="1875" y="1172"/>
                  <a:pt x="1904" y="1176"/>
                </a:cubicBezTo>
                <a:cubicBezTo>
                  <a:pt x="1911" y="1190"/>
                  <a:pt x="1925" y="1221"/>
                  <a:pt x="1936" y="1232"/>
                </a:cubicBezTo>
              </a:path>
            </a:pathLst>
          </a:custGeom>
          <a:noFill/>
          <a:ln w="38160">
            <a:solidFill>
              <a:srgbClr val="ffffff"/>
            </a:solidFill>
            <a:round/>
          </a:ln>
        </p:spPr>
        <p:style>
          <a:lnRef idx="0"/>
          <a:fillRef idx="0"/>
          <a:effectRef idx="0"/>
          <a:fontRef idx="minor"/>
        </p:style>
        <p:txBody>
          <a:bodyPr anchor="t">
            <a:noAutofit/>
          </a:bodyPr>
          <a:p>
            <a:endParaRPr b="0" lang="en-US" sz="2400" strike="noStrike" u="none">
              <a:solidFill>
                <a:srgbClr val="ffffff"/>
              </a:solidFill>
              <a:effectLst/>
              <a:uFillTx/>
              <a:latin typeface="Times New Roman"/>
            </a:endParaRPr>
          </a:p>
        </p:txBody>
      </p:sp>
      <p:sp>
        <p:nvSpPr>
          <p:cNvPr id="699" name=""/>
          <p:cNvSpPr/>
          <p:nvPr/>
        </p:nvSpPr>
        <p:spPr>
          <a:xfrm>
            <a:off x="3174840" y="2163600"/>
            <a:ext cx="3024360" cy="773280"/>
          </a:xfrm>
          <a:custGeom>
            <a:avLst/>
            <a:gdLst/>
            <a:ahLst/>
            <a:rect l="l" t="t" r="r" b="b"/>
            <a:pathLst>
              <a:path w="2612" h="572">
                <a:moveTo>
                  <a:pt x="0" y="548"/>
                </a:moveTo>
                <a:cubicBezTo>
                  <a:pt x="61" y="554"/>
                  <a:pt x="65" y="552"/>
                  <a:pt x="108" y="560"/>
                </a:cubicBezTo>
                <a:cubicBezTo>
                  <a:pt x="131" y="564"/>
                  <a:pt x="176" y="572"/>
                  <a:pt x="176" y="572"/>
                </a:cubicBezTo>
                <a:cubicBezTo>
                  <a:pt x="344" y="544"/>
                  <a:pt x="522" y="551"/>
                  <a:pt x="692" y="548"/>
                </a:cubicBezTo>
                <a:cubicBezTo>
                  <a:pt x="702" y="519"/>
                  <a:pt x="703" y="526"/>
                  <a:pt x="696" y="492"/>
                </a:cubicBezTo>
                <a:cubicBezTo>
                  <a:pt x="694" y="484"/>
                  <a:pt x="691" y="476"/>
                  <a:pt x="688" y="468"/>
                </a:cubicBezTo>
                <a:cubicBezTo>
                  <a:pt x="687" y="464"/>
                  <a:pt x="684" y="456"/>
                  <a:pt x="684" y="456"/>
                </a:cubicBezTo>
                <a:cubicBezTo>
                  <a:pt x="681" y="428"/>
                  <a:pt x="679" y="400"/>
                  <a:pt x="676" y="372"/>
                </a:cubicBezTo>
                <a:cubicBezTo>
                  <a:pt x="675" y="362"/>
                  <a:pt x="666" y="339"/>
                  <a:pt x="664" y="332"/>
                </a:cubicBezTo>
                <a:cubicBezTo>
                  <a:pt x="663" y="328"/>
                  <a:pt x="660" y="320"/>
                  <a:pt x="660" y="320"/>
                </a:cubicBezTo>
                <a:cubicBezTo>
                  <a:pt x="661" y="313"/>
                  <a:pt x="658" y="303"/>
                  <a:pt x="664" y="300"/>
                </a:cubicBezTo>
                <a:cubicBezTo>
                  <a:pt x="679" y="293"/>
                  <a:pt x="696" y="296"/>
                  <a:pt x="712" y="296"/>
                </a:cubicBezTo>
                <a:cubicBezTo>
                  <a:pt x="755" y="296"/>
                  <a:pt x="797" y="299"/>
                  <a:pt x="840" y="300"/>
                </a:cubicBezTo>
                <a:cubicBezTo>
                  <a:pt x="881" y="308"/>
                  <a:pt x="924" y="323"/>
                  <a:pt x="964" y="336"/>
                </a:cubicBezTo>
                <a:cubicBezTo>
                  <a:pt x="974" y="339"/>
                  <a:pt x="991" y="342"/>
                  <a:pt x="1000" y="348"/>
                </a:cubicBezTo>
                <a:cubicBezTo>
                  <a:pt x="1008" y="353"/>
                  <a:pt x="1024" y="364"/>
                  <a:pt x="1024" y="364"/>
                </a:cubicBezTo>
                <a:cubicBezTo>
                  <a:pt x="1038" y="385"/>
                  <a:pt x="1064" y="395"/>
                  <a:pt x="1088" y="400"/>
                </a:cubicBezTo>
                <a:cubicBezTo>
                  <a:pt x="1149" y="397"/>
                  <a:pt x="1145" y="401"/>
                  <a:pt x="1184" y="392"/>
                </a:cubicBezTo>
                <a:cubicBezTo>
                  <a:pt x="1262" y="375"/>
                  <a:pt x="1330" y="337"/>
                  <a:pt x="1404" y="312"/>
                </a:cubicBezTo>
                <a:cubicBezTo>
                  <a:pt x="1428" y="304"/>
                  <a:pt x="1514" y="291"/>
                  <a:pt x="1544" y="288"/>
                </a:cubicBezTo>
                <a:cubicBezTo>
                  <a:pt x="1562" y="282"/>
                  <a:pt x="1581" y="276"/>
                  <a:pt x="1600" y="272"/>
                </a:cubicBezTo>
                <a:cubicBezTo>
                  <a:pt x="1613" y="269"/>
                  <a:pt x="1627" y="267"/>
                  <a:pt x="1640" y="264"/>
                </a:cubicBezTo>
                <a:cubicBezTo>
                  <a:pt x="1647" y="263"/>
                  <a:pt x="1660" y="260"/>
                  <a:pt x="1660" y="260"/>
                </a:cubicBezTo>
                <a:cubicBezTo>
                  <a:pt x="1680" y="247"/>
                  <a:pt x="1701" y="234"/>
                  <a:pt x="1720" y="220"/>
                </a:cubicBezTo>
                <a:cubicBezTo>
                  <a:pt x="1733" y="210"/>
                  <a:pt x="1753" y="175"/>
                  <a:pt x="1768" y="168"/>
                </a:cubicBezTo>
                <a:cubicBezTo>
                  <a:pt x="1785" y="160"/>
                  <a:pt x="1806" y="149"/>
                  <a:pt x="1824" y="144"/>
                </a:cubicBezTo>
                <a:cubicBezTo>
                  <a:pt x="1849" y="137"/>
                  <a:pt x="1866" y="109"/>
                  <a:pt x="1892" y="108"/>
                </a:cubicBezTo>
                <a:cubicBezTo>
                  <a:pt x="1919" y="107"/>
                  <a:pt x="1973" y="109"/>
                  <a:pt x="2000" y="108"/>
                </a:cubicBezTo>
                <a:cubicBezTo>
                  <a:pt x="2128" y="104"/>
                  <a:pt x="2085" y="99"/>
                  <a:pt x="2184" y="92"/>
                </a:cubicBezTo>
                <a:cubicBezTo>
                  <a:pt x="2216" y="90"/>
                  <a:pt x="2280" y="68"/>
                  <a:pt x="2280" y="68"/>
                </a:cubicBezTo>
                <a:cubicBezTo>
                  <a:pt x="2340" y="56"/>
                  <a:pt x="2385" y="100"/>
                  <a:pt x="2440" y="76"/>
                </a:cubicBezTo>
                <a:cubicBezTo>
                  <a:pt x="2458" y="68"/>
                  <a:pt x="2478" y="70"/>
                  <a:pt x="2496" y="64"/>
                </a:cubicBezTo>
                <a:cubicBezTo>
                  <a:pt x="2536" y="51"/>
                  <a:pt x="2582" y="30"/>
                  <a:pt x="2612" y="0"/>
                </a:cubicBezTo>
              </a:path>
            </a:pathLst>
          </a:custGeom>
          <a:noFill/>
          <a:ln w="38160">
            <a:solidFill>
              <a:srgbClr val="ffffff"/>
            </a:solidFill>
            <a:round/>
          </a:ln>
        </p:spPr>
        <p:style>
          <a:lnRef idx="0"/>
          <a:fillRef idx="0"/>
          <a:effectRef idx="0"/>
          <a:fontRef idx="minor"/>
        </p:style>
        <p:txBody>
          <a:bodyPr anchor="t">
            <a:noAutofit/>
          </a:bodyPr>
          <a:p>
            <a:endParaRPr b="0" lang="en-US" sz="2400" strike="noStrike" u="none">
              <a:solidFill>
                <a:srgbClr val="ffffff"/>
              </a:solidFill>
              <a:effectLst/>
              <a:uFillTx/>
              <a:latin typeface="Times New Roman"/>
            </a:endParaRPr>
          </a:p>
        </p:txBody>
      </p:sp>
      <p:sp>
        <p:nvSpPr>
          <p:cNvPr id="700" name=""/>
          <p:cNvSpPr/>
          <p:nvPr/>
        </p:nvSpPr>
        <p:spPr>
          <a:xfrm>
            <a:off x="4162320" y="2181240"/>
            <a:ext cx="555840" cy="452520"/>
          </a:xfrm>
          <a:custGeom>
            <a:avLst/>
            <a:gdLst/>
            <a:ahLst/>
            <a:rect l="l" t="t" r="r" b="b"/>
            <a:pathLst>
              <a:path w="483" h="336">
                <a:moveTo>
                  <a:pt x="472" y="336"/>
                </a:moveTo>
                <a:cubicBezTo>
                  <a:pt x="462" y="327"/>
                  <a:pt x="483" y="293"/>
                  <a:pt x="456" y="280"/>
                </a:cubicBezTo>
                <a:cubicBezTo>
                  <a:pt x="442" y="262"/>
                  <a:pt x="362" y="256"/>
                  <a:pt x="344" y="244"/>
                </a:cubicBezTo>
                <a:cubicBezTo>
                  <a:pt x="333" y="227"/>
                  <a:pt x="293" y="203"/>
                  <a:pt x="276" y="192"/>
                </a:cubicBezTo>
                <a:cubicBezTo>
                  <a:pt x="249" y="174"/>
                  <a:pt x="246" y="149"/>
                  <a:pt x="220" y="136"/>
                </a:cubicBezTo>
                <a:cubicBezTo>
                  <a:pt x="191" y="121"/>
                  <a:pt x="175" y="77"/>
                  <a:pt x="144" y="68"/>
                </a:cubicBezTo>
                <a:cubicBezTo>
                  <a:pt x="87" y="51"/>
                  <a:pt x="61" y="0"/>
                  <a:pt x="0" y="0"/>
                </a:cubicBezTo>
              </a:path>
            </a:pathLst>
          </a:custGeom>
          <a:noFill/>
          <a:ln w="38160">
            <a:solidFill>
              <a:srgbClr val="ffffff"/>
            </a:solidFill>
            <a:round/>
          </a:ln>
        </p:spPr>
        <p:style>
          <a:lnRef idx="0"/>
          <a:fillRef idx="0"/>
          <a:effectRef idx="0"/>
          <a:fontRef idx="minor"/>
        </p:style>
        <p:txBody>
          <a:bodyPr anchor="t">
            <a:noAutofit/>
          </a:bodyPr>
          <a:p>
            <a:endParaRPr b="0" lang="en-US" sz="2400" strike="noStrike" u="none">
              <a:solidFill>
                <a:srgbClr val="ffffff"/>
              </a:solidFill>
              <a:effectLst/>
              <a:uFillTx/>
              <a:latin typeface="Times New Roman"/>
            </a:endParaRPr>
          </a:p>
        </p:txBody>
      </p:sp>
      <p:sp>
        <p:nvSpPr>
          <p:cNvPr id="701" name=""/>
          <p:cNvSpPr/>
          <p:nvPr/>
        </p:nvSpPr>
        <p:spPr>
          <a:xfrm>
            <a:off x="5780160" y="2482920"/>
            <a:ext cx="272880" cy="420480"/>
          </a:xfrm>
          <a:custGeom>
            <a:avLst/>
            <a:gdLst/>
            <a:ahLst/>
            <a:rect l="l" t="t" r="r" b="b"/>
            <a:pathLst>
              <a:path w="236" h="311">
                <a:moveTo>
                  <a:pt x="236" y="7"/>
                </a:moveTo>
                <a:cubicBezTo>
                  <a:pt x="216" y="0"/>
                  <a:pt x="196" y="4"/>
                  <a:pt x="176" y="11"/>
                </a:cubicBezTo>
                <a:cubicBezTo>
                  <a:pt x="159" y="36"/>
                  <a:pt x="161" y="28"/>
                  <a:pt x="156" y="51"/>
                </a:cubicBezTo>
                <a:cubicBezTo>
                  <a:pt x="156" y="52"/>
                  <a:pt x="152" y="95"/>
                  <a:pt x="140" y="103"/>
                </a:cubicBezTo>
                <a:cubicBezTo>
                  <a:pt x="140" y="103"/>
                  <a:pt x="110" y="113"/>
                  <a:pt x="104" y="115"/>
                </a:cubicBezTo>
                <a:cubicBezTo>
                  <a:pt x="86" y="121"/>
                  <a:pt x="74" y="137"/>
                  <a:pt x="56" y="143"/>
                </a:cubicBezTo>
                <a:cubicBezTo>
                  <a:pt x="42" y="164"/>
                  <a:pt x="32" y="167"/>
                  <a:pt x="24" y="191"/>
                </a:cubicBezTo>
                <a:cubicBezTo>
                  <a:pt x="21" y="199"/>
                  <a:pt x="12" y="219"/>
                  <a:pt x="12" y="219"/>
                </a:cubicBezTo>
                <a:cubicBezTo>
                  <a:pt x="14" y="235"/>
                  <a:pt x="0" y="277"/>
                  <a:pt x="16" y="291"/>
                </a:cubicBezTo>
                <a:cubicBezTo>
                  <a:pt x="23" y="297"/>
                  <a:pt x="53" y="300"/>
                  <a:pt x="60" y="307"/>
                </a:cubicBezTo>
                <a:cubicBezTo>
                  <a:pt x="61" y="308"/>
                  <a:pt x="63" y="310"/>
                  <a:pt x="64" y="311"/>
                </a:cubicBezTo>
              </a:path>
            </a:pathLst>
          </a:custGeom>
          <a:noFill/>
          <a:ln w="38160">
            <a:solidFill>
              <a:srgbClr val="ffffff"/>
            </a:solidFill>
            <a:round/>
          </a:ln>
        </p:spPr>
        <p:style>
          <a:lnRef idx="0"/>
          <a:fillRef idx="0"/>
          <a:effectRef idx="0"/>
          <a:fontRef idx="minor"/>
        </p:style>
        <p:txBody>
          <a:bodyPr anchor="t">
            <a:noAutofit/>
          </a:bodyPr>
          <a:p>
            <a:endParaRPr b="0" lang="en-US" sz="2400" strike="noStrike" u="none">
              <a:solidFill>
                <a:srgbClr val="ffffff"/>
              </a:solidFill>
              <a:effectLst/>
              <a:uFillTx/>
              <a:latin typeface="Times New Roman"/>
            </a:endParaRPr>
          </a:p>
        </p:txBody>
      </p:sp>
      <p:sp>
        <p:nvSpPr>
          <p:cNvPr id="702" name=""/>
          <p:cNvSpPr/>
          <p:nvPr/>
        </p:nvSpPr>
        <p:spPr>
          <a:xfrm>
            <a:off x="1415880" y="1077840"/>
            <a:ext cx="598680" cy="2562120"/>
          </a:xfrm>
          <a:custGeom>
            <a:avLst/>
            <a:gdLst/>
            <a:ahLst/>
            <a:rect l="l" t="t" r="r" b="b"/>
            <a:pathLst>
              <a:path w="517" h="1896">
                <a:moveTo>
                  <a:pt x="216" y="0"/>
                </a:moveTo>
                <a:cubicBezTo>
                  <a:pt x="221" y="58"/>
                  <a:pt x="218" y="119"/>
                  <a:pt x="232" y="176"/>
                </a:cubicBezTo>
                <a:cubicBezTo>
                  <a:pt x="237" y="196"/>
                  <a:pt x="245" y="216"/>
                  <a:pt x="252" y="236"/>
                </a:cubicBezTo>
                <a:cubicBezTo>
                  <a:pt x="259" y="256"/>
                  <a:pt x="281" y="263"/>
                  <a:pt x="288" y="284"/>
                </a:cubicBezTo>
                <a:cubicBezTo>
                  <a:pt x="298" y="313"/>
                  <a:pt x="291" y="301"/>
                  <a:pt x="304" y="320"/>
                </a:cubicBezTo>
                <a:cubicBezTo>
                  <a:pt x="302" y="351"/>
                  <a:pt x="308" y="384"/>
                  <a:pt x="296" y="412"/>
                </a:cubicBezTo>
                <a:cubicBezTo>
                  <a:pt x="285" y="437"/>
                  <a:pt x="255" y="447"/>
                  <a:pt x="244" y="472"/>
                </a:cubicBezTo>
                <a:cubicBezTo>
                  <a:pt x="229" y="506"/>
                  <a:pt x="228" y="558"/>
                  <a:pt x="208" y="588"/>
                </a:cubicBezTo>
                <a:cubicBezTo>
                  <a:pt x="198" y="603"/>
                  <a:pt x="153" y="657"/>
                  <a:pt x="148" y="672"/>
                </a:cubicBezTo>
                <a:cubicBezTo>
                  <a:pt x="138" y="701"/>
                  <a:pt x="126" y="730"/>
                  <a:pt x="116" y="760"/>
                </a:cubicBezTo>
                <a:cubicBezTo>
                  <a:pt x="105" y="793"/>
                  <a:pt x="87" y="823"/>
                  <a:pt x="76" y="856"/>
                </a:cubicBezTo>
                <a:cubicBezTo>
                  <a:pt x="69" y="876"/>
                  <a:pt x="69" y="901"/>
                  <a:pt x="48" y="908"/>
                </a:cubicBezTo>
                <a:cubicBezTo>
                  <a:pt x="47" y="944"/>
                  <a:pt x="46" y="980"/>
                  <a:pt x="44" y="1016"/>
                </a:cubicBezTo>
                <a:cubicBezTo>
                  <a:pt x="44" y="1023"/>
                  <a:pt x="33" y="1052"/>
                  <a:pt x="32" y="1056"/>
                </a:cubicBezTo>
                <a:cubicBezTo>
                  <a:pt x="29" y="1064"/>
                  <a:pt x="24" y="1080"/>
                  <a:pt x="24" y="1080"/>
                </a:cubicBezTo>
                <a:cubicBezTo>
                  <a:pt x="18" y="1122"/>
                  <a:pt x="10" y="1159"/>
                  <a:pt x="0" y="1200"/>
                </a:cubicBezTo>
                <a:cubicBezTo>
                  <a:pt x="1" y="1231"/>
                  <a:pt x="0" y="1262"/>
                  <a:pt x="4" y="1292"/>
                </a:cubicBezTo>
                <a:cubicBezTo>
                  <a:pt x="4" y="1294"/>
                  <a:pt x="28" y="1338"/>
                  <a:pt x="32" y="1348"/>
                </a:cubicBezTo>
                <a:cubicBezTo>
                  <a:pt x="47" y="1384"/>
                  <a:pt x="56" y="1422"/>
                  <a:pt x="64" y="1460"/>
                </a:cubicBezTo>
                <a:cubicBezTo>
                  <a:pt x="68" y="1479"/>
                  <a:pt x="74" y="1514"/>
                  <a:pt x="84" y="1532"/>
                </a:cubicBezTo>
                <a:cubicBezTo>
                  <a:pt x="84" y="1532"/>
                  <a:pt x="104" y="1562"/>
                  <a:pt x="108" y="1568"/>
                </a:cubicBezTo>
                <a:cubicBezTo>
                  <a:pt x="111" y="1572"/>
                  <a:pt x="116" y="1580"/>
                  <a:pt x="116" y="1580"/>
                </a:cubicBezTo>
                <a:cubicBezTo>
                  <a:pt x="109" y="1600"/>
                  <a:pt x="116" y="1591"/>
                  <a:pt x="88" y="1600"/>
                </a:cubicBezTo>
                <a:cubicBezTo>
                  <a:pt x="84" y="1601"/>
                  <a:pt x="76" y="1604"/>
                  <a:pt x="76" y="1604"/>
                </a:cubicBezTo>
                <a:cubicBezTo>
                  <a:pt x="72" y="1608"/>
                  <a:pt x="59" y="1614"/>
                  <a:pt x="64" y="1616"/>
                </a:cubicBezTo>
                <a:cubicBezTo>
                  <a:pt x="70" y="1618"/>
                  <a:pt x="118" y="1597"/>
                  <a:pt x="128" y="1592"/>
                </a:cubicBezTo>
                <a:cubicBezTo>
                  <a:pt x="144" y="1608"/>
                  <a:pt x="154" y="1632"/>
                  <a:pt x="164" y="1652"/>
                </a:cubicBezTo>
                <a:cubicBezTo>
                  <a:pt x="166" y="1656"/>
                  <a:pt x="165" y="1661"/>
                  <a:pt x="168" y="1664"/>
                </a:cubicBezTo>
                <a:cubicBezTo>
                  <a:pt x="176" y="1672"/>
                  <a:pt x="205" y="1680"/>
                  <a:pt x="216" y="1688"/>
                </a:cubicBezTo>
                <a:cubicBezTo>
                  <a:pt x="224" y="1700"/>
                  <a:pt x="252" y="1692"/>
                  <a:pt x="260" y="1704"/>
                </a:cubicBezTo>
                <a:cubicBezTo>
                  <a:pt x="261" y="1708"/>
                  <a:pt x="277" y="1753"/>
                  <a:pt x="280" y="1760"/>
                </a:cubicBezTo>
                <a:cubicBezTo>
                  <a:pt x="284" y="1771"/>
                  <a:pt x="305" y="1780"/>
                  <a:pt x="312" y="1788"/>
                </a:cubicBezTo>
                <a:cubicBezTo>
                  <a:pt x="329" y="1809"/>
                  <a:pt x="321" y="1825"/>
                  <a:pt x="344" y="1840"/>
                </a:cubicBezTo>
                <a:cubicBezTo>
                  <a:pt x="358" y="1861"/>
                  <a:pt x="361" y="1872"/>
                  <a:pt x="388" y="1876"/>
                </a:cubicBezTo>
                <a:cubicBezTo>
                  <a:pt x="406" y="1882"/>
                  <a:pt x="407" y="1882"/>
                  <a:pt x="424" y="1888"/>
                </a:cubicBezTo>
                <a:cubicBezTo>
                  <a:pt x="517" y="1884"/>
                  <a:pt x="467" y="1896"/>
                  <a:pt x="512" y="1896"/>
                </a:cubicBezTo>
              </a:path>
            </a:pathLst>
          </a:custGeom>
          <a:noFill/>
          <a:ln w="38160">
            <a:solidFill>
              <a:srgbClr val="ffffff"/>
            </a:solidFill>
            <a:round/>
          </a:ln>
        </p:spPr>
        <p:style>
          <a:lnRef idx="0"/>
          <a:fillRef idx="0"/>
          <a:effectRef idx="0"/>
          <a:fontRef idx="minor"/>
        </p:style>
        <p:txBody>
          <a:bodyPr anchor="t">
            <a:noAutofit/>
          </a:bodyPr>
          <a:p>
            <a:endParaRPr b="0" lang="en-US" sz="2400" strike="noStrike" u="none">
              <a:solidFill>
                <a:srgbClr val="ffffff"/>
              </a:solidFill>
              <a:effectLst/>
              <a:uFillTx/>
              <a:latin typeface="Times New Roman"/>
            </a:endParaRPr>
          </a:p>
        </p:txBody>
      </p:sp>
      <p:sp>
        <p:nvSpPr>
          <p:cNvPr id="703" name=""/>
          <p:cNvSpPr/>
          <p:nvPr/>
        </p:nvSpPr>
        <p:spPr>
          <a:xfrm>
            <a:off x="1355760" y="1868400"/>
            <a:ext cx="4856040" cy="2381400"/>
          </a:xfrm>
          <a:custGeom>
            <a:avLst/>
            <a:gdLst/>
            <a:ahLst/>
            <a:rect l="l" t="t" r="r" b="b"/>
            <a:pathLst>
              <a:path w="4024" h="1755">
                <a:moveTo>
                  <a:pt x="230" y="0"/>
                </a:moveTo>
                <a:lnTo>
                  <a:pt x="2797" y="555"/>
                </a:lnTo>
                <a:lnTo>
                  <a:pt x="3298" y="425"/>
                </a:lnTo>
                <a:lnTo>
                  <a:pt x="4024" y="233"/>
                </a:lnTo>
                <a:lnTo>
                  <a:pt x="3886" y="472"/>
                </a:lnTo>
                <a:lnTo>
                  <a:pt x="3473" y="987"/>
                </a:lnTo>
                <a:lnTo>
                  <a:pt x="3183" y="1218"/>
                </a:lnTo>
                <a:lnTo>
                  <a:pt x="2262" y="1755"/>
                </a:lnTo>
                <a:lnTo>
                  <a:pt x="293" y="1200"/>
                </a:lnTo>
                <a:lnTo>
                  <a:pt x="58" y="925"/>
                </a:lnTo>
                <a:lnTo>
                  <a:pt x="0" y="376"/>
                </a:lnTo>
                <a:lnTo>
                  <a:pt x="230" y="0"/>
                </a:lnTo>
                <a:close/>
              </a:path>
            </a:pathLst>
          </a:custGeom>
          <a:noFill/>
          <a:ln w="38160">
            <a:solidFill>
              <a:srgbClr val="ffffff"/>
            </a:solidFill>
            <a:round/>
          </a:ln>
        </p:spPr>
        <p:style>
          <a:lnRef idx="0"/>
          <a:fillRef idx="0"/>
          <a:effectRef idx="0"/>
          <a:fontRef idx="minor"/>
        </p:style>
        <p:txBody>
          <a:bodyPr anchor="t">
            <a:noAutofit/>
          </a:bodyPr>
          <a:p>
            <a:endParaRPr b="0" lang="en-US" sz="2400" strike="noStrike" u="none">
              <a:solidFill>
                <a:srgbClr val="ffffff"/>
              </a:solidFill>
              <a:effectLst/>
              <a:uFillTx/>
              <a:latin typeface="Times New Roman"/>
            </a:endParaRPr>
          </a:p>
        </p:txBody>
      </p:sp>
      <p:sp>
        <p:nvSpPr>
          <p:cNvPr id="704" name=""/>
          <p:cNvSpPr/>
          <p:nvPr/>
        </p:nvSpPr>
        <p:spPr>
          <a:xfrm>
            <a:off x="2378160" y="2620800"/>
            <a:ext cx="2334960" cy="300240"/>
          </a:xfrm>
          <a:custGeom>
            <a:avLst/>
            <a:gdLst/>
            <a:ahLst/>
            <a:rect l="l" t="t" r="r" b="b"/>
            <a:pathLst>
              <a:path w="2016" h="222">
                <a:moveTo>
                  <a:pt x="0" y="54"/>
                </a:moveTo>
                <a:lnTo>
                  <a:pt x="708" y="222"/>
                </a:lnTo>
                <a:lnTo>
                  <a:pt x="2016" y="0"/>
                </a:lnTo>
              </a:path>
            </a:pathLst>
          </a:custGeom>
          <a:noFill/>
          <a:ln w="38160">
            <a:solidFill>
              <a:srgbClr val="ffffff"/>
            </a:solidFill>
            <a:round/>
          </a:ln>
        </p:spPr>
        <p:style>
          <a:lnRef idx="0"/>
          <a:fillRef idx="0"/>
          <a:effectRef idx="0"/>
          <a:fontRef idx="minor"/>
        </p:style>
        <p:txBody>
          <a:bodyPr anchor="t">
            <a:noAutofit/>
          </a:bodyPr>
          <a:p>
            <a:endParaRPr b="0" lang="en-US" sz="2400" strike="noStrike" u="none">
              <a:solidFill>
                <a:srgbClr val="ffffff"/>
              </a:solidFill>
              <a:effectLst/>
              <a:uFillTx/>
              <a:latin typeface="Times New Roman"/>
            </a:endParaRPr>
          </a:p>
        </p:txBody>
      </p:sp>
      <p:sp>
        <p:nvSpPr>
          <p:cNvPr id="705" name=""/>
          <p:cNvSpPr/>
          <p:nvPr/>
        </p:nvSpPr>
        <p:spPr>
          <a:xfrm>
            <a:off x="3849840" y="2620800"/>
            <a:ext cx="1911240" cy="1944720"/>
          </a:xfrm>
          <a:custGeom>
            <a:avLst/>
            <a:gdLst/>
            <a:ahLst/>
            <a:rect l="l" t="t" r="r" b="b"/>
            <a:pathLst>
              <a:path w="1650" h="1440">
                <a:moveTo>
                  <a:pt x="744" y="0"/>
                </a:moveTo>
                <a:lnTo>
                  <a:pt x="0" y="894"/>
                </a:lnTo>
                <a:lnTo>
                  <a:pt x="210" y="1218"/>
                </a:lnTo>
                <a:lnTo>
                  <a:pt x="1650" y="1440"/>
                </a:lnTo>
                <a:lnTo>
                  <a:pt x="1164" y="654"/>
                </a:lnTo>
              </a:path>
            </a:pathLst>
          </a:custGeom>
          <a:noFill/>
          <a:ln w="38160">
            <a:solidFill>
              <a:srgbClr val="ffffff"/>
            </a:solidFill>
            <a:round/>
          </a:ln>
        </p:spPr>
        <p:style>
          <a:lnRef idx="0"/>
          <a:fillRef idx="0"/>
          <a:effectRef idx="0"/>
          <a:fontRef idx="minor"/>
        </p:style>
        <p:txBody>
          <a:bodyPr anchor="t">
            <a:noAutofit/>
          </a:bodyPr>
          <a:p>
            <a:endParaRPr b="0" lang="en-US" sz="2400" strike="noStrike" u="none">
              <a:solidFill>
                <a:srgbClr val="ffffff"/>
              </a:solidFill>
              <a:effectLst/>
              <a:uFillTx/>
              <a:latin typeface="Times New Roman"/>
            </a:endParaRPr>
          </a:p>
        </p:txBody>
      </p:sp>
      <p:sp>
        <p:nvSpPr>
          <p:cNvPr id="706" name=""/>
          <p:cNvSpPr/>
          <p:nvPr/>
        </p:nvSpPr>
        <p:spPr>
          <a:xfrm flipV="1">
            <a:off x="3849840" y="2514240"/>
            <a:ext cx="2195280" cy="1305000"/>
          </a:xfrm>
          <a:prstGeom prst="line">
            <a:avLst/>
          </a:prstGeom>
          <a:ln w="3816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707" name=""/>
          <p:cNvSpPr/>
          <p:nvPr/>
        </p:nvSpPr>
        <p:spPr>
          <a:xfrm flipH="1" flipV="1">
            <a:off x="1427040" y="3116160"/>
            <a:ext cx="2422800" cy="703440"/>
          </a:xfrm>
          <a:prstGeom prst="line">
            <a:avLst/>
          </a:prstGeom>
          <a:ln w="3816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708" name=""/>
          <p:cNvSpPr/>
          <p:nvPr/>
        </p:nvSpPr>
        <p:spPr>
          <a:xfrm flipV="1">
            <a:off x="4079880" y="2514240"/>
            <a:ext cx="1965240" cy="1709640"/>
          </a:xfrm>
          <a:prstGeom prst="line">
            <a:avLst/>
          </a:prstGeom>
          <a:ln w="3816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709" name=""/>
          <p:cNvSpPr/>
          <p:nvPr/>
        </p:nvSpPr>
        <p:spPr>
          <a:xfrm>
            <a:off x="3558240" y="3517920"/>
            <a:ext cx="423720" cy="289440"/>
          </a:xfrm>
          <a:prstGeom prst="rect">
            <a:avLst/>
          </a:prstGeom>
          <a:noFill/>
          <a:ln w="0">
            <a:noFill/>
          </a:ln>
        </p:spPr>
        <p:style>
          <a:lnRef idx="0"/>
          <a:fillRef idx="0"/>
          <a:effectRef idx="0"/>
          <a:fontRef idx="minor"/>
        </p:style>
        <p:txBody>
          <a:bodyPr wrap="none" lIns="81360" rIns="81360" tIns="40680" bIns="40680" anchor="t">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Dallas</a:t>
            </a:r>
            <a:endParaRPr b="0" lang="en-US" sz="1200" strike="noStrike" u="none">
              <a:solidFill>
                <a:srgbClr val="ffffff"/>
              </a:solidFill>
              <a:effectLst/>
              <a:uFillTx/>
              <a:latin typeface="Times New Roman"/>
            </a:endParaRPr>
          </a:p>
        </p:txBody>
      </p:sp>
      <p:sp>
        <p:nvSpPr>
          <p:cNvPr id="710" name=""/>
          <p:cNvSpPr/>
          <p:nvPr/>
        </p:nvSpPr>
        <p:spPr>
          <a:xfrm flipV="1">
            <a:off x="6058080" y="2180880"/>
            <a:ext cx="631800" cy="328680"/>
          </a:xfrm>
          <a:prstGeom prst="line">
            <a:avLst/>
          </a:prstGeom>
          <a:ln w="3816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711" name=""/>
          <p:cNvSpPr/>
          <p:nvPr/>
        </p:nvSpPr>
        <p:spPr>
          <a:xfrm flipV="1">
            <a:off x="6060600" y="2414160"/>
            <a:ext cx="654840" cy="87480"/>
          </a:xfrm>
          <a:prstGeom prst="line">
            <a:avLst/>
          </a:prstGeom>
          <a:ln w="38160">
            <a:solidFill>
              <a:srgbClr val="ffffff"/>
            </a:solidFill>
            <a:miter/>
          </a:ln>
        </p:spPr>
        <p:style>
          <a:lnRef idx="0"/>
          <a:fillRef idx="0"/>
          <a:effectRef idx="0"/>
          <a:fontRef idx="minor"/>
        </p:style>
        <p:txBody>
          <a:bodyPr lIns="90000" rIns="90000" tIns="40680" bIns="40680" anchor="t">
            <a:noAutofit/>
          </a:bodyPr>
          <a:p>
            <a:endParaRPr b="0" lang="en-US" sz="2400" strike="noStrike" u="none">
              <a:solidFill>
                <a:srgbClr val="ffffff"/>
              </a:solidFill>
              <a:effectLst/>
              <a:uFillTx/>
              <a:latin typeface="Times New Roman"/>
            </a:endParaRPr>
          </a:p>
        </p:txBody>
      </p:sp>
      <p:sp>
        <p:nvSpPr>
          <p:cNvPr id="712" name=""/>
          <p:cNvSpPr/>
          <p:nvPr/>
        </p:nvSpPr>
        <p:spPr>
          <a:xfrm>
            <a:off x="6083280" y="2503800"/>
            <a:ext cx="615960" cy="159840"/>
          </a:xfrm>
          <a:prstGeom prst="line">
            <a:avLst/>
          </a:prstGeom>
          <a:ln w="3816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713" name=""/>
          <p:cNvSpPr/>
          <p:nvPr/>
        </p:nvSpPr>
        <p:spPr>
          <a:xfrm>
            <a:off x="6083640" y="2519640"/>
            <a:ext cx="607320" cy="353520"/>
          </a:xfrm>
          <a:prstGeom prst="line">
            <a:avLst/>
          </a:prstGeom>
          <a:ln w="3816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714" name=""/>
          <p:cNvSpPr/>
          <p:nvPr/>
        </p:nvSpPr>
        <p:spPr>
          <a:xfrm>
            <a:off x="6092640" y="2529720"/>
            <a:ext cx="619560" cy="574560"/>
          </a:xfrm>
          <a:prstGeom prst="line">
            <a:avLst/>
          </a:prstGeom>
          <a:ln w="3816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715" name=""/>
          <p:cNvSpPr/>
          <p:nvPr/>
        </p:nvSpPr>
        <p:spPr>
          <a:xfrm flipV="1">
            <a:off x="6045120" y="1959120"/>
            <a:ext cx="633600" cy="511200"/>
          </a:xfrm>
          <a:prstGeom prst="line">
            <a:avLst/>
          </a:prstGeom>
          <a:ln w="3816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716" name=""/>
          <p:cNvSpPr/>
          <p:nvPr/>
        </p:nvSpPr>
        <p:spPr>
          <a:xfrm>
            <a:off x="6929280" y="1827360"/>
            <a:ext cx="487440" cy="289440"/>
          </a:xfrm>
          <a:prstGeom prst="rect">
            <a:avLst/>
          </a:prstGeom>
          <a:noFill/>
          <a:ln w="0">
            <a:noFill/>
          </a:ln>
        </p:spPr>
        <p:style>
          <a:lnRef idx="0"/>
          <a:fillRef idx="0"/>
          <a:effectRef idx="0"/>
          <a:fontRef idx="minor"/>
        </p:style>
        <p:txBody>
          <a:bodyPr wrap="none" lIns="81360" rIns="81360" tIns="40680" bIns="40680" anchor="t">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London</a:t>
            </a:r>
            <a:endParaRPr b="0" lang="en-US" sz="1200" strike="noStrike" u="none">
              <a:solidFill>
                <a:srgbClr val="ffffff"/>
              </a:solidFill>
              <a:effectLst/>
              <a:uFillTx/>
              <a:latin typeface="Times New Roman"/>
            </a:endParaRPr>
          </a:p>
        </p:txBody>
      </p:sp>
      <p:sp>
        <p:nvSpPr>
          <p:cNvPr id="717" name=""/>
          <p:cNvSpPr/>
          <p:nvPr/>
        </p:nvSpPr>
        <p:spPr>
          <a:xfrm>
            <a:off x="6927480" y="2073240"/>
            <a:ext cx="379800" cy="289440"/>
          </a:xfrm>
          <a:prstGeom prst="rect">
            <a:avLst/>
          </a:prstGeom>
          <a:noFill/>
          <a:ln w="0">
            <a:noFill/>
          </a:ln>
        </p:spPr>
        <p:style>
          <a:lnRef idx="0"/>
          <a:fillRef idx="0"/>
          <a:effectRef idx="0"/>
          <a:fontRef idx="minor"/>
        </p:style>
        <p:txBody>
          <a:bodyPr wrap="none" lIns="81360" rIns="81360" tIns="40680" bIns="40680" anchor="t">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Paris</a:t>
            </a:r>
            <a:endParaRPr b="0" lang="en-US" sz="1200" strike="noStrike" u="none">
              <a:solidFill>
                <a:srgbClr val="ffffff"/>
              </a:solidFill>
              <a:effectLst/>
              <a:uFillTx/>
              <a:latin typeface="Times New Roman"/>
            </a:endParaRPr>
          </a:p>
        </p:txBody>
      </p:sp>
      <p:sp>
        <p:nvSpPr>
          <p:cNvPr id="718" name=""/>
          <p:cNvSpPr/>
          <p:nvPr/>
        </p:nvSpPr>
        <p:spPr>
          <a:xfrm>
            <a:off x="6922080" y="2338560"/>
            <a:ext cx="698760" cy="289440"/>
          </a:xfrm>
          <a:prstGeom prst="rect">
            <a:avLst/>
          </a:prstGeom>
          <a:noFill/>
          <a:ln w="0">
            <a:noFill/>
          </a:ln>
        </p:spPr>
        <p:style>
          <a:lnRef idx="0"/>
          <a:fillRef idx="0"/>
          <a:effectRef idx="0"/>
          <a:fontRef idx="minor"/>
        </p:style>
        <p:txBody>
          <a:bodyPr wrap="none" lIns="81360" rIns="81360" tIns="40680" bIns="40680" anchor="t">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Copenhagen</a:t>
            </a:r>
            <a:endParaRPr b="0" lang="en-US" sz="1200" strike="noStrike" u="none">
              <a:solidFill>
                <a:srgbClr val="ffffff"/>
              </a:solidFill>
              <a:effectLst/>
              <a:uFillTx/>
              <a:latin typeface="Times New Roman"/>
            </a:endParaRPr>
          </a:p>
        </p:txBody>
      </p:sp>
      <p:sp>
        <p:nvSpPr>
          <p:cNvPr id="719" name=""/>
          <p:cNvSpPr/>
          <p:nvPr/>
        </p:nvSpPr>
        <p:spPr>
          <a:xfrm>
            <a:off x="6935400" y="2825640"/>
            <a:ext cx="649800" cy="289440"/>
          </a:xfrm>
          <a:prstGeom prst="rect">
            <a:avLst/>
          </a:prstGeom>
          <a:noFill/>
          <a:ln w="0">
            <a:noFill/>
          </a:ln>
        </p:spPr>
        <p:style>
          <a:lnRef idx="0"/>
          <a:fillRef idx="0"/>
          <a:effectRef idx="0"/>
          <a:fontRef idx="minor"/>
        </p:style>
        <p:txBody>
          <a:bodyPr wrap="none" lIns="81360" rIns="81360" tIns="40680" bIns="40680" anchor="t">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Amsterdam</a:t>
            </a:r>
            <a:endParaRPr b="0" lang="en-US" sz="1200" strike="noStrike" u="none">
              <a:solidFill>
                <a:srgbClr val="ffffff"/>
              </a:solidFill>
              <a:effectLst/>
              <a:uFillTx/>
              <a:latin typeface="Times New Roman"/>
            </a:endParaRPr>
          </a:p>
        </p:txBody>
      </p:sp>
      <p:sp>
        <p:nvSpPr>
          <p:cNvPr id="720" name=""/>
          <p:cNvSpPr/>
          <p:nvPr/>
        </p:nvSpPr>
        <p:spPr>
          <a:xfrm>
            <a:off x="6935400" y="3081240"/>
            <a:ext cx="408960" cy="289440"/>
          </a:xfrm>
          <a:prstGeom prst="rect">
            <a:avLst/>
          </a:prstGeom>
          <a:noFill/>
          <a:ln w="0">
            <a:noFill/>
          </a:ln>
        </p:spPr>
        <p:style>
          <a:lnRef idx="0"/>
          <a:fillRef idx="0"/>
          <a:effectRef idx="0"/>
          <a:fontRef idx="minor"/>
        </p:style>
        <p:txBody>
          <a:bodyPr wrap="none" lIns="81360" rIns="81360" tIns="40680" bIns="40680" anchor="t">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Rome</a:t>
            </a:r>
            <a:endParaRPr b="0" lang="en-US" sz="1200" strike="noStrike" u="none">
              <a:solidFill>
                <a:srgbClr val="ffffff"/>
              </a:solidFill>
              <a:effectLst/>
              <a:uFillTx/>
              <a:latin typeface="Times New Roman"/>
            </a:endParaRPr>
          </a:p>
        </p:txBody>
      </p:sp>
      <p:sp>
        <p:nvSpPr>
          <p:cNvPr id="721" name=""/>
          <p:cNvSpPr/>
          <p:nvPr/>
        </p:nvSpPr>
        <p:spPr>
          <a:xfrm>
            <a:off x="3229200" y="2362320"/>
            <a:ext cx="462960" cy="289440"/>
          </a:xfrm>
          <a:prstGeom prst="rect">
            <a:avLst/>
          </a:prstGeom>
          <a:noFill/>
          <a:ln w="0">
            <a:noFill/>
          </a:ln>
        </p:spPr>
        <p:style>
          <a:lnRef idx="0"/>
          <a:fillRef idx="0"/>
          <a:effectRef idx="0"/>
          <a:fontRef idx="minor"/>
        </p:style>
        <p:txBody>
          <a:bodyPr wrap="none" lIns="81360" rIns="81360" tIns="40680" bIns="40680" anchor="t">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Omaha</a:t>
            </a:r>
            <a:endParaRPr b="0" lang="en-US" sz="1200" strike="noStrike" u="none">
              <a:solidFill>
                <a:srgbClr val="ffffff"/>
              </a:solidFill>
              <a:effectLst/>
              <a:uFillTx/>
              <a:latin typeface="Times New Roman"/>
            </a:endParaRPr>
          </a:p>
        </p:txBody>
      </p:sp>
      <p:sp>
        <p:nvSpPr>
          <p:cNvPr id="722" name=""/>
          <p:cNvSpPr/>
          <p:nvPr/>
        </p:nvSpPr>
        <p:spPr>
          <a:xfrm flipV="1">
            <a:off x="4732200" y="2516040"/>
            <a:ext cx="1317600" cy="92160"/>
          </a:xfrm>
          <a:prstGeom prst="line">
            <a:avLst/>
          </a:prstGeom>
          <a:ln w="38160">
            <a:solidFill>
              <a:srgbClr val="ffffff"/>
            </a:solidFill>
            <a:miter/>
          </a:ln>
        </p:spPr>
        <p:style>
          <a:lnRef idx="0"/>
          <a:fillRef idx="0"/>
          <a:effectRef idx="0"/>
          <a:fontRef idx="minor"/>
        </p:style>
        <p:txBody>
          <a:bodyPr lIns="90000" rIns="90000" tIns="45360" bIns="45360" anchor="t">
            <a:noAutofit/>
          </a:bodyPr>
          <a:p>
            <a:endParaRPr b="0" lang="en-US" sz="2400" strike="noStrike" u="none">
              <a:solidFill>
                <a:srgbClr val="ffffff"/>
              </a:solidFill>
              <a:effectLst/>
              <a:uFillTx/>
              <a:latin typeface="Times New Roman"/>
            </a:endParaRPr>
          </a:p>
        </p:txBody>
      </p:sp>
      <p:sp>
        <p:nvSpPr>
          <p:cNvPr id="723" name=""/>
          <p:cNvSpPr/>
          <p:nvPr/>
        </p:nvSpPr>
        <p:spPr>
          <a:xfrm>
            <a:off x="525960" y="2986200"/>
            <a:ext cx="767520" cy="289440"/>
          </a:xfrm>
          <a:prstGeom prst="rect">
            <a:avLst/>
          </a:prstGeom>
          <a:noFill/>
          <a:ln w="0">
            <a:noFill/>
          </a:ln>
        </p:spPr>
        <p:style>
          <a:lnRef idx="0"/>
          <a:fillRef idx="0"/>
          <a:effectRef idx="0"/>
          <a:fontRef idx="minor"/>
        </p:style>
        <p:txBody>
          <a:bodyPr wrap="none" lIns="81360" rIns="81360" tIns="40680" bIns="40680" anchor="t">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San Francisco</a:t>
            </a:r>
            <a:endParaRPr b="0" lang="en-US" sz="1200" strike="noStrike" u="none">
              <a:solidFill>
                <a:srgbClr val="ffffff"/>
              </a:solidFill>
              <a:effectLst/>
              <a:uFillTx/>
              <a:latin typeface="Times New Roman"/>
            </a:endParaRPr>
          </a:p>
        </p:txBody>
      </p:sp>
      <p:sp>
        <p:nvSpPr>
          <p:cNvPr id="724" name=""/>
          <p:cNvSpPr/>
          <p:nvPr/>
        </p:nvSpPr>
        <p:spPr>
          <a:xfrm>
            <a:off x="864720" y="3168720"/>
            <a:ext cx="551520" cy="289440"/>
          </a:xfrm>
          <a:prstGeom prst="rect">
            <a:avLst/>
          </a:prstGeom>
          <a:noFill/>
          <a:ln w="0">
            <a:noFill/>
          </a:ln>
        </p:spPr>
        <p:style>
          <a:lnRef idx="0"/>
          <a:fillRef idx="0"/>
          <a:effectRef idx="0"/>
          <a:fontRef idx="minor"/>
        </p:style>
        <p:txBody>
          <a:bodyPr wrap="none" lIns="81360" rIns="81360" tIns="40680" bIns="40680" anchor="t">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San Jose</a:t>
            </a:r>
            <a:endParaRPr b="0" lang="en-US" sz="1200" strike="noStrike" u="none">
              <a:solidFill>
                <a:srgbClr val="ffffff"/>
              </a:solidFill>
              <a:effectLst/>
              <a:uFillTx/>
              <a:latin typeface="Times New Roman"/>
            </a:endParaRPr>
          </a:p>
        </p:txBody>
      </p:sp>
      <p:sp>
        <p:nvSpPr>
          <p:cNvPr id="725" name=""/>
          <p:cNvSpPr/>
          <p:nvPr/>
        </p:nvSpPr>
        <p:spPr>
          <a:xfrm>
            <a:off x="1150560" y="3581280"/>
            <a:ext cx="595800" cy="289440"/>
          </a:xfrm>
          <a:prstGeom prst="rect">
            <a:avLst/>
          </a:prstGeom>
          <a:noFill/>
          <a:ln w="0">
            <a:noFill/>
          </a:ln>
        </p:spPr>
        <p:style>
          <a:lnRef idx="0"/>
          <a:fillRef idx="0"/>
          <a:effectRef idx="0"/>
          <a:fontRef idx="minor"/>
        </p:style>
        <p:txBody>
          <a:bodyPr wrap="none" lIns="81360" rIns="81360" tIns="40680" bIns="40680" anchor="t">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San Diego</a:t>
            </a:r>
            <a:endParaRPr b="0" lang="en-US" sz="1200" strike="noStrike" u="none">
              <a:solidFill>
                <a:srgbClr val="ffffff"/>
              </a:solidFill>
              <a:effectLst/>
              <a:uFillTx/>
              <a:latin typeface="Times New Roman"/>
            </a:endParaRPr>
          </a:p>
        </p:txBody>
      </p:sp>
      <p:sp>
        <p:nvSpPr>
          <p:cNvPr id="726" name=""/>
          <p:cNvSpPr/>
          <p:nvPr/>
        </p:nvSpPr>
        <p:spPr>
          <a:xfrm>
            <a:off x="-40320" y="3220920"/>
            <a:ext cx="350280" cy="289440"/>
          </a:xfrm>
          <a:prstGeom prst="rect">
            <a:avLst/>
          </a:prstGeom>
          <a:noFill/>
          <a:ln w="0">
            <a:noFill/>
          </a:ln>
        </p:spPr>
        <p:style>
          <a:lnRef idx="0"/>
          <a:fillRef idx="0"/>
          <a:effectRef idx="0"/>
          <a:fontRef idx="minor"/>
        </p:style>
        <p:txBody>
          <a:bodyPr wrap="none" lIns="81360" rIns="81360" tIns="40680" bIns="40680" anchor="t">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Asia</a:t>
            </a:r>
            <a:endParaRPr b="0" lang="en-US" sz="1200" strike="noStrike" u="none">
              <a:solidFill>
                <a:srgbClr val="ffffff"/>
              </a:solidFill>
              <a:effectLst/>
              <a:uFillTx/>
              <a:latin typeface="Times New Roman"/>
            </a:endParaRPr>
          </a:p>
        </p:txBody>
      </p:sp>
      <p:sp>
        <p:nvSpPr>
          <p:cNvPr id="727" name=""/>
          <p:cNvSpPr/>
          <p:nvPr/>
        </p:nvSpPr>
        <p:spPr>
          <a:xfrm>
            <a:off x="2217240" y="3463920"/>
            <a:ext cx="507240" cy="289440"/>
          </a:xfrm>
          <a:prstGeom prst="rect">
            <a:avLst/>
          </a:prstGeom>
          <a:noFill/>
          <a:ln w="0">
            <a:noFill/>
          </a:ln>
        </p:spPr>
        <p:style>
          <a:lnRef idx="0"/>
          <a:fillRef idx="0"/>
          <a:effectRef idx="0"/>
          <a:fontRef idx="minor"/>
        </p:style>
        <p:txBody>
          <a:bodyPr wrap="none" lIns="81360" rIns="81360" tIns="40680" bIns="40680" anchor="t">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Phoenix</a:t>
            </a:r>
            <a:endParaRPr b="0" lang="en-US" sz="1200" strike="noStrike" u="none">
              <a:solidFill>
                <a:srgbClr val="ffffff"/>
              </a:solidFill>
              <a:effectLst/>
              <a:uFillTx/>
              <a:latin typeface="Times New Roman"/>
            </a:endParaRPr>
          </a:p>
        </p:txBody>
      </p:sp>
      <p:sp>
        <p:nvSpPr>
          <p:cNvPr id="728" name=""/>
          <p:cNvSpPr/>
          <p:nvPr/>
        </p:nvSpPr>
        <p:spPr>
          <a:xfrm>
            <a:off x="2367720" y="2430360"/>
            <a:ext cx="743040" cy="289440"/>
          </a:xfrm>
          <a:prstGeom prst="rect">
            <a:avLst/>
          </a:prstGeom>
          <a:noFill/>
          <a:ln w="0">
            <a:noFill/>
          </a:ln>
        </p:spPr>
        <p:style>
          <a:lnRef idx="0"/>
          <a:fillRef idx="0"/>
          <a:effectRef idx="0"/>
          <a:fontRef idx="minor"/>
        </p:style>
        <p:txBody>
          <a:bodyPr wrap="none" lIns="81360" rIns="81360" tIns="40680" bIns="40680" anchor="t">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Salt Lake City</a:t>
            </a:r>
            <a:endParaRPr b="0" lang="en-US" sz="1200" strike="noStrike" u="none">
              <a:solidFill>
                <a:srgbClr val="ffffff"/>
              </a:solidFill>
              <a:effectLst/>
              <a:uFillTx/>
              <a:latin typeface="Times New Roman"/>
            </a:endParaRPr>
          </a:p>
        </p:txBody>
      </p:sp>
      <p:sp>
        <p:nvSpPr>
          <p:cNvPr id="729" name=""/>
          <p:cNvSpPr/>
          <p:nvPr/>
        </p:nvSpPr>
        <p:spPr>
          <a:xfrm>
            <a:off x="2659680" y="3273480"/>
            <a:ext cx="708480" cy="289440"/>
          </a:xfrm>
          <a:prstGeom prst="rect">
            <a:avLst/>
          </a:prstGeom>
          <a:noFill/>
          <a:ln w="0">
            <a:noFill/>
          </a:ln>
        </p:spPr>
        <p:style>
          <a:lnRef idx="0"/>
          <a:fillRef idx="0"/>
          <a:effectRef idx="0"/>
          <a:fontRef idx="minor"/>
        </p:style>
        <p:txBody>
          <a:bodyPr wrap="none" lIns="81360" rIns="81360" tIns="40680" bIns="40680" anchor="t">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Albuquerque</a:t>
            </a:r>
            <a:endParaRPr b="0" lang="en-US" sz="1200" strike="noStrike" u="none">
              <a:solidFill>
                <a:srgbClr val="ffffff"/>
              </a:solidFill>
              <a:effectLst/>
              <a:uFillTx/>
              <a:latin typeface="Times New Roman"/>
            </a:endParaRPr>
          </a:p>
        </p:txBody>
      </p:sp>
      <p:sp>
        <p:nvSpPr>
          <p:cNvPr id="730" name=""/>
          <p:cNvSpPr/>
          <p:nvPr/>
        </p:nvSpPr>
        <p:spPr>
          <a:xfrm>
            <a:off x="2058480" y="3079800"/>
            <a:ext cx="600840" cy="289440"/>
          </a:xfrm>
          <a:prstGeom prst="rect">
            <a:avLst/>
          </a:prstGeom>
          <a:noFill/>
          <a:ln w="0">
            <a:noFill/>
          </a:ln>
        </p:spPr>
        <p:style>
          <a:lnRef idx="0"/>
          <a:fillRef idx="0"/>
          <a:effectRef idx="0"/>
          <a:fontRef idx="minor"/>
        </p:style>
        <p:txBody>
          <a:bodyPr wrap="none" lIns="81360" rIns="81360" tIns="40680" bIns="40680" anchor="t">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Las Vegas</a:t>
            </a:r>
            <a:endParaRPr b="0" lang="en-US" sz="1200" strike="noStrike" u="none">
              <a:solidFill>
                <a:srgbClr val="ffffff"/>
              </a:solidFill>
              <a:effectLst/>
              <a:uFillTx/>
              <a:latin typeface="Times New Roman"/>
            </a:endParaRPr>
          </a:p>
        </p:txBody>
      </p:sp>
      <p:sp>
        <p:nvSpPr>
          <p:cNvPr id="731" name=""/>
          <p:cNvSpPr/>
          <p:nvPr/>
        </p:nvSpPr>
        <p:spPr>
          <a:xfrm>
            <a:off x="3979800" y="4287960"/>
            <a:ext cx="522000" cy="289440"/>
          </a:xfrm>
          <a:prstGeom prst="rect">
            <a:avLst/>
          </a:prstGeom>
          <a:noFill/>
          <a:ln w="0">
            <a:noFill/>
          </a:ln>
        </p:spPr>
        <p:style>
          <a:lnRef idx="0"/>
          <a:fillRef idx="0"/>
          <a:effectRef idx="0"/>
          <a:fontRef idx="minor"/>
        </p:style>
        <p:txBody>
          <a:bodyPr wrap="none" lIns="81360" rIns="81360" tIns="40680" bIns="40680" anchor="t">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Houston</a:t>
            </a:r>
            <a:endParaRPr b="0" lang="en-US" sz="1200" strike="noStrike" u="none">
              <a:solidFill>
                <a:srgbClr val="ffffff"/>
              </a:solidFill>
              <a:effectLst/>
              <a:uFillTx/>
              <a:latin typeface="Times New Roman"/>
            </a:endParaRPr>
          </a:p>
        </p:txBody>
      </p:sp>
      <p:sp>
        <p:nvSpPr>
          <p:cNvPr id="732" name=""/>
          <p:cNvSpPr/>
          <p:nvPr/>
        </p:nvSpPr>
        <p:spPr>
          <a:xfrm>
            <a:off x="5684400" y="4079880"/>
            <a:ext cx="502200" cy="289440"/>
          </a:xfrm>
          <a:prstGeom prst="rect">
            <a:avLst/>
          </a:prstGeom>
          <a:noFill/>
          <a:ln w="0">
            <a:noFill/>
          </a:ln>
        </p:spPr>
        <p:style>
          <a:lnRef idx="0"/>
          <a:fillRef idx="0"/>
          <a:effectRef idx="0"/>
          <a:fontRef idx="minor"/>
        </p:style>
        <p:txBody>
          <a:bodyPr wrap="none" lIns="81360" rIns="81360" tIns="40680" bIns="40680" anchor="t">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Orlando</a:t>
            </a:r>
            <a:endParaRPr b="0" lang="en-US" sz="1200" strike="noStrike" u="none">
              <a:solidFill>
                <a:srgbClr val="ffffff"/>
              </a:solidFill>
              <a:effectLst/>
              <a:uFillTx/>
              <a:latin typeface="Times New Roman"/>
            </a:endParaRPr>
          </a:p>
        </p:txBody>
      </p:sp>
      <p:sp>
        <p:nvSpPr>
          <p:cNvPr id="733" name=""/>
          <p:cNvSpPr/>
          <p:nvPr/>
        </p:nvSpPr>
        <p:spPr>
          <a:xfrm>
            <a:off x="5856480" y="4405320"/>
            <a:ext cx="414000" cy="289440"/>
          </a:xfrm>
          <a:prstGeom prst="rect">
            <a:avLst/>
          </a:prstGeom>
          <a:noFill/>
          <a:ln w="0">
            <a:noFill/>
          </a:ln>
        </p:spPr>
        <p:style>
          <a:lnRef idx="0"/>
          <a:fillRef idx="0"/>
          <a:effectRef idx="0"/>
          <a:fontRef idx="minor"/>
        </p:style>
        <p:txBody>
          <a:bodyPr wrap="none" lIns="81360" rIns="81360" tIns="40680" bIns="40680" anchor="t">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Miami</a:t>
            </a:r>
            <a:endParaRPr b="0" lang="en-US" sz="1200" strike="noStrike" u="none">
              <a:solidFill>
                <a:srgbClr val="ffffff"/>
              </a:solidFill>
              <a:effectLst/>
              <a:uFillTx/>
              <a:latin typeface="Times New Roman"/>
            </a:endParaRPr>
          </a:p>
        </p:txBody>
      </p:sp>
      <p:sp>
        <p:nvSpPr>
          <p:cNvPr id="734" name=""/>
          <p:cNvSpPr/>
          <p:nvPr/>
        </p:nvSpPr>
        <p:spPr>
          <a:xfrm>
            <a:off x="4736160" y="4191120"/>
            <a:ext cx="698760" cy="289440"/>
          </a:xfrm>
          <a:prstGeom prst="rect">
            <a:avLst/>
          </a:prstGeom>
          <a:noFill/>
          <a:ln w="0">
            <a:noFill/>
          </a:ln>
        </p:spPr>
        <p:style>
          <a:lnRef idx="0"/>
          <a:fillRef idx="0"/>
          <a:effectRef idx="0"/>
          <a:fontRef idx="minor"/>
        </p:style>
        <p:txBody>
          <a:bodyPr wrap="none" lIns="81360" rIns="81360" tIns="40680" bIns="40680" anchor="t">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New Orleans</a:t>
            </a:r>
            <a:endParaRPr b="0" lang="en-US" sz="1200" strike="noStrike" u="none">
              <a:solidFill>
                <a:srgbClr val="ffffff"/>
              </a:solidFill>
              <a:effectLst/>
              <a:uFillTx/>
              <a:latin typeface="Times New Roman"/>
            </a:endParaRPr>
          </a:p>
        </p:txBody>
      </p:sp>
      <p:sp>
        <p:nvSpPr>
          <p:cNvPr id="735" name=""/>
          <p:cNvSpPr/>
          <p:nvPr/>
        </p:nvSpPr>
        <p:spPr>
          <a:xfrm>
            <a:off x="1833840" y="1382760"/>
            <a:ext cx="453240" cy="289440"/>
          </a:xfrm>
          <a:prstGeom prst="rect">
            <a:avLst/>
          </a:prstGeom>
          <a:noFill/>
          <a:ln w="0">
            <a:noFill/>
          </a:ln>
        </p:spPr>
        <p:style>
          <a:lnRef idx="0"/>
          <a:fillRef idx="0"/>
          <a:effectRef idx="0"/>
          <a:fontRef idx="minor"/>
        </p:style>
        <p:txBody>
          <a:bodyPr wrap="none" lIns="81360" rIns="81360" tIns="40680" bIns="40680" anchor="t">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Seattle</a:t>
            </a:r>
            <a:endParaRPr b="0" lang="en-US" sz="1200" strike="noStrike" u="none">
              <a:solidFill>
                <a:srgbClr val="ffffff"/>
              </a:solidFill>
              <a:effectLst/>
              <a:uFillTx/>
              <a:latin typeface="Times New Roman"/>
            </a:endParaRPr>
          </a:p>
        </p:txBody>
      </p:sp>
      <p:sp>
        <p:nvSpPr>
          <p:cNvPr id="736" name=""/>
          <p:cNvSpPr/>
          <p:nvPr/>
        </p:nvSpPr>
        <p:spPr>
          <a:xfrm>
            <a:off x="1765440" y="1647720"/>
            <a:ext cx="522000" cy="289440"/>
          </a:xfrm>
          <a:prstGeom prst="rect">
            <a:avLst/>
          </a:prstGeom>
          <a:noFill/>
          <a:ln w="0">
            <a:noFill/>
          </a:ln>
        </p:spPr>
        <p:style>
          <a:lnRef idx="0"/>
          <a:fillRef idx="0"/>
          <a:effectRef idx="0"/>
          <a:fontRef idx="minor"/>
        </p:style>
        <p:txBody>
          <a:bodyPr wrap="none" lIns="81360" rIns="81360" tIns="40680" bIns="40680" anchor="t">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Portland</a:t>
            </a:r>
            <a:endParaRPr b="0" lang="en-US" sz="1200" strike="noStrike" u="none">
              <a:solidFill>
                <a:srgbClr val="ffffff"/>
              </a:solidFill>
              <a:effectLst/>
              <a:uFillTx/>
              <a:latin typeface="Times New Roman"/>
            </a:endParaRPr>
          </a:p>
        </p:txBody>
      </p:sp>
      <p:sp>
        <p:nvSpPr>
          <p:cNvPr id="737" name=""/>
          <p:cNvSpPr/>
          <p:nvPr/>
        </p:nvSpPr>
        <p:spPr>
          <a:xfrm>
            <a:off x="1553400" y="2700360"/>
            <a:ext cx="669600" cy="289440"/>
          </a:xfrm>
          <a:prstGeom prst="rect">
            <a:avLst/>
          </a:prstGeom>
          <a:noFill/>
          <a:ln w="0">
            <a:noFill/>
          </a:ln>
        </p:spPr>
        <p:style>
          <a:lnRef idx="0"/>
          <a:fillRef idx="0"/>
          <a:effectRef idx="0"/>
          <a:fontRef idx="minor"/>
        </p:style>
        <p:txBody>
          <a:bodyPr wrap="none" lIns="81360" rIns="81360" tIns="40680" bIns="40680" anchor="t">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Sacramento</a:t>
            </a:r>
            <a:endParaRPr b="0" lang="en-US" sz="1200" strike="noStrike" u="none">
              <a:solidFill>
                <a:srgbClr val="ffffff"/>
              </a:solidFill>
              <a:effectLst/>
              <a:uFillTx/>
              <a:latin typeface="Times New Roman"/>
            </a:endParaRPr>
          </a:p>
        </p:txBody>
      </p:sp>
      <p:sp>
        <p:nvSpPr>
          <p:cNvPr id="738" name=""/>
          <p:cNvSpPr/>
          <p:nvPr/>
        </p:nvSpPr>
        <p:spPr>
          <a:xfrm>
            <a:off x="2288520" y="2170080"/>
            <a:ext cx="404280" cy="289440"/>
          </a:xfrm>
          <a:prstGeom prst="rect">
            <a:avLst/>
          </a:prstGeom>
          <a:noFill/>
          <a:ln w="0">
            <a:noFill/>
          </a:ln>
        </p:spPr>
        <p:style>
          <a:lnRef idx="0"/>
          <a:fillRef idx="0"/>
          <a:effectRef idx="0"/>
          <a:fontRef idx="minor"/>
        </p:style>
        <p:txBody>
          <a:bodyPr wrap="none" lIns="81360" rIns="81360" tIns="40680" bIns="40680" anchor="t">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Boise</a:t>
            </a:r>
            <a:endParaRPr b="0" lang="en-US" sz="1200" strike="noStrike" u="none">
              <a:solidFill>
                <a:srgbClr val="ffffff"/>
              </a:solidFill>
              <a:effectLst/>
              <a:uFillTx/>
              <a:latin typeface="Times New Roman"/>
            </a:endParaRPr>
          </a:p>
        </p:txBody>
      </p:sp>
      <p:sp>
        <p:nvSpPr>
          <p:cNvPr id="739" name=""/>
          <p:cNvSpPr/>
          <p:nvPr/>
        </p:nvSpPr>
        <p:spPr>
          <a:xfrm>
            <a:off x="3162240" y="2646360"/>
            <a:ext cx="463320" cy="289440"/>
          </a:xfrm>
          <a:prstGeom prst="rect">
            <a:avLst/>
          </a:prstGeom>
          <a:noFill/>
          <a:ln w="0">
            <a:noFill/>
          </a:ln>
        </p:spPr>
        <p:style>
          <a:lnRef idx="0"/>
          <a:fillRef idx="0"/>
          <a:effectRef idx="0"/>
          <a:fontRef idx="minor"/>
        </p:style>
        <p:txBody>
          <a:bodyPr wrap="none" lIns="81360" rIns="81360" tIns="40680" bIns="40680" anchor="t">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Denver</a:t>
            </a:r>
            <a:endParaRPr b="0" lang="en-US" sz="1200" strike="noStrike" u="none">
              <a:solidFill>
                <a:srgbClr val="ffffff"/>
              </a:solidFill>
              <a:effectLst/>
              <a:uFillTx/>
              <a:latin typeface="Times New Roman"/>
            </a:endParaRPr>
          </a:p>
        </p:txBody>
      </p:sp>
      <p:sp>
        <p:nvSpPr>
          <p:cNvPr id="740" name=""/>
          <p:cNvSpPr/>
          <p:nvPr/>
        </p:nvSpPr>
        <p:spPr>
          <a:xfrm>
            <a:off x="4581360" y="2746440"/>
            <a:ext cx="540000" cy="204840"/>
          </a:xfrm>
          <a:prstGeom prst="rect">
            <a:avLst/>
          </a:prstGeom>
          <a:solidFill>
            <a:srgbClr val="ccff33"/>
          </a:solidFill>
          <a:ln w="0">
            <a:noFill/>
          </a:ln>
        </p:spPr>
        <p:style>
          <a:lnRef idx="0"/>
          <a:fillRef idx="0"/>
          <a:effectRef idx="0"/>
          <a:fontRef idx="minor"/>
        </p:style>
        <p:txBody>
          <a:bodyPr lIns="90000" rIns="90000" tIns="46800" bIns="46800" anchor="t">
            <a:no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Chicago</a:t>
            </a:r>
            <a:endParaRPr b="0" lang="en-US" sz="1200" strike="noStrike" u="none">
              <a:solidFill>
                <a:srgbClr val="ffffff"/>
              </a:solidFill>
              <a:effectLst/>
              <a:uFillTx/>
              <a:latin typeface="Times New Roman"/>
            </a:endParaRPr>
          </a:p>
        </p:txBody>
      </p:sp>
      <p:sp>
        <p:nvSpPr>
          <p:cNvPr id="741" name=""/>
          <p:cNvSpPr/>
          <p:nvPr/>
        </p:nvSpPr>
        <p:spPr>
          <a:xfrm>
            <a:off x="5055120" y="2590920"/>
            <a:ext cx="581040" cy="289440"/>
          </a:xfrm>
          <a:prstGeom prst="rect">
            <a:avLst/>
          </a:prstGeom>
          <a:noFill/>
          <a:ln w="0">
            <a:noFill/>
          </a:ln>
        </p:spPr>
        <p:style>
          <a:lnRef idx="0"/>
          <a:fillRef idx="0"/>
          <a:effectRef idx="0"/>
          <a:fontRef idx="minor"/>
        </p:style>
        <p:txBody>
          <a:bodyPr wrap="none" lIns="81360" rIns="81360" tIns="40680" bIns="40680" anchor="t">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Cleveland</a:t>
            </a:r>
            <a:endParaRPr b="0" lang="en-US" sz="1200" strike="noStrike" u="none">
              <a:solidFill>
                <a:srgbClr val="ffffff"/>
              </a:solidFill>
              <a:effectLst/>
              <a:uFillTx/>
              <a:latin typeface="Times New Roman"/>
            </a:endParaRPr>
          </a:p>
        </p:txBody>
      </p:sp>
      <p:sp>
        <p:nvSpPr>
          <p:cNvPr id="742" name=""/>
          <p:cNvSpPr/>
          <p:nvPr/>
        </p:nvSpPr>
        <p:spPr>
          <a:xfrm>
            <a:off x="3542760" y="1922400"/>
            <a:ext cx="674280" cy="289440"/>
          </a:xfrm>
          <a:prstGeom prst="rect">
            <a:avLst/>
          </a:prstGeom>
          <a:noFill/>
          <a:ln w="0">
            <a:noFill/>
          </a:ln>
        </p:spPr>
        <p:style>
          <a:lnRef idx="0"/>
          <a:fillRef idx="0"/>
          <a:effectRef idx="0"/>
          <a:fontRef idx="minor"/>
        </p:style>
        <p:txBody>
          <a:bodyPr wrap="none" lIns="81360" rIns="81360" tIns="40680" bIns="40680" anchor="t">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Minneapolis</a:t>
            </a:r>
            <a:endParaRPr b="0" lang="en-US" sz="1200" strike="noStrike" u="none">
              <a:solidFill>
                <a:srgbClr val="ffffff"/>
              </a:solidFill>
              <a:effectLst/>
              <a:uFillTx/>
              <a:latin typeface="Times New Roman"/>
            </a:endParaRPr>
          </a:p>
        </p:txBody>
      </p:sp>
      <p:sp>
        <p:nvSpPr>
          <p:cNvPr id="743" name=""/>
          <p:cNvSpPr/>
          <p:nvPr/>
        </p:nvSpPr>
        <p:spPr>
          <a:xfrm>
            <a:off x="4558320" y="2928960"/>
            <a:ext cx="536760" cy="289440"/>
          </a:xfrm>
          <a:prstGeom prst="rect">
            <a:avLst/>
          </a:prstGeom>
          <a:noFill/>
          <a:ln w="0">
            <a:noFill/>
          </a:ln>
        </p:spPr>
        <p:style>
          <a:lnRef idx="0"/>
          <a:fillRef idx="0"/>
          <a:effectRef idx="0"/>
          <a:fontRef idx="minor"/>
        </p:style>
        <p:txBody>
          <a:bodyPr wrap="none" lIns="81360" rIns="81360" tIns="40680" bIns="40680" anchor="t">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St. Louis</a:t>
            </a:r>
            <a:endParaRPr b="0" lang="en-US" sz="1200" strike="noStrike" u="none">
              <a:solidFill>
                <a:srgbClr val="ffffff"/>
              </a:solidFill>
              <a:effectLst/>
              <a:uFillTx/>
              <a:latin typeface="Times New Roman"/>
            </a:endParaRPr>
          </a:p>
        </p:txBody>
      </p:sp>
      <p:sp>
        <p:nvSpPr>
          <p:cNvPr id="744" name=""/>
          <p:cNvSpPr/>
          <p:nvPr/>
        </p:nvSpPr>
        <p:spPr>
          <a:xfrm>
            <a:off x="6074280" y="3005280"/>
            <a:ext cx="340200" cy="289440"/>
          </a:xfrm>
          <a:prstGeom prst="rect">
            <a:avLst/>
          </a:prstGeom>
          <a:noFill/>
          <a:ln w="0">
            <a:noFill/>
          </a:ln>
        </p:spPr>
        <p:style>
          <a:lnRef idx="0"/>
          <a:fillRef idx="0"/>
          <a:effectRef idx="0"/>
          <a:fontRef idx="minor"/>
        </p:style>
        <p:txBody>
          <a:bodyPr wrap="none" lIns="81360" rIns="81360" tIns="40680" bIns="40680" anchor="t">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D.C.</a:t>
            </a:r>
            <a:endParaRPr b="0" lang="en-US" sz="1200" strike="noStrike" u="none">
              <a:solidFill>
                <a:srgbClr val="ffffff"/>
              </a:solidFill>
              <a:effectLst/>
              <a:uFillTx/>
              <a:latin typeface="Times New Roman"/>
            </a:endParaRPr>
          </a:p>
        </p:txBody>
      </p:sp>
      <p:sp>
        <p:nvSpPr>
          <p:cNvPr id="745" name=""/>
          <p:cNvSpPr/>
          <p:nvPr/>
        </p:nvSpPr>
        <p:spPr>
          <a:xfrm>
            <a:off x="5369760" y="2362320"/>
            <a:ext cx="566280" cy="289440"/>
          </a:xfrm>
          <a:prstGeom prst="rect">
            <a:avLst/>
          </a:prstGeom>
          <a:noFill/>
          <a:ln w="0">
            <a:noFill/>
          </a:ln>
        </p:spPr>
        <p:style>
          <a:lnRef idx="0"/>
          <a:fillRef idx="0"/>
          <a:effectRef idx="0"/>
          <a:fontRef idx="minor"/>
        </p:style>
        <p:txBody>
          <a:bodyPr wrap="none" lIns="81360" rIns="81360" tIns="40680" bIns="40680" anchor="t">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New York</a:t>
            </a:r>
            <a:endParaRPr b="0" lang="en-US" sz="1200" strike="noStrike" u="none">
              <a:solidFill>
                <a:srgbClr val="ffffff"/>
              </a:solidFill>
              <a:effectLst/>
              <a:uFillTx/>
              <a:latin typeface="Times New Roman"/>
            </a:endParaRPr>
          </a:p>
        </p:txBody>
      </p:sp>
      <p:sp>
        <p:nvSpPr>
          <p:cNvPr id="746" name=""/>
          <p:cNvSpPr/>
          <p:nvPr/>
        </p:nvSpPr>
        <p:spPr>
          <a:xfrm>
            <a:off x="5889960" y="3273480"/>
            <a:ext cx="551520" cy="289440"/>
          </a:xfrm>
          <a:prstGeom prst="rect">
            <a:avLst/>
          </a:prstGeom>
          <a:noFill/>
          <a:ln w="0">
            <a:noFill/>
          </a:ln>
        </p:spPr>
        <p:style>
          <a:lnRef idx="0"/>
          <a:fillRef idx="0"/>
          <a:effectRef idx="0"/>
          <a:fontRef idx="minor"/>
        </p:style>
        <p:txBody>
          <a:bodyPr wrap="none" lIns="81360" rIns="81360" tIns="40680" bIns="40680" anchor="t">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Charlotte</a:t>
            </a:r>
            <a:endParaRPr b="0" lang="en-US" sz="1200" strike="noStrike" u="none">
              <a:solidFill>
                <a:srgbClr val="ffffff"/>
              </a:solidFill>
              <a:effectLst/>
              <a:uFillTx/>
              <a:latin typeface="Times New Roman"/>
            </a:endParaRPr>
          </a:p>
        </p:txBody>
      </p:sp>
      <p:sp>
        <p:nvSpPr>
          <p:cNvPr id="747" name=""/>
          <p:cNvSpPr/>
          <p:nvPr/>
        </p:nvSpPr>
        <p:spPr>
          <a:xfrm>
            <a:off x="4131360" y="3595680"/>
            <a:ext cx="517320" cy="289440"/>
          </a:xfrm>
          <a:prstGeom prst="rect">
            <a:avLst/>
          </a:prstGeom>
          <a:noFill/>
          <a:ln w="0">
            <a:noFill/>
          </a:ln>
        </p:spPr>
        <p:style>
          <a:lnRef idx="0"/>
          <a:fillRef idx="0"/>
          <a:effectRef idx="0"/>
          <a:fontRef idx="minor"/>
        </p:style>
        <p:txBody>
          <a:bodyPr wrap="none" lIns="81360" rIns="81360" tIns="40680" bIns="40680" anchor="t">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Jackson</a:t>
            </a:r>
            <a:endParaRPr b="0" lang="en-US" sz="1200" strike="noStrike" u="none">
              <a:solidFill>
                <a:srgbClr val="ffffff"/>
              </a:solidFill>
              <a:effectLst/>
              <a:uFillTx/>
              <a:latin typeface="Times New Roman"/>
            </a:endParaRPr>
          </a:p>
        </p:txBody>
      </p:sp>
      <p:sp>
        <p:nvSpPr>
          <p:cNvPr id="748" name=""/>
          <p:cNvSpPr/>
          <p:nvPr/>
        </p:nvSpPr>
        <p:spPr>
          <a:xfrm>
            <a:off x="5282640" y="3365640"/>
            <a:ext cx="462960" cy="289440"/>
          </a:xfrm>
          <a:prstGeom prst="rect">
            <a:avLst/>
          </a:prstGeom>
          <a:noFill/>
          <a:ln w="0">
            <a:noFill/>
          </a:ln>
        </p:spPr>
        <p:style>
          <a:lnRef idx="0"/>
          <a:fillRef idx="0"/>
          <a:effectRef idx="0"/>
          <a:fontRef idx="minor"/>
        </p:style>
        <p:txBody>
          <a:bodyPr wrap="none" lIns="81360" rIns="81360" tIns="40680" bIns="40680" anchor="t">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Atlanta</a:t>
            </a:r>
            <a:endParaRPr b="0" lang="en-US" sz="1200" strike="noStrike" u="none">
              <a:solidFill>
                <a:srgbClr val="ffffff"/>
              </a:solidFill>
              <a:effectLst/>
              <a:uFillTx/>
              <a:latin typeface="Times New Roman"/>
            </a:endParaRPr>
          </a:p>
        </p:txBody>
      </p:sp>
      <p:sp>
        <p:nvSpPr>
          <p:cNvPr id="749" name=""/>
          <p:cNvSpPr/>
          <p:nvPr/>
        </p:nvSpPr>
        <p:spPr>
          <a:xfrm>
            <a:off x="5829480" y="1817640"/>
            <a:ext cx="468000" cy="289440"/>
          </a:xfrm>
          <a:prstGeom prst="rect">
            <a:avLst/>
          </a:prstGeom>
          <a:noFill/>
          <a:ln w="0">
            <a:noFill/>
          </a:ln>
        </p:spPr>
        <p:style>
          <a:lnRef idx="0"/>
          <a:fillRef idx="0"/>
          <a:effectRef idx="0"/>
          <a:fontRef idx="minor"/>
        </p:style>
        <p:txBody>
          <a:bodyPr wrap="none" lIns="81360" rIns="81360" tIns="40680" bIns="40680" anchor="t">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Boston</a:t>
            </a:r>
            <a:endParaRPr b="0" lang="en-US" sz="1200" strike="noStrike" u="none">
              <a:solidFill>
                <a:srgbClr val="ffffff"/>
              </a:solidFill>
              <a:effectLst/>
              <a:uFillTx/>
              <a:latin typeface="Times New Roman"/>
            </a:endParaRPr>
          </a:p>
        </p:txBody>
      </p:sp>
      <p:sp>
        <p:nvSpPr>
          <p:cNvPr id="750" name=""/>
          <p:cNvSpPr/>
          <p:nvPr/>
        </p:nvSpPr>
        <p:spPr>
          <a:xfrm>
            <a:off x="5302800" y="1936800"/>
            <a:ext cx="497160" cy="289440"/>
          </a:xfrm>
          <a:prstGeom prst="rect">
            <a:avLst/>
          </a:prstGeom>
          <a:noFill/>
          <a:ln w="0">
            <a:noFill/>
          </a:ln>
        </p:spPr>
        <p:style>
          <a:lnRef idx="0"/>
          <a:fillRef idx="0"/>
          <a:effectRef idx="0"/>
          <a:fontRef idx="minor"/>
        </p:style>
        <p:txBody>
          <a:bodyPr wrap="none" lIns="81360" rIns="81360" tIns="40680" bIns="40680" anchor="t">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Toronto</a:t>
            </a:r>
            <a:endParaRPr b="0" lang="en-US" sz="1200" strike="noStrike" u="none">
              <a:solidFill>
                <a:srgbClr val="ffffff"/>
              </a:solidFill>
              <a:effectLst/>
              <a:uFillTx/>
              <a:latin typeface="Times New Roman"/>
            </a:endParaRPr>
          </a:p>
        </p:txBody>
      </p:sp>
      <p:sp>
        <p:nvSpPr>
          <p:cNvPr id="751" name=""/>
          <p:cNvSpPr/>
          <p:nvPr/>
        </p:nvSpPr>
        <p:spPr>
          <a:xfrm>
            <a:off x="5697000" y="1936800"/>
            <a:ext cx="458280" cy="289440"/>
          </a:xfrm>
          <a:prstGeom prst="rect">
            <a:avLst/>
          </a:prstGeom>
          <a:noFill/>
          <a:ln w="0">
            <a:noFill/>
          </a:ln>
        </p:spPr>
        <p:style>
          <a:lnRef idx="0"/>
          <a:fillRef idx="0"/>
          <a:effectRef idx="0"/>
          <a:fontRef idx="minor"/>
        </p:style>
        <p:txBody>
          <a:bodyPr wrap="none" lIns="81360" rIns="81360" tIns="40680" bIns="40680" anchor="t">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Albany</a:t>
            </a:r>
            <a:endParaRPr b="0" lang="en-US" sz="1200" strike="noStrike" u="none">
              <a:solidFill>
                <a:srgbClr val="ffffff"/>
              </a:solidFill>
              <a:effectLst/>
              <a:uFillTx/>
              <a:latin typeface="Times New Roman"/>
            </a:endParaRPr>
          </a:p>
        </p:txBody>
      </p:sp>
      <p:sp>
        <p:nvSpPr>
          <p:cNvPr id="752" name=""/>
          <p:cNvSpPr/>
          <p:nvPr/>
        </p:nvSpPr>
        <p:spPr>
          <a:xfrm>
            <a:off x="2444760" y="1333440"/>
            <a:ext cx="1085760" cy="2318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753" name=""/>
          <p:cNvSpPr/>
          <p:nvPr/>
        </p:nvSpPr>
        <p:spPr>
          <a:xfrm>
            <a:off x="875160" y="3470400"/>
            <a:ext cx="689040" cy="289440"/>
          </a:xfrm>
          <a:prstGeom prst="rect">
            <a:avLst/>
          </a:prstGeom>
          <a:noFill/>
          <a:ln w="0">
            <a:noFill/>
          </a:ln>
        </p:spPr>
        <p:style>
          <a:lnRef idx="0"/>
          <a:fillRef idx="0"/>
          <a:effectRef idx="0"/>
          <a:fontRef idx="minor"/>
        </p:style>
        <p:txBody>
          <a:bodyPr wrap="none" lIns="81360" rIns="81360" tIns="40680" bIns="40680" anchor="t">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Los Angeles</a:t>
            </a:r>
            <a:endParaRPr b="0" lang="en-US" sz="1200" strike="noStrike" u="none">
              <a:solidFill>
                <a:srgbClr val="ffffff"/>
              </a:solidFill>
              <a:effectLst/>
              <a:uFillTx/>
              <a:latin typeface="Times New Roman"/>
            </a:endParaRPr>
          </a:p>
        </p:txBody>
      </p:sp>
      <p:sp>
        <p:nvSpPr>
          <p:cNvPr id="754" name=""/>
          <p:cNvSpPr/>
          <p:nvPr/>
        </p:nvSpPr>
        <p:spPr>
          <a:xfrm>
            <a:off x="6935040" y="2575080"/>
            <a:ext cx="472680" cy="289440"/>
          </a:xfrm>
          <a:prstGeom prst="rect">
            <a:avLst/>
          </a:prstGeom>
          <a:noFill/>
          <a:ln w="0">
            <a:noFill/>
          </a:ln>
        </p:spPr>
        <p:style>
          <a:lnRef idx="0"/>
          <a:fillRef idx="0"/>
          <a:effectRef idx="0"/>
          <a:fontRef idx="minor"/>
        </p:style>
        <p:txBody>
          <a:bodyPr wrap="none" lIns="81360" rIns="81360" tIns="40680" bIns="40680" anchor="t">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Munich</a:t>
            </a:r>
            <a:endParaRPr b="0" lang="en-US" sz="1200" strike="noStrike" u="none">
              <a:solidFill>
                <a:srgbClr val="ffffff"/>
              </a:solidFill>
              <a:effectLst/>
              <a:uFillTx/>
              <a:latin typeface="Times New Roman"/>
            </a:endParaRPr>
          </a:p>
        </p:txBody>
      </p:sp>
      <p:sp>
        <p:nvSpPr>
          <p:cNvPr id="755" name=""/>
          <p:cNvSpPr/>
          <p:nvPr/>
        </p:nvSpPr>
        <p:spPr>
          <a:xfrm>
            <a:off x="6643800" y="1817640"/>
            <a:ext cx="247680" cy="27936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56" name=""/>
          <p:cNvSpPr/>
          <p:nvPr/>
        </p:nvSpPr>
        <p:spPr>
          <a:xfrm>
            <a:off x="6638760" y="2060640"/>
            <a:ext cx="249480" cy="27936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57" name=""/>
          <p:cNvSpPr/>
          <p:nvPr/>
        </p:nvSpPr>
        <p:spPr>
          <a:xfrm>
            <a:off x="6643800" y="2311560"/>
            <a:ext cx="247680" cy="27936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58" name=""/>
          <p:cNvSpPr/>
          <p:nvPr/>
        </p:nvSpPr>
        <p:spPr>
          <a:xfrm>
            <a:off x="6643800" y="2571840"/>
            <a:ext cx="247680" cy="27936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59" name=""/>
          <p:cNvSpPr/>
          <p:nvPr/>
        </p:nvSpPr>
        <p:spPr>
          <a:xfrm>
            <a:off x="6643800" y="2824200"/>
            <a:ext cx="247680" cy="27936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60" name=""/>
          <p:cNvSpPr/>
          <p:nvPr/>
        </p:nvSpPr>
        <p:spPr>
          <a:xfrm>
            <a:off x="6643800" y="3070080"/>
            <a:ext cx="247680" cy="27972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61" name=""/>
          <p:cNvSpPr/>
          <p:nvPr/>
        </p:nvSpPr>
        <p:spPr>
          <a:xfrm>
            <a:off x="6107040" y="2065320"/>
            <a:ext cx="247680" cy="27792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62" name=""/>
          <p:cNvSpPr/>
          <p:nvPr/>
        </p:nvSpPr>
        <p:spPr>
          <a:xfrm>
            <a:off x="5823000" y="2165400"/>
            <a:ext cx="247680" cy="27936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63" name=""/>
          <p:cNvSpPr/>
          <p:nvPr/>
        </p:nvSpPr>
        <p:spPr>
          <a:xfrm>
            <a:off x="5961240" y="2392200"/>
            <a:ext cx="247320" cy="28116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64" name=""/>
          <p:cNvSpPr/>
          <p:nvPr/>
        </p:nvSpPr>
        <p:spPr>
          <a:xfrm>
            <a:off x="5807160" y="2616120"/>
            <a:ext cx="245880" cy="27792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65" name=""/>
          <p:cNvSpPr/>
          <p:nvPr/>
        </p:nvSpPr>
        <p:spPr>
          <a:xfrm>
            <a:off x="5954040" y="2857680"/>
            <a:ext cx="684000" cy="289440"/>
          </a:xfrm>
          <a:prstGeom prst="rect">
            <a:avLst/>
          </a:prstGeom>
          <a:noFill/>
          <a:ln w="0">
            <a:noFill/>
          </a:ln>
        </p:spPr>
        <p:style>
          <a:lnRef idx="0"/>
          <a:fillRef idx="0"/>
          <a:effectRef idx="0"/>
          <a:fontRef idx="minor"/>
        </p:style>
        <p:txBody>
          <a:bodyPr wrap="none" lIns="81360" rIns="81360" tIns="40680" bIns="40680" anchor="t">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Philadelphia</a:t>
            </a:r>
            <a:endParaRPr b="0" lang="en-US" sz="1200" strike="noStrike" u="none">
              <a:solidFill>
                <a:srgbClr val="ffffff"/>
              </a:solidFill>
              <a:effectLst/>
              <a:uFillTx/>
              <a:latin typeface="Times New Roman"/>
            </a:endParaRPr>
          </a:p>
        </p:txBody>
      </p:sp>
      <p:sp>
        <p:nvSpPr>
          <p:cNvPr id="766" name=""/>
          <p:cNvSpPr/>
          <p:nvPr/>
        </p:nvSpPr>
        <p:spPr>
          <a:xfrm>
            <a:off x="5681520" y="2803680"/>
            <a:ext cx="246240" cy="27936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67" name=""/>
          <p:cNvSpPr/>
          <p:nvPr/>
        </p:nvSpPr>
        <p:spPr>
          <a:xfrm>
            <a:off x="5170320" y="2427120"/>
            <a:ext cx="247680" cy="27972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68" name=""/>
          <p:cNvSpPr/>
          <p:nvPr/>
        </p:nvSpPr>
        <p:spPr>
          <a:xfrm>
            <a:off x="4994280" y="2290680"/>
            <a:ext cx="247680" cy="28116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69" name=""/>
          <p:cNvSpPr/>
          <p:nvPr/>
        </p:nvSpPr>
        <p:spPr>
          <a:xfrm>
            <a:off x="4765320" y="2232000"/>
            <a:ext cx="448200" cy="289440"/>
          </a:xfrm>
          <a:prstGeom prst="rect">
            <a:avLst/>
          </a:prstGeom>
          <a:noFill/>
          <a:ln w="0">
            <a:noFill/>
          </a:ln>
        </p:spPr>
        <p:style>
          <a:lnRef idx="0"/>
          <a:fillRef idx="0"/>
          <a:effectRef idx="0"/>
          <a:fontRef idx="minor"/>
        </p:style>
        <p:txBody>
          <a:bodyPr wrap="none" lIns="81360" rIns="81360" tIns="40680" bIns="40680" anchor="t">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Detroit</a:t>
            </a:r>
            <a:endParaRPr b="0" lang="en-US" sz="1200" strike="noStrike" u="none">
              <a:solidFill>
                <a:srgbClr val="ffffff"/>
              </a:solidFill>
              <a:effectLst/>
              <a:uFillTx/>
              <a:latin typeface="Times New Roman"/>
            </a:endParaRPr>
          </a:p>
        </p:txBody>
      </p:sp>
      <p:sp>
        <p:nvSpPr>
          <p:cNvPr id="770" name=""/>
          <p:cNvSpPr/>
          <p:nvPr/>
        </p:nvSpPr>
        <p:spPr>
          <a:xfrm>
            <a:off x="5221440" y="2185920"/>
            <a:ext cx="247320" cy="27936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71" name=""/>
          <p:cNvSpPr/>
          <p:nvPr/>
        </p:nvSpPr>
        <p:spPr>
          <a:xfrm>
            <a:off x="5502240" y="3152880"/>
            <a:ext cx="246240" cy="27756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72" name=""/>
          <p:cNvSpPr/>
          <p:nvPr/>
        </p:nvSpPr>
        <p:spPr>
          <a:xfrm>
            <a:off x="5110200" y="3448080"/>
            <a:ext cx="247680" cy="27792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73" name=""/>
          <p:cNvSpPr/>
          <p:nvPr/>
        </p:nvSpPr>
        <p:spPr>
          <a:xfrm>
            <a:off x="4556160" y="3630600"/>
            <a:ext cx="247680" cy="27936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74" name=""/>
          <p:cNvSpPr/>
          <p:nvPr/>
        </p:nvSpPr>
        <p:spPr>
          <a:xfrm>
            <a:off x="4319640" y="2890800"/>
            <a:ext cx="247680" cy="27936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75" name=""/>
          <p:cNvSpPr/>
          <p:nvPr/>
        </p:nvSpPr>
        <p:spPr>
          <a:xfrm>
            <a:off x="3913200" y="2728800"/>
            <a:ext cx="669600" cy="289440"/>
          </a:xfrm>
          <a:prstGeom prst="rect">
            <a:avLst/>
          </a:prstGeom>
          <a:noFill/>
          <a:ln w="0">
            <a:noFill/>
          </a:ln>
        </p:spPr>
        <p:style>
          <a:lnRef idx="0"/>
          <a:fillRef idx="0"/>
          <a:effectRef idx="0"/>
          <a:fontRef idx="minor"/>
        </p:style>
        <p:txBody>
          <a:bodyPr wrap="none" lIns="81360" rIns="81360" tIns="40680" bIns="40680" anchor="t">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Kansas City</a:t>
            </a:r>
            <a:endParaRPr b="0" lang="en-US" sz="1200" strike="noStrike" u="none">
              <a:solidFill>
                <a:srgbClr val="ffffff"/>
              </a:solidFill>
              <a:effectLst/>
              <a:uFillTx/>
              <a:latin typeface="Times New Roman"/>
            </a:endParaRPr>
          </a:p>
        </p:txBody>
      </p:sp>
      <p:sp>
        <p:nvSpPr>
          <p:cNvPr id="776" name=""/>
          <p:cNvSpPr/>
          <p:nvPr/>
        </p:nvSpPr>
        <p:spPr>
          <a:xfrm>
            <a:off x="4594320" y="2494080"/>
            <a:ext cx="247680" cy="28080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77" name=""/>
          <p:cNvSpPr/>
          <p:nvPr/>
        </p:nvSpPr>
        <p:spPr>
          <a:xfrm>
            <a:off x="4083120" y="2093760"/>
            <a:ext cx="247680" cy="27792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78" name=""/>
          <p:cNvSpPr/>
          <p:nvPr/>
        </p:nvSpPr>
        <p:spPr>
          <a:xfrm>
            <a:off x="3713040" y="2365200"/>
            <a:ext cx="249480" cy="27792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79" name=""/>
          <p:cNvSpPr/>
          <p:nvPr/>
        </p:nvSpPr>
        <p:spPr>
          <a:xfrm>
            <a:off x="3786120" y="2789280"/>
            <a:ext cx="247680" cy="27936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80" name=""/>
          <p:cNvSpPr/>
          <p:nvPr/>
        </p:nvSpPr>
        <p:spPr>
          <a:xfrm>
            <a:off x="3056040" y="2852640"/>
            <a:ext cx="247680" cy="27936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81" name=""/>
          <p:cNvSpPr/>
          <p:nvPr/>
        </p:nvSpPr>
        <p:spPr>
          <a:xfrm>
            <a:off x="3732120" y="3703680"/>
            <a:ext cx="246240" cy="27936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82" name=""/>
          <p:cNvSpPr/>
          <p:nvPr/>
        </p:nvSpPr>
        <p:spPr>
          <a:xfrm>
            <a:off x="2662200" y="3471840"/>
            <a:ext cx="246240" cy="27792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83" name=""/>
          <p:cNvSpPr/>
          <p:nvPr/>
        </p:nvSpPr>
        <p:spPr>
          <a:xfrm>
            <a:off x="4473720" y="4133880"/>
            <a:ext cx="247680" cy="27792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84" name=""/>
          <p:cNvSpPr/>
          <p:nvPr/>
        </p:nvSpPr>
        <p:spPr>
          <a:xfrm>
            <a:off x="2151000" y="3597120"/>
            <a:ext cx="246240" cy="27792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85" name=""/>
          <p:cNvSpPr/>
          <p:nvPr/>
        </p:nvSpPr>
        <p:spPr>
          <a:xfrm>
            <a:off x="1755720" y="3495600"/>
            <a:ext cx="247680" cy="27792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86" name=""/>
          <p:cNvSpPr/>
          <p:nvPr/>
        </p:nvSpPr>
        <p:spPr>
          <a:xfrm>
            <a:off x="1622520" y="3360600"/>
            <a:ext cx="245880" cy="27936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87" name=""/>
          <p:cNvSpPr/>
          <p:nvPr/>
        </p:nvSpPr>
        <p:spPr>
          <a:xfrm>
            <a:off x="1935000" y="3200400"/>
            <a:ext cx="247680" cy="27936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88" name=""/>
          <p:cNvSpPr/>
          <p:nvPr/>
        </p:nvSpPr>
        <p:spPr>
          <a:xfrm>
            <a:off x="2270160" y="2616120"/>
            <a:ext cx="247680" cy="27792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89" name=""/>
          <p:cNvSpPr/>
          <p:nvPr/>
        </p:nvSpPr>
        <p:spPr>
          <a:xfrm>
            <a:off x="1268280" y="2708280"/>
            <a:ext cx="249480" cy="27792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90" name=""/>
          <p:cNvSpPr/>
          <p:nvPr/>
        </p:nvSpPr>
        <p:spPr>
          <a:xfrm>
            <a:off x="1328760" y="2928960"/>
            <a:ext cx="247680" cy="27936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91" name=""/>
          <p:cNvSpPr/>
          <p:nvPr/>
        </p:nvSpPr>
        <p:spPr>
          <a:xfrm>
            <a:off x="1432080" y="3114720"/>
            <a:ext cx="249120" cy="27792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92" name=""/>
          <p:cNvSpPr/>
          <p:nvPr/>
        </p:nvSpPr>
        <p:spPr>
          <a:xfrm>
            <a:off x="2063880" y="2205000"/>
            <a:ext cx="247680" cy="27792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93" name=""/>
          <p:cNvSpPr/>
          <p:nvPr/>
        </p:nvSpPr>
        <p:spPr>
          <a:xfrm>
            <a:off x="1565280" y="1789200"/>
            <a:ext cx="247680" cy="27936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94" name=""/>
          <p:cNvSpPr/>
          <p:nvPr/>
        </p:nvSpPr>
        <p:spPr>
          <a:xfrm>
            <a:off x="1630440" y="1417680"/>
            <a:ext cx="247680" cy="27792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95" name=""/>
          <p:cNvSpPr/>
          <p:nvPr/>
        </p:nvSpPr>
        <p:spPr>
          <a:xfrm>
            <a:off x="393840" y="3233880"/>
            <a:ext cx="245880" cy="27756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96" name=""/>
          <p:cNvSpPr/>
          <p:nvPr/>
        </p:nvSpPr>
        <p:spPr>
          <a:xfrm>
            <a:off x="5430960" y="4137120"/>
            <a:ext cx="247680" cy="27936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97" name=""/>
          <p:cNvSpPr/>
          <p:nvPr/>
        </p:nvSpPr>
        <p:spPr>
          <a:xfrm>
            <a:off x="5591160" y="4414680"/>
            <a:ext cx="246240" cy="27792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98" name=""/>
          <p:cNvSpPr/>
          <p:nvPr/>
        </p:nvSpPr>
        <p:spPr>
          <a:xfrm>
            <a:off x="3808440" y="4084560"/>
            <a:ext cx="247680" cy="27792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799" name=""/>
          <p:cNvSpPr/>
          <p:nvPr/>
        </p:nvSpPr>
        <p:spPr>
          <a:xfrm>
            <a:off x="3454560" y="4281480"/>
            <a:ext cx="249120" cy="27936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800" name=""/>
          <p:cNvSpPr/>
          <p:nvPr/>
        </p:nvSpPr>
        <p:spPr>
          <a:xfrm>
            <a:off x="4911840" y="4616280"/>
            <a:ext cx="1493640" cy="255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Times New Roman"/>
            </a:endParaRPr>
          </a:p>
        </p:txBody>
      </p:sp>
      <p:sp>
        <p:nvSpPr>
          <p:cNvPr id="801" name=""/>
          <p:cNvSpPr/>
          <p:nvPr/>
        </p:nvSpPr>
        <p:spPr>
          <a:xfrm>
            <a:off x="3807720" y="4524480"/>
            <a:ext cx="684000" cy="289440"/>
          </a:xfrm>
          <a:prstGeom prst="rect">
            <a:avLst/>
          </a:prstGeom>
          <a:noFill/>
          <a:ln w="0">
            <a:noFill/>
          </a:ln>
        </p:spPr>
        <p:style>
          <a:lnRef idx="0"/>
          <a:fillRef idx="0"/>
          <a:effectRef idx="0"/>
          <a:fontRef idx="minor"/>
        </p:style>
        <p:txBody>
          <a:bodyPr wrap="none" lIns="81360" rIns="81360" tIns="40680" bIns="40680" anchor="t">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San Antonio</a:t>
            </a:r>
            <a:endParaRPr b="0" lang="en-US" sz="1200" strike="noStrike" u="none">
              <a:solidFill>
                <a:srgbClr val="ffffff"/>
              </a:solidFill>
              <a:effectLst/>
              <a:uFillTx/>
              <a:latin typeface="Times New Roman"/>
            </a:endParaRPr>
          </a:p>
        </p:txBody>
      </p:sp>
      <p:sp>
        <p:nvSpPr>
          <p:cNvPr id="802" name=""/>
          <p:cNvSpPr/>
          <p:nvPr/>
        </p:nvSpPr>
        <p:spPr>
          <a:xfrm>
            <a:off x="1981080" y="4952880"/>
            <a:ext cx="246240" cy="27792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803" name=""/>
          <p:cNvSpPr/>
          <p:nvPr/>
        </p:nvSpPr>
        <p:spPr>
          <a:xfrm>
            <a:off x="3699360" y="1282680"/>
            <a:ext cx="482760" cy="289440"/>
          </a:xfrm>
          <a:prstGeom prst="rect">
            <a:avLst/>
          </a:prstGeom>
          <a:noFill/>
          <a:ln w="0">
            <a:noFill/>
          </a:ln>
        </p:spPr>
        <p:style>
          <a:lnRef idx="0"/>
          <a:fillRef idx="0"/>
          <a:effectRef idx="0"/>
          <a:fontRef idx="minor"/>
        </p:style>
        <p:txBody>
          <a:bodyPr wrap="none" lIns="81360" rIns="81360" tIns="40680" bIns="40680" anchor="t">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Canada</a:t>
            </a:r>
            <a:endParaRPr b="0" lang="en-US" sz="1200" strike="noStrike" u="none">
              <a:solidFill>
                <a:srgbClr val="ffffff"/>
              </a:solidFill>
              <a:effectLst/>
              <a:uFillTx/>
              <a:latin typeface="Times New Roman"/>
            </a:endParaRPr>
          </a:p>
        </p:txBody>
      </p:sp>
      <p:sp>
        <p:nvSpPr>
          <p:cNvPr id="804" name=""/>
          <p:cNvSpPr/>
          <p:nvPr/>
        </p:nvSpPr>
        <p:spPr>
          <a:xfrm>
            <a:off x="3487680" y="1246320"/>
            <a:ext cx="246240" cy="277560"/>
          </a:xfrm>
          <a:prstGeom prst="ellipse">
            <a:avLst/>
          </a:prstGeom>
          <a:solidFill>
            <a:srgbClr val="ff6600"/>
          </a:solidFill>
          <a:ln w="12600">
            <a:solidFill>
              <a:srgbClr val="0000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Times New Roman"/>
            </a:endParaRPr>
          </a:p>
        </p:txBody>
      </p:sp>
      <p:sp>
        <p:nvSpPr>
          <p:cNvPr id="805" name=""/>
          <p:cNvSpPr/>
          <p:nvPr/>
        </p:nvSpPr>
        <p:spPr>
          <a:xfrm>
            <a:off x="2277360" y="4952880"/>
            <a:ext cx="1204560" cy="289440"/>
          </a:xfrm>
          <a:prstGeom prst="rect">
            <a:avLst/>
          </a:prstGeom>
          <a:noFill/>
          <a:ln w="0">
            <a:noFill/>
          </a:ln>
        </p:spPr>
        <p:style>
          <a:lnRef idx="0"/>
          <a:fillRef idx="0"/>
          <a:effectRef idx="0"/>
          <a:fontRef idx="minor"/>
        </p:style>
        <p:txBody>
          <a:bodyPr wrap="none" lIns="81360" rIns="81360" tIns="40680" bIns="40680" anchor="t">
            <a:spAutoFit/>
          </a:bodyPr>
          <a:p>
            <a:pPr algn="ct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200" strike="noStrike" u="none" baseline="-25000">
                <a:solidFill>
                  <a:srgbClr val="0000ff"/>
                </a:solidFill>
                <a:effectLst/>
                <a:uFillTx/>
                <a:latin typeface="Frutiger 45 Light"/>
              </a:rPr>
              <a:t>Latin and South America</a:t>
            </a:r>
            <a:endParaRPr b="0" lang="en-US" sz="1200" strike="noStrike" u="none">
              <a:solidFill>
                <a:srgbClr val="ffffff"/>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3964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1999-08-17T14:29:48Z</dcterms:created>
  <dc:creator>kirk_wright</dc:creator>
  <dc:description/>
  <dc:language>en-US</dc:language>
  <cp:lastModifiedBy>bobby_robertson</cp:lastModifiedBy>
  <cp:lastPrinted>1999-05-17T19:27:50Z</cp:lastPrinted>
  <dcterms:modified xsi:type="dcterms:W3CDTF">2000-01-20T22:54:48Z</dcterms:modified>
  <cp:revision>78</cp:revision>
  <dc:subject>Template for Creating Powerpoint Presentations</dc:subject>
  <dc:title>ePowered Media Cast Aug. 30th Sales Meeting</dc:title>
</cp:coreProperties>
</file>