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29ED22-FC9F-478C-804E-1C8F379345F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8BDA4A-F732-461F-AA18-147A3459D89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982D15-4029-45AF-9046-51BE20D5CD3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04560" y="456480"/>
            <a:ext cx="883908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REVIEW OF INTELLECTUAL CAPITAL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666880" y="2076480"/>
            <a:ext cx="228600" cy="135252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52520"/>
              <a:gd name="textAreaBottom" fmla="*/ 1341360 h 1352520"/>
            </a:gdLst>
            <a:ahLst/>
            <a:cxnLst/>
            <a:rect l="textAreaLeft" t="textAreaTop" r="textAreaRight" b="textAreaBottom"/>
            <a:pathLst>
              <a:path w="21600" h="127630">
                <a:moveTo>
                  <a:pt x="3600" y="0"/>
                </a:moveTo>
                <a:arcTo wR="3600" hR="3600" stAng="16200000" swAng="-5400000"/>
                <a:lnTo>
                  <a:pt x="0" y="124030"/>
                </a:lnTo>
                <a:arcTo wR="3600" hR="3600" stAng="10800000" swAng="-5400000"/>
                <a:lnTo>
                  <a:pt x="18000" y="1276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327672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88620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4495680" y="2033640"/>
            <a:ext cx="228600" cy="13953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1395360"/>
              <a:gd name="textAreaBottom" fmla="*/ 1384200 h 1395360"/>
            </a:gdLst>
            <a:ahLst/>
            <a:cxnLst/>
            <a:rect l="textAreaLeft" t="textAreaTop" r="textAreaRight" b="textAreaBottom"/>
            <a:pathLst>
              <a:path w="21600" h="131672">
                <a:moveTo>
                  <a:pt x="3600" y="0"/>
                </a:moveTo>
                <a:arcTo wR="3600" hR="3600" stAng="16200000" swAng="-5400000"/>
                <a:lnTo>
                  <a:pt x="0" y="128072"/>
                </a:lnTo>
                <a:arcTo wR="3600" hR="3600" stAng="10800000" swAng="-5400000"/>
                <a:lnTo>
                  <a:pt x="18000" y="131672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3399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327672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388620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449568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59092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320040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3809880" y="3162240"/>
            <a:ext cx="38124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419720" y="3162240"/>
            <a:ext cx="380880" cy="285840"/>
          </a:xfrm>
          <a:prstGeom prst="ellipse">
            <a:avLst/>
          </a:prstGeom>
          <a:solidFill>
            <a:srgbClr val="9933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2057400" y="161928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VP/MD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215280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057400" y="2762280"/>
            <a:ext cx="380880" cy="380880"/>
          </a:xfrm>
          <a:prstGeom prst="rect">
            <a:avLst/>
          </a:prstGeom>
          <a:solidFill>
            <a:srgbClr val="80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666880" y="1542960"/>
            <a:ext cx="228600" cy="362160"/>
          </a:xfrm>
          <a:custGeom>
            <a:avLst/>
            <a:gdLst>
              <a:gd name="textAreaLeft" fmla="*/ 11160 w 228600"/>
              <a:gd name="textAreaRight" fmla="*/ 217440 w 228600"/>
              <a:gd name="textAreaTop" fmla="*/ 11160 h 362160"/>
              <a:gd name="textAreaBottom" fmla="*/ 351000 h 362160"/>
            </a:gdLst>
            <a:ahLst/>
            <a:cxnLst/>
            <a:rect l="textAreaLeft" t="textAreaTop" r="textAreaRight" b="textAreaBottom"/>
            <a:pathLst>
              <a:path w="21600" h="34200">
                <a:moveTo>
                  <a:pt x="3600" y="0"/>
                </a:moveTo>
                <a:arcTo wR="3600" hR="3600" stAng="16200000" swAng="-5400000"/>
                <a:lnTo>
                  <a:pt x="0" y="30600"/>
                </a:lnTo>
                <a:arcTo wR="3600" hR="3600" stAng="10800000" swAng="-5400000"/>
                <a:lnTo>
                  <a:pt x="18000" y="342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99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4014720"/>
            <a:ext cx="2133720" cy="170028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38080" y="3960720"/>
            <a:ext cx="221004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decides  promotions to Mgr/Dir and talent allocation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presented to ENE OTC, I hour 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274320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638680" y="1447920"/>
            <a:ext cx="1828800" cy="137160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5105520" y="1676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514600" y="2057400"/>
            <a:ext cx="533520" cy="1371600"/>
          </a:xfrm>
          <a:custGeom>
            <a:avLst/>
            <a:gdLst>
              <a:gd name="textAreaLeft" fmla="*/ 25920 w 533520"/>
              <a:gd name="textAreaRight" fmla="*/ 507600 w 533520"/>
              <a:gd name="textAreaTop" fmla="*/ 25920 h 1371600"/>
              <a:gd name="textAreaBottom" fmla="*/ 1345680 h 1371600"/>
            </a:gdLst>
            <a:ahLst/>
            <a:cxnLst/>
            <a:rect l="textAreaLeft" t="textAreaTop" r="textAreaRight" b="textAreaBottom"/>
            <a:pathLst>
              <a:path w="21600" h="55507">
                <a:moveTo>
                  <a:pt x="3600" y="0"/>
                </a:moveTo>
                <a:arcTo wR="3600" hR="3600" stAng="16200000" swAng="-5400000"/>
                <a:lnTo>
                  <a:pt x="0" y="51907"/>
                </a:lnTo>
                <a:arcTo wR="3600" hR="3600" stAng="10800000" swAng="-5400000"/>
                <a:lnTo>
                  <a:pt x="18000" y="5550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584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514600" y="1447920"/>
            <a:ext cx="2362320" cy="533160"/>
          </a:xfrm>
          <a:prstGeom prst="roundRect">
            <a:avLst>
              <a:gd name="adj" fmla="val 16667"/>
            </a:avLst>
          </a:prstGeom>
          <a:noFill/>
          <a:ln w="1584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867280" y="1616040"/>
            <a:ext cx="160020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 Committee decide promotions to VP/MD across all peer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429000" y="4038480"/>
            <a:ext cx="2895480" cy="167652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33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429000" y="4235400"/>
            <a:ext cx="30481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review of talent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decisions to Mgr/Dir/Sen Dir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circulated to BU OTC’s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 Annual 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50532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038480" y="3581280"/>
            <a:ext cx="180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4648320" y="3581280"/>
            <a:ext cx="144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71600" y="531000"/>
            <a:ext cx="7619760" cy="30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2001 - QUICK VIEW/OPTIONS 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28600" y="1219320"/>
            <a:ext cx="1295280" cy="54756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04920" y="127944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FEEDBACK / EVALUATIONS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28600" y="2286000"/>
            <a:ext cx="1447920" cy="4572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6320" y="23623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28600" y="4267080"/>
            <a:ext cx="1447920" cy="6858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04920" y="4327560"/>
            <a:ext cx="144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 / INTELLECTUAL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3352680" y="1219320"/>
            <a:ext cx="236232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360* Year End required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Written review at Mid Year and Year End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Qualitative feedback/coaching provided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352680" y="2006640"/>
            <a:ext cx="25146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10/80 bonus eligible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Bonus/ LTI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‘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5715000" y="4267080"/>
            <a:ext cx="243828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to hold MY talent discussion?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discussion below manager?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10%/10% identified and presented to OTC ENE at MY?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determination of Committee members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752480" y="1219320"/>
            <a:ext cx="28195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Motivation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752480" y="2209680"/>
            <a:ext cx="23623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Retention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related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752480" y="4191120"/>
            <a:ext cx="2509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discussion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value drivers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Intrinsic skills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Depth/breadth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Leadership/teamwork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5715000" y="2270160"/>
            <a:ext cx="2362320" cy="14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10 bonus eligible?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Targets based on market review?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to split 80% for bonus purposes?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PEP support for separate bonus discussions?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input on bonus process?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715000" y="1279440"/>
            <a:ext cx="23623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setting in evaluation?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Customize forms ie by BU, activity?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discretion MY 360*?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715000" y="990720"/>
            <a:ext cx="24382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019920" y="990720"/>
            <a:ext cx="23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QUESTIONS/OPTIONS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429000" y="990720"/>
            <a:ext cx="17524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962520" y="990720"/>
            <a:ext cx="23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276720" y="4191120"/>
            <a:ext cx="2438280" cy="255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Managers and above (A/A) annual YE process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10%/10% identified per BU job level below VP and presented to OTC ENE at YE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Promotions decide twice a year below VP; once a year at YE for VP’s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complete commercial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Leads complete Non – Commercial with BU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VP/MD cross calibration10/80/10 at YE for ENE OTC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28600" y="2133720"/>
            <a:ext cx="7772400" cy="75960"/>
          </a:xfrm>
          <a:prstGeom prst="roundRect">
            <a:avLst>
              <a:gd name="adj" fmla="val 16667"/>
            </a:avLst>
          </a:prstGeom>
          <a:solidFill>
            <a:srgbClr val="ff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960" bIns="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228600" y="4114800"/>
            <a:ext cx="7772400" cy="76320"/>
          </a:xfrm>
          <a:prstGeom prst="roundRect">
            <a:avLst>
              <a:gd name="adj" fmla="val 16667"/>
            </a:avLst>
          </a:prstGeom>
          <a:solidFill>
            <a:srgbClr val="ffcc9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320" bIns="22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1828800" y="990720"/>
            <a:ext cx="1066680" cy="228600"/>
          </a:xfrm>
          <a:prstGeom prst="roundRect">
            <a:avLst>
              <a:gd name="adj" fmla="val 16667"/>
            </a:avLst>
          </a:prstGeom>
          <a:solidFill>
            <a:srgbClr val="00808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981080" y="99072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Elspeth Inglis</dc:creator>
  <dc:description/>
  <dc:language>en-US</dc:language>
  <cp:lastModifiedBy>gcortese</cp:lastModifiedBy>
  <cp:lastPrinted>2001-02-13T18:10:23Z</cp:lastPrinted>
  <dcterms:modified xsi:type="dcterms:W3CDTF">2001-10-15T16:48:27Z</dcterms:modified>
  <cp:revision>321</cp:revision>
  <dc:subject/>
  <dc:title>PARTNERSHIP TRACK AND PEER GROUPS</dc:title>
</cp:coreProperties>
</file>