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DB9C8E-B9A4-4FC0-8FCC-07D6822A57A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2565AD-1257-4784-A894-462DDBC63CC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8FDD23-DD40-44BD-B1A4-F52EAB08BE6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PROPOSALS – OBJECTIVE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990720"/>
            <a:ext cx="7086600" cy="1066680"/>
          </a:xfrm>
          <a:prstGeom prst="roundRect">
            <a:avLst>
              <a:gd name="adj" fmla="val 16667"/>
            </a:avLst>
          </a:prstGeom>
          <a:solidFill>
            <a:srgbClr val="cc66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838080" y="1066680"/>
            <a:ext cx="678204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609480" y="1066680"/>
            <a:ext cx="7162920" cy="88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a global performance management system that delivers 3 separate components: employee performance evaluation, facilitation of the annual reward decisions; facilitation of management discussion of employee talent/potential and promotions.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609480" y="2438280"/>
            <a:ext cx="1447920" cy="547920"/>
          </a:xfrm>
          <a:prstGeom prst="roundRect">
            <a:avLst>
              <a:gd name="adj" fmla="val 16667"/>
            </a:avLst>
          </a:prstGeom>
          <a:solidFill>
            <a:srgbClr val="cc66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249876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 / EVALUATIONS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09480" y="3657600"/>
            <a:ext cx="1447920" cy="457200"/>
          </a:xfrm>
          <a:prstGeom prst="roundRect">
            <a:avLst>
              <a:gd name="adj" fmla="val 16667"/>
            </a:avLst>
          </a:prstGeom>
          <a:solidFill>
            <a:srgbClr val="cc66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457200" y="365760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09480" y="4876920"/>
            <a:ext cx="1447920" cy="685800"/>
          </a:xfrm>
          <a:prstGeom prst="roundRect">
            <a:avLst>
              <a:gd name="adj" fmla="val 16667"/>
            </a:avLst>
          </a:prstGeom>
          <a:solidFill>
            <a:srgbClr val="cc66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4937040"/>
            <a:ext cx="1447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 / INTELLECTUAL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228600" y="2514600"/>
            <a:ext cx="304920" cy="22860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228600" y="3657600"/>
            <a:ext cx="304920" cy="22860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4952880"/>
            <a:ext cx="304920" cy="22860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5257800" y="2438280"/>
            <a:ext cx="2666880" cy="103032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334120" y="2479680"/>
            <a:ext cx="2514600" cy="947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5257800" y="3659040"/>
            <a:ext cx="2666880" cy="103032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5334120" y="3700440"/>
            <a:ext cx="2514600" cy="947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257800" y="4876920"/>
            <a:ext cx="2666880" cy="137160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334120" y="4919760"/>
            <a:ext cx="2514600" cy="1238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410080" y="2514600"/>
            <a:ext cx="236232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coaching tool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development process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tool/potential cost savings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334120" y="3581280"/>
            <a:ext cx="2514600" cy="119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 pool determined by BU profitability and  ENE OTC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recruitment and retention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334120" y="4954680"/>
            <a:ext cx="2590560" cy="15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process for Commercial and Non Commercial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 pool determined by BU profitability and  ENE OTC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top 10% talent and bottom 10% performers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362320" y="2438280"/>
            <a:ext cx="2666880" cy="103032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438280" y="2479680"/>
            <a:ext cx="2514600" cy="947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362320" y="3657600"/>
            <a:ext cx="2666880" cy="103032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699000"/>
            <a:ext cx="2514600" cy="94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4876920"/>
            <a:ext cx="2666880" cy="1030320"/>
          </a:xfrm>
          <a:prstGeom prst="roundRect">
            <a:avLst>
              <a:gd name="adj" fmla="val 16667"/>
            </a:avLst>
          </a:prstGeom>
          <a:solidFill>
            <a:srgbClr val="008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4917960"/>
            <a:ext cx="2514600" cy="947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362320" y="2438280"/>
            <a:ext cx="2819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 360 feedback and facilitate evaluation process to provide direct and valuable feedback to employees on their performance and development.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3809880"/>
            <a:ext cx="236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equity and base pay review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4952880"/>
            <a:ext cx="2509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on identification of and deployment of  talent within the organization focusing on intrinsic skills and potential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09480" y="5638680"/>
            <a:ext cx="1447920" cy="457200"/>
          </a:xfrm>
          <a:prstGeom prst="roundRect">
            <a:avLst>
              <a:gd name="adj" fmla="val 16667"/>
            </a:avLst>
          </a:prstGeom>
          <a:solidFill>
            <a:srgbClr val="cc66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57200" y="57150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See Following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28240" y="531000"/>
            <a:ext cx="800100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SCALE AND TALENT DISCUSSION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976400" y="5557680"/>
            <a:ext cx="140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-749520" y="3113280"/>
            <a:ext cx="241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IMPACT ON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012680" y="1685880"/>
            <a:ext cx="3327480" cy="3711600"/>
          </a:xfrm>
          <a:prstGeom prst="rect">
            <a:avLst/>
          </a:prstGeom>
          <a:solidFill>
            <a:srgbClr val="ff99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2763720" y="1847880"/>
            <a:ext cx="1501920" cy="1612800"/>
          </a:xfrm>
          <a:custGeom>
            <a:avLst/>
            <a:gdLst>
              <a:gd name="textAreaLeft" fmla="*/ 73080 w 1501920"/>
              <a:gd name="textAreaRight" fmla="*/ 1428840 w 1501920"/>
              <a:gd name="textAreaTop" fmla="*/ 73080 h 1612800"/>
              <a:gd name="textAreaBottom" fmla="*/ 1539720 h 1612800"/>
            </a:gdLst>
            <a:ahLst/>
            <a:cxnLst/>
            <a:rect l="textAreaLeft" t="textAreaTop" r="textAreaRight" b="textAreaBottom"/>
            <a:pathLst>
              <a:path w="21600" h="23194">
                <a:moveTo>
                  <a:pt x="3600" y="0"/>
                </a:moveTo>
                <a:arcTo wR="3600" hR="3600" stAng="16200000" swAng="-5400000"/>
                <a:lnTo>
                  <a:pt x="0" y="19594"/>
                </a:lnTo>
                <a:arcTo wR="3600" hR="3600" stAng="10800000" swAng="-5400000"/>
                <a:lnTo>
                  <a:pt x="18000" y="2319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151000" y="1974960"/>
            <a:ext cx="280188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IMPACT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POTENTIAL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103400" y="1847880"/>
            <a:ext cx="1573200" cy="1612800"/>
          </a:xfrm>
          <a:custGeom>
            <a:avLst/>
            <a:gdLst>
              <a:gd name="textAreaLeft" fmla="*/ 76680 w 1573200"/>
              <a:gd name="textAreaRight" fmla="*/ 1496520 w 1573200"/>
              <a:gd name="textAreaTop" fmla="*/ 76680 h 1612800"/>
              <a:gd name="textAreaBottom" fmla="*/ 1536120 h 1612800"/>
            </a:gdLst>
            <a:ahLst/>
            <a:cxnLst/>
            <a:rect l="textAreaLeft" t="textAreaTop" r="textAreaRight" b="textAreaBottom"/>
            <a:pathLst>
              <a:path w="21600" h="22144">
                <a:moveTo>
                  <a:pt x="3600" y="0"/>
                </a:moveTo>
                <a:arcTo wR="3600" hR="3600" stAng="16200000" swAng="-5400000"/>
                <a:lnTo>
                  <a:pt x="0" y="18544"/>
                </a:lnTo>
                <a:arcTo wR="3600" hR="3600" stAng="10800000" swAng="-5400000"/>
                <a:lnTo>
                  <a:pt x="18000" y="2214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74560" y="1974960"/>
            <a:ext cx="262728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IMPACT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POTENTIAL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763720" y="3622680"/>
            <a:ext cx="1501920" cy="1612800"/>
          </a:xfrm>
          <a:custGeom>
            <a:avLst/>
            <a:gdLst>
              <a:gd name="textAreaLeft" fmla="*/ 73080 w 1501920"/>
              <a:gd name="textAreaRight" fmla="*/ 1428840 w 1501920"/>
              <a:gd name="textAreaTop" fmla="*/ 73080 h 1612800"/>
              <a:gd name="textAreaBottom" fmla="*/ 1539720 h 1612800"/>
            </a:gdLst>
            <a:ahLst/>
            <a:cxnLst/>
            <a:rect l="textAreaLeft" t="textAreaTop" r="textAreaRight" b="textAreaBottom"/>
            <a:pathLst>
              <a:path w="21600" h="23194">
                <a:moveTo>
                  <a:pt x="3600" y="0"/>
                </a:moveTo>
                <a:arcTo wR="3600" hR="3600" stAng="16200000" swAng="-5400000"/>
                <a:lnTo>
                  <a:pt x="0" y="19594"/>
                </a:lnTo>
                <a:arcTo wR="3600" hR="3600" stAng="10800000" swAng="-5400000"/>
                <a:lnTo>
                  <a:pt x="18000" y="2319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063880" y="4670280"/>
            <a:ext cx="288900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IMPACT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POTENTIAL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103400" y="3656160"/>
            <a:ext cx="1573200" cy="1614240"/>
          </a:xfrm>
          <a:custGeom>
            <a:avLst/>
            <a:gdLst>
              <a:gd name="textAreaLeft" fmla="*/ 76680 w 1573200"/>
              <a:gd name="textAreaRight" fmla="*/ 1496520 w 1573200"/>
              <a:gd name="textAreaTop" fmla="*/ 76680 h 1614240"/>
              <a:gd name="textAreaBottom" fmla="*/ 1537560 h 1614240"/>
            </a:gdLst>
            <a:ahLst/>
            <a:cxnLst/>
            <a:rect l="textAreaLeft" t="textAreaTop" r="textAreaRight" b="textAreaBottom"/>
            <a:pathLst>
              <a:path w="21600" h="22163">
                <a:moveTo>
                  <a:pt x="3600" y="0"/>
                </a:moveTo>
                <a:arcTo wR="3600" hR="3600" stAng="16200000" swAng="-5400000"/>
                <a:lnTo>
                  <a:pt x="0" y="18563"/>
                </a:lnTo>
                <a:arcTo wR="3600" hR="3600" stAng="10800000" swAng="-5400000"/>
                <a:lnTo>
                  <a:pt x="18000" y="2216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836640" y="4670280"/>
            <a:ext cx="210168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IMPACT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POTENTIAL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3276600">
            <a:off x="1330200" y="1766880"/>
            <a:ext cx="2584440" cy="3511440"/>
          </a:xfrm>
          <a:prstGeom prst="diamond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2968560" y="2280600"/>
            <a:ext cx="920880" cy="1296720"/>
          </a:xfrm>
          <a:prstGeom prst="line">
            <a:avLst/>
          </a:prstGeom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296360" y="3436200"/>
            <a:ext cx="917280" cy="1299960"/>
          </a:xfrm>
          <a:prstGeom prst="line">
            <a:avLst/>
          </a:prstGeom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21570000">
            <a:off x="3505320" y="2897280"/>
            <a:ext cx="1371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TOP TALENT POTENTIAL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21540000">
            <a:off x="3386160" y="2592360"/>
            <a:ext cx="396720" cy="3031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4400">
            <a:off x="1676520" y="2895480"/>
            <a:ext cx="18986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TALENT POOL AND  SOLID PERFORMERS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35600">
            <a:off x="2398320" y="3352320"/>
            <a:ext cx="496800" cy="303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21557400">
            <a:off x="304920" y="4190760"/>
            <a:ext cx="1295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LIMITED PERFORMERS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21567600">
            <a:off x="1355400" y="4113000"/>
            <a:ext cx="396720" cy="3063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5562720" y="1676520"/>
            <a:ext cx="32004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1447920"/>
            <a:ext cx="2971800" cy="4647960"/>
          </a:xfrm>
          <a:custGeom>
            <a:avLst/>
            <a:gdLst>
              <a:gd name="textAreaLeft" fmla="*/ 145080 w 2971800"/>
              <a:gd name="textAreaRight" fmla="*/ 2826720 w 2971800"/>
              <a:gd name="textAreaTop" fmla="*/ 145080 h 4647960"/>
              <a:gd name="textAreaBottom" fmla="*/ 4502880 h 4647960"/>
            </a:gdLst>
            <a:ahLst/>
            <a:cxnLst/>
            <a:rect l="textAreaLeft" t="textAreaTop" r="textAreaRight" b="textAreaBottom"/>
            <a:pathLst>
              <a:path w="21600" h="33781">
                <a:moveTo>
                  <a:pt x="3600" y="0"/>
                </a:moveTo>
                <a:arcTo wR="3600" hR="3600" stAng="16200000" swAng="-5400000"/>
                <a:lnTo>
                  <a:pt x="0" y="30181"/>
                </a:lnTo>
                <a:arcTo wR="3600" hR="3600" stAng="10800000" swAng="-5400000"/>
                <a:lnTo>
                  <a:pt x="18000" y="3378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114880" y="1676520"/>
            <a:ext cx="2809800" cy="4114800"/>
          </a:xfrm>
          <a:custGeom>
            <a:avLst/>
            <a:gdLst>
              <a:gd name="textAreaLeft" fmla="*/ 137160 w 2809800"/>
              <a:gd name="textAreaRight" fmla="*/ 2672640 w 2809800"/>
              <a:gd name="textAreaTop" fmla="*/ 137160 h 4114800"/>
              <a:gd name="textAreaBottom" fmla="*/ 3977640 h 4114800"/>
            </a:gdLst>
            <a:ahLst/>
            <a:cxnLst/>
            <a:rect l="textAreaLeft" t="textAreaTop" r="textAreaRight" b="textAreaBottom"/>
            <a:pathLst>
              <a:path w="21600" h="31631">
                <a:moveTo>
                  <a:pt x="3600" y="0"/>
                </a:moveTo>
                <a:arcTo wR="3600" hR="3600" stAng="16200000" swAng="-5400000"/>
                <a:lnTo>
                  <a:pt x="0" y="28031"/>
                </a:lnTo>
                <a:arcTo wR="3600" hR="3600" stAng="10800000" swAng="-5400000"/>
                <a:lnTo>
                  <a:pt x="18000" y="316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952880" y="1828800"/>
            <a:ext cx="3189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DISCUSSION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257800" y="2462040"/>
            <a:ext cx="2819520" cy="29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 of what performance is currently valued at Enron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Breadth/depth of contribution; teamwork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intrinsic skills, leadership, promotion potential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talent is deployed and maximizing use of talent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team management wants going forward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of the relative value to/and needs of the organization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838080" y="1752120"/>
            <a:ext cx="0" cy="3581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990720" y="556272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04560" y="456480"/>
            <a:ext cx="883908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REVIEW OF INTELLECTUAL CAPITAL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2666880" y="2076480"/>
            <a:ext cx="228600" cy="135252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52520"/>
              <a:gd name="textAreaBottom" fmla="*/ 1341360 h 1352520"/>
            </a:gdLst>
            <a:ahLst/>
            <a:cxnLst/>
            <a:rect l="textAreaLeft" t="textAreaTop" r="textAreaRight" b="textAreaBottom"/>
            <a:pathLst>
              <a:path w="21600" h="127630">
                <a:moveTo>
                  <a:pt x="3600" y="0"/>
                </a:moveTo>
                <a:arcTo wR="3600" hR="3600" stAng="16200000" swAng="-5400000"/>
                <a:lnTo>
                  <a:pt x="0" y="124030"/>
                </a:lnTo>
                <a:arcTo wR="3600" hR="3600" stAng="10800000" swAng="-5400000"/>
                <a:lnTo>
                  <a:pt x="18000" y="1276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327672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88620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49568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327672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88620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49568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59092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20040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3809880" y="3162240"/>
            <a:ext cx="38124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41972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2057400" y="161928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VP/MD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057400" y="215280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2057400" y="276228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66688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8080" y="4014720"/>
            <a:ext cx="2133720" cy="1700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38080" y="3960720"/>
            <a:ext cx="221004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decides  promotions to Mgr/Dir and talent allocation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presented to ENE OTC, I hour 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74320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638680" y="1447920"/>
            <a:ext cx="1828800" cy="137160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105520" y="1676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2514600" y="2057400"/>
            <a:ext cx="533520" cy="1371600"/>
          </a:xfrm>
          <a:custGeom>
            <a:avLst/>
            <a:gdLst>
              <a:gd name="textAreaLeft" fmla="*/ 25920 w 533520"/>
              <a:gd name="textAreaRight" fmla="*/ 507600 w 533520"/>
              <a:gd name="textAreaTop" fmla="*/ 25920 h 1371600"/>
              <a:gd name="textAreaBottom" fmla="*/ 1345680 h 1371600"/>
            </a:gdLst>
            <a:ahLst/>
            <a:cxnLst/>
            <a:rect l="textAreaLeft" t="textAreaTop" r="textAreaRight" b="textAreaBottom"/>
            <a:pathLst>
              <a:path w="21600" h="55507">
                <a:moveTo>
                  <a:pt x="3600" y="0"/>
                </a:moveTo>
                <a:arcTo wR="3600" hR="3600" stAng="16200000" swAng="-5400000"/>
                <a:lnTo>
                  <a:pt x="0" y="51907"/>
                </a:lnTo>
                <a:arcTo wR="3600" hR="3600" stAng="10800000" swAng="-5400000"/>
                <a:lnTo>
                  <a:pt x="18000" y="5550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584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514600" y="1447920"/>
            <a:ext cx="2362320" cy="533160"/>
          </a:xfrm>
          <a:prstGeom prst="roundRect">
            <a:avLst>
              <a:gd name="adj" fmla="val 16667"/>
            </a:avLst>
          </a:prstGeom>
          <a:noFill/>
          <a:ln w="1584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867280" y="1616040"/>
            <a:ext cx="160020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 Committee decide promotions to VP/MD across all peer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429000" y="4038480"/>
            <a:ext cx="2895480" cy="167652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429000" y="4235400"/>
            <a:ext cx="30481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review of talent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decisions to Mgr/Dir/Sen Dir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circulated to BU OTC’s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 Annual 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50532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038480" y="3581280"/>
            <a:ext cx="180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64832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2001 - QUICK VIEW/OPTIONS 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28600" y="1219320"/>
            <a:ext cx="1295280" cy="54756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04920" y="127944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 / EVALUATIONS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8600" y="2286000"/>
            <a:ext cx="1447920" cy="4572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6320" y="23623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28600" y="4267080"/>
            <a:ext cx="1447920" cy="6858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04920" y="4327560"/>
            <a:ext cx="144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 / INTELLECTUAL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352680" y="1219320"/>
            <a:ext cx="236232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360* Year End required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Written review at Mid Year and Year 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Qualitative feedback/coaching provided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352680" y="2006640"/>
            <a:ext cx="25146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10/80 bonus eligible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Bonus/ LTI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‘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715000" y="4267080"/>
            <a:ext cx="243828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to hold MY talent discussion?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discussion below manager?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10%/10% identified and presented to OTC ENE at MY?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determination of Committee members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752480" y="1219320"/>
            <a:ext cx="28195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Motivation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1752480" y="2209680"/>
            <a:ext cx="23623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Retention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related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752480" y="4191120"/>
            <a:ext cx="2509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discussion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value drivers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Intrinsic skills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Depth/breadth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Leadership/teamwork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715000" y="2270160"/>
            <a:ext cx="2362320" cy="14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10 bonus eligible?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Targets based on market review?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to split 80% for bonus purposes?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PEP support for separate bonus discussions?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input on bonus process?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715000" y="1279440"/>
            <a:ext cx="23623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setting in evaluation?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Customize forms ie by BU, activity?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MY 360*?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715000" y="990720"/>
            <a:ext cx="24382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019920" y="990720"/>
            <a:ext cx="23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QUESTIONS/OPTIONS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429000" y="990720"/>
            <a:ext cx="17524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962520" y="990720"/>
            <a:ext cx="23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276720" y="4191120"/>
            <a:ext cx="2438280" cy="255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Managers and above (A/A) annual YE 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10%/10% identified per BU job level below VP and presented to OTC ENE at YE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 decide twice a year below VP; once a year at YE for VP’s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complete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Leads complete Non – Commercial with BU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VP/MD cross calibration10/80/10 at YE for ENE OTC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28600" y="2133720"/>
            <a:ext cx="7772400" cy="75960"/>
          </a:xfrm>
          <a:prstGeom prst="roundRect">
            <a:avLst>
              <a:gd name="adj" fmla="val 16667"/>
            </a:avLst>
          </a:prstGeom>
          <a:solidFill>
            <a:srgbClr val="ff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960" bIns="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228600" y="4114800"/>
            <a:ext cx="7772400" cy="76320"/>
          </a:xfrm>
          <a:prstGeom prst="roundRect">
            <a:avLst>
              <a:gd name="adj" fmla="val 16667"/>
            </a:avLst>
          </a:prstGeom>
          <a:solidFill>
            <a:srgbClr val="ff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828800" y="990720"/>
            <a:ext cx="10666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1981080" y="99072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Elspeth Inglis</dc:creator>
  <dc:description/>
  <dc:language>en-US</dc:language>
  <cp:lastModifiedBy>einglis</cp:lastModifiedBy>
  <cp:lastPrinted>2001-02-13T18:10:23Z</cp:lastPrinted>
  <dcterms:modified xsi:type="dcterms:W3CDTF">2001-10-12T19:51:39Z</dcterms:modified>
  <cp:revision>320</cp:revision>
  <dc:subject/>
  <dc:title>PARTNERSHIP TRACK AND PEER GROUPS</dc:title>
</cp:coreProperties>
</file>