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016923-948E-4506-B952-524BAD92632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6248160" y="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61F8566-1E46-40EC-9848-FC1A5BC4A0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6095880" y="1371600"/>
            <a:ext cx="2666880" cy="2361960"/>
            <a:chOff x="6095880" y="1371600"/>
            <a:chExt cx="2666880" cy="2361960"/>
          </a:xfrm>
        </p:grpSpPr>
        <p:sp>
          <p:nvSpPr>
            <p:cNvPr id="6" name=""/>
            <p:cNvSpPr/>
            <p:nvPr/>
          </p:nvSpPr>
          <p:spPr>
            <a:xfrm>
              <a:off x="6095880" y="1371600"/>
              <a:ext cx="266688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6285600" y="1927440"/>
              <a:ext cx="227376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Kaiser Aluminum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(KACC)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3130200" y="228600"/>
            <a:ext cx="2954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Project Wilhelm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Diagram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80880" y="1371600"/>
            <a:ext cx="2819160" cy="2361960"/>
            <a:chOff x="380880" y="1371600"/>
            <a:chExt cx="2819160" cy="2361960"/>
          </a:xfrm>
        </p:grpSpPr>
        <p:sp>
          <p:nvSpPr>
            <p:cNvPr id="10" name=""/>
            <p:cNvSpPr/>
            <p:nvPr/>
          </p:nvSpPr>
          <p:spPr>
            <a:xfrm>
              <a:off x="380880" y="1371600"/>
              <a:ext cx="281916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416520" y="1926720"/>
              <a:ext cx="274032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Enron North America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(ENA)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" name=""/>
          <p:cNvGrpSpPr/>
          <p:nvPr/>
        </p:nvGrpSpPr>
        <p:grpSpPr>
          <a:xfrm>
            <a:off x="3200400" y="4648320"/>
            <a:ext cx="2819160" cy="1447200"/>
            <a:chOff x="3200400" y="4648320"/>
            <a:chExt cx="2819160" cy="1447200"/>
          </a:xfrm>
        </p:grpSpPr>
        <p:sp>
          <p:nvSpPr>
            <p:cNvPr id="13" name=""/>
            <p:cNvSpPr/>
            <p:nvPr/>
          </p:nvSpPr>
          <p:spPr>
            <a:xfrm>
              <a:off x="3200400" y="4648320"/>
              <a:ext cx="2819160" cy="144720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678480" y="4988520"/>
              <a:ext cx="18640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Metals Broker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"/>
          <p:cNvSpPr/>
          <p:nvPr/>
        </p:nvSpPr>
        <p:spPr>
          <a:xfrm>
            <a:off x="3200400" y="16765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3200040" y="30481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6019560" y="57913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1066680" y="3733560"/>
            <a:ext cx="0" cy="198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66680" y="571500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362320" y="5105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373392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077320" y="373392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19920" y="5105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6858000" y="373392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352680" y="3048120"/>
            <a:ext cx="289584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Call Spread = $ X MM (ISDA)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Physical Power Contract (PPA)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Base Price + Al Price Adder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Energy Derivative Commitments (ISDA)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 Oil #6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354840" y="1752480"/>
            <a:ext cx="26024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$ X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Transaction Premium = $1.2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Initial Conversion Premium ~ $2.1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4120" y="4267080"/>
            <a:ext cx="1460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= $ X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362320" y="4267080"/>
            <a:ext cx="1460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= $ X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0" y="5867280"/>
            <a:ext cx="6858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X MM + ~$250M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457200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X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"/>
          <p:cNvGrpSpPr/>
          <p:nvPr/>
        </p:nvGrpSpPr>
        <p:grpSpPr>
          <a:xfrm>
            <a:off x="6095880" y="1371600"/>
            <a:ext cx="2666880" cy="2361960"/>
            <a:chOff x="6095880" y="1371600"/>
            <a:chExt cx="2666880" cy="2361960"/>
          </a:xfrm>
        </p:grpSpPr>
        <p:sp>
          <p:nvSpPr>
            <p:cNvPr id="32" name=""/>
            <p:cNvSpPr/>
            <p:nvPr/>
          </p:nvSpPr>
          <p:spPr>
            <a:xfrm>
              <a:off x="6095880" y="1371600"/>
              <a:ext cx="266688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285600" y="1927440"/>
              <a:ext cx="227376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Kaiser Aluminum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(KACC)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2824920" y="228600"/>
            <a:ext cx="3512880" cy="100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Project Wilhelm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 Change Diagram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(Excluding Monthly Settlements)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380880" y="1371600"/>
            <a:ext cx="2819160" cy="2361960"/>
            <a:chOff x="380880" y="1371600"/>
            <a:chExt cx="2819160" cy="2361960"/>
          </a:xfrm>
        </p:grpSpPr>
        <p:sp>
          <p:nvSpPr>
            <p:cNvPr id="36" name=""/>
            <p:cNvSpPr/>
            <p:nvPr/>
          </p:nvSpPr>
          <p:spPr>
            <a:xfrm>
              <a:off x="380880" y="1371600"/>
              <a:ext cx="281916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16520" y="1926720"/>
              <a:ext cx="274032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Enron North America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(ENA)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" name=""/>
          <p:cNvGrpSpPr/>
          <p:nvPr/>
        </p:nvGrpSpPr>
        <p:grpSpPr>
          <a:xfrm>
            <a:off x="3200400" y="4648320"/>
            <a:ext cx="2819160" cy="1447200"/>
            <a:chOff x="3200400" y="4648320"/>
            <a:chExt cx="2819160" cy="1447200"/>
          </a:xfrm>
        </p:grpSpPr>
        <p:sp>
          <p:nvSpPr>
            <p:cNvPr id="39" name=""/>
            <p:cNvSpPr/>
            <p:nvPr/>
          </p:nvSpPr>
          <p:spPr>
            <a:xfrm>
              <a:off x="3200400" y="4648320"/>
              <a:ext cx="2819160" cy="144720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678480" y="4988520"/>
              <a:ext cx="18640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Metals Broker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 flipH="1">
            <a:off x="3200040" y="24382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752480" y="5334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752480" y="37339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019920" y="541008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7467480" y="37339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81280" y="2514600"/>
            <a:ext cx="2210040" cy="17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PricesGoes Up: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KACC Does Not Post Margin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 to $60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&gt;$60 MM - KACC Posts Margin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PricesGoes Down: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Call Spread Value Goes Down-KACC Does Not Post Margin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Power Price Delta Fluctuates Accordingly (Grids)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38080" y="5410080"/>
            <a:ext cx="221004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Prices Goes Up: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ENA Posts Margin to Metals Broker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Prices Go Down: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Metals Broker Returns Margin (if Call Spreads were in the Money)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781680" y="5486400"/>
            <a:ext cx="221004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Prices Goes Up: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Metals Broker Posts Margin to KACC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 Prices Goes Down: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KACC Returns Margin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(if Call Spreads were in the Money)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352520" y="228600"/>
            <a:ext cx="6353640" cy="97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Project Wilhelm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Maturity Diagram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(Assumes Prices Are Above Current Market At Settlement &amp; No Defaults)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6095880" y="1371600"/>
            <a:ext cx="2666880" cy="2361960"/>
            <a:chOff x="6095880" y="1371600"/>
            <a:chExt cx="2666880" cy="2361960"/>
          </a:xfrm>
        </p:grpSpPr>
        <p:sp>
          <p:nvSpPr>
            <p:cNvPr id="51" name=""/>
            <p:cNvSpPr/>
            <p:nvPr/>
          </p:nvSpPr>
          <p:spPr>
            <a:xfrm>
              <a:off x="6095880" y="1371600"/>
              <a:ext cx="266688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285600" y="1927440"/>
              <a:ext cx="227376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Kaiser Aluminum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(KACC)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380880" y="1371600"/>
            <a:ext cx="2819160" cy="2361960"/>
            <a:chOff x="380880" y="1371600"/>
            <a:chExt cx="2819160" cy="2361960"/>
          </a:xfrm>
        </p:grpSpPr>
        <p:sp>
          <p:nvSpPr>
            <p:cNvPr id="54" name=""/>
            <p:cNvSpPr/>
            <p:nvPr/>
          </p:nvSpPr>
          <p:spPr>
            <a:xfrm>
              <a:off x="380880" y="1371600"/>
              <a:ext cx="281916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16520" y="1926720"/>
              <a:ext cx="274032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Enron North America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(ENA)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3200400" y="4648320"/>
            <a:ext cx="2819160" cy="1447200"/>
            <a:chOff x="3200400" y="4648320"/>
            <a:chExt cx="2819160" cy="1447200"/>
          </a:xfrm>
        </p:grpSpPr>
        <p:sp>
          <p:nvSpPr>
            <p:cNvPr id="57" name=""/>
            <p:cNvSpPr/>
            <p:nvPr/>
          </p:nvSpPr>
          <p:spPr>
            <a:xfrm>
              <a:off x="3200400" y="4648320"/>
              <a:ext cx="2819160" cy="144720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678480" y="4988520"/>
              <a:ext cx="18640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Metals Broker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 flipH="1">
            <a:off x="3200040" y="24382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752480" y="533412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752480" y="37339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19920" y="5410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7543800" y="37339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81280" y="2590920"/>
            <a:ext cx="2210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Settlement = $ Y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828800" y="4343400"/>
            <a:ext cx="220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Settlement = $ Y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638680" y="4343400"/>
            <a:ext cx="2210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Settlement = $ Y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"/>
          <p:cNvGrpSpPr/>
          <p:nvPr/>
        </p:nvGrpSpPr>
        <p:grpSpPr>
          <a:xfrm>
            <a:off x="6095880" y="1371600"/>
            <a:ext cx="2666880" cy="2361960"/>
            <a:chOff x="6095880" y="1371600"/>
            <a:chExt cx="2666880" cy="2361960"/>
          </a:xfrm>
        </p:grpSpPr>
        <p:sp>
          <p:nvSpPr>
            <p:cNvPr id="68" name=""/>
            <p:cNvSpPr/>
            <p:nvPr/>
          </p:nvSpPr>
          <p:spPr>
            <a:xfrm>
              <a:off x="6095880" y="1371600"/>
              <a:ext cx="266688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285600" y="1927440"/>
              <a:ext cx="227376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Kaiser Aluminum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(KACC)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380880" y="1371600"/>
            <a:ext cx="2819160" cy="2361960"/>
            <a:chOff x="380880" y="1371600"/>
            <a:chExt cx="2819160" cy="2361960"/>
          </a:xfrm>
        </p:grpSpPr>
        <p:sp>
          <p:nvSpPr>
            <p:cNvPr id="71" name=""/>
            <p:cNvSpPr/>
            <p:nvPr/>
          </p:nvSpPr>
          <p:spPr>
            <a:xfrm>
              <a:off x="380880" y="1371600"/>
              <a:ext cx="2819160" cy="236196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16520" y="1926720"/>
              <a:ext cx="274032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Enron North America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(ENA)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3200400" y="4648320"/>
            <a:ext cx="2819160" cy="1447200"/>
            <a:chOff x="3200400" y="4648320"/>
            <a:chExt cx="2819160" cy="1447200"/>
          </a:xfrm>
        </p:grpSpPr>
        <p:sp>
          <p:nvSpPr>
            <p:cNvPr id="74" name=""/>
            <p:cNvSpPr/>
            <p:nvPr/>
          </p:nvSpPr>
          <p:spPr>
            <a:xfrm>
              <a:off x="3200400" y="4648320"/>
              <a:ext cx="2819160" cy="1447200"/>
            </a:xfrm>
            <a:prstGeom prst="rect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678480" y="4988520"/>
              <a:ext cx="18640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Metals Broker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3200400" y="25909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6019560" y="57913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1066680" y="3733560"/>
            <a:ext cx="0" cy="198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66680" y="571500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362320" y="5105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362320" y="373392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077320" y="373392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19920" y="5105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6858000" y="373392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657600" y="2666880"/>
            <a:ext cx="1981080" cy="146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Bankruptcy Claim: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Value at Default = $ Z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PPA Amount (if applicable)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Derivatives Amount (if applicable)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914920" y="228600"/>
            <a:ext cx="32025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Project Wilhelm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KACC Default Diagram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-2160" y="6035760"/>
            <a:ext cx="3933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Kaiser Defaults through either: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Kaiser does not pay monthly settlement to ENA.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Kaiser does not post margin above $60 MM limit.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Defaults under Credit Agreements/Indentures/ISDAs.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943600" y="419112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419112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438280" y="4191120"/>
            <a:ext cx="175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Z MM (- Unwind Costs)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934320" y="4191120"/>
            <a:ext cx="1447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Z MM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(- Unwind Costs)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2000-02-02T18:24:44Z</dcterms:created>
  <dc:creator>Chris Hilgert</dc:creator>
  <dc:description/>
  <dc:language>en-US</dc:language>
  <cp:lastModifiedBy>chilger</cp:lastModifiedBy>
  <cp:lastPrinted>2000-02-03T19:51:39Z</cp:lastPrinted>
  <dcterms:modified xsi:type="dcterms:W3CDTF">2000-03-06T10:09:09Z</dcterms:modified>
  <cp:revision>6</cp:revision>
  <dc:subject/>
  <dc:title>No Slide Title</dc:title>
</cp:coreProperties>
</file>