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media/image1.jpeg" ContentType="image/jpe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67120"/>
            <a:ext cx="7772400" cy="551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BF43D30-78ED-4FFF-A71E-6AAFDE60D4D9}"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267120"/>
            <a:ext cx="7772400" cy="551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7" name="PlaceHolder 2"/>
          <p:cNvSpPr>
            <a:spLocks noGrp="1"/>
          </p:cNvSpPr>
          <p:nvPr>
            <p:ph/>
          </p:nvPr>
        </p:nvSpPr>
        <p:spPr>
          <a:xfrm>
            <a:off x="685800" y="1351080"/>
            <a:ext cx="7772400" cy="474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DAB4BA7-96BE-401B-8FEE-04D800FDA9C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8792220-56DC-44CC-9B1C-222C333E8243}"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267120"/>
            <a:ext cx="7772400" cy="551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9" name="PlaceHolder 2"/>
          <p:cNvSpPr>
            <a:spLocks noGrp="1"/>
          </p:cNvSpPr>
          <p:nvPr>
            <p:ph type="subTitle"/>
          </p:nvPr>
        </p:nvSpPr>
        <p:spPr>
          <a:xfrm>
            <a:off x="685800" y="1351080"/>
            <a:ext cx="7772400" cy="474480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D16EC7D-CA12-476A-9207-382E788DCD7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31560"/>
            <a:ext cx="7772400" cy="422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685800" y="1351080"/>
            <a:ext cx="7772400" cy="4744800"/>
          </a:xfrm>
          <a:prstGeom prst="rect">
            <a:avLst/>
          </a:prstGeom>
          <a:noFill/>
          <a:ln w="0">
            <a:noFill/>
          </a:ln>
        </p:spPr>
        <p:txBody>
          <a:bodyPr lIns="90000" rIns="90000" tIns="46800" bIns="46800" anchor="t">
            <a:norm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343080" indent="-343080">
              <a:spcBef>
                <a:spcPts val="499"/>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5554440" y="6248520"/>
            <a:ext cx="289548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3620880" y="6686640"/>
            <a:ext cx="1904760" cy="1713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E187067-86FA-4647-99D3-E5319D1C00BE}"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pSp>
        <p:nvGrpSpPr>
          <p:cNvPr id="10" name=""/>
          <p:cNvGrpSpPr/>
          <p:nvPr/>
        </p:nvGrpSpPr>
        <p:grpSpPr>
          <a:xfrm>
            <a:off x="5738760" y="1065240"/>
            <a:ext cx="2552400" cy="2479680"/>
            <a:chOff x="5738760" y="1065240"/>
            <a:chExt cx="2552400" cy="2479680"/>
          </a:xfrm>
        </p:grpSpPr>
        <p:pic>
          <p:nvPicPr>
            <p:cNvPr id="11" name="LogoWh" descr=""/>
            <p:cNvPicPr/>
            <p:nvPr/>
          </p:nvPicPr>
          <p:blipFill>
            <a:blip r:embed="rId2"/>
            <a:stretch/>
          </p:blipFill>
          <p:spPr>
            <a:xfrm>
              <a:off x="5738760" y="1065240"/>
              <a:ext cx="2471760" cy="2479680"/>
            </a:xfrm>
            <a:prstGeom prst="rect">
              <a:avLst/>
            </a:prstGeom>
            <a:noFill/>
            <a:ln w="0">
              <a:noFill/>
            </a:ln>
          </p:spPr>
        </p:pic>
        <p:sp>
          <p:nvSpPr>
            <p:cNvPr id="12" name=""/>
            <p:cNvSpPr/>
            <p:nvPr/>
          </p:nvSpPr>
          <p:spPr>
            <a:xfrm>
              <a:off x="7998120" y="2500200"/>
              <a:ext cx="293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13" name="PlaceHolder 1"/>
          <p:cNvSpPr>
            <a:spLocks noGrp="1"/>
          </p:cNvSpPr>
          <p:nvPr>
            <p:ph type="title"/>
          </p:nvPr>
        </p:nvSpPr>
        <p:spPr>
          <a:xfrm>
            <a:off x="5124240" y="4663800"/>
            <a:ext cx="3943080" cy="13525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000000"/>
                </a:solidFill>
                <a:effectLst/>
                <a:uFillTx/>
                <a:latin typeface="Arial Black"/>
              </a:rPr>
              <a:t>Project Timber</a:t>
            </a:r>
            <a:endParaRPr b="1" lang="en-US" sz="3800" strike="noStrike" u="none">
              <a:solidFill>
                <a:srgbClr val="000000"/>
              </a:solidFill>
              <a:effectLst/>
              <a:uFillTx/>
              <a:latin typeface="Arial"/>
            </a:endParaRPr>
          </a:p>
        </p:txBody>
      </p:sp>
      <p:sp>
        <p:nvSpPr>
          <p:cNvPr id="14" name="PlaceHolder 2"/>
          <p:cNvSpPr>
            <a:spLocks noGrp="1"/>
          </p:cNvSpPr>
          <p:nvPr>
            <p:ph type="subTitle"/>
          </p:nvPr>
        </p:nvSpPr>
        <p:spPr>
          <a:xfrm>
            <a:off x="5544720" y="6195600"/>
            <a:ext cx="3102120" cy="358920"/>
          </a:xfrm>
          <a:prstGeom prst="rect">
            <a:avLst/>
          </a:prstGeom>
          <a:noFill/>
          <a:ln w="0">
            <a:noFill/>
          </a:ln>
        </p:spPr>
        <p:txBody>
          <a:bodyPr lIns="90000" rIns="90000" tIns="46800" bIns="46800" anchor="t">
            <a:no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Black"/>
              </a:rPr>
              <a:t>May 18, 2001</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78" name="globe_120" descr=""/>
          <p:cNvPicPr/>
          <p:nvPr/>
        </p:nvPicPr>
        <p:blipFill>
          <a:blip r:embed="rId1"/>
          <a:srcRect l="6578" t="51633" r="7224" b="41088"/>
          <a:stretch/>
        </p:blipFill>
        <p:spPr>
          <a:xfrm>
            <a:off x="0" y="0"/>
            <a:ext cx="9144000" cy="758880"/>
          </a:xfrm>
          <a:prstGeom prst="rect">
            <a:avLst/>
          </a:prstGeom>
          <a:noFill/>
          <a:ln w="0">
            <a:noFill/>
          </a:ln>
        </p:spPr>
      </p:pic>
      <p:sp>
        <p:nvSpPr>
          <p:cNvPr id="179"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Accounting Hurdles for EGM MTM Treatment</a:t>
            </a:r>
            <a:endParaRPr b="0" lang="en-US" sz="3000" strike="noStrike" u="none">
              <a:solidFill>
                <a:srgbClr val="000000"/>
              </a:solidFill>
              <a:effectLst/>
              <a:uFillTx/>
              <a:latin typeface="Times New Roman"/>
            </a:endParaRPr>
          </a:p>
        </p:txBody>
      </p:sp>
      <p:sp>
        <p:nvSpPr>
          <p:cNvPr id="180" name=""/>
          <p:cNvSpPr/>
          <p:nvPr/>
        </p:nvSpPr>
        <p:spPr>
          <a:xfrm>
            <a:off x="0" y="990720"/>
            <a:ext cx="914400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Lease vs Trading Contract</a:t>
            </a:r>
            <a:endParaRPr b="0" lang="en-US" sz="3200" strike="noStrike" u="none">
              <a:solidFill>
                <a:srgbClr val="000000"/>
              </a:solidFill>
              <a:effectLst/>
              <a:uFillTx/>
              <a:latin typeface="Times New Roman"/>
            </a:endParaRPr>
          </a:p>
        </p:txBody>
      </p:sp>
      <p:sp>
        <p:nvSpPr>
          <p:cNvPr id="181" name=""/>
          <p:cNvSpPr/>
          <p:nvPr/>
        </p:nvSpPr>
        <p:spPr>
          <a:xfrm>
            <a:off x="-44280" y="1600200"/>
            <a:ext cx="9188280" cy="459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following must be met to achieve MTM Treatment</a:t>
            </a:r>
            <a:endParaRPr b="0" lang="en-US" sz="2400" strike="noStrike" u="none">
              <a:solidFill>
                <a:srgbClr val="000000"/>
              </a:solidFill>
              <a:effectLst/>
              <a:uFillTx/>
              <a:latin typeface="Times New Roman"/>
            </a:endParaRPr>
          </a:p>
        </p:txBody>
      </p:sp>
      <p:sp>
        <p:nvSpPr>
          <p:cNvPr id="182" name=""/>
          <p:cNvSpPr/>
          <p:nvPr/>
        </p:nvSpPr>
        <p:spPr>
          <a:xfrm>
            <a:off x="2577960" y="2298600"/>
            <a:ext cx="3886200" cy="3814200"/>
          </a:xfrm>
          <a:prstGeom prst="rect">
            <a:avLst/>
          </a:prstGeom>
          <a:noFill/>
          <a:ln w="381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Risk &amp; Reward Model</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Times New Roman"/>
              </a:rPr>
              <a:t>•  Substantive LDs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Times New Roman"/>
              </a:rPr>
              <a:t>•  EOTT must have ability to pay LDs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Times New Roman"/>
              </a:rPr>
              <a:t>•  ENE cannot guarantee future value of the facility</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Times New Roman"/>
              </a:rPr>
              <a:t>•  ENE cannot have a bargain purchase option to acquire facility</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ea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466876A-66EE-4551-8AAF-4F336F95F44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3" name="globe_120" descr=""/>
          <p:cNvPicPr/>
          <p:nvPr/>
        </p:nvPicPr>
        <p:blipFill>
          <a:blip r:embed="rId1"/>
          <a:srcRect l="6578" t="51633" r="7224" b="41088"/>
          <a:stretch/>
        </p:blipFill>
        <p:spPr>
          <a:xfrm>
            <a:off x="0" y="0"/>
            <a:ext cx="9144000" cy="758880"/>
          </a:xfrm>
          <a:prstGeom prst="rect">
            <a:avLst/>
          </a:prstGeom>
          <a:noFill/>
          <a:ln w="0">
            <a:noFill/>
          </a:ln>
        </p:spPr>
      </p:pic>
      <p:sp>
        <p:nvSpPr>
          <p:cNvPr id="184"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Finance Hurdles for EGM MTM Treatment</a:t>
            </a:r>
            <a:endParaRPr b="0" lang="en-US" sz="3000" strike="noStrike" u="none">
              <a:solidFill>
                <a:srgbClr val="000000"/>
              </a:solidFill>
              <a:effectLst/>
              <a:uFillTx/>
              <a:latin typeface="Times New Roman"/>
            </a:endParaRPr>
          </a:p>
        </p:txBody>
      </p:sp>
      <p:sp>
        <p:nvSpPr>
          <p:cNvPr id="185" name=""/>
          <p:cNvSpPr/>
          <p:nvPr/>
        </p:nvSpPr>
        <p:spPr>
          <a:xfrm>
            <a:off x="289080" y="965160"/>
            <a:ext cx="8080200" cy="533808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 purchase price to Enron from a non-Enron intercompany debt facility*</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Determine EOTT does not meet the real estate definition of FAS 140</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 FAS 125 transaction to unlock remaining 36% economic MTM value, assuming a sale of Enron’s GP ownership (represents a 2% economic interest)</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EOTT currently has a [$250 million] line of credit from Standard Chartered, of which EOTT borrowed [$40 million] and extended a loan to Enron for the same amount in 4Q 2000 </a:t>
            </a:r>
            <a:endParaRPr b="0" lang="en-US" sz="12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9866AB9-BB23-4BE6-97E3-02AA2C7C67B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6" name="globe_120" descr=""/>
          <p:cNvPicPr/>
          <p:nvPr/>
        </p:nvPicPr>
        <p:blipFill>
          <a:blip r:embed="rId1"/>
          <a:srcRect l="6578" t="51633" r="7224" b="41088"/>
          <a:stretch/>
        </p:blipFill>
        <p:spPr>
          <a:xfrm>
            <a:off x="0" y="0"/>
            <a:ext cx="9144000" cy="758880"/>
          </a:xfrm>
          <a:prstGeom prst="rect">
            <a:avLst/>
          </a:prstGeom>
          <a:noFill/>
          <a:ln w="0">
            <a:noFill/>
          </a:ln>
        </p:spPr>
      </p:pic>
      <p:sp>
        <p:nvSpPr>
          <p:cNvPr id="187"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Legal Focus</a:t>
            </a:r>
            <a:endParaRPr b="0" lang="en-US" sz="3000" strike="noStrike" u="none">
              <a:solidFill>
                <a:srgbClr val="000000"/>
              </a:solidFill>
              <a:effectLst/>
              <a:uFillTx/>
              <a:latin typeface="Times New Roman"/>
            </a:endParaRPr>
          </a:p>
        </p:txBody>
      </p:sp>
      <p:sp>
        <p:nvSpPr>
          <p:cNvPr id="188" name=""/>
          <p:cNvSpPr/>
          <p:nvPr/>
        </p:nvSpPr>
        <p:spPr>
          <a:xfrm>
            <a:off x="339840" y="887400"/>
            <a:ext cx="8804160" cy="58579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Enron Corp. Legal</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Possible, Consecutive 15 day waiting periods</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HSR Premerger Notification – A HSR filing will be required and the requisite waiting period (15 days for cash tender) must elapse before the transaction can be completed</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15-day waiting period to terminate the lease for MT. Belvieu</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Stock/Asset Purchase and Sale Agreements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EOTT Finance Documents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Data Room Preparation</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 Belvieu Storage Lease Agreement between EOTT &amp; EGM</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Operational Documents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Amendments/Issues to Existing Documents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Existing Preferential Rights?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Security Documents</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EGM Legal</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Master Physical Purchase &amp; Sale of Normal Butane from EGLI to EOTT for 10 years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Master Physical Purchase &amp; Sale of Methanol from EGLI to EOTT for 3 years, extendable to 10 years in total</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Master Physical Purchase &amp; Sale of MTBE from EOTT to EGLI for 3 years, extendible to 10 years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Master Physical Purchase &amp; Sale of Isooctane from EOTT to EGLI for 10 years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Option Agreement for conversion from MTBE to Isooctane</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Agreement for the storage and grid assets</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Enron Corp. and EOTT Opinions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True Sale</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Substantive Non-consolidation</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Fairness Opinion from [Kellogg &amp; Lehman Bros.]</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AF9BDCB-A152-47C7-9706-6FAAA3D52F6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9" name="globe_120" descr=""/>
          <p:cNvPicPr/>
          <p:nvPr/>
        </p:nvPicPr>
        <p:blipFill>
          <a:blip r:embed="rId1"/>
          <a:srcRect l="6578" t="51633" r="7224" b="41088"/>
          <a:stretch/>
        </p:blipFill>
        <p:spPr>
          <a:xfrm>
            <a:off x="0" y="0"/>
            <a:ext cx="9144000" cy="758880"/>
          </a:xfrm>
          <a:prstGeom prst="rect">
            <a:avLst/>
          </a:prstGeom>
          <a:noFill/>
          <a:ln w="0">
            <a:noFill/>
          </a:ln>
        </p:spPr>
      </p:pic>
      <p:sp>
        <p:nvSpPr>
          <p:cNvPr id="190"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RAC and Insurance</a:t>
            </a:r>
            <a:endParaRPr b="0" lang="en-US" sz="3000" strike="noStrike" u="none">
              <a:solidFill>
                <a:srgbClr val="000000"/>
              </a:solidFill>
              <a:effectLst/>
              <a:uFillTx/>
              <a:latin typeface="Times New Roman"/>
            </a:endParaRPr>
          </a:p>
        </p:txBody>
      </p:sp>
      <p:sp>
        <p:nvSpPr>
          <p:cNvPr id="191" name=""/>
          <p:cNvSpPr/>
          <p:nvPr/>
        </p:nvSpPr>
        <p:spPr>
          <a:xfrm>
            <a:off x="504720" y="976320"/>
            <a:ext cx="8467920" cy="457704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RAC</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Internal Approvals</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VAR and Position Limit Affects</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Insurance</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EOTT is currently covered under Enron’s $7.8 billion umbrella insurance policy </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MTBE Plant and Mt. Belvieu Storage are also covered under Enron’s umbrella policy</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Replacement costs are the following:</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MTBE Plant:  $400 million</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 Belvieu Storage:  $40 million</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Coverage for loss of revenue/business interruption </a:t>
            </a:r>
            <a:r>
              <a:rPr b="0" lang="en-US" sz="1200" strike="noStrike" u="none">
                <a:solidFill>
                  <a:srgbClr val="000000"/>
                </a:solidFill>
                <a:effectLst/>
                <a:uFillTx/>
                <a:latin typeface="Arial"/>
              </a:rPr>
              <a:t>($5 million deductible):</a:t>
            </a:r>
            <a:endParaRPr b="0" lang="en-US" sz="12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MTBE Plant:  $35 million</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 Belvieu Storage:  $13.1 million</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EOTT pays $1.293 million annually for insurance coverage</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MTBE Plant:  $1.2 million</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MT. Belvieu Storage:  $93k</a:t>
            </a: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EOTT obtains stand-alone insurance for the facilities, the annual premium will likely double</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23715B0-EFBD-468D-9726-CC6E9E20596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92" name="globe_120" descr=""/>
          <p:cNvPicPr/>
          <p:nvPr/>
        </p:nvPicPr>
        <p:blipFill>
          <a:blip r:embed="rId1"/>
          <a:srcRect l="6578" t="51633" r="7224" b="41088"/>
          <a:stretch/>
        </p:blipFill>
        <p:spPr>
          <a:xfrm>
            <a:off x="0" y="0"/>
            <a:ext cx="9144000" cy="758880"/>
          </a:xfrm>
          <a:prstGeom prst="rect">
            <a:avLst/>
          </a:prstGeom>
          <a:noFill/>
          <a:ln w="0">
            <a:noFill/>
          </a:ln>
        </p:spPr>
      </p:pic>
      <p:sp>
        <p:nvSpPr>
          <p:cNvPr id="193"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 Tax &amp; Book Value Focus</a:t>
            </a:r>
            <a:endParaRPr b="0" lang="en-US" sz="3000" strike="noStrike" u="none">
              <a:solidFill>
                <a:srgbClr val="000000"/>
              </a:solidFill>
              <a:effectLst/>
              <a:uFillTx/>
              <a:latin typeface="Times New Roman"/>
            </a:endParaRPr>
          </a:p>
        </p:txBody>
      </p:sp>
      <p:sp>
        <p:nvSpPr>
          <p:cNvPr id="194" name=""/>
          <p:cNvSpPr/>
          <p:nvPr/>
        </p:nvSpPr>
        <p:spPr>
          <a:xfrm>
            <a:off x="339840" y="988920"/>
            <a:ext cx="8553240" cy="527796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Tax Basis </a:t>
            </a:r>
            <a:r>
              <a:rPr b="1" lang="en-US" sz="1200" strike="noStrike" u="sng">
                <a:solidFill>
                  <a:srgbClr val="000000"/>
                </a:solidFill>
                <a:effectLst/>
                <a:uFillTx/>
                <a:latin typeface="Arial"/>
              </a:rPr>
              <a:t>(USD millions)</a:t>
            </a:r>
            <a:r>
              <a:rPr b="1" lang="en-US" sz="1400" strike="noStrike" u="sng">
                <a:solidFill>
                  <a:srgbClr val="000000"/>
                </a:solidFill>
                <a:effectLst/>
                <a:uFillTx/>
                <a:latin typeface="Arial"/>
              </a:rPr>
              <a:t>:</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MTBE Plant</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MT.  Belvieu</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Total</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Basis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$146.97</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$ 39.44</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$186.41</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Book Value </a:t>
            </a:r>
            <a:r>
              <a:rPr b="1" lang="en-US" sz="1200" strike="noStrike" u="sng">
                <a:solidFill>
                  <a:srgbClr val="000000"/>
                </a:solidFill>
                <a:effectLst/>
                <a:uFillTx/>
                <a:latin typeface="Arial"/>
              </a:rPr>
              <a:t>(USD millions)</a:t>
            </a:r>
            <a:r>
              <a:rPr b="1" lang="en-US" sz="1400" strike="noStrike" u="sng">
                <a:solidFill>
                  <a:srgbClr val="000000"/>
                </a:solidFill>
                <a:effectLst/>
                <a:uFillTx/>
                <a:latin typeface="Arial"/>
              </a:rPr>
              <a:t>:</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March 2001</a:t>
            </a:r>
            <a:endParaRPr b="0" lang="en-US" sz="12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MTBE Plant</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MT. Belvieu</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Total</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Asset Value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$ 46.672</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$ 15.951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$ 62.623</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Value </a:t>
            </a:r>
            <a:r>
              <a:rPr b="0" lang="en-US" sz="1200" strike="noStrike" u="none">
                <a:solidFill>
                  <a:srgbClr val="000000"/>
                </a:solidFill>
                <a:effectLst/>
                <a:uFillTx/>
                <a:latin typeface="Arial"/>
              </a:rPr>
              <a:t>(Off B/S)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400" strike="noStrike" u="none">
                <a:solidFill>
                  <a:srgbClr val="000000"/>
                </a:solidFill>
                <a:effectLst/>
                <a:uFillTx/>
                <a:latin typeface="Arial"/>
              </a:rPr>
              <a:t>0.000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400" strike="noStrike" u="none">
                <a:solidFill>
                  <a:srgbClr val="000000"/>
                </a:solidFill>
                <a:effectLst/>
                <a:uFillTx/>
                <a:latin typeface="Arial"/>
              </a:rPr>
              <a:t>       36.000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36.000</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Materials &amp; Supplies             5.562</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0.000</a:t>
            </a:r>
            <a:r>
              <a:rPr b="0" lang="en-US" sz="12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5.562</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Deferred Charges                 9.170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0.000</a:t>
            </a:r>
            <a:r>
              <a:rPr b="0" lang="en-US" sz="12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9.170</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Working Capital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12.407</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0.000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0.000</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  73.811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$ 51.951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$113.355</a:t>
            </a: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Notes:  </a:t>
            </a:r>
            <a:endParaRPr b="0" lang="en-US" sz="12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Tax basis excludes values associated to land, construction work in progress and other misc. items</a:t>
            </a:r>
            <a:endParaRPr b="0" lang="en-US" sz="12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Deferred charges encompass routine maintenance with value &gt; 1 year (turnaround costs)</a:t>
            </a:r>
            <a:endParaRPr b="0" lang="en-US" sz="12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Inside and Outside Tax Bases are the same, therefore, no preference between an asset or stock sale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8642577-8F41-4A6C-A2BC-2A1868CE6086}"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95" name="globe_120" descr=""/>
          <p:cNvPicPr/>
          <p:nvPr/>
        </p:nvPicPr>
        <p:blipFill>
          <a:blip r:embed="rId1"/>
          <a:srcRect l="6578" t="51633" r="7224" b="41088"/>
          <a:stretch/>
        </p:blipFill>
        <p:spPr>
          <a:xfrm>
            <a:off x="0" y="0"/>
            <a:ext cx="9144000" cy="758880"/>
          </a:xfrm>
          <a:prstGeom prst="rect">
            <a:avLst/>
          </a:prstGeom>
          <a:noFill/>
          <a:ln w="0">
            <a:noFill/>
          </a:ln>
        </p:spPr>
      </p:pic>
      <p:sp>
        <p:nvSpPr>
          <p:cNvPr id="196"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Outstanding Issues</a:t>
            </a:r>
            <a:endParaRPr b="0" lang="en-US" sz="3000" strike="noStrike" u="none">
              <a:solidFill>
                <a:srgbClr val="000000"/>
              </a:solidFill>
              <a:effectLst/>
              <a:uFillTx/>
              <a:latin typeface="Times New Roman"/>
            </a:endParaRPr>
          </a:p>
        </p:txBody>
      </p:sp>
      <p:sp>
        <p:nvSpPr>
          <p:cNvPr id="197" name=""/>
          <p:cNvSpPr/>
          <p:nvPr/>
        </p:nvSpPr>
        <p:spPr>
          <a:xfrm>
            <a:off x="339840" y="988920"/>
            <a:ext cx="8553240" cy="37231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EGM proposes to lease 100% of storage at MT. Belvieu</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EGM will add the cost of the lease to the operating expenditures</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EGM will cover 100% of MT. Belvieu’s operating costs</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will Enron pay for MT. Belvieu’s operating costs?</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Fuel &amp; catalyst regeneration costs are approximately $10.72 million annually, which are directly tied to actual products produced</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Will fuel &amp; catalyst costs be paid as a fixed fee?</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Confirm return calculation to EOTT</a:t>
            </a:r>
            <a:endParaRPr b="0" lang="en-US" sz="1400" strike="noStrike" u="none">
              <a:solidFill>
                <a:srgbClr val="000000"/>
              </a:solidFill>
              <a:effectLst/>
              <a:uFillTx/>
              <a:latin typeface="Times New Roman"/>
            </a:endParaRPr>
          </a:p>
          <a:p>
            <a:pPr lvl="1" marL="6858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685800" indent="-228600">
              <a:lnSpc>
                <a:spcPct val="100000"/>
              </a:lnSpc>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56F9545-3601-441F-BC59-022F6CA1785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98" name="globe_120" descr=""/>
          <p:cNvPicPr/>
          <p:nvPr/>
        </p:nvPicPr>
        <p:blipFill>
          <a:blip r:embed="rId1"/>
          <a:srcRect l="6578" t="51633" r="7224" b="41088"/>
          <a:stretch/>
        </p:blipFill>
        <p:spPr>
          <a:xfrm>
            <a:off x="0" y="0"/>
            <a:ext cx="9144000" cy="758880"/>
          </a:xfrm>
          <a:prstGeom prst="rect">
            <a:avLst/>
          </a:prstGeom>
          <a:noFill/>
          <a:ln w="0">
            <a:noFill/>
          </a:ln>
        </p:spPr>
      </p:pic>
      <p:sp>
        <p:nvSpPr>
          <p:cNvPr id="199"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0"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Arial"/>
              </a:rPr>
              <a:t>Timeline</a:t>
            </a:r>
            <a:endParaRPr b="0" lang="en-US" sz="3200" strike="noStrike" u="none">
              <a:solidFill>
                <a:srgbClr val="000000"/>
              </a:solidFill>
              <a:effectLst/>
              <a:uFillTx/>
              <a:latin typeface="Times New Roman"/>
            </a:endParaRPr>
          </a:p>
        </p:txBody>
      </p:sp>
      <p:sp>
        <p:nvSpPr>
          <p:cNvPr id="201" name=""/>
          <p:cNvSpPr/>
          <p:nvPr/>
        </p:nvSpPr>
        <p:spPr>
          <a:xfrm>
            <a:off x="722160" y="19256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10</a:t>
            </a:r>
            <a:endParaRPr b="0" lang="en-US" sz="1000" strike="noStrike" u="none">
              <a:solidFill>
                <a:srgbClr val="000000"/>
              </a:solidFill>
              <a:effectLst/>
              <a:uFillTx/>
              <a:latin typeface="Times New Roman"/>
            </a:endParaRPr>
          </a:p>
        </p:txBody>
      </p:sp>
      <p:sp>
        <p:nvSpPr>
          <p:cNvPr id="202" name=""/>
          <p:cNvSpPr/>
          <p:nvPr/>
        </p:nvSpPr>
        <p:spPr>
          <a:xfrm>
            <a:off x="1003320" y="2336760"/>
            <a:ext cx="68961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1003320" y="21844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556200" y="2446200"/>
            <a:ext cx="85572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Meeting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With</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Stan Horton</a:t>
            </a:r>
            <a:endParaRPr b="0" lang="en-US" sz="1000" strike="noStrike" u="none">
              <a:solidFill>
                <a:srgbClr val="000000"/>
              </a:solidFill>
              <a:effectLst/>
              <a:uFillTx/>
              <a:latin typeface="Times New Roman"/>
            </a:endParaRPr>
          </a:p>
        </p:txBody>
      </p:sp>
      <p:sp>
        <p:nvSpPr>
          <p:cNvPr id="205" name=""/>
          <p:cNvSpPr/>
          <p:nvPr/>
        </p:nvSpPr>
        <p:spPr>
          <a:xfrm>
            <a:off x="1015920" y="5143680"/>
            <a:ext cx="68961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7924680" y="4940280"/>
            <a:ext cx="0" cy="3808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7553880" y="4694400"/>
            <a:ext cx="630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29</a:t>
            </a:r>
            <a:endParaRPr b="0" lang="en-US" sz="1000" strike="noStrike" u="none">
              <a:solidFill>
                <a:srgbClr val="000000"/>
              </a:solidFill>
              <a:effectLst/>
              <a:uFillTx/>
              <a:latin typeface="Times New Roman"/>
            </a:endParaRPr>
          </a:p>
        </p:txBody>
      </p:sp>
      <p:sp>
        <p:nvSpPr>
          <p:cNvPr id="208" name=""/>
          <p:cNvSpPr/>
          <p:nvPr/>
        </p:nvSpPr>
        <p:spPr>
          <a:xfrm>
            <a:off x="7428960" y="5316480"/>
            <a:ext cx="94716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Close &amp; Fund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$100mm</a:t>
            </a:r>
            <a:endParaRPr b="0" lang="en-US" sz="1000" strike="noStrike" u="none">
              <a:solidFill>
                <a:srgbClr val="000000"/>
              </a:solidFill>
              <a:effectLst/>
              <a:uFillTx/>
              <a:latin typeface="Times New Roman"/>
            </a:endParaRPr>
          </a:p>
        </p:txBody>
      </p:sp>
      <p:sp>
        <p:nvSpPr>
          <p:cNvPr id="209" name=""/>
          <p:cNvSpPr/>
          <p:nvPr/>
        </p:nvSpPr>
        <p:spPr>
          <a:xfrm>
            <a:off x="1687320" y="2459160"/>
            <a:ext cx="63072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Internal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Kick-off</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Meeting</a:t>
            </a:r>
            <a:endParaRPr b="0" lang="en-US" sz="1000" strike="noStrike" u="none">
              <a:solidFill>
                <a:srgbClr val="000000"/>
              </a:solidFill>
              <a:effectLst/>
              <a:uFillTx/>
              <a:latin typeface="Times New Roman"/>
            </a:endParaRPr>
          </a:p>
        </p:txBody>
      </p:sp>
      <p:sp>
        <p:nvSpPr>
          <p:cNvPr id="210" name=""/>
          <p:cNvSpPr/>
          <p:nvPr/>
        </p:nvSpPr>
        <p:spPr>
          <a:xfrm>
            <a:off x="2571840" y="2471760"/>
            <a:ext cx="966600" cy="70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Session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With Corp.</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Development</a:t>
            </a:r>
            <a:endParaRPr b="0" lang="en-US" sz="1000" strike="noStrike" u="none">
              <a:solidFill>
                <a:srgbClr val="000000"/>
              </a:solidFill>
              <a:effectLst/>
              <a:uFillTx/>
              <a:latin typeface="Times New Roman"/>
            </a:endParaRPr>
          </a:p>
        </p:txBody>
      </p:sp>
      <p:sp>
        <p:nvSpPr>
          <p:cNvPr id="211" name=""/>
          <p:cNvSpPr/>
          <p:nvPr/>
        </p:nvSpPr>
        <p:spPr>
          <a:xfrm>
            <a:off x="3576600" y="2471760"/>
            <a:ext cx="736560" cy="70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r>
              <a:rPr b="0" lang="en-US" sz="1000" strike="noStrike" u="none" baseline="30000">
                <a:solidFill>
                  <a:srgbClr val="000000"/>
                </a:solidFill>
                <a:effectLst/>
                <a:uFillTx/>
                <a:latin typeface="Arial"/>
              </a:rPr>
              <a:t>st</a:t>
            </a:r>
            <a:r>
              <a:rPr b="0" lang="en-US" sz="1000" strike="noStrike" u="none">
                <a:solidFill>
                  <a:srgbClr val="000000"/>
                </a:solidFill>
                <a:effectLst/>
                <a:uFillTx/>
                <a:latin typeface="Arial"/>
              </a:rPr>
              <a:t> Draft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 Dash &amp; V@R Analysis</a:t>
            </a:r>
            <a:endParaRPr b="0" lang="en-US" sz="1000" strike="noStrike" u="none">
              <a:solidFill>
                <a:srgbClr val="000000"/>
              </a:solidFill>
              <a:effectLst/>
              <a:uFillTx/>
              <a:latin typeface="Times New Roman"/>
            </a:endParaRPr>
          </a:p>
        </p:txBody>
      </p:sp>
      <p:sp>
        <p:nvSpPr>
          <p:cNvPr id="212" name=""/>
          <p:cNvSpPr/>
          <p:nvPr/>
        </p:nvSpPr>
        <p:spPr>
          <a:xfrm>
            <a:off x="4190760" y="2484360"/>
            <a:ext cx="1150920" cy="13150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Negotiations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With EOTT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Kellogg &amp;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Lehman Bros.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Begins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Due Diligence for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Fairness Opinion</a:t>
            </a:r>
            <a:endParaRPr b="0" lang="en-US" sz="1000" strike="noStrike" u="none">
              <a:solidFill>
                <a:srgbClr val="000000"/>
              </a:solidFill>
              <a:effectLst/>
              <a:uFillTx/>
              <a:latin typeface="Times New Roman"/>
            </a:endParaRPr>
          </a:p>
        </p:txBody>
      </p:sp>
      <p:sp>
        <p:nvSpPr>
          <p:cNvPr id="213" name=""/>
          <p:cNvSpPr/>
          <p:nvPr/>
        </p:nvSpPr>
        <p:spPr>
          <a:xfrm>
            <a:off x="5167440" y="2459160"/>
            <a:ext cx="1023840" cy="1009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Identify all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Amendments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Necessary and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First Draft of Doc.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Checklist</a:t>
            </a:r>
            <a:endParaRPr b="0" lang="en-US" sz="1000" strike="noStrike" u="none">
              <a:solidFill>
                <a:srgbClr val="000000"/>
              </a:solidFill>
              <a:effectLst/>
              <a:uFillTx/>
              <a:latin typeface="Times New Roman"/>
            </a:endParaRPr>
          </a:p>
        </p:txBody>
      </p:sp>
      <p:sp>
        <p:nvSpPr>
          <p:cNvPr id="214" name=""/>
          <p:cNvSpPr/>
          <p:nvPr/>
        </p:nvSpPr>
        <p:spPr>
          <a:xfrm>
            <a:off x="6066000" y="2484360"/>
            <a:ext cx="8553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Finalize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Commercial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Terms</a:t>
            </a:r>
            <a:endParaRPr b="0" lang="en-US" sz="1000" strike="noStrike" u="none">
              <a:solidFill>
                <a:srgbClr val="000000"/>
              </a:solidFill>
              <a:effectLst/>
              <a:uFillTx/>
              <a:latin typeface="Times New Roman"/>
            </a:endParaRPr>
          </a:p>
        </p:txBody>
      </p:sp>
      <p:sp>
        <p:nvSpPr>
          <p:cNvPr id="215" name=""/>
          <p:cNvSpPr/>
          <p:nvPr/>
        </p:nvSpPr>
        <p:spPr>
          <a:xfrm>
            <a:off x="6815160" y="2509920"/>
            <a:ext cx="1214280" cy="857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Data Room</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Prepared and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Kellogg &amp; Lehman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Due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Diligence</a:t>
            </a:r>
            <a:endParaRPr b="0" lang="en-US" sz="1000" strike="noStrike" u="none">
              <a:solidFill>
                <a:srgbClr val="000000"/>
              </a:solidFill>
              <a:effectLst/>
              <a:uFillTx/>
              <a:latin typeface="Times New Roman"/>
            </a:endParaRPr>
          </a:p>
        </p:txBody>
      </p:sp>
      <p:sp>
        <p:nvSpPr>
          <p:cNvPr id="216" name=""/>
          <p:cNvSpPr/>
          <p:nvPr/>
        </p:nvSpPr>
        <p:spPr>
          <a:xfrm>
            <a:off x="1848960" y="5303880"/>
            <a:ext cx="883800" cy="857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r>
              <a:rPr b="0" lang="en-US" sz="1000" strike="noStrike" u="none" baseline="30000">
                <a:solidFill>
                  <a:srgbClr val="000000"/>
                </a:solidFill>
                <a:effectLst/>
                <a:uFillTx/>
                <a:latin typeface="Arial"/>
              </a:rPr>
              <a:t>st</a:t>
            </a:r>
            <a:r>
              <a:rPr b="0" lang="en-US" sz="1000" strike="noStrike" u="none">
                <a:solidFill>
                  <a:srgbClr val="000000"/>
                </a:solidFill>
                <a:effectLst/>
                <a:uFillTx/>
                <a:latin typeface="Arial"/>
              </a:rPr>
              <a:t> Draft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 Opinions,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PSAs and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Agreement</a:t>
            </a:r>
            <a:endParaRPr b="0" lang="en-US" sz="1000" strike="noStrike" u="none">
              <a:solidFill>
                <a:srgbClr val="000000"/>
              </a:solidFill>
              <a:effectLst/>
              <a:uFillTx/>
              <a:latin typeface="Times New Roman"/>
            </a:endParaRPr>
          </a:p>
        </p:txBody>
      </p:sp>
      <p:sp>
        <p:nvSpPr>
          <p:cNvPr id="217" name=""/>
          <p:cNvSpPr/>
          <p:nvPr/>
        </p:nvSpPr>
        <p:spPr>
          <a:xfrm>
            <a:off x="2835720" y="5278320"/>
            <a:ext cx="1073880" cy="857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UCC Searches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Completed and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Security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Prepared</a:t>
            </a:r>
            <a:endParaRPr b="0" lang="en-US" sz="1000" strike="noStrike" u="none">
              <a:solidFill>
                <a:srgbClr val="000000"/>
              </a:solidFill>
              <a:effectLst/>
              <a:uFillTx/>
              <a:latin typeface="Times New Roman"/>
            </a:endParaRPr>
          </a:p>
        </p:txBody>
      </p:sp>
      <p:sp>
        <p:nvSpPr>
          <p:cNvPr id="218" name=""/>
          <p:cNvSpPr/>
          <p:nvPr/>
        </p:nvSpPr>
        <p:spPr>
          <a:xfrm>
            <a:off x="3913200" y="5303880"/>
            <a:ext cx="1080720" cy="1009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Complete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Unwind of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Synthetic Lease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MT. Belvieu</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Storage</a:t>
            </a:r>
            <a:endParaRPr b="0" lang="en-US" sz="1000" strike="noStrike" u="none">
              <a:solidFill>
                <a:srgbClr val="000000"/>
              </a:solidFill>
              <a:effectLst/>
              <a:uFillTx/>
              <a:latin typeface="Times New Roman"/>
            </a:endParaRPr>
          </a:p>
        </p:txBody>
      </p:sp>
      <p:sp>
        <p:nvSpPr>
          <p:cNvPr id="219" name=""/>
          <p:cNvSpPr/>
          <p:nvPr/>
        </p:nvSpPr>
        <p:spPr>
          <a:xfrm>
            <a:off x="4965840" y="5303880"/>
            <a:ext cx="121428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Kellogg &amp; Lehman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Completes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Fairness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Opinion</a:t>
            </a:r>
            <a:endParaRPr b="0" lang="en-US" sz="1000" strike="noStrike" u="none">
              <a:solidFill>
                <a:srgbClr val="000000"/>
              </a:solidFill>
              <a:effectLst/>
              <a:uFillTx/>
              <a:latin typeface="Times New Roman"/>
            </a:endParaRPr>
          </a:p>
        </p:txBody>
      </p:sp>
      <p:sp>
        <p:nvSpPr>
          <p:cNvPr id="220" name=""/>
          <p:cNvSpPr/>
          <p:nvPr/>
        </p:nvSpPr>
        <p:spPr>
          <a:xfrm>
            <a:off x="6185880" y="5316480"/>
            <a:ext cx="105948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r>
              <a:rPr b="0" lang="en-US" sz="1000" strike="noStrike" u="none" baseline="30000">
                <a:solidFill>
                  <a:srgbClr val="000000"/>
                </a:solidFill>
                <a:effectLst/>
                <a:uFillTx/>
                <a:latin typeface="Arial"/>
              </a:rPr>
              <a:t>rd</a:t>
            </a:r>
            <a:r>
              <a:rPr b="0" lang="en-US" sz="1000" strike="noStrike" u="none">
                <a:solidFill>
                  <a:srgbClr val="000000"/>
                </a:solidFill>
                <a:effectLst/>
                <a:uFillTx/>
                <a:latin typeface="Arial"/>
              </a:rPr>
              <a:t> Draft of</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PSA &amp; Physical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Commodity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Contracts</a:t>
            </a:r>
            <a:endParaRPr b="0" lang="en-US" sz="1000" strike="noStrike" u="none">
              <a:solidFill>
                <a:srgbClr val="000000"/>
              </a:solidFill>
              <a:effectLst/>
              <a:uFillTx/>
              <a:latin typeface="Times New Roman"/>
            </a:endParaRPr>
          </a:p>
        </p:txBody>
      </p:sp>
      <p:sp>
        <p:nvSpPr>
          <p:cNvPr id="221" name=""/>
          <p:cNvSpPr/>
          <p:nvPr/>
        </p:nvSpPr>
        <p:spPr>
          <a:xfrm>
            <a:off x="1981080" y="22096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3048120" y="22096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3962520" y="223524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7429680" y="21844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2311560" y="501660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3365640" y="502920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4457880" y="502920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5600880" y="5003640"/>
            <a:ext cx="0" cy="2797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6718320" y="502920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4737240" y="22096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5562720" y="219708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 name=""/>
          <p:cNvSpPr/>
          <p:nvPr/>
        </p:nvSpPr>
        <p:spPr>
          <a:xfrm>
            <a:off x="6438960" y="222264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1674720" y="19382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14</a:t>
            </a:r>
            <a:endParaRPr b="0" lang="en-US" sz="1000" strike="noStrike" u="none">
              <a:solidFill>
                <a:srgbClr val="000000"/>
              </a:solidFill>
              <a:effectLst/>
              <a:uFillTx/>
              <a:latin typeface="Times New Roman"/>
            </a:endParaRPr>
          </a:p>
        </p:txBody>
      </p:sp>
      <p:sp>
        <p:nvSpPr>
          <p:cNvPr id="234" name=""/>
          <p:cNvSpPr/>
          <p:nvPr/>
        </p:nvSpPr>
        <p:spPr>
          <a:xfrm>
            <a:off x="7084800" y="19382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24</a:t>
            </a:r>
            <a:endParaRPr b="0" lang="en-US" sz="1000" strike="noStrike" u="none">
              <a:solidFill>
                <a:srgbClr val="000000"/>
              </a:solidFill>
              <a:effectLst/>
              <a:uFillTx/>
              <a:latin typeface="Times New Roman"/>
            </a:endParaRPr>
          </a:p>
        </p:txBody>
      </p:sp>
      <p:sp>
        <p:nvSpPr>
          <p:cNvPr id="235" name=""/>
          <p:cNvSpPr/>
          <p:nvPr/>
        </p:nvSpPr>
        <p:spPr>
          <a:xfrm>
            <a:off x="2004120" y="4719600"/>
            <a:ext cx="5605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1</a:t>
            </a:r>
            <a:endParaRPr b="0" lang="en-US" sz="1000" strike="noStrike" u="none">
              <a:solidFill>
                <a:srgbClr val="000000"/>
              </a:solidFill>
              <a:effectLst/>
              <a:uFillTx/>
              <a:latin typeface="Times New Roman"/>
            </a:endParaRPr>
          </a:p>
        </p:txBody>
      </p:sp>
      <p:sp>
        <p:nvSpPr>
          <p:cNvPr id="236" name=""/>
          <p:cNvSpPr/>
          <p:nvPr/>
        </p:nvSpPr>
        <p:spPr>
          <a:xfrm>
            <a:off x="3058200" y="4757760"/>
            <a:ext cx="5605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4</a:t>
            </a:r>
            <a:endParaRPr b="0" lang="en-US" sz="1000" strike="noStrike" u="none">
              <a:solidFill>
                <a:srgbClr val="000000"/>
              </a:solidFill>
              <a:effectLst/>
              <a:uFillTx/>
              <a:latin typeface="Times New Roman"/>
            </a:endParaRPr>
          </a:p>
        </p:txBody>
      </p:sp>
      <p:sp>
        <p:nvSpPr>
          <p:cNvPr id="237" name=""/>
          <p:cNvSpPr/>
          <p:nvPr/>
        </p:nvSpPr>
        <p:spPr>
          <a:xfrm>
            <a:off x="4112280" y="4770360"/>
            <a:ext cx="5605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8</a:t>
            </a:r>
            <a:endParaRPr b="0" lang="en-US" sz="1000" strike="noStrike" u="none">
              <a:solidFill>
                <a:srgbClr val="000000"/>
              </a:solidFill>
              <a:effectLst/>
              <a:uFillTx/>
              <a:latin typeface="Times New Roman"/>
            </a:endParaRPr>
          </a:p>
        </p:txBody>
      </p:sp>
      <p:sp>
        <p:nvSpPr>
          <p:cNvPr id="238" name=""/>
          <p:cNvSpPr/>
          <p:nvPr/>
        </p:nvSpPr>
        <p:spPr>
          <a:xfrm>
            <a:off x="5293080" y="4732200"/>
            <a:ext cx="630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15</a:t>
            </a:r>
            <a:endParaRPr b="0" lang="en-US" sz="1000" strike="noStrike" u="none">
              <a:solidFill>
                <a:srgbClr val="000000"/>
              </a:solidFill>
              <a:effectLst/>
              <a:uFillTx/>
              <a:latin typeface="Times New Roman"/>
            </a:endParaRPr>
          </a:p>
        </p:txBody>
      </p:sp>
      <p:sp>
        <p:nvSpPr>
          <p:cNvPr id="239" name=""/>
          <p:cNvSpPr/>
          <p:nvPr/>
        </p:nvSpPr>
        <p:spPr>
          <a:xfrm>
            <a:off x="6423480" y="4719600"/>
            <a:ext cx="630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18</a:t>
            </a:r>
            <a:endParaRPr b="0" lang="en-US" sz="1000" strike="noStrike" u="none">
              <a:solidFill>
                <a:srgbClr val="000000"/>
              </a:solidFill>
              <a:effectLst/>
              <a:uFillTx/>
              <a:latin typeface="Times New Roman"/>
            </a:endParaRPr>
          </a:p>
        </p:txBody>
      </p:sp>
      <p:sp>
        <p:nvSpPr>
          <p:cNvPr id="240" name=""/>
          <p:cNvSpPr/>
          <p:nvPr/>
        </p:nvSpPr>
        <p:spPr>
          <a:xfrm>
            <a:off x="2754000" y="19382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17</a:t>
            </a:r>
            <a:endParaRPr b="0" lang="en-US" sz="1000" strike="noStrike" u="none">
              <a:solidFill>
                <a:srgbClr val="000000"/>
              </a:solidFill>
              <a:effectLst/>
              <a:uFillTx/>
              <a:latin typeface="Times New Roman"/>
            </a:endParaRPr>
          </a:p>
        </p:txBody>
      </p:sp>
      <p:sp>
        <p:nvSpPr>
          <p:cNvPr id="241" name=""/>
          <p:cNvSpPr/>
          <p:nvPr/>
        </p:nvSpPr>
        <p:spPr>
          <a:xfrm>
            <a:off x="3706560" y="195120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18</a:t>
            </a:r>
            <a:endParaRPr b="0" lang="en-US" sz="1000" strike="noStrike" u="none">
              <a:solidFill>
                <a:srgbClr val="000000"/>
              </a:solidFill>
              <a:effectLst/>
              <a:uFillTx/>
              <a:latin typeface="Times New Roman"/>
            </a:endParaRPr>
          </a:p>
        </p:txBody>
      </p:sp>
      <p:sp>
        <p:nvSpPr>
          <p:cNvPr id="242" name=""/>
          <p:cNvSpPr/>
          <p:nvPr/>
        </p:nvSpPr>
        <p:spPr>
          <a:xfrm>
            <a:off x="4456080" y="19382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21</a:t>
            </a:r>
            <a:endParaRPr b="0" lang="en-US" sz="1000" strike="noStrike" u="none">
              <a:solidFill>
                <a:srgbClr val="000000"/>
              </a:solidFill>
              <a:effectLst/>
              <a:uFillTx/>
              <a:latin typeface="Times New Roman"/>
            </a:endParaRPr>
          </a:p>
        </p:txBody>
      </p:sp>
      <p:sp>
        <p:nvSpPr>
          <p:cNvPr id="243" name=""/>
          <p:cNvSpPr/>
          <p:nvPr/>
        </p:nvSpPr>
        <p:spPr>
          <a:xfrm>
            <a:off x="5319720" y="193824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22</a:t>
            </a:r>
            <a:endParaRPr b="0" lang="en-US" sz="1000" strike="noStrike" u="none">
              <a:solidFill>
                <a:srgbClr val="000000"/>
              </a:solidFill>
              <a:effectLst/>
              <a:uFillTx/>
              <a:latin typeface="Times New Roman"/>
            </a:endParaRPr>
          </a:p>
        </p:txBody>
      </p:sp>
      <p:sp>
        <p:nvSpPr>
          <p:cNvPr id="244" name=""/>
          <p:cNvSpPr/>
          <p:nvPr/>
        </p:nvSpPr>
        <p:spPr>
          <a:xfrm>
            <a:off x="6145200" y="195120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23</a:t>
            </a:r>
            <a:endParaRPr b="0" lang="en-US" sz="1000" strike="noStrike" u="none">
              <a:solidFill>
                <a:srgbClr val="000000"/>
              </a:solidFill>
              <a:effectLst/>
              <a:uFillTx/>
              <a:latin typeface="Times New Roman"/>
            </a:endParaRPr>
          </a:p>
        </p:txBody>
      </p:sp>
      <p:sp>
        <p:nvSpPr>
          <p:cNvPr id="245" name=""/>
          <p:cNvSpPr/>
          <p:nvPr/>
        </p:nvSpPr>
        <p:spPr>
          <a:xfrm>
            <a:off x="1141200" y="4732200"/>
            <a:ext cx="59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May 29</a:t>
            </a:r>
            <a:endParaRPr b="0" lang="en-US" sz="1000" strike="noStrike" u="none">
              <a:solidFill>
                <a:srgbClr val="000000"/>
              </a:solidFill>
              <a:effectLst/>
              <a:uFillTx/>
              <a:latin typeface="Times New Roman"/>
            </a:endParaRPr>
          </a:p>
        </p:txBody>
      </p:sp>
      <p:sp>
        <p:nvSpPr>
          <p:cNvPr id="246" name=""/>
          <p:cNvSpPr/>
          <p:nvPr/>
        </p:nvSpPr>
        <p:spPr>
          <a:xfrm>
            <a:off x="1371600" y="5029200"/>
            <a:ext cx="0" cy="279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706320" y="5303880"/>
            <a:ext cx="1214280" cy="1162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Kellogg &amp; Lehman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Due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Diligence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Completed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EOTT Board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Approval</a:t>
            </a: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75C550C-E223-482C-860C-22B9C90D695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48" name="globe_120" descr=""/>
          <p:cNvPicPr/>
          <p:nvPr/>
        </p:nvPicPr>
        <p:blipFill>
          <a:blip r:embed="rId1"/>
          <a:srcRect l="6578" t="51633" r="7224" b="41088"/>
          <a:stretch/>
        </p:blipFill>
        <p:spPr>
          <a:xfrm>
            <a:off x="0" y="0"/>
            <a:ext cx="9144000" cy="758880"/>
          </a:xfrm>
          <a:prstGeom prst="rect">
            <a:avLst/>
          </a:prstGeom>
          <a:noFill/>
          <a:ln w="0">
            <a:noFill/>
          </a:ln>
        </p:spPr>
      </p:pic>
      <p:sp>
        <p:nvSpPr>
          <p:cNvPr id="249"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Project Timber</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Team Members</a:t>
            </a:r>
            <a:endParaRPr b="0" lang="en-US" sz="2400" strike="noStrike" u="none">
              <a:solidFill>
                <a:srgbClr val="000000"/>
              </a:solidFill>
              <a:effectLst/>
              <a:uFillTx/>
              <a:latin typeface="Times New Roman"/>
            </a:endParaRPr>
          </a:p>
        </p:txBody>
      </p:sp>
      <p:sp>
        <p:nvSpPr>
          <p:cNvPr id="250" name=""/>
          <p:cNvSpPr/>
          <p:nvPr/>
        </p:nvSpPr>
        <p:spPr>
          <a:xfrm>
            <a:off x="352440" y="963720"/>
            <a:ext cx="8791560" cy="4577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Executive Sponsors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EGM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Mike McConnell &amp; Jeff Shankman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Enron &amp; EOTT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Stan Horton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Commercial Business Leads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EGM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John Nowlan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EOTT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Dana Gibbs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EGM</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EOTT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Structuring &amp; Accounting:     Scott Earnest &amp;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Michelle Thomason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Larry Lawyer, Jim Lewis &amp;</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Rod Hayslett, Lawrence Clayton &amp;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Shelia Benke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Susan Ralph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Transaction Support: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Mike Patrick &amp; Johnna Kokenge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Insurance: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Paul Clayton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Legal: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Mike Robison</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Molly Sample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RAC:</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Randy Petersen</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Tam Markley</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F60499E-A55E-468E-BD9E-4A763314DEC1}" type="slidenum">
              <a:t>17</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globe_120" descr=""/>
          <p:cNvPicPr/>
          <p:nvPr/>
        </p:nvPicPr>
        <p:blipFill>
          <a:blip r:embed="rId1"/>
          <a:srcRect l="6578" t="51633" r="7224" b="41088"/>
          <a:stretch/>
        </p:blipFill>
        <p:spPr>
          <a:xfrm>
            <a:off x="0" y="0"/>
            <a:ext cx="9144000" cy="758880"/>
          </a:xfrm>
          <a:prstGeom prst="rect">
            <a:avLst/>
          </a:prstGeom>
          <a:noFill/>
          <a:ln w="0">
            <a:noFill/>
          </a:ln>
        </p:spPr>
      </p:pic>
      <p:sp>
        <p:nvSpPr>
          <p:cNvPr id="16"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Transaction Goals</a:t>
            </a:r>
            <a:endParaRPr b="0" lang="en-US" sz="3000" strike="noStrike" u="none">
              <a:solidFill>
                <a:srgbClr val="000000"/>
              </a:solidFill>
              <a:effectLst/>
              <a:uFillTx/>
              <a:latin typeface="Times New Roman"/>
            </a:endParaRPr>
          </a:p>
        </p:txBody>
      </p:sp>
      <p:sp>
        <p:nvSpPr>
          <p:cNvPr id="17" name=""/>
          <p:cNvSpPr/>
          <p:nvPr/>
        </p:nvSpPr>
        <p:spPr>
          <a:xfrm>
            <a:off x="326880" y="990720"/>
            <a:ext cx="8080560" cy="45745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Remove MTBE Plant from Enron’s balance sheet and retain off-balance sheet treatment for MT. Belvieu storage facility (collectively the “facilities”)</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 cash or book losses for EGP Fuels, ETS or Enron Corp.</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EGM to MTM 2Q income</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to retain upside potential of the facilities</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EOTT to retain operating exposure of the facilities</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EGM to retain price commodity risk of the facilities</a:t>
            </a: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5DE5074-803A-4AC2-B43F-A307C727D268}"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 name="globe_120" descr=""/>
          <p:cNvPicPr/>
          <p:nvPr/>
        </p:nvPicPr>
        <p:blipFill>
          <a:blip r:embed="rId1"/>
          <a:srcRect l="6578" t="51633" r="7224" b="41088"/>
          <a:stretch/>
        </p:blipFill>
        <p:spPr>
          <a:xfrm>
            <a:off x="0" y="0"/>
            <a:ext cx="9144000" cy="758880"/>
          </a:xfrm>
          <a:prstGeom prst="rect">
            <a:avLst/>
          </a:prstGeom>
          <a:noFill/>
          <a:ln w="0">
            <a:noFill/>
          </a:ln>
        </p:spPr>
      </p:pic>
      <p:sp>
        <p:nvSpPr>
          <p:cNvPr id="19" name="PlaceHolder 1"/>
          <p:cNvSpPr>
            <a:spLocks noGrp="1"/>
          </p:cNvSpPr>
          <p:nvPr>
            <p:ph type="title"/>
          </p:nvPr>
        </p:nvSpPr>
        <p:spPr>
          <a:xfrm>
            <a:off x="0" y="188640"/>
            <a:ext cx="9144000" cy="42228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EOTT Overview</a:t>
            </a:r>
            <a:endParaRPr b="1" lang="en-US" sz="3000" strike="noStrike" u="none">
              <a:solidFill>
                <a:srgbClr val="000000"/>
              </a:solidFill>
              <a:effectLst/>
              <a:uFillTx/>
              <a:latin typeface="Arial"/>
            </a:endParaRPr>
          </a:p>
        </p:txBody>
      </p:sp>
      <p:sp>
        <p:nvSpPr>
          <p:cNvPr id="20" name=""/>
          <p:cNvSpPr/>
          <p:nvPr/>
        </p:nvSpPr>
        <p:spPr>
          <a:xfrm>
            <a:off x="4210200" y="3387600"/>
            <a:ext cx="1428480" cy="68904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EOTT Energy</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Partners L.P.</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MLP</a:t>
            </a:r>
            <a:endParaRPr b="0" lang="en-US" sz="1300" strike="noStrike" u="none">
              <a:solidFill>
                <a:srgbClr val="000000"/>
              </a:solidFill>
              <a:effectLst/>
              <a:uFillTx/>
              <a:latin typeface="Times New Roman"/>
            </a:endParaRPr>
          </a:p>
        </p:txBody>
      </p:sp>
      <p:sp>
        <p:nvSpPr>
          <p:cNvPr id="21" name=""/>
          <p:cNvSpPr/>
          <p:nvPr/>
        </p:nvSpPr>
        <p:spPr>
          <a:xfrm flipH="1">
            <a:off x="5410080" y="2133720"/>
            <a:ext cx="990720" cy="1257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4876920" y="2082960"/>
            <a:ext cx="0" cy="1307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7168320" y="5715000"/>
            <a:ext cx="197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ENE Economic Ownership</a:t>
            </a:r>
            <a:endParaRPr b="0" lang="en-US" sz="1200" strike="noStrike" u="none">
              <a:solidFill>
                <a:srgbClr val="000000"/>
              </a:solidFill>
              <a:effectLst/>
              <a:uFillTx/>
              <a:latin typeface="Times New Roman"/>
            </a:endParaRPr>
          </a:p>
        </p:txBody>
      </p:sp>
      <p:sp>
        <p:nvSpPr>
          <p:cNvPr id="24" name=""/>
          <p:cNvSpPr/>
          <p:nvPr/>
        </p:nvSpPr>
        <p:spPr>
          <a:xfrm>
            <a:off x="7772760" y="5943600"/>
            <a:ext cx="8053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GP</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36% LP</a:t>
            </a:r>
            <a:endParaRPr b="0" lang="en-US" sz="1400" strike="noStrike" u="none">
              <a:solidFill>
                <a:srgbClr val="000000"/>
              </a:solidFill>
              <a:effectLst/>
              <a:uFillTx/>
              <a:latin typeface="Times New Roman"/>
            </a:endParaRPr>
          </a:p>
        </p:txBody>
      </p:sp>
      <p:sp>
        <p:nvSpPr>
          <p:cNvPr id="25" name=""/>
          <p:cNvSpPr/>
          <p:nvPr/>
        </p:nvSpPr>
        <p:spPr>
          <a:xfrm>
            <a:off x="304920" y="1090440"/>
            <a:ext cx="2361960" cy="11890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Enron Corp.</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3.0 million Unregistered Common Units and 282.7k Registered Common Units (11.69%)</a:t>
            </a:r>
            <a:endParaRPr b="0" lang="en-US" sz="1300" strike="noStrike" u="none">
              <a:solidFill>
                <a:srgbClr val="000000"/>
              </a:solidFill>
              <a:effectLst/>
              <a:uFillTx/>
              <a:latin typeface="Times New Roman"/>
            </a:endParaRPr>
          </a:p>
        </p:txBody>
      </p:sp>
      <p:grpSp>
        <p:nvGrpSpPr>
          <p:cNvPr id="26" name=""/>
          <p:cNvGrpSpPr/>
          <p:nvPr/>
        </p:nvGrpSpPr>
        <p:grpSpPr>
          <a:xfrm>
            <a:off x="6477120" y="3854520"/>
            <a:ext cx="1288440" cy="594000"/>
            <a:chOff x="6477120" y="3854520"/>
            <a:chExt cx="1288440" cy="594000"/>
          </a:xfrm>
        </p:grpSpPr>
        <p:sp>
          <p:nvSpPr>
            <p:cNvPr id="27" name=""/>
            <p:cNvSpPr/>
            <p:nvPr/>
          </p:nvSpPr>
          <p:spPr>
            <a:xfrm>
              <a:off x="6477120" y="3854520"/>
              <a:ext cx="1282320" cy="59400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 name=""/>
            <p:cNvSpPr/>
            <p:nvPr/>
          </p:nvSpPr>
          <p:spPr>
            <a:xfrm>
              <a:off x="6553080" y="3968280"/>
              <a:ext cx="1212480" cy="29124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29" name=""/>
          <p:cNvSpPr/>
          <p:nvPr/>
        </p:nvSpPr>
        <p:spPr>
          <a:xfrm>
            <a:off x="304920" y="3200400"/>
            <a:ext cx="2361960" cy="79236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EOTT Energy Corp.</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7.0 million Subordinated Units  (24.97%)</a:t>
            </a:r>
            <a:endParaRPr b="0" lang="en-US" sz="1300" strike="noStrike" u="none">
              <a:solidFill>
                <a:srgbClr val="000000"/>
              </a:solidFill>
              <a:effectLst/>
              <a:uFillTx/>
              <a:latin typeface="Times New Roman"/>
            </a:endParaRPr>
          </a:p>
        </p:txBody>
      </p:sp>
      <p:sp>
        <p:nvSpPr>
          <p:cNvPr id="30" name=""/>
          <p:cNvSpPr/>
          <p:nvPr/>
        </p:nvSpPr>
        <p:spPr>
          <a:xfrm>
            <a:off x="2666880" y="373392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1447920" y="2324160"/>
            <a:ext cx="0" cy="876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2666880" y="2133720"/>
            <a:ext cx="152424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6324480" y="1066680"/>
            <a:ext cx="2362320" cy="109404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Koch</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1.7 million Common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&amp; 2.0 million Subordinated Units (13.46%)</a:t>
            </a:r>
            <a:endParaRPr b="0" lang="en-US" sz="1300" strike="noStrike" u="none">
              <a:solidFill>
                <a:srgbClr val="000000"/>
              </a:solidFill>
              <a:effectLst/>
              <a:uFillTx/>
              <a:latin typeface="Times New Roman"/>
            </a:endParaRPr>
          </a:p>
        </p:txBody>
      </p:sp>
      <p:sp>
        <p:nvSpPr>
          <p:cNvPr id="34" name=""/>
          <p:cNvSpPr/>
          <p:nvPr/>
        </p:nvSpPr>
        <p:spPr>
          <a:xfrm>
            <a:off x="6477120" y="3168720"/>
            <a:ext cx="1295280" cy="4906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EOTT Energy</a:t>
            </a:r>
            <a:br>
              <a:rPr sz="1300"/>
            </a:br>
            <a:r>
              <a:rPr b="0" lang="en-US" sz="1300" strike="noStrike" u="none">
                <a:solidFill>
                  <a:srgbClr val="ffffff"/>
                </a:solidFill>
                <a:effectLst/>
                <a:uFillTx/>
                <a:latin typeface="Arial"/>
              </a:rPr>
              <a:t>Finance</a:t>
            </a:r>
            <a:endParaRPr b="0" lang="en-US" sz="1300" strike="noStrike" u="none">
              <a:solidFill>
                <a:srgbClr val="000000"/>
              </a:solidFill>
              <a:effectLst/>
              <a:uFillTx/>
              <a:latin typeface="Times New Roman"/>
            </a:endParaRPr>
          </a:p>
        </p:txBody>
      </p:sp>
      <p:sp>
        <p:nvSpPr>
          <p:cNvPr id="35" name=""/>
          <p:cNvSpPr/>
          <p:nvPr/>
        </p:nvSpPr>
        <p:spPr>
          <a:xfrm flipH="1">
            <a:off x="5638320" y="347328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5638680" y="3930480"/>
            <a:ext cx="838440" cy="0"/>
          </a:xfrm>
          <a:prstGeom prst="line">
            <a:avLst/>
          </a:prstGeom>
          <a:ln w="9360">
            <a:solidFill>
              <a:srgbClr val="000000"/>
            </a:solidFill>
            <a:prstDash val="sysDot"/>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505320" y="4267080"/>
            <a:ext cx="2590560" cy="8956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EOTT Energy</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Operating Limited Partnership</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OLP</a:t>
            </a:r>
            <a:endParaRPr b="0" lang="en-US" sz="1300" strike="noStrike" u="none">
              <a:solidFill>
                <a:srgbClr val="000000"/>
              </a:solidFill>
              <a:effectLst/>
              <a:uFillTx/>
              <a:latin typeface="Times New Roman"/>
            </a:endParaRPr>
          </a:p>
        </p:txBody>
      </p:sp>
      <p:sp>
        <p:nvSpPr>
          <p:cNvPr id="38" name=""/>
          <p:cNvSpPr/>
          <p:nvPr/>
        </p:nvSpPr>
        <p:spPr>
          <a:xfrm>
            <a:off x="2057400" y="5410080"/>
            <a:ext cx="2590920" cy="119736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EOTT Energy</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Pipeline Limited Partnership</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Common Carrier Pipelines</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OLP</a:t>
            </a:r>
            <a:endParaRPr b="0" lang="en-US" sz="1300" strike="noStrike" u="none">
              <a:solidFill>
                <a:srgbClr val="000000"/>
              </a:solidFill>
              <a:effectLst/>
              <a:uFillTx/>
              <a:latin typeface="Times New Roman"/>
            </a:endParaRPr>
          </a:p>
        </p:txBody>
      </p:sp>
      <p:sp>
        <p:nvSpPr>
          <p:cNvPr id="39" name=""/>
          <p:cNvSpPr/>
          <p:nvPr/>
        </p:nvSpPr>
        <p:spPr>
          <a:xfrm>
            <a:off x="4876920" y="5410080"/>
            <a:ext cx="2286000" cy="119736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EOTT Energy</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Canada Limited Partnership</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Canadian Subsidiary</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OLP</a:t>
            </a:r>
            <a:endParaRPr b="0" lang="en-US" sz="1300" strike="noStrike" u="none">
              <a:solidFill>
                <a:srgbClr val="000000"/>
              </a:solidFill>
              <a:effectLst/>
              <a:uFillTx/>
              <a:latin typeface="Times New Roman"/>
            </a:endParaRPr>
          </a:p>
        </p:txBody>
      </p:sp>
      <p:sp>
        <p:nvSpPr>
          <p:cNvPr id="40" name=""/>
          <p:cNvSpPr/>
          <p:nvPr/>
        </p:nvSpPr>
        <p:spPr>
          <a:xfrm>
            <a:off x="3886200" y="5181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5791320" y="5181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4876920" y="411480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7162920" y="3657600"/>
            <a:ext cx="0" cy="228600"/>
          </a:xfrm>
          <a:prstGeom prst="line">
            <a:avLst/>
          </a:prstGeom>
          <a:ln w="9360">
            <a:solidFill>
              <a:srgbClr val="000000"/>
            </a:solidFill>
            <a:prstDash val="sysDot"/>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1676520" y="4038480"/>
            <a:ext cx="0" cy="26672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1676520" y="6705720"/>
            <a:ext cx="4724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flipV="1">
            <a:off x="6400800" y="66294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7" name=""/>
          <p:cNvSpPr/>
          <p:nvPr/>
        </p:nvSpPr>
        <p:spPr>
          <a:xfrm>
            <a:off x="1447920" y="2527200"/>
            <a:ext cx="672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48" name=""/>
          <p:cNvSpPr/>
          <p:nvPr/>
        </p:nvSpPr>
        <p:spPr>
          <a:xfrm>
            <a:off x="4140360" y="863640"/>
            <a:ext cx="1358640" cy="11890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Public</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13.5 million Registered Common Units (49.88%)</a:t>
            </a:r>
            <a:endParaRPr b="0" lang="en-US" sz="1300" strike="noStrike" u="none">
              <a:solidFill>
                <a:srgbClr val="000000"/>
              </a:solidFill>
              <a:effectLst/>
              <a:uFillTx/>
              <a:latin typeface="Times New Roman"/>
            </a:endParaRPr>
          </a:p>
        </p:txBody>
      </p:sp>
      <p:sp>
        <p:nvSpPr>
          <p:cNvPr id="49" name=""/>
          <p:cNvSpPr/>
          <p:nvPr/>
        </p:nvSpPr>
        <p:spPr>
          <a:xfrm>
            <a:off x="3898800" y="5143680"/>
            <a:ext cx="673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99%</a:t>
            </a:r>
            <a:endParaRPr b="0" lang="en-US" sz="1200" strike="noStrike" u="none">
              <a:solidFill>
                <a:srgbClr val="000000"/>
              </a:solidFill>
              <a:effectLst/>
              <a:uFillTx/>
              <a:latin typeface="Times New Roman"/>
            </a:endParaRPr>
          </a:p>
        </p:txBody>
      </p:sp>
      <p:sp>
        <p:nvSpPr>
          <p:cNvPr id="50" name=""/>
          <p:cNvSpPr/>
          <p:nvPr/>
        </p:nvSpPr>
        <p:spPr>
          <a:xfrm>
            <a:off x="5892840" y="5156280"/>
            <a:ext cx="673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99%</a:t>
            </a:r>
            <a:endParaRPr b="0" lang="en-US" sz="1200" strike="noStrike" u="none">
              <a:solidFill>
                <a:srgbClr val="000000"/>
              </a:solidFill>
              <a:effectLst/>
              <a:uFillTx/>
              <a:latin typeface="Times New Roman"/>
            </a:endParaRPr>
          </a:p>
        </p:txBody>
      </p:sp>
      <p:sp>
        <p:nvSpPr>
          <p:cNvPr id="51" name=""/>
          <p:cNvSpPr/>
          <p:nvPr/>
        </p:nvSpPr>
        <p:spPr>
          <a:xfrm>
            <a:off x="1219320" y="4254480"/>
            <a:ext cx="5587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GP</a:t>
            </a:r>
            <a:endParaRPr b="0" lang="en-US" sz="1200" strike="noStrike" u="none">
              <a:solidFill>
                <a:srgbClr val="000000"/>
              </a:solidFill>
              <a:effectLst/>
              <a:uFillTx/>
              <a:latin typeface="Times New Roman"/>
            </a:endParaRPr>
          </a:p>
        </p:txBody>
      </p:sp>
      <p:sp>
        <p:nvSpPr>
          <p:cNvPr id="52" name=""/>
          <p:cNvSpPr/>
          <p:nvPr/>
        </p:nvSpPr>
        <p:spPr>
          <a:xfrm>
            <a:off x="1676520" y="5918040"/>
            <a:ext cx="368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4889520" y="4064040"/>
            <a:ext cx="673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99%</a:t>
            </a:r>
            <a:endParaRPr b="0" lang="en-US" sz="1200" strike="noStrike" u="none">
              <a:solidFill>
                <a:srgbClr val="000000"/>
              </a:solidFill>
              <a:effectLst/>
              <a:uFillTx/>
              <a:latin typeface="Times New Roman"/>
            </a:endParaRPr>
          </a:p>
        </p:txBody>
      </p:sp>
      <p:sp>
        <p:nvSpPr>
          <p:cNvPr id="54" name=""/>
          <p:cNvSpPr/>
          <p:nvPr/>
        </p:nvSpPr>
        <p:spPr>
          <a:xfrm>
            <a:off x="2908440" y="3492360"/>
            <a:ext cx="1028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GP</a:t>
            </a:r>
            <a:endParaRPr b="0" lang="en-US" sz="1200" strike="noStrike" u="none">
              <a:solidFill>
                <a:srgbClr val="000000"/>
              </a:solidFill>
              <a:effectLst/>
              <a:uFillTx/>
              <a:latin typeface="Times New Roman"/>
            </a:endParaRPr>
          </a:p>
        </p:txBody>
      </p:sp>
      <p:sp>
        <p:nvSpPr>
          <p:cNvPr id="55" name=""/>
          <p:cNvSpPr/>
          <p:nvPr/>
        </p:nvSpPr>
        <p:spPr>
          <a:xfrm>
            <a:off x="1676520" y="4737240"/>
            <a:ext cx="1815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6545880" y="4021200"/>
            <a:ext cx="113220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Senior Notes</a:t>
            </a:r>
            <a:endParaRPr b="0" lang="en-US" sz="13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13EE0F2-AA19-435D-A895-E2D33E4D9B2C}"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7" name="globe_120" descr=""/>
          <p:cNvPicPr/>
          <p:nvPr/>
        </p:nvPicPr>
        <p:blipFill>
          <a:blip r:embed="rId1"/>
          <a:srcRect l="6578" t="51633" r="7224" b="41088"/>
          <a:stretch/>
        </p:blipFill>
        <p:spPr>
          <a:xfrm>
            <a:off x="0" y="0"/>
            <a:ext cx="9144000" cy="758880"/>
          </a:xfrm>
          <a:prstGeom prst="rect">
            <a:avLst/>
          </a:prstGeom>
          <a:noFill/>
          <a:ln w="0">
            <a:noFill/>
          </a:ln>
        </p:spPr>
      </p:pic>
      <p:sp>
        <p:nvSpPr>
          <p:cNvPr id="58"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EOTT Overview</a:t>
            </a:r>
            <a:endParaRPr b="0" lang="en-US" sz="3000" strike="noStrike" u="none">
              <a:solidFill>
                <a:srgbClr val="000000"/>
              </a:solidFill>
              <a:effectLst/>
              <a:uFillTx/>
              <a:latin typeface="Times New Roman"/>
            </a:endParaRPr>
          </a:p>
        </p:txBody>
      </p:sp>
      <p:sp>
        <p:nvSpPr>
          <p:cNvPr id="59" name=""/>
          <p:cNvSpPr/>
          <p:nvPr/>
        </p:nvSpPr>
        <p:spPr>
          <a:xfrm>
            <a:off x="250920" y="1660680"/>
            <a:ext cx="4668840" cy="4577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Company Specific Facts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Master Limited Partnership formed in 1994</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Fleet of 285 trucks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8,200 miles of interstate pipelines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650 Employees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Financial &amp; Market Facts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Primary Exchange:  New York</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IPO:  March 1994</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52 Wk High:  18.60 (5/16/01)</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52 Wk Low:  13.06 (7/27/00)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Shares Outstanding:  27.476 million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Credit Profile:  BB</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Dividend to Common:  $1.90 (2000); $1.90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Dividend to Sub:  $0.40 (2000); $0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Sales </a:t>
            </a:r>
            <a:r>
              <a:rPr b="0" lang="en-US" sz="1100" strike="noStrike" u="sng">
                <a:solidFill>
                  <a:srgbClr val="000000"/>
                </a:solidFill>
                <a:effectLst/>
                <a:uFillTx/>
                <a:latin typeface="Arial"/>
              </a:rPr>
              <a:t>(USD millions)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2000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 Oil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10,710.17</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8,042.75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Refined Products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903.84</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621.66</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11,614.01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8,664.41</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0" name=""/>
          <p:cNvSpPr/>
          <p:nvPr/>
        </p:nvSpPr>
        <p:spPr>
          <a:xfrm>
            <a:off x="216000" y="927000"/>
            <a:ext cx="86486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EOTT purchases, gathers, transports, trades, stores and resells crude oil, refined petroleum products and natural gas liquids.  The company also provides transportation and marketing services for third party purchasers of crude oil.</a:t>
            </a:r>
            <a:endParaRPr b="0" lang="en-US" sz="1400" strike="noStrike" u="none">
              <a:solidFill>
                <a:srgbClr val="000000"/>
              </a:solidFill>
              <a:effectLst/>
              <a:uFillTx/>
              <a:latin typeface="Times New Roman"/>
            </a:endParaRPr>
          </a:p>
        </p:txBody>
      </p:sp>
      <p:sp>
        <p:nvSpPr>
          <p:cNvPr id="61" name=""/>
          <p:cNvSpPr/>
          <p:nvPr/>
        </p:nvSpPr>
        <p:spPr>
          <a:xfrm>
            <a:off x="5216400" y="1660680"/>
            <a:ext cx="3927600" cy="4790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EOTT Subsidiaries </a:t>
            </a:r>
            <a:r>
              <a:rPr b="0" lang="en-US" sz="1100" strike="noStrike" u="sng">
                <a:solidFill>
                  <a:srgbClr val="000000"/>
                </a:solidFill>
                <a:effectLst/>
                <a:uFillTx/>
                <a:latin typeface="Arial"/>
              </a:rPr>
              <a:t>(excluding branch locations)</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 locations (CA, LA, NE, OR, PA &amp; TX)</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Cash </a:t>
            </a:r>
            <a:r>
              <a:rPr b="0" lang="en-US" sz="1100" strike="noStrike" u="sng">
                <a:solidFill>
                  <a:srgbClr val="000000"/>
                </a:solidFill>
                <a:effectLst/>
                <a:uFillTx/>
                <a:latin typeface="Arial"/>
              </a:rPr>
              <a:t>(USD millions)</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2000</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54.23</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17.52</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Balance Sheet Overview </a:t>
            </a:r>
            <a:r>
              <a:rPr b="0" lang="en-US" sz="1100" strike="noStrike" u="sng">
                <a:solidFill>
                  <a:srgbClr val="000000"/>
                </a:solidFill>
                <a:effectLst/>
                <a:uFillTx/>
                <a:latin typeface="Arial"/>
              </a:rPr>
              <a:t>(USD millions)</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Assets</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	</a:t>
            </a:r>
            <a:r>
              <a:rPr b="0" lang="en-US" sz="1400" strike="noStrike" u="sng">
                <a:solidFill>
                  <a:srgbClr val="000000"/>
                </a:solidFill>
                <a:effectLst/>
                <a:uFillTx/>
                <a:latin typeface="Arial"/>
              </a:rPr>
              <a:t>2000</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Current Assets        1,082.84    1,133.44</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Net Fixed Assets        393.93       404.49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Other Assets</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16.22</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20.72</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Assets               </a:t>
            </a:r>
            <a:r>
              <a:rPr b="0" lang="en-US" sz="1400" strike="noStrike" u="sng">
                <a:solidFill>
                  <a:srgbClr val="000000"/>
                </a:solidFill>
                <a:effectLst/>
                <a:uFillTx/>
                <a:latin typeface="Arial"/>
              </a:rPr>
              <a:t>1,492.99</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1,588.65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Liabilities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Current Liabilities    1,152.31     1,197.52</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Noncurrent Liab.      </a:t>
            </a:r>
            <a:r>
              <a:rPr b="0" lang="en-US" sz="1400" strike="noStrike" u="sng">
                <a:solidFill>
                  <a:srgbClr val="000000"/>
                </a:solidFill>
                <a:effectLst/>
                <a:uFillTx/>
                <a:latin typeface="Arial"/>
              </a:rPr>
              <a:t>  235.00</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238.48</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Liabilities           1,387.31     1,436.00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Equity                </a:t>
            </a:r>
            <a:r>
              <a:rPr b="0" lang="en-US" sz="1400" strike="noStrike" u="sng">
                <a:solidFill>
                  <a:srgbClr val="000000"/>
                </a:solidFill>
                <a:effectLst/>
                <a:uFillTx/>
                <a:latin typeface="Arial"/>
              </a:rPr>
              <a:t>   105.68</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122.65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Liab &amp; Equity     </a:t>
            </a:r>
            <a:r>
              <a:rPr b="0" lang="en-US" sz="1400" strike="noStrike" u="sng">
                <a:solidFill>
                  <a:srgbClr val="000000"/>
                </a:solidFill>
                <a:effectLst/>
                <a:uFillTx/>
                <a:latin typeface="Arial"/>
              </a:rPr>
              <a:t>1,492.99</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1,588.65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A68794F-C5BD-4DD1-9222-D24B0384D1C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3619440" y="1166400"/>
            <a:ext cx="1447920" cy="9568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ctr" anchorCtr="1">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EGM</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3" name=""/>
          <p:cNvSpPr/>
          <p:nvPr/>
        </p:nvSpPr>
        <p:spPr>
          <a:xfrm>
            <a:off x="7048440" y="3058560"/>
            <a:ext cx="1447920" cy="9568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ctr" anchorCtr="1">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EGM</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4" name=""/>
          <p:cNvSpPr/>
          <p:nvPr/>
        </p:nvSpPr>
        <p:spPr>
          <a:xfrm>
            <a:off x="254160" y="3033000"/>
            <a:ext cx="1447560" cy="9568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ctr" anchorCtr="1">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EGM</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5" name=""/>
          <p:cNvSpPr/>
          <p:nvPr/>
        </p:nvSpPr>
        <p:spPr>
          <a:xfrm>
            <a:off x="3619440" y="4963680"/>
            <a:ext cx="1447920" cy="95688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ctr" anchorCtr="1">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EGM</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6" name=""/>
          <p:cNvSpPr/>
          <p:nvPr/>
        </p:nvSpPr>
        <p:spPr>
          <a:xfrm rot="21589200">
            <a:off x="4603320" y="4441680"/>
            <a:ext cx="1325520" cy="429480"/>
          </a:xfrm>
          <a:prstGeom prst="rect">
            <a:avLst/>
          </a:prstGeom>
          <a:noFill/>
          <a:ln w="0">
            <a:noFill/>
          </a:ln>
        </p:spPr>
        <p:style>
          <a:lnRef idx="0"/>
          <a:fillRef idx="0"/>
          <a:effectRef idx="0"/>
          <a:fontRef idx="minor"/>
        </p:style>
        <p:txBody>
          <a:bodyPr lIns="90000" rIns="90000" tIns="46800" bIns="46800" anchor="t">
            <a:spAutoFit/>
          </a:bodyPr>
          <a:p>
            <a:pP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(ICIS Spot Barge Avg)$0.60/gallon</a:t>
            </a:r>
            <a:endParaRPr b="0" lang="en-US" sz="1100" strike="noStrike" u="none">
              <a:solidFill>
                <a:srgbClr val="000000"/>
              </a:solidFill>
              <a:effectLst/>
              <a:uFillTx/>
              <a:latin typeface="Times New Roman"/>
            </a:endParaRPr>
          </a:p>
        </p:txBody>
      </p:sp>
      <p:sp>
        <p:nvSpPr>
          <p:cNvPr id="67" name=""/>
          <p:cNvSpPr/>
          <p:nvPr/>
        </p:nvSpPr>
        <p:spPr>
          <a:xfrm rot="1800">
            <a:off x="2620440" y="4471920"/>
            <a:ext cx="1473480" cy="429480"/>
          </a:xfrm>
          <a:prstGeom prst="rect">
            <a:avLst/>
          </a:prstGeom>
          <a:noFill/>
          <a:ln w="0">
            <a:noFill/>
          </a:ln>
        </p:spPr>
        <p:style>
          <a:lnRef idx="0"/>
          <a:fillRef idx="0"/>
          <a:effectRef idx="0"/>
          <a:fontRef idx="minor"/>
        </p:style>
        <p:txBody>
          <a:bodyPr lIns="90000" rIns="90000" tIns="46800" bIns="46800" anchor="t">
            <a:spAutoFit/>
          </a:bodyPr>
          <a:p>
            <a:pPr algn="r">
              <a:spcBef>
                <a:spcPts val="689"/>
              </a:spcBef>
              <a:spcAft>
                <a:spcPts val="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MEOH [121,800] Bbls/Month</a:t>
            </a:r>
            <a:endParaRPr b="0" lang="en-US" sz="1100" strike="noStrike" u="none">
              <a:solidFill>
                <a:srgbClr val="000000"/>
              </a:solidFill>
              <a:effectLst/>
              <a:uFillTx/>
              <a:latin typeface="Times New Roman"/>
            </a:endParaRPr>
          </a:p>
        </p:txBody>
      </p:sp>
      <p:pic>
        <p:nvPicPr>
          <p:cNvPr id="68" name="globe_120" descr=""/>
          <p:cNvPicPr/>
          <p:nvPr/>
        </p:nvPicPr>
        <p:blipFill>
          <a:blip r:embed="rId1"/>
          <a:srcRect l="6578" t="51633" r="7224" b="41088"/>
          <a:stretch/>
        </p:blipFill>
        <p:spPr>
          <a:xfrm>
            <a:off x="0" y="0"/>
            <a:ext cx="9144000" cy="758880"/>
          </a:xfrm>
          <a:prstGeom prst="rect">
            <a:avLst/>
          </a:prstGeom>
          <a:noFill/>
          <a:ln w="0">
            <a:noFill/>
          </a:ln>
        </p:spPr>
      </p:pic>
      <p:sp>
        <p:nvSpPr>
          <p:cNvPr id="69"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Fixed-Price Physical Volumes</a:t>
            </a:r>
            <a:endParaRPr b="0" lang="en-US" sz="3000" strike="noStrike" u="none">
              <a:solidFill>
                <a:srgbClr val="000000"/>
              </a:solidFill>
              <a:effectLst/>
              <a:uFillTx/>
              <a:latin typeface="Times New Roman"/>
            </a:endParaRPr>
          </a:p>
        </p:txBody>
      </p:sp>
      <p:sp>
        <p:nvSpPr>
          <p:cNvPr id="70" name=""/>
          <p:cNvSpPr/>
          <p:nvPr/>
        </p:nvSpPr>
        <p:spPr>
          <a:xfrm>
            <a:off x="673200" y="6121440"/>
            <a:ext cx="4356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  (Parenthesis) represent the base from which quarterly liquidated damages will be calculated</a:t>
            </a:r>
            <a:endParaRPr b="0" lang="en-US" sz="1200" strike="noStrike" u="none">
              <a:solidFill>
                <a:srgbClr val="000000"/>
              </a:solidFill>
              <a:effectLst/>
              <a:uFillTx/>
              <a:latin typeface="Times New Roman"/>
            </a:endParaRPr>
          </a:p>
        </p:txBody>
      </p:sp>
      <p:sp>
        <p:nvSpPr>
          <p:cNvPr id="71" name=""/>
          <p:cNvSpPr/>
          <p:nvPr/>
        </p:nvSpPr>
        <p:spPr>
          <a:xfrm>
            <a:off x="1711440" y="2919240"/>
            <a:ext cx="1619280" cy="59724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NC4 [400,000] Bbls/Month</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72" name=""/>
          <p:cNvSpPr/>
          <p:nvPr/>
        </p:nvSpPr>
        <p:spPr>
          <a:xfrm>
            <a:off x="1892160" y="2717640"/>
            <a:ext cx="17272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
          <p:cNvSpPr/>
          <p:nvPr/>
        </p:nvSpPr>
        <p:spPr>
          <a:xfrm>
            <a:off x="1587600" y="3429000"/>
            <a:ext cx="2031840" cy="69984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(OPIS Mont Belvieu Non-TET Avg) $0.50/gallon</a:t>
            </a:r>
            <a:endParaRPr b="0" lang="en-US" sz="1100" strike="noStrike" u="none">
              <a:solidFill>
                <a:srgbClr val="000000"/>
              </a:solidFill>
              <a:effectLst/>
              <a:uFillTx/>
              <a:latin typeface="Times New Roman"/>
            </a:endParaRPr>
          </a:p>
        </p:txBody>
      </p:sp>
      <p:sp>
        <p:nvSpPr>
          <p:cNvPr id="74" name=""/>
          <p:cNvSpPr/>
          <p:nvPr/>
        </p:nvSpPr>
        <p:spPr>
          <a:xfrm>
            <a:off x="4648320" y="2197080"/>
            <a:ext cx="2031840" cy="600840"/>
          </a:xfrm>
          <a:prstGeom prst="rect">
            <a:avLst/>
          </a:prstGeom>
          <a:noFill/>
          <a:ln w="0">
            <a:noFill/>
          </a:ln>
        </p:spPr>
        <p:style>
          <a:lnRef idx="0"/>
          <a:fillRef idx="0"/>
          <a:effectRef idx="0"/>
          <a:fontRef idx="minor"/>
        </p:style>
        <p:txBody>
          <a:bodyPr lIns="90000" rIns="90000" tIns="46800" bIns="46800" anchor="t">
            <a:spAutoFit/>
          </a:bodyPr>
          <a:p>
            <a:pP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(Platts MTBE U.S. Gulf Coast Waterbourne Avg/ Month)</a:t>
            </a:r>
            <a:endParaRPr b="0" lang="en-US" sz="1100" strike="noStrike" u="none">
              <a:solidFill>
                <a:srgbClr val="000000"/>
              </a:solidFill>
              <a:effectLst/>
              <a:uFillTx/>
              <a:latin typeface="Times New Roman"/>
            </a:endParaRPr>
          </a:p>
          <a:p>
            <a:pPr>
              <a:lnSpc>
                <a:spcPct val="5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$0.98/gallon</a:t>
            </a:r>
            <a:endParaRPr b="0" lang="en-US" sz="1100" strike="noStrike" u="none">
              <a:solidFill>
                <a:srgbClr val="000000"/>
              </a:solidFill>
              <a:effectLst/>
              <a:uFillTx/>
              <a:latin typeface="Times New Roman"/>
            </a:endParaRPr>
          </a:p>
        </p:txBody>
      </p:sp>
      <p:sp>
        <p:nvSpPr>
          <p:cNvPr id="75" name=""/>
          <p:cNvSpPr/>
          <p:nvPr/>
        </p:nvSpPr>
        <p:spPr>
          <a:xfrm>
            <a:off x="2425680" y="2209680"/>
            <a:ext cx="1689120" cy="684720"/>
          </a:xfrm>
          <a:prstGeom prst="rect">
            <a:avLst/>
          </a:prstGeom>
          <a:noFill/>
          <a:ln w="0">
            <a:noFill/>
          </a:ln>
        </p:spPr>
        <p:style>
          <a:lnRef idx="0"/>
          <a:fillRef idx="0"/>
          <a:effectRef idx="0"/>
          <a:fontRef idx="minor"/>
        </p:style>
        <p:txBody>
          <a:bodyPr lIns="90000" rIns="90000" tIns="46800" bIns="46800" anchor="t">
            <a:spAutoFit/>
          </a:bodyPr>
          <a:p>
            <a:pPr algn="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MTBE [350,000] Bbls/Month</a:t>
            </a:r>
            <a:endParaRPr b="0" lang="en-US" sz="1100" strike="noStrike" u="none">
              <a:solidFill>
                <a:srgbClr val="000000"/>
              </a:solidFill>
              <a:effectLst/>
              <a:uFillTx/>
              <a:latin typeface="Times New Roman"/>
            </a:endParaRPr>
          </a:p>
          <a:p>
            <a:pPr algn="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76" name=""/>
          <p:cNvSpPr/>
          <p:nvPr/>
        </p:nvSpPr>
        <p:spPr>
          <a:xfrm>
            <a:off x="4800600" y="3632040"/>
            <a:ext cx="2629080" cy="42948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(OPIS Mont Belvieu                              Non-TET Avg + .25)</a:t>
            </a:r>
            <a:endParaRPr b="0" lang="en-US" sz="1100" strike="noStrike" u="none">
              <a:solidFill>
                <a:srgbClr val="000000"/>
              </a:solidFill>
              <a:effectLst/>
              <a:uFillTx/>
              <a:latin typeface="Times New Roman"/>
            </a:endParaRPr>
          </a:p>
        </p:txBody>
      </p:sp>
      <p:sp>
        <p:nvSpPr>
          <p:cNvPr id="77" name=""/>
          <p:cNvSpPr/>
          <p:nvPr/>
        </p:nvSpPr>
        <p:spPr>
          <a:xfrm>
            <a:off x="4991040" y="2908440"/>
            <a:ext cx="2311560" cy="42948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Isobutylene [50,000]         Bbls/Month</a:t>
            </a:r>
            <a:endParaRPr b="0" lang="en-US" sz="1100" strike="noStrike" u="none">
              <a:solidFill>
                <a:srgbClr val="000000"/>
              </a:solidFill>
              <a:effectLst/>
              <a:uFillTx/>
              <a:latin typeface="Times New Roman"/>
            </a:endParaRPr>
          </a:p>
        </p:txBody>
      </p:sp>
      <p:sp>
        <p:nvSpPr>
          <p:cNvPr id="78" name=""/>
          <p:cNvSpPr/>
          <p:nvPr/>
        </p:nvSpPr>
        <p:spPr>
          <a:xfrm flipV="1">
            <a:off x="4076640" y="4000320"/>
            <a:ext cx="0" cy="952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4622760" y="4025880"/>
            <a:ext cx="0" cy="927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flipH="1">
            <a:off x="1689120" y="3581280"/>
            <a:ext cx="1765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1689120" y="3314880"/>
            <a:ext cx="1790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flipV="1">
            <a:off x="4102200" y="2120760"/>
            <a:ext cx="0" cy="952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4635360" y="2146320"/>
            <a:ext cx="0" cy="927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5232240" y="3301920"/>
            <a:ext cx="1791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flipH="1">
            <a:off x="5232240" y="3606840"/>
            <a:ext cx="1765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3492360" y="3095640"/>
            <a:ext cx="1752840" cy="85716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ctr" anchorCtr="1">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MTBE/ISO OCTANE PLANT</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1997287-C0DD-4AF2-B82A-B6BB3D13AD96}"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7" name="globe_120" descr=""/>
          <p:cNvPicPr/>
          <p:nvPr/>
        </p:nvPicPr>
        <p:blipFill>
          <a:blip r:embed="rId1"/>
          <a:srcRect l="6578" t="51633" r="7224" b="41088"/>
          <a:stretch/>
        </p:blipFill>
        <p:spPr>
          <a:xfrm>
            <a:off x="0" y="0"/>
            <a:ext cx="9144000" cy="758880"/>
          </a:xfrm>
          <a:prstGeom prst="rect">
            <a:avLst/>
          </a:prstGeom>
          <a:noFill/>
          <a:ln w="0">
            <a:noFill/>
          </a:ln>
        </p:spPr>
      </p:pic>
      <p:sp>
        <p:nvSpPr>
          <p:cNvPr id="88"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Storage Facility Structure</a:t>
            </a:r>
            <a:endParaRPr b="0" lang="en-US" sz="3000" strike="noStrike" u="none">
              <a:solidFill>
                <a:srgbClr val="000000"/>
              </a:solidFill>
              <a:effectLst/>
              <a:uFillTx/>
              <a:latin typeface="Times New Roman"/>
            </a:endParaRPr>
          </a:p>
        </p:txBody>
      </p:sp>
      <p:sp>
        <p:nvSpPr>
          <p:cNvPr id="89" name=""/>
          <p:cNvSpPr/>
          <p:nvPr/>
        </p:nvSpPr>
        <p:spPr>
          <a:xfrm>
            <a:off x="241200" y="2590920"/>
            <a:ext cx="1625760" cy="92700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330120" y="2793960"/>
            <a:ext cx="14097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Trust Structure “Lessor”</a:t>
            </a:r>
            <a:endParaRPr b="0" lang="en-US" sz="1400" strike="noStrike" u="none">
              <a:solidFill>
                <a:srgbClr val="000000"/>
              </a:solidFill>
              <a:effectLst/>
              <a:uFillTx/>
              <a:latin typeface="Times New Roman"/>
            </a:endParaRPr>
          </a:p>
        </p:txBody>
      </p:sp>
      <p:sp>
        <p:nvSpPr>
          <p:cNvPr id="91" name=""/>
          <p:cNvSpPr/>
          <p:nvPr/>
        </p:nvSpPr>
        <p:spPr>
          <a:xfrm>
            <a:off x="3797280" y="2603520"/>
            <a:ext cx="1625760" cy="92700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7353360" y="2565360"/>
            <a:ext cx="1625400" cy="92700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3898800" y="2806560"/>
            <a:ext cx="14097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EOTT Energy Partners LLP</a:t>
            </a:r>
            <a:endParaRPr b="0" lang="en-US" sz="1400" strike="noStrike" u="none">
              <a:solidFill>
                <a:srgbClr val="000000"/>
              </a:solidFill>
              <a:effectLst/>
              <a:uFillTx/>
              <a:latin typeface="Times New Roman"/>
            </a:endParaRPr>
          </a:p>
        </p:txBody>
      </p:sp>
      <p:sp>
        <p:nvSpPr>
          <p:cNvPr id="94" name=""/>
          <p:cNvSpPr/>
          <p:nvPr/>
        </p:nvSpPr>
        <p:spPr>
          <a:xfrm>
            <a:off x="7467480" y="2870280"/>
            <a:ext cx="14097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EGM</a:t>
            </a:r>
            <a:endParaRPr b="0" lang="en-US" sz="1400" strike="noStrike" u="none">
              <a:solidFill>
                <a:srgbClr val="000000"/>
              </a:solidFill>
              <a:effectLst/>
              <a:uFillTx/>
              <a:latin typeface="Times New Roman"/>
            </a:endParaRPr>
          </a:p>
        </p:txBody>
      </p:sp>
      <p:sp>
        <p:nvSpPr>
          <p:cNvPr id="95" name=""/>
          <p:cNvSpPr/>
          <p:nvPr/>
        </p:nvSpPr>
        <p:spPr>
          <a:xfrm>
            <a:off x="1892160" y="2844720"/>
            <a:ext cx="1879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flipH="1">
            <a:off x="1866960" y="3200400"/>
            <a:ext cx="1892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5448240" y="2882880"/>
            <a:ext cx="1879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flipH="1">
            <a:off x="5435640" y="3200400"/>
            <a:ext cx="1892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2019240" y="2413080"/>
            <a:ext cx="162576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Storage Facility &amp; Grid Assets</a:t>
            </a:r>
            <a:endParaRPr b="0" lang="en-US" sz="1200" strike="noStrike" u="none">
              <a:solidFill>
                <a:srgbClr val="000000"/>
              </a:solidFill>
              <a:effectLst/>
              <a:uFillTx/>
              <a:latin typeface="Times New Roman"/>
            </a:endParaRPr>
          </a:p>
        </p:txBody>
      </p:sp>
      <p:sp>
        <p:nvSpPr>
          <p:cNvPr id="100" name=""/>
          <p:cNvSpPr/>
          <p:nvPr/>
        </p:nvSpPr>
        <p:spPr>
          <a:xfrm>
            <a:off x="2070000" y="322596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Cash Proceeds</a:t>
            </a:r>
            <a:endParaRPr b="0" lang="en-US" sz="1200" strike="noStrike" u="none">
              <a:solidFill>
                <a:srgbClr val="000000"/>
              </a:solidFill>
              <a:effectLst/>
              <a:uFillTx/>
              <a:latin typeface="Times New Roman"/>
            </a:endParaRPr>
          </a:p>
        </p:txBody>
      </p:sp>
      <p:sp>
        <p:nvSpPr>
          <p:cNvPr id="101" name=""/>
          <p:cNvSpPr/>
          <p:nvPr/>
        </p:nvSpPr>
        <p:spPr>
          <a:xfrm>
            <a:off x="5587920" y="264168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10-year Lease</a:t>
            </a:r>
            <a:endParaRPr b="0" lang="en-US" sz="1200" strike="noStrike" u="none">
              <a:solidFill>
                <a:srgbClr val="000000"/>
              </a:solidFill>
              <a:effectLst/>
              <a:uFillTx/>
              <a:latin typeface="Times New Roman"/>
            </a:endParaRPr>
          </a:p>
        </p:txBody>
      </p:sp>
      <p:sp>
        <p:nvSpPr>
          <p:cNvPr id="102" name=""/>
          <p:cNvSpPr/>
          <p:nvPr/>
        </p:nvSpPr>
        <p:spPr>
          <a:xfrm>
            <a:off x="5600880" y="3213000"/>
            <a:ext cx="16002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Return of Capital + 14% Return over   10 years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1DF7412-437C-4FBA-B150-42E32E07296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3" name="globe_120" descr=""/>
          <p:cNvPicPr/>
          <p:nvPr/>
        </p:nvPicPr>
        <p:blipFill>
          <a:blip r:embed="rId1"/>
          <a:srcRect l="6578" t="51633" r="7224" b="41088"/>
          <a:stretch/>
        </p:blipFill>
        <p:spPr>
          <a:xfrm>
            <a:off x="0" y="0"/>
            <a:ext cx="9144000" cy="758880"/>
          </a:xfrm>
          <a:prstGeom prst="rect">
            <a:avLst/>
          </a:prstGeom>
          <a:noFill/>
          <a:ln w="0">
            <a:noFill/>
          </a:ln>
        </p:spPr>
      </p:pic>
      <p:sp>
        <p:nvSpPr>
          <p:cNvPr id="104"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Normal Operations</a:t>
            </a:r>
            <a:endParaRPr b="0" lang="en-US" sz="3000" strike="noStrike" u="none">
              <a:solidFill>
                <a:srgbClr val="000000"/>
              </a:solidFill>
              <a:effectLst/>
              <a:uFillTx/>
              <a:latin typeface="Times New Roman"/>
            </a:endParaRPr>
          </a:p>
        </p:txBody>
      </p:sp>
      <p:sp>
        <p:nvSpPr>
          <p:cNvPr id="105" name=""/>
          <p:cNvSpPr/>
          <p:nvPr/>
        </p:nvSpPr>
        <p:spPr>
          <a:xfrm>
            <a:off x="228600" y="1765440"/>
            <a:ext cx="8763120" cy="392436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600" strike="noStrike" u="none">
                <a:solidFill>
                  <a:srgbClr val="0000ff"/>
                </a:solidFill>
                <a:effectLst/>
                <a:uFillTx/>
                <a:latin typeface="Times New Roman"/>
              </a:rPr>
              <a:t>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Nameplate</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Volumes: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450,000 bbls/mo    450,000 bbls/mo 135,000 bbls/mo  200,000 mmbtus/mo  315,000 bbls/mo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July ’01</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L</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’03</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’11</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‘21</a:t>
            </a:r>
            <a:endParaRPr b="0" lang="en-US" sz="1600" strike="noStrike" u="none">
              <a:solidFill>
                <a:srgbClr val="000000"/>
              </a:solidFill>
              <a:effectLst/>
              <a:uFillTx/>
              <a:latin typeface="Times New Roman"/>
            </a:endParaRPr>
          </a:p>
        </p:txBody>
      </p:sp>
      <p:sp>
        <p:nvSpPr>
          <p:cNvPr id="106" name=""/>
          <p:cNvSpPr/>
          <p:nvPr/>
        </p:nvSpPr>
        <p:spPr>
          <a:xfrm>
            <a:off x="228600" y="3124080"/>
            <a:ext cx="8686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1066680" y="419112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1066680" y="495288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990720" y="5715000"/>
            <a:ext cx="78483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1752480" y="3429000"/>
            <a:ext cx="0" cy="1447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676520" y="4876920"/>
            <a:ext cx="152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3581280" y="3429000"/>
            <a:ext cx="0" cy="1447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5410080" y="3429000"/>
            <a:ext cx="0" cy="1447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5334120" y="4876920"/>
            <a:ext cx="152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3505320" y="4876920"/>
            <a:ext cx="152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6781680" y="3429000"/>
            <a:ext cx="0" cy="1447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6705720" y="4876920"/>
            <a:ext cx="152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609480" y="34290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609480" y="41911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609480" y="49528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254160" y="1289160"/>
            <a:ext cx="8889840" cy="86112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MTBE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NC4</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MeOH</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Nat Gas</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Isooctane</a:t>
            </a:r>
            <a:endParaRPr b="0" lang="en-US" sz="18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ff"/>
                </a:solidFill>
                <a:effectLst/>
                <a:uFillTx/>
                <a:latin typeface="Times New Roman"/>
              </a:rPr>
              <a:t>Offtake</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Fuel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Offtake</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2728184-83C9-4B8B-8E9D-AC92DEDE952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228600" y="1587600"/>
            <a:ext cx="8763120" cy="4351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July ’01</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808080"/>
                </a:solidFill>
                <a:effectLst/>
                <a:uFillTx/>
                <a:latin typeface="Times New Roman"/>
              </a:rPr>
              <a:t>L</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S</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S</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’03</a:t>
            </a:r>
            <a:endParaRPr b="0" lang="en-US" sz="16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000" strike="noStrike" u="none">
                <a:solidFill>
                  <a:srgbClr val="0000ff"/>
                </a:solidFill>
                <a:effectLst/>
                <a:uFillTx/>
                <a:latin typeface="Times New Roman"/>
              </a:rPr>
              <a:t>L Put</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L Call</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L Call</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S</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L</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endParaRPr b="0" lang="en-US" sz="10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’11</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‘21</a:t>
            </a:r>
            <a:endParaRPr b="0" lang="en-US" sz="1600" strike="noStrike" u="none">
              <a:solidFill>
                <a:srgbClr val="000000"/>
              </a:solidFill>
              <a:effectLst/>
              <a:uFillTx/>
              <a:latin typeface="Times New Roman"/>
            </a:endParaRPr>
          </a:p>
        </p:txBody>
      </p:sp>
      <p:sp>
        <p:nvSpPr>
          <p:cNvPr id="123" name=""/>
          <p:cNvSpPr/>
          <p:nvPr/>
        </p:nvSpPr>
        <p:spPr>
          <a:xfrm>
            <a:off x="279360" y="2832120"/>
            <a:ext cx="8686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1066680" y="38988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1066680" y="496584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1066680" y="59562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1752480" y="31370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3581280" y="31370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5410080" y="31370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6781680" y="31370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609480" y="31370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609480" y="4127400"/>
            <a:ext cx="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609480" y="51944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1676520" y="48895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3505320" y="48895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5334120" y="48895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6705720" y="48895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1981080" y="4508640"/>
            <a:ext cx="0" cy="38088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1981080" y="4889520"/>
            <a:ext cx="76320" cy="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5715000" y="4508640"/>
            <a:ext cx="0" cy="38088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5715000" y="4889520"/>
            <a:ext cx="76320" cy="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7848720" y="4280040"/>
            <a:ext cx="0" cy="160020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7848720" y="5880240"/>
            <a:ext cx="152280" cy="0"/>
          </a:xfrm>
          <a:prstGeom prst="line">
            <a:avLst/>
          </a:prstGeom>
          <a:ln w="93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144" name="globe_120" descr=""/>
          <p:cNvPicPr/>
          <p:nvPr/>
        </p:nvPicPr>
        <p:blipFill>
          <a:blip r:embed="rId1"/>
          <a:srcRect l="6578" t="51633" r="7224" b="41088"/>
          <a:stretch/>
        </p:blipFill>
        <p:spPr>
          <a:xfrm>
            <a:off x="0" y="0"/>
            <a:ext cx="9144000" cy="758880"/>
          </a:xfrm>
          <a:prstGeom prst="rect">
            <a:avLst/>
          </a:prstGeom>
          <a:noFill/>
          <a:ln w="0">
            <a:noFill/>
          </a:ln>
        </p:spPr>
      </p:pic>
      <p:sp>
        <p:nvSpPr>
          <p:cNvPr id="145"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Iso Octane Conversion</a:t>
            </a:r>
            <a:endParaRPr b="0" lang="en-US" sz="3000" strike="noStrike" u="none">
              <a:solidFill>
                <a:srgbClr val="000000"/>
              </a:solidFill>
              <a:effectLst/>
              <a:uFillTx/>
              <a:latin typeface="Times New Roman"/>
            </a:endParaRPr>
          </a:p>
        </p:txBody>
      </p:sp>
      <p:sp>
        <p:nvSpPr>
          <p:cNvPr id="146" name=""/>
          <p:cNvSpPr/>
          <p:nvPr/>
        </p:nvSpPr>
        <p:spPr>
          <a:xfrm>
            <a:off x="254160" y="1517760"/>
            <a:ext cx="8889840" cy="86112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MTBE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NC4</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MeOH</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Nat Gas</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Isooctane</a:t>
            </a:r>
            <a:endParaRPr b="0" lang="en-US" sz="18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ff"/>
                </a:solidFill>
                <a:effectLst/>
                <a:uFillTx/>
                <a:latin typeface="Times New Roman"/>
              </a:rPr>
              <a:t>Offtake</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Fuel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Offtake</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5C0C587-3C49-4CFB-9D7F-15131CF1AF3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228600" y="1917720"/>
            <a:ext cx="8763120" cy="422964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July ’01</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808080"/>
                </a:solidFill>
                <a:effectLst/>
                <a:uFillTx/>
                <a:latin typeface="Times New Roman"/>
              </a:rPr>
              <a:t>L</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S</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S</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	</a:t>
            </a:r>
            <a:r>
              <a:rPr b="0" lang="en-US" sz="1600" strike="noStrike" u="none">
                <a:solidFill>
                  <a:srgbClr val="808080"/>
                </a:solidFill>
                <a:effectLst/>
                <a:uFillTx/>
                <a:latin typeface="Times New Roman"/>
              </a:rPr>
              <a: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’03</a:t>
            </a:r>
            <a:endParaRPr b="0" lang="en-US" sz="16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000" strike="noStrike" u="none">
                <a:solidFill>
                  <a:srgbClr val="808080"/>
                </a:solidFill>
                <a:effectLst/>
                <a:uFillTx/>
                <a:latin typeface="Times New Roman"/>
              </a:rPr>
              <a:t>L Put</a:t>
            </a: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a:t>
            </a:r>
            <a:r>
              <a:rPr b="0" lang="en-US" sz="1000" strike="noStrike" u="none">
                <a:solidFill>
                  <a:srgbClr val="660066"/>
                </a:solidFill>
                <a:effectLst/>
                <a:uFillTx/>
                <a:latin typeface="Times New Roman"/>
              </a:rPr>
              <a:t>L Call</a:t>
            </a: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a:t>
            </a:r>
            <a:r>
              <a:rPr b="0" lang="en-US" sz="1000" strike="noStrike" u="none">
                <a:solidFill>
                  <a:srgbClr val="660066"/>
                </a:solidFill>
                <a:effectLst/>
                <a:uFillTx/>
                <a:latin typeface="Times New Roman"/>
              </a:rPr>
              <a:t>L Call</a:t>
            </a:r>
            <a:r>
              <a:rPr b="0" lang="en-US" sz="1000" strike="noStrike" u="none">
                <a:solidFill>
                  <a:srgbClr val="808080"/>
                </a:solidFill>
                <a:effectLst/>
                <a:uFillTx/>
                <a:latin typeface="Times New Roman"/>
              </a:rPr>
              <a:t>    </a:t>
            </a:r>
            <a:r>
              <a:rPr b="0" lang="en-US" sz="1000" strike="noStrike" u="none">
                <a:solidFill>
                  <a:srgbClr val="660066"/>
                </a:solidFill>
                <a:effectLst/>
                <a:uFillTx/>
                <a:latin typeface="Times New Roman"/>
              </a:rPr>
              <a:t>	</a:t>
            </a:r>
            <a:r>
              <a:rPr b="0" lang="en-US" sz="1000" strike="noStrike" u="none">
                <a:solidFill>
                  <a:srgbClr val="660066"/>
                </a:solidFill>
                <a:effectLst/>
                <a:uFillTx/>
                <a:latin typeface="Times New Roman"/>
              </a:rPr>
              <a:t>     L Call</a:t>
            </a: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L Call</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	</a:t>
            </a:r>
            <a:r>
              <a:rPr b="0" lang="en-US" sz="1000" strike="noStrike" u="none">
                <a:solidFill>
                  <a:srgbClr val="808080"/>
                </a:solidFill>
                <a:effectLst/>
                <a:uFillTx/>
                <a:latin typeface="Times New Roman"/>
              </a:rPr>
              <a:t>                       S</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808080"/>
                </a:solidFill>
                <a:effectLst/>
                <a:uFillTx/>
                <a:latin typeface="Times New Roman"/>
              </a:rPr>
              <a:t>  L</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0000ff"/>
                </a:solidFill>
                <a:effectLst/>
                <a:uFillTx/>
                <a:latin typeface="Times New Roman"/>
              </a:rPr>
              <a:t>	</a:t>
            </a:r>
            <a:r>
              <a:rPr b="0" lang="en-US" sz="1000" strike="noStrike" u="none">
                <a:solidFill>
                  <a:srgbClr val="660066"/>
                </a:solidFill>
                <a:effectLst/>
                <a:uFillTx/>
                <a:latin typeface="Times New Roman"/>
              </a:rPr>
              <a:t>No    Exercise</a:t>
            </a:r>
            <a:endParaRPr b="0" lang="en-US" sz="10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’11</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Dec ‘21</a:t>
            </a:r>
            <a:endParaRPr b="0" lang="en-US" sz="1600" strike="noStrike" u="none">
              <a:solidFill>
                <a:srgbClr val="000000"/>
              </a:solidFill>
              <a:effectLst/>
              <a:uFillTx/>
              <a:latin typeface="Times New Roman"/>
            </a:endParaRPr>
          </a:p>
        </p:txBody>
      </p:sp>
      <p:sp>
        <p:nvSpPr>
          <p:cNvPr id="148" name=""/>
          <p:cNvSpPr/>
          <p:nvPr/>
        </p:nvSpPr>
        <p:spPr>
          <a:xfrm>
            <a:off x="254160" y="3060720"/>
            <a:ext cx="8686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066680" y="41274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1066680" y="519444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1066680" y="6184800"/>
            <a:ext cx="7848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1752480" y="33656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3581280" y="33656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5410080" y="33656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6781680" y="3365640"/>
            <a:ext cx="0" cy="17524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609480" y="33656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609480" y="4356000"/>
            <a:ext cx="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609480" y="54230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1676520" y="51181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3505320" y="51181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5334120" y="51181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6705720" y="511812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1981080" y="4737240"/>
            <a:ext cx="0" cy="3808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1981080" y="5118120"/>
            <a:ext cx="7632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5715000" y="4737240"/>
            <a:ext cx="0" cy="3808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5715000" y="5118120"/>
            <a:ext cx="7632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7848720" y="4508640"/>
            <a:ext cx="0" cy="160020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7848720" y="6108840"/>
            <a:ext cx="15228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169" name="globe_120" descr=""/>
          <p:cNvPicPr/>
          <p:nvPr/>
        </p:nvPicPr>
        <p:blipFill>
          <a:blip r:embed="rId1"/>
          <a:srcRect l="6578" t="51633" r="7224" b="41088"/>
          <a:stretch/>
        </p:blipFill>
        <p:spPr>
          <a:xfrm>
            <a:off x="0" y="0"/>
            <a:ext cx="9144000" cy="758880"/>
          </a:xfrm>
          <a:prstGeom prst="rect">
            <a:avLst/>
          </a:prstGeom>
          <a:noFill/>
          <a:ln w="0">
            <a:noFill/>
          </a:ln>
        </p:spPr>
      </p:pic>
      <p:sp>
        <p:nvSpPr>
          <p:cNvPr id="170" name=""/>
          <p:cNvSpPr/>
          <p:nvPr/>
        </p:nvSpPr>
        <p:spPr>
          <a:xfrm>
            <a:off x="0" y="189000"/>
            <a:ext cx="9144000" cy="422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ff"/>
                </a:solidFill>
                <a:effectLst/>
                <a:uFillTx/>
                <a:latin typeface="Arial"/>
              </a:rPr>
              <a:t>Shutdown Plant</a:t>
            </a:r>
            <a:endParaRPr b="0" lang="en-US" sz="3000" strike="noStrike" u="none">
              <a:solidFill>
                <a:srgbClr val="000000"/>
              </a:solidFill>
              <a:effectLst/>
              <a:uFillTx/>
              <a:latin typeface="Times New Roman"/>
            </a:endParaRPr>
          </a:p>
        </p:txBody>
      </p:sp>
      <p:sp>
        <p:nvSpPr>
          <p:cNvPr id="171" name=""/>
          <p:cNvSpPr/>
          <p:nvPr/>
        </p:nvSpPr>
        <p:spPr>
          <a:xfrm>
            <a:off x="3898800" y="4724280"/>
            <a:ext cx="0" cy="38124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3898800" y="5105520"/>
            <a:ext cx="7632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3782880" y="4487760"/>
            <a:ext cx="109512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L</a:t>
            </a:r>
            <a:r>
              <a:rPr b="0" lang="en-US" sz="1000" strike="noStrike" u="none">
                <a:solidFill>
                  <a:srgbClr val="0000ff"/>
                </a:solidFill>
                <a:effectLst/>
                <a:uFillTx/>
                <a:latin typeface="Times New Roman"/>
              </a:rPr>
              <a:t>	</a:t>
            </a:r>
            <a:endParaRPr b="0" lang="en-US" sz="1000" strike="noStrike" u="none">
              <a:solidFill>
                <a:srgbClr val="000000"/>
              </a:solidFill>
              <a:effectLst/>
              <a:uFillTx/>
              <a:latin typeface="Times New Roman"/>
            </a:endParaRPr>
          </a:p>
        </p:txBody>
      </p:sp>
      <p:sp>
        <p:nvSpPr>
          <p:cNvPr id="174" name=""/>
          <p:cNvSpPr/>
          <p:nvPr/>
        </p:nvSpPr>
        <p:spPr>
          <a:xfrm>
            <a:off x="7074000" y="4737240"/>
            <a:ext cx="0" cy="38088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7074000" y="5118120"/>
            <a:ext cx="75960" cy="0"/>
          </a:xfrm>
          <a:prstGeom prst="line">
            <a:avLst/>
          </a:prstGeom>
          <a:ln w="93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6958080" y="4500720"/>
            <a:ext cx="109512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L</a:t>
            </a:r>
            <a:r>
              <a:rPr b="0" lang="en-US" sz="1000" strike="noStrike" u="none">
                <a:solidFill>
                  <a:srgbClr val="0000ff"/>
                </a:solidFill>
                <a:effectLst/>
                <a:uFillTx/>
                <a:latin typeface="Times New Roman"/>
              </a:rPr>
              <a:t>	</a:t>
            </a:r>
            <a:endParaRPr b="0" lang="en-US" sz="1000" strike="noStrike" u="none">
              <a:solidFill>
                <a:srgbClr val="000000"/>
              </a:solidFill>
              <a:effectLst/>
              <a:uFillTx/>
              <a:latin typeface="Times New Roman"/>
            </a:endParaRPr>
          </a:p>
        </p:txBody>
      </p:sp>
      <p:sp>
        <p:nvSpPr>
          <p:cNvPr id="177" name=""/>
          <p:cNvSpPr/>
          <p:nvPr/>
        </p:nvSpPr>
        <p:spPr>
          <a:xfrm>
            <a:off x="444600" y="1593720"/>
            <a:ext cx="8889840" cy="86112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MTBE</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NC4</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MeOH</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       Nat Gas</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Isooctane</a:t>
            </a:r>
            <a:endParaRPr b="0" lang="en-US" sz="18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ff"/>
                </a:solidFill>
                <a:effectLst/>
                <a:uFillTx/>
                <a:latin typeface="Times New Roman"/>
              </a:rPr>
              <a:t>Offtake</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Feedstock</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Fuel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	</a:t>
            </a:r>
            <a:r>
              <a:rPr b="0" lang="en-US" sz="1600" strike="noStrike" u="none">
                <a:solidFill>
                  <a:srgbClr val="0000ff"/>
                </a:solidFill>
                <a:effectLst/>
                <a:uFillTx/>
                <a:latin typeface="Times New Roman"/>
              </a:rPr>
              <a:t>Offtake</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A1FA9B7-0D93-434D-BB9B-F757B838742B}"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7913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2000-10-04T16:41:06Z</dcterms:created>
  <dc:creator>jrios</dc:creator>
  <dc:description/>
  <dc:language>en-US</dc:language>
  <cp:lastModifiedBy>sbenke</cp:lastModifiedBy>
  <cp:lastPrinted>2000-12-19T12:08:34Z</cp:lastPrinted>
  <dcterms:modified xsi:type="dcterms:W3CDTF">2001-05-18T12:09:52Z</dcterms:modified>
  <cp:revision>103</cp:revision>
  <dc:subject/>
  <dc:title>Enron Global Markets</dc:title>
</cp:coreProperties>
</file>