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media/image6.png" ContentType="image/png"/>
  <Override PartName="/ppt/media/image7.png" ContentType="image/png"/>
  <Override PartName="/ppt/embeddings/oleObject1.xlsx" ContentType="application/vnd.openxmlformats-officedocument.spreadsheetml.sheet"/>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Lst>
  <p:sldSz cx="9144000" cy="6858000"/>
  <p:notesSz cx="6991350"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5" name="PlaceHolder 1"/>
          <p:cNvSpPr>
            <a:spLocks noGrp="1"/>
          </p:cNvSpPr>
          <p:nvPr>
            <p:ph type="title"/>
          </p:nvPr>
        </p:nvSpPr>
        <p:spPr>
          <a:xfrm>
            <a:off x="623880" y="20520"/>
            <a:ext cx="7772400" cy="781200"/>
          </a:xfrm>
          <a:prstGeom prst="rect">
            <a:avLst/>
          </a:prstGeom>
          <a:noFill/>
          <a:ln w="0">
            <a:noFill/>
          </a:ln>
        </p:spPr>
        <p:txBody>
          <a:bodyPr lIns="90000" rIns="90000" tIns="46800" bIns="4680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6600"/>
              </a:solidFill>
              <a:effectLst/>
              <a:uFillTx/>
              <a:latin typeface="Frutiger 55 Roman"/>
            </a:endParaRPr>
          </a:p>
        </p:txBody>
      </p:sp>
      <p:sp>
        <p:nvSpPr>
          <p:cNvPr id="16" name="PlaceHolder 2"/>
          <p:cNvSpPr>
            <a:spLocks noGrp="1"/>
          </p:cNvSpPr>
          <p:nvPr>
            <p:ph/>
          </p:nvPr>
        </p:nvSpPr>
        <p:spPr>
          <a:xfrm>
            <a:off x="1017720" y="1270080"/>
            <a:ext cx="7772400" cy="4114800"/>
          </a:xfrm>
          <a:prstGeom prst="rect">
            <a:avLst/>
          </a:prstGeom>
          <a:noFill/>
          <a:ln w="0">
            <a:noFill/>
          </a:ln>
        </p:spPr>
        <p:txBody>
          <a:bodyPr lIns="90000" rIns="90000" tIns="46800" bIns="46800" anchor="t">
            <a:normAutofit/>
          </a:bodyPr>
          <a:p>
            <a:pPr indent="0">
              <a:lnSpc>
                <a:spcPct val="90000"/>
              </a:lnSpc>
              <a:spcBef>
                <a:spcPts val="1250"/>
              </a:spcBef>
              <a:spcAft>
                <a:spcPts val="374"/>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Frutiger 55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7" name="PlaceHolder 1"/>
          <p:cNvSpPr>
            <a:spLocks noGrp="1"/>
          </p:cNvSpPr>
          <p:nvPr>
            <p:ph type="title"/>
          </p:nvPr>
        </p:nvSpPr>
        <p:spPr>
          <a:xfrm>
            <a:off x="623880" y="20520"/>
            <a:ext cx="7772400" cy="781200"/>
          </a:xfrm>
          <a:prstGeom prst="rect">
            <a:avLst/>
          </a:prstGeom>
          <a:noFill/>
          <a:ln w="0">
            <a:noFill/>
          </a:ln>
        </p:spPr>
        <p:txBody>
          <a:bodyPr lIns="90000" rIns="90000" tIns="46800" bIns="4680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6600"/>
              </a:solidFill>
              <a:effectLst/>
              <a:uFillTx/>
              <a:latin typeface="Frutiger 55 Roman"/>
            </a:endParaRPr>
          </a:p>
        </p:txBody>
      </p:sp>
      <p:sp>
        <p:nvSpPr>
          <p:cNvPr id="18" name="PlaceHolder 2"/>
          <p:cNvSpPr>
            <a:spLocks noGrp="1"/>
          </p:cNvSpPr>
          <p:nvPr>
            <p:ph type="subTitle"/>
          </p:nvPr>
        </p:nvSpPr>
        <p:spPr>
          <a:xfrm>
            <a:off x="1017720" y="1270080"/>
            <a:ext cx="7772400" cy="4114800"/>
          </a:xfrm>
          <a:prstGeom prst="rect">
            <a:avLst/>
          </a:prstGeom>
          <a:noFill/>
          <a:ln w="0">
            <a:noFill/>
          </a:ln>
        </p:spPr>
        <p:txBody>
          <a:bodyPr lIns="0" rIns="0" tIns="0" bIns="0" anchor="ctr">
            <a:spAutoFit/>
          </a:bodyPr>
          <a:p>
            <a:pPr indent="0" algn="ctr">
              <a:lnSpc>
                <a:spcPct val="90000"/>
              </a:lnSpc>
              <a:spcBef>
                <a:spcPts val="1250"/>
              </a:spcBef>
              <a:spcAft>
                <a:spcPts val="374"/>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Frutiger 55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
          <p:cNvSpPr/>
          <p:nvPr/>
        </p:nvSpPr>
        <p:spPr>
          <a:xfrm>
            <a:off x="1440" y="0"/>
            <a:ext cx="609840" cy="6858000"/>
          </a:xfrm>
          <a:prstGeom prst="rect">
            <a:avLst/>
          </a:prstGeom>
          <a:blipFill rotWithShape="0">
            <a:blip r:embed="rId2"/>
            <a:srcRect/>
            <a:tile tx="0" ty="0" sx="100000" sy="100000" algn="ctr"/>
          </a:blip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 name=""/>
          <p:cNvSpPr/>
          <p:nvPr/>
        </p:nvSpPr>
        <p:spPr>
          <a:xfrm>
            <a:off x="-379440" y="0"/>
            <a:ext cx="762120" cy="762120"/>
          </a:xfrm>
          <a:prstGeom prst="diamond">
            <a:avLst/>
          </a:prstGeom>
          <a:solidFill>
            <a:srgbClr val="0066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 name=""/>
          <p:cNvSpPr/>
          <p:nvPr/>
        </p:nvSpPr>
        <p:spPr>
          <a:xfrm>
            <a:off x="-388800" y="762120"/>
            <a:ext cx="761760" cy="761760"/>
          </a:xfrm>
          <a:prstGeom prst="diamond">
            <a:avLst/>
          </a:prstGeom>
          <a:solidFill>
            <a:srgbClr val="0066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 name=""/>
          <p:cNvSpPr/>
          <p:nvPr/>
        </p:nvSpPr>
        <p:spPr>
          <a:xfrm>
            <a:off x="-380880" y="1519200"/>
            <a:ext cx="761760" cy="762120"/>
          </a:xfrm>
          <a:prstGeom prst="diamond">
            <a:avLst/>
          </a:prstGeom>
          <a:solidFill>
            <a:srgbClr val="0066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 name=""/>
          <p:cNvSpPr/>
          <p:nvPr/>
        </p:nvSpPr>
        <p:spPr>
          <a:xfrm>
            <a:off x="-371520" y="2281320"/>
            <a:ext cx="762120" cy="761760"/>
          </a:xfrm>
          <a:prstGeom prst="diamond">
            <a:avLst/>
          </a:prstGeom>
          <a:solidFill>
            <a:srgbClr val="0066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 name=""/>
          <p:cNvSpPr/>
          <p:nvPr/>
        </p:nvSpPr>
        <p:spPr>
          <a:xfrm>
            <a:off x="-371520" y="3038400"/>
            <a:ext cx="762120" cy="762120"/>
          </a:xfrm>
          <a:prstGeom prst="diamond">
            <a:avLst/>
          </a:prstGeom>
          <a:solidFill>
            <a:srgbClr val="0066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 name=""/>
          <p:cNvSpPr/>
          <p:nvPr/>
        </p:nvSpPr>
        <p:spPr>
          <a:xfrm>
            <a:off x="-371520" y="3800520"/>
            <a:ext cx="762120" cy="762120"/>
          </a:xfrm>
          <a:prstGeom prst="diamond">
            <a:avLst/>
          </a:prstGeom>
          <a:solidFill>
            <a:srgbClr val="0066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 name=""/>
          <p:cNvSpPr/>
          <p:nvPr/>
        </p:nvSpPr>
        <p:spPr>
          <a:xfrm>
            <a:off x="-372960" y="4557600"/>
            <a:ext cx="761760" cy="762120"/>
          </a:xfrm>
          <a:prstGeom prst="diamond">
            <a:avLst/>
          </a:prstGeom>
          <a:solidFill>
            <a:srgbClr val="0066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 name=""/>
          <p:cNvSpPr/>
          <p:nvPr/>
        </p:nvSpPr>
        <p:spPr>
          <a:xfrm>
            <a:off x="-372960" y="5319720"/>
            <a:ext cx="761760" cy="762120"/>
          </a:xfrm>
          <a:prstGeom prst="diamond">
            <a:avLst/>
          </a:prstGeom>
          <a:solidFill>
            <a:srgbClr val="0066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 name=""/>
          <p:cNvSpPr/>
          <p:nvPr/>
        </p:nvSpPr>
        <p:spPr>
          <a:xfrm>
            <a:off x="-380880" y="6083280"/>
            <a:ext cx="761760" cy="762120"/>
          </a:xfrm>
          <a:prstGeom prst="diamond">
            <a:avLst/>
          </a:prstGeom>
          <a:solidFill>
            <a:srgbClr val="0066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 name="PlaceHolder 1"/>
          <p:cNvSpPr>
            <a:spLocks noGrp="1"/>
          </p:cNvSpPr>
          <p:nvPr>
            <p:ph type="title"/>
          </p:nvPr>
        </p:nvSpPr>
        <p:spPr>
          <a:xfrm>
            <a:off x="623880" y="20520"/>
            <a:ext cx="7772400" cy="7812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6600"/>
                </a:solidFill>
                <a:effectLst/>
                <a:uFillTx/>
                <a:latin typeface="Frutiger 55 Roman"/>
              </a:rPr>
              <a:t>Click to edit the title text format</a:t>
            </a:r>
            <a:endParaRPr b="1" lang="en-US" sz="3000" strike="noStrike" u="none">
              <a:solidFill>
                <a:srgbClr val="006600"/>
              </a:solidFill>
              <a:effectLst/>
              <a:uFillTx/>
              <a:latin typeface="Frutiger 55 Roman"/>
            </a:endParaRPr>
          </a:p>
        </p:txBody>
      </p:sp>
      <p:sp>
        <p:nvSpPr>
          <p:cNvPr id="11" name="PlaceHolder 2"/>
          <p:cNvSpPr>
            <a:spLocks noGrp="1"/>
          </p:cNvSpPr>
          <p:nvPr>
            <p:ph type="body"/>
          </p:nvPr>
        </p:nvSpPr>
        <p:spPr>
          <a:xfrm>
            <a:off x="1017720" y="1270080"/>
            <a:ext cx="7772400" cy="4114800"/>
          </a:xfrm>
          <a:prstGeom prst="rect">
            <a:avLst/>
          </a:prstGeom>
          <a:noFill/>
          <a:ln w="0">
            <a:noFill/>
          </a:ln>
        </p:spPr>
        <p:txBody>
          <a:bodyPr lIns="90000" rIns="90000" tIns="46800" bIns="46800" anchor="t">
            <a:normAutofit/>
          </a:bodyPr>
          <a:p>
            <a:pPr marL="343080" indent="-343080">
              <a:lnSpc>
                <a:spcPct val="90000"/>
              </a:lnSpc>
              <a:spcBef>
                <a:spcPts val="1250"/>
              </a:spcBef>
              <a:spcAft>
                <a:spcPts val="37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rPr>
              <a:t>Click to edit the outline text format</a:t>
            </a:r>
            <a:endParaRPr b="0" lang="en-US" sz="2000" strike="noStrike" u="none">
              <a:solidFill>
                <a:srgbClr val="000000"/>
              </a:solidFill>
              <a:effectLst/>
              <a:uFillTx/>
              <a:latin typeface="Frutiger 55 Roman"/>
            </a:endParaRPr>
          </a:p>
          <a:p>
            <a:pPr lvl="1" marL="743040" indent="-285840">
              <a:lnSpc>
                <a:spcPct val="90000"/>
              </a:lnSpc>
              <a:spcBef>
                <a:spcPts val="1250"/>
              </a:spcBef>
              <a:spcAft>
                <a:spcPts val="374"/>
              </a:spcAft>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rPr>
              <a:t>Second Outline Level</a:t>
            </a:r>
            <a:endParaRPr b="0" lang="en-US" sz="2000" strike="noStrike" u="none">
              <a:solidFill>
                <a:srgbClr val="000000"/>
              </a:solidFill>
              <a:effectLst/>
              <a:uFillTx/>
              <a:latin typeface="Frutiger 55 Roman"/>
            </a:endParaRPr>
          </a:p>
          <a:p>
            <a:pPr lvl="2" marL="1143000" indent="-228600">
              <a:lnSpc>
                <a:spcPct val="90000"/>
              </a:lnSpc>
              <a:spcBef>
                <a:spcPts val="1250"/>
              </a:spcBef>
              <a:spcAft>
                <a:spcPts val="374"/>
              </a:spcAft>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rPr>
              <a:t>Third Outline Level</a:t>
            </a:r>
            <a:endParaRPr b="0" lang="en-US" sz="2000" strike="noStrike" u="none">
              <a:solidFill>
                <a:srgbClr val="000000"/>
              </a:solidFill>
              <a:effectLst/>
              <a:uFillTx/>
              <a:latin typeface="Frutiger 55 Roman"/>
            </a:endParaRPr>
          </a:p>
          <a:p>
            <a:pPr lvl="3" marL="1600200" indent="-228600">
              <a:lnSpc>
                <a:spcPct val="90000"/>
              </a:lnSpc>
              <a:spcBef>
                <a:spcPts val="1250"/>
              </a:spcBef>
              <a:spcAft>
                <a:spcPts val="374"/>
              </a:spcAft>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rPr>
              <a:t>Fourth Outline Level</a:t>
            </a:r>
            <a:endParaRPr b="0" lang="en-US" sz="2000" strike="noStrike" u="none">
              <a:solidFill>
                <a:srgbClr val="000000"/>
              </a:solidFill>
              <a:effectLst/>
              <a:uFillTx/>
              <a:latin typeface="Frutiger 55 Roman"/>
            </a:endParaRPr>
          </a:p>
          <a:p>
            <a:pPr lvl="4" marL="2057400" indent="-228600">
              <a:lnSpc>
                <a:spcPct val="90000"/>
              </a:lnSpc>
              <a:spcBef>
                <a:spcPts val="1250"/>
              </a:spcBef>
              <a:spcAft>
                <a:spcPts val="374"/>
              </a:spcAft>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rPr>
              <a:t>Fifth Outline Level</a:t>
            </a:r>
            <a:endParaRPr b="0" lang="en-US" sz="2000" strike="noStrike" u="none">
              <a:solidFill>
                <a:srgbClr val="000000"/>
              </a:solidFill>
              <a:effectLst/>
              <a:uFillTx/>
              <a:latin typeface="Frutiger 55 Roman"/>
            </a:endParaRPr>
          </a:p>
          <a:p>
            <a:pPr lvl="5" marL="2057400" indent="-228600">
              <a:lnSpc>
                <a:spcPct val="90000"/>
              </a:lnSpc>
              <a:spcBef>
                <a:spcPts val="1250"/>
              </a:spcBef>
              <a:spcAft>
                <a:spcPts val="374"/>
              </a:spcAft>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rPr>
              <a:t>Sixth Outline Level</a:t>
            </a:r>
            <a:endParaRPr b="0" lang="en-US" sz="2000" strike="noStrike" u="none">
              <a:solidFill>
                <a:srgbClr val="000000"/>
              </a:solidFill>
              <a:effectLst/>
              <a:uFillTx/>
              <a:latin typeface="Frutiger 55 Roman"/>
            </a:endParaRPr>
          </a:p>
          <a:p>
            <a:pPr lvl="6" marL="2057400" indent="-228600">
              <a:lnSpc>
                <a:spcPct val="90000"/>
              </a:lnSpc>
              <a:spcBef>
                <a:spcPts val="1250"/>
              </a:spcBef>
              <a:spcAft>
                <a:spcPts val="374"/>
              </a:spcAft>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rPr>
              <a:t>Seventh Outline Level</a:t>
            </a:r>
            <a:endParaRPr b="0" lang="en-US" sz="2000" strike="noStrike" u="none">
              <a:solidFill>
                <a:srgbClr val="000000"/>
              </a:solidFill>
              <a:effectLst/>
              <a:uFillTx/>
              <a:latin typeface="Frutiger 55 Roman"/>
            </a:endParaRPr>
          </a:p>
        </p:txBody>
      </p:sp>
      <p:sp>
        <p:nvSpPr>
          <p:cNvPr id="12" name=""/>
          <p:cNvSpPr/>
          <p:nvPr/>
        </p:nvSpPr>
        <p:spPr>
          <a:xfrm>
            <a:off x="8462880" y="6554880"/>
            <a:ext cx="917640" cy="276840"/>
          </a:xfrm>
          <a:prstGeom prst="rect">
            <a:avLst/>
          </a:prstGeom>
          <a:noFill/>
          <a:ln w="0">
            <a:noFill/>
          </a:ln>
        </p:spPr>
        <p:style>
          <a:lnRef idx="0"/>
          <a:fillRef idx="0"/>
          <a:effectRef idx="0"/>
          <a:fontRef idx="minor"/>
        </p:style>
        <p:txBody>
          <a:bodyPr wrap="none" lIns="90000" rIns="90000" tIns="46800" bIns="46800" anchor="t">
            <a:sp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C27F099-55B7-40E7-8E51-E54524CFC67E}" type="slidenum">
              <a:rPr b="1" lang="en-US" sz="1200" strike="noStrike" u="none">
                <a:solidFill>
                  <a:srgbClr val="006600"/>
                </a:solidFill>
                <a:effectLst/>
                <a:uFillTx/>
                <a:latin typeface="Frutiger 55 Roman"/>
              </a:rPr>
              <a:t>&lt;number&gt;</a:t>
            </a:fld>
            <a:endParaRPr b="0" lang="en-US" sz="1200" strike="noStrike" u="none">
              <a:solidFill>
                <a:srgbClr val="000000"/>
              </a:solidFill>
              <a:effectLst/>
              <a:uFillTx/>
              <a:latin typeface="Times New Roman"/>
            </a:endParaRPr>
          </a:p>
        </p:txBody>
      </p:sp>
      <p:sp>
        <p:nvSpPr>
          <p:cNvPr id="13" name=""/>
          <p:cNvSpPr/>
          <p:nvPr/>
        </p:nvSpPr>
        <p:spPr>
          <a:xfrm>
            <a:off x="634320" y="6659640"/>
            <a:ext cx="921960" cy="185400"/>
          </a:xfrm>
          <a:prstGeom prst="rect">
            <a:avLst/>
          </a:prstGeom>
          <a:noFill/>
          <a:ln w="0">
            <a:noFill/>
          </a:ln>
        </p:spPr>
        <p:style>
          <a:lnRef idx="0"/>
          <a:fillRef idx="0"/>
          <a:effectRef idx="0"/>
          <a:fontRef idx="minor"/>
        </p:style>
        <p:txBody>
          <a:bodyPr wrap="none" lIns="90000" rIns="90000" tIns="46800" bIns="46800" anchor="t">
            <a:sp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Arial"/>
              </a:rPr>
              <a:t>HPL_Bid_Justification</a:t>
            </a:r>
            <a:endParaRPr b="0" lang="en-US" sz="600" strike="noStrike" u="none">
              <a:solidFill>
                <a:srgbClr val="000000"/>
              </a:solidFill>
              <a:effectLst/>
              <a:uFillTx/>
              <a:latin typeface="Times New Roman"/>
            </a:endParaRPr>
          </a:p>
        </p:txBody>
      </p:sp>
      <p:sp>
        <p:nvSpPr>
          <p:cNvPr id="14" name=""/>
          <p:cNvSpPr/>
          <p:nvPr/>
        </p:nvSpPr>
        <p:spPr>
          <a:xfrm>
            <a:off x="698400" y="596880"/>
            <a:ext cx="8153640" cy="27000"/>
          </a:xfrm>
          <a:prstGeom prst="rect">
            <a:avLst/>
          </a:prstGeom>
          <a:gradFill rotWithShape="0">
            <a:gsLst>
              <a:gs pos="0">
                <a:srgbClr val="ffffff"/>
              </a:gs>
              <a:gs pos="100000">
                <a:srgbClr val="006600"/>
              </a:gs>
            </a:gsLst>
            <a:lin ang="10800000"/>
          </a:gradFill>
          <a:ln w="0">
            <a:noFill/>
          </a:ln>
        </p:spPr>
        <p:style>
          <a:lnRef idx="0"/>
          <a:fillRef idx="0"/>
          <a:effectRef idx="0"/>
          <a:fontRef idx="minor"/>
        </p:style>
        <p:txBody>
          <a:bodyPr wrap="none" lIns="90000" rIns="90000" tIns="-19800" bIns="-19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image" Target="../media/image3.png"/><Relationship Id="rId3" Type="http://schemas.openxmlformats.org/officeDocument/2006/relationships/image" Target="../media/image3.png"/><Relationship Id="rId4" Type="http://schemas.openxmlformats.org/officeDocument/2006/relationships/image" Target="../media/image3.png"/><Relationship Id="rId5" Type="http://schemas.openxmlformats.org/officeDocument/2006/relationships/image" Target="../media/image4.png"/><Relationship Id="rId6"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6.png"/><Relationship Id="rId3"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7.png"/><Relationship Id="rId3"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subTitle"/>
          </p:nvPr>
        </p:nvSpPr>
        <p:spPr>
          <a:xfrm>
            <a:off x="1390680" y="6245280"/>
            <a:ext cx="6400800" cy="350640"/>
          </a:xfrm>
          <a:prstGeom prst="rect">
            <a:avLst/>
          </a:prstGeom>
          <a:noFill/>
          <a:ln w="0">
            <a:noFill/>
          </a:ln>
        </p:spPr>
        <p:txBody>
          <a:bodyPr lIns="91440" rIns="91440" tIns="45720" bIns="4572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6600"/>
                </a:solidFill>
                <a:effectLst/>
                <a:uFillTx/>
                <a:latin typeface="Arial"/>
              </a:rPr>
              <a:t>December 21, 2000</a:t>
            </a:r>
            <a:endParaRPr b="0" lang="en-US" sz="1800" strike="noStrike" u="none">
              <a:solidFill>
                <a:srgbClr val="000000"/>
              </a:solidFill>
              <a:effectLst/>
              <a:uFillTx/>
              <a:latin typeface="Frutiger 55 Roman"/>
            </a:endParaRPr>
          </a:p>
        </p:txBody>
      </p:sp>
      <p:sp>
        <p:nvSpPr>
          <p:cNvPr id="20" name=""/>
          <p:cNvSpPr/>
          <p:nvPr/>
        </p:nvSpPr>
        <p:spPr>
          <a:xfrm>
            <a:off x="1170000" y="3530520"/>
            <a:ext cx="6848640" cy="114300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500" strike="noStrike" u="none">
                <a:solidFill>
                  <a:srgbClr val="006600"/>
                </a:solidFill>
                <a:effectLst/>
                <a:uFillTx/>
                <a:latin typeface="Arial"/>
              </a:rPr>
              <a:t> Project Triple-Lutz</a:t>
            </a:r>
            <a:br>
              <a:rPr sz="4500"/>
            </a:br>
            <a:endParaRPr b="0" lang="en-US" sz="4500" strike="noStrike" u="none">
              <a:solidFill>
                <a:srgbClr val="000000"/>
              </a:solidFill>
              <a:effectLst/>
              <a:uFillTx/>
              <a:latin typeface="Times New Roman"/>
            </a:endParaRPr>
          </a:p>
        </p:txBody>
      </p:sp>
      <p:pic>
        <p:nvPicPr>
          <p:cNvPr id="21" name="E_COLOR_R" descr=""/>
          <p:cNvPicPr/>
          <p:nvPr/>
        </p:nvPicPr>
        <p:blipFill>
          <a:blip r:embed="rId1"/>
          <a:stretch/>
        </p:blipFill>
        <p:spPr>
          <a:xfrm>
            <a:off x="3713040" y="852480"/>
            <a:ext cx="1435320" cy="1415880"/>
          </a:xfrm>
          <a:prstGeom prst="rect">
            <a:avLst/>
          </a:prstGeom>
          <a:noFill/>
          <a:ln w="0">
            <a:noFill/>
          </a:ln>
        </p:spPr>
      </p:pic>
      <p:sp>
        <p:nvSpPr>
          <p:cNvPr id="22" name=""/>
          <p:cNvSpPr/>
          <p:nvPr/>
        </p:nvSpPr>
        <p:spPr>
          <a:xfrm>
            <a:off x="1141560" y="4141800"/>
            <a:ext cx="6841800" cy="0"/>
          </a:xfrm>
          <a:prstGeom prst="line">
            <a:avLst/>
          </a:prstGeom>
          <a:ln w="9360">
            <a:solidFill>
              <a:srgbClr val="00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623880" y="20520"/>
            <a:ext cx="7772400" cy="7812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6600"/>
                </a:solidFill>
                <a:effectLst/>
                <a:uFillTx/>
                <a:latin typeface="Arial"/>
              </a:rPr>
              <a:t>HPL Sale Rationale</a:t>
            </a:r>
            <a:endParaRPr b="1" lang="en-US" sz="2800" strike="noStrike" u="none">
              <a:solidFill>
                <a:srgbClr val="006600"/>
              </a:solidFill>
              <a:effectLst/>
              <a:uFillTx/>
              <a:latin typeface="Frutiger 55 Roman"/>
            </a:endParaRPr>
          </a:p>
        </p:txBody>
      </p:sp>
      <p:sp>
        <p:nvSpPr>
          <p:cNvPr id="24" name="PlaceHolder 2"/>
          <p:cNvSpPr>
            <a:spLocks noGrp="1"/>
          </p:cNvSpPr>
          <p:nvPr>
            <p:ph/>
          </p:nvPr>
        </p:nvSpPr>
        <p:spPr>
          <a:xfrm>
            <a:off x="1004760" y="1015920"/>
            <a:ext cx="7772400" cy="4114800"/>
          </a:xfrm>
          <a:prstGeom prst="rect">
            <a:avLst/>
          </a:prstGeom>
          <a:noFill/>
          <a:ln w="0">
            <a:noFill/>
          </a:ln>
        </p:spPr>
        <p:txBody>
          <a:bodyPr lIns="90000" rIns="90000" tIns="46800" bIns="46800" anchor="t">
            <a:normAutofit fontScale="92500" lnSpcReduction="19999"/>
          </a:bodyPr>
          <a:p>
            <a:pPr marL="345960" indent="-345960" algn="just">
              <a:lnSpc>
                <a:spcPct val="90000"/>
              </a:lnSpc>
              <a:spcBef>
                <a:spcPts val="1349"/>
              </a:spcBef>
              <a:spcAft>
                <a:spcPts val="337"/>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A.</a:t>
            </a:r>
            <a:r>
              <a:rPr b="1" lang="en-US" sz="1800" strike="noStrike" u="sng">
                <a:solidFill>
                  <a:srgbClr val="000000"/>
                </a:solidFill>
                <a:effectLst/>
                <a:uFillTx/>
                <a:latin typeface="Arial"/>
              </a:rPr>
              <a:t>	</a:t>
            </a:r>
            <a:r>
              <a:rPr b="1" lang="en-US" sz="1800" strike="noStrike" u="sng">
                <a:solidFill>
                  <a:srgbClr val="000000"/>
                </a:solidFill>
                <a:effectLst/>
                <a:uFillTx/>
                <a:latin typeface="Arial"/>
              </a:rPr>
              <a:t>HPL Outlook</a:t>
            </a:r>
            <a:endParaRPr b="0" lang="en-US" sz="1800" strike="noStrike" u="none">
              <a:solidFill>
                <a:srgbClr val="000000"/>
              </a:solidFill>
              <a:effectLst/>
              <a:uFillTx/>
              <a:latin typeface="Frutiger 55 Roman"/>
            </a:endParaRPr>
          </a:p>
          <a:p>
            <a:pPr marL="345960" indent="-345960" algn="just">
              <a:lnSpc>
                <a:spcPct val="90000"/>
              </a:lnSpc>
              <a:spcBef>
                <a:spcPts val="1049"/>
              </a:spcBef>
              <a:spcAft>
                <a:spcPts val="264"/>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a:t>
            </a:r>
            <a:r>
              <a:rPr b="0" lang="en-US" sz="1400" strike="noStrike" u="none">
                <a:solidFill>
                  <a:srgbClr val="000000"/>
                </a:solidFill>
                <a:effectLst/>
                <a:uFillTx/>
                <a:latin typeface="Arial"/>
              </a:rPr>
              <a:t>	</a:t>
            </a:r>
            <a:r>
              <a:rPr b="0" lang="en-US" sz="1400" strike="noStrike" u="sng">
                <a:solidFill>
                  <a:srgbClr val="000000"/>
                </a:solidFill>
                <a:effectLst/>
                <a:uFillTx/>
                <a:latin typeface="Arial"/>
              </a:rPr>
              <a:t>Transport</a:t>
            </a:r>
            <a:r>
              <a:rPr b="0" lang="en-US" sz="1400" strike="noStrike" u="none">
                <a:solidFill>
                  <a:srgbClr val="000000"/>
                </a:solidFill>
                <a:effectLst/>
                <a:uFillTx/>
                <a:latin typeface="Arial"/>
              </a:rPr>
              <a:t> </a:t>
            </a:r>
            <a:endParaRPr b="0" lang="en-US" sz="1400" strike="noStrike" u="none">
              <a:solidFill>
                <a:srgbClr val="000000"/>
              </a:solidFill>
              <a:effectLst/>
              <a:uFillTx/>
              <a:latin typeface="Frutiger 55 Roman"/>
            </a:endParaRPr>
          </a:p>
          <a:p>
            <a:pPr lvl="1" marL="804960" indent="-112680" algn="just">
              <a:lnSpc>
                <a:spcPct val="100000"/>
              </a:lnSpc>
              <a:spcBef>
                <a:spcPts val="1049"/>
              </a:spcBef>
              <a:spcAft>
                <a:spcPts val="264"/>
              </a:spcAft>
              <a:buClr>
                <a:srgbClr val="0066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Declining margins due to compressing basis and pipe-on-pipe competition</a:t>
            </a:r>
            <a:endParaRPr b="0" lang="en-US" sz="1400" strike="noStrike" u="none">
              <a:solidFill>
                <a:srgbClr val="000000"/>
              </a:solidFill>
              <a:effectLst/>
              <a:uFillTx/>
              <a:latin typeface="Frutiger 55 Roman"/>
            </a:endParaRPr>
          </a:p>
          <a:p>
            <a:pPr lvl="1" marL="804960" indent="-112680" algn="just">
              <a:lnSpc>
                <a:spcPct val="100000"/>
              </a:lnSpc>
              <a:spcBef>
                <a:spcPts val="1049"/>
              </a:spcBef>
              <a:spcAft>
                <a:spcPts val="264"/>
              </a:spcAft>
              <a:buClr>
                <a:srgbClr val="0066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Lack of volume growth - capacity already nearly fully used</a:t>
            </a:r>
            <a:endParaRPr b="0" lang="en-US" sz="1400" strike="noStrike" u="none">
              <a:solidFill>
                <a:srgbClr val="000000"/>
              </a:solidFill>
              <a:effectLst/>
              <a:uFillTx/>
              <a:latin typeface="Frutiger 55 Roman"/>
            </a:endParaRPr>
          </a:p>
          <a:p>
            <a:pPr marL="345960" indent="-345960" algn="just">
              <a:lnSpc>
                <a:spcPct val="90000"/>
              </a:lnSpc>
              <a:spcBef>
                <a:spcPts val="1049"/>
              </a:spcBef>
              <a:spcAft>
                <a:spcPts val="264"/>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2.</a:t>
            </a:r>
            <a:r>
              <a:rPr b="0" lang="en-US" sz="1400" strike="noStrike" u="none">
                <a:solidFill>
                  <a:srgbClr val="000000"/>
                </a:solidFill>
                <a:effectLst/>
                <a:uFillTx/>
                <a:latin typeface="Arial"/>
              </a:rPr>
              <a:t>	</a:t>
            </a:r>
            <a:r>
              <a:rPr b="0" lang="en-US" sz="1400" strike="noStrike" u="sng">
                <a:solidFill>
                  <a:srgbClr val="000000"/>
                </a:solidFill>
                <a:effectLst/>
                <a:uFillTx/>
                <a:latin typeface="Arial"/>
              </a:rPr>
              <a:t>Sales &amp; Marketing</a:t>
            </a:r>
            <a:endParaRPr b="0" lang="en-US" sz="1400" strike="noStrike" u="none">
              <a:solidFill>
                <a:srgbClr val="000000"/>
              </a:solidFill>
              <a:effectLst/>
              <a:uFillTx/>
              <a:latin typeface="Frutiger 55 Roman"/>
            </a:endParaRPr>
          </a:p>
          <a:p>
            <a:pPr lvl="1" marL="804960" indent="-112680" algn="just">
              <a:lnSpc>
                <a:spcPct val="100000"/>
              </a:lnSpc>
              <a:spcBef>
                <a:spcPts val="1049"/>
              </a:spcBef>
              <a:spcAft>
                <a:spcPts val="264"/>
              </a:spcAft>
              <a:buClr>
                <a:srgbClr val="0066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Constrained by lack of supply</a:t>
            </a:r>
            <a:endParaRPr b="0" lang="en-US" sz="1400" strike="noStrike" u="none">
              <a:solidFill>
                <a:srgbClr val="000000"/>
              </a:solidFill>
              <a:effectLst/>
              <a:uFillTx/>
              <a:latin typeface="Frutiger 55 Roman"/>
            </a:endParaRPr>
          </a:p>
          <a:p>
            <a:pPr lvl="1" marL="804960" indent="-112680" algn="just">
              <a:lnSpc>
                <a:spcPct val="100000"/>
              </a:lnSpc>
              <a:spcBef>
                <a:spcPts val="1049"/>
              </a:spcBef>
              <a:spcAft>
                <a:spcPts val="264"/>
              </a:spcAft>
              <a:buClr>
                <a:srgbClr val="0066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Industrial margins meager</a:t>
            </a:r>
            <a:endParaRPr b="0" lang="en-US" sz="1400" strike="noStrike" u="none">
              <a:solidFill>
                <a:srgbClr val="000000"/>
              </a:solidFill>
              <a:effectLst/>
              <a:uFillTx/>
              <a:latin typeface="Frutiger 55 Roman"/>
            </a:endParaRPr>
          </a:p>
          <a:p>
            <a:pPr lvl="1" marL="804960" indent="-112680" algn="just">
              <a:lnSpc>
                <a:spcPct val="100000"/>
              </a:lnSpc>
              <a:spcBef>
                <a:spcPts val="1049"/>
              </a:spcBef>
              <a:spcAft>
                <a:spcPts val="264"/>
              </a:spcAft>
              <a:buClr>
                <a:srgbClr val="0066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IPP market requires meaningful capex investment</a:t>
            </a:r>
            <a:endParaRPr b="0" lang="en-US" sz="1400" strike="noStrike" u="none">
              <a:solidFill>
                <a:srgbClr val="000000"/>
              </a:solidFill>
              <a:effectLst/>
              <a:uFillTx/>
              <a:latin typeface="Frutiger 55 Roman"/>
            </a:endParaRPr>
          </a:p>
          <a:p>
            <a:pPr marL="345960" indent="-345960" algn="just">
              <a:lnSpc>
                <a:spcPct val="90000"/>
              </a:lnSpc>
              <a:spcBef>
                <a:spcPts val="1049"/>
              </a:spcBef>
              <a:spcAft>
                <a:spcPts val="264"/>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3.</a:t>
            </a:r>
            <a:r>
              <a:rPr b="0" lang="en-US" sz="1400" strike="noStrike" u="none">
                <a:solidFill>
                  <a:srgbClr val="000000"/>
                </a:solidFill>
                <a:effectLst/>
                <a:uFillTx/>
                <a:latin typeface="Arial"/>
              </a:rPr>
              <a:t>	</a:t>
            </a:r>
            <a:r>
              <a:rPr b="0" lang="en-US" sz="1400" strike="noStrike" u="sng">
                <a:solidFill>
                  <a:srgbClr val="000000"/>
                </a:solidFill>
                <a:effectLst/>
                <a:uFillTx/>
                <a:latin typeface="Arial"/>
              </a:rPr>
              <a:t>Supply</a:t>
            </a:r>
            <a:endParaRPr b="0" lang="en-US" sz="1400" strike="noStrike" u="none">
              <a:solidFill>
                <a:srgbClr val="000000"/>
              </a:solidFill>
              <a:effectLst/>
              <a:uFillTx/>
              <a:latin typeface="Frutiger 55 Roman"/>
            </a:endParaRPr>
          </a:p>
          <a:p>
            <a:pPr lvl="1" marL="804960" indent="-112680" algn="just">
              <a:lnSpc>
                <a:spcPct val="100000"/>
              </a:lnSpc>
              <a:spcBef>
                <a:spcPts val="1049"/>
              </a:spcBef>
              <a:spcAft>
                <a:spcPts val="264"/>
              </a:spcAft>
              <a:buClr>
                <a:srgbClr val="0066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Declining resource in South Texas</a:t>
            </a:r>
            <a:endParaRPr b="0" lang="en-US" sz="1400" strike="noStrike" u="none">
              <a:solidFill>
                <a:srgbClr val="000000"/>
              </a:solidFill>
              <a:effectLst/>
              <a:uFillTx/>
              <a:latin typeface="Frutiger 55 Roman"/>
            </a:endParaRPr>
          </a:p>
          <a:p>
            <a:pPr lvl="1" marL="804960" indent="-112680" algn="just">
              <a:lnSpc>
                <a:spcPct val="100000"/>
              </a:lnSpc>
              <a:spcBef>
                <a:spcPts val="1049"/>
              </a:spcBef>
              <a:spcAft>
                <a:spcPts val="264"/>
              </a:spcAft>
              <a:buClr>
                <a:srgbClr val="0066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Capex requirements - C0</a:t>
            </a:r>
            <a:r>
              <a:rPr b="0" lang="en-US" sz="1400" strike="noStrike" u="none" baseline="-25000">
                <a:solidFill>
                  <a:srgbClr val="000000"/>
                </a:solidFill>
                <a:effectLst/>
                <a:uFillTx/>
                <a:latin typeface="Arial"/>
              </a:rPr>
              <a:t>2</a:t>
            </a:r>
            <a:r>
              <a:rPr b="0" lang="en-US" sz="1400" strike="noStrike" u="none">
                <a:solidFill>
                  <a:srgbClr val="000000"/>
                </a:solidFill>
                <a:effectLst/>
                <a:uFillTx/>
                <a:latin typeface="Arial"/>
              </a:rPr>
              <a:t>, expensive well connects</a:t>
            </a:r>
            <a:endParaRPr b="0" lang="en-US" sz="1400" strike="noStrike" u="none">
              <a:solidFill>
                <a:srgbClr val="000000"/>
              </a:solidFill>
              <a:effectLst/>
              <a:uFillTx/>
              <a:latin typeface="Frutiger 55 Roman"/>
            </a:endParaRPr>
          </a:p>
          <a:p>
            <a:pPr marL="345960" indent="-345960" algn="just">
              <a:lnSpc>
                <a:spcPct val="90000"/>
              </a:lnSpc>
              <a:spcBef>
                <a:spcPts val="1049"/>
              </a:spcBef>
              <a:spcAft>
                <a:spcPts val="264"/>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4.</a:t>
            </a:r>
            <a:r>
              <a:rPr b="0" lang="en-US" sz="1400" strike="noStrike" u="none">
                <a:solidFill>
                  <a:srgbClr val="000000"/>
                </a:solidFill>
                <a:effectLst/>
                <a:uFillTx/>
                <a:latin typeface="Arial"/>
              </a:rPr>
              <a:t>	</a:t>
            </a:r>
            <a:r>
              <a:rPr b="0" lang="en-US" sz="1400" strike="noStrike" u="sng">
                <a:solidFill>
                  <a:srgbClr val="000000"/>
                </a:solidFill>
                <a:effectLst/>
                <a:uFillTx/>
                <a:latin typeface="Arial"/>
              </a:rPr>
              <a:t>FASB 121 Risk for Goodwill</a:t>
            </a:r>
            <a:endParaRPr b="0" lang="en-US" sz="1400" strike="noStrike" u="none">
              <a:solidFill>
                <a:srgbClr val="000000"/>
              </a:solidFill>
              <a:effectLst/>
              <a:uFillTx/>
              <a:latin typeface="Frutiger 55 Roman"/>
            </a:endParaRPr>
          </a:p>
          <a:p>
            <a:pPr lvl="1" marL="804960" indent="-112680" algn="just">
              <a:lnSpc>
                <a:spcPct val="100000"/>
              </a:lnSpc>
              <a:spcBef>
                <a:spcPts val="1049"/>
              </a:spcBef>
              <a:spcAft>
                <a:spcPts val="264"/>
              </a:spcAft>
              <a:buClr>
                <a:srgbClr val="0066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Entex Renegotiation in 2007</a:t>
            </a:r>
            <a:endParaRPr b="0" lang="en-US" sz="1400" strike="noStrike" u="none">
              <a:solidFill>
                <a:srgbClr val="000000"/>
              </a:solidFill>
              <a:effectLst/>
              <a:uFillTx/>
              <a:latin typeface="Frutiger 55 Roman"/>
            </a:endParaRPr>
          </a:p>
          <a:p>
            <a:pPr lvl="1" marL="804960" indent="0" algn="just">
              <a:lnSpc>
                <a:spcPct val="100000"/>
              </a:lnSpc>
              <a:spcBef>
                <a:spcPts val="1049"/>
              </a:spcBef>
              <a:spcAft>
                <a:spcPts val="264"/>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lvl="1" marL="804960" indent="0" algn="just">
              <a:lnSpc>
                <a:spcPct val="100000"/>
              </a:lnSpc>
              <a:spcBef>
                <a:spcPts val="1049"/>
              </a:spcBef>
              <a:spcAft>
                <a:spcPts val="264"/>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623880" y="20520"/>
            <a:ext cx="7772400" cy="7812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6600"/>
                </a:solidFill>
                <a:effectLst/>
                <a:uFillTx/>
                <a:latin typeface="Arial"/>
              </a:rPr>
              <a:t>HPL Sale Rationale</a:t>
            </a:r>
            <a:endParaRPr b="1" lang="en-US" sz="2800" strike="noStrike" u="none">
              <a:solidFill>
                <a:srgbClr val="006600"/>
              </a:solidFill>
              <a:effectLst/>
              <a:uFillTx/>
              <a:latin typeface="Frutiger 55 Roman"/>
            </a:endParaRPr>
          </a:p>
        </p:txBody>
      </p:sp>
      <p:sp>
        <p:nvSpPr>
          <p:cNvPr id="26" name="PlaceHolder 2"/>
          <p:cNvSpPr>
            <a:spLocks noGrp="1"/>
          </p:cNvSpPr>
          <p:nvPr>
            <p:ph/>
          </p:nvPr>
        </p:nvSpPr>
        <p:spPr>
          <a:xfrm>
            <a:off x="1004760" y="1015920"/>
            <a:ext cx="7772400" cy="4114800"/>
          </a:xfrm>
          <a:prstGeom prst="rect">
            <a:avLst/>
          </a:prstGeom>
          <a:noFill/>
          <a:ln w="0">
            <a:noFill/>
          </a:ln>
        </p:spPr>
        <p:txBody>
          <a:bodyPr lIns="90000" rIns="90000" tIns="46800" bIns="46800" anchor="t">
            <a:normAutofit/>
          </a:bodyPr>
          <a:p>
            <a:pPr marL="345960" indent="-345960" algn="just">
              <a:lnSpc>
                <a:spcPct val="90000"/>
              </a:lnSpc>
              <a:spcBef>
                <a:spcPts val="1349"/>
              </a:spcBef>
              <a:spcAft>
                <a:spcPts val="337"/>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B.</a:t>
            </a:r>
            <a:r>
              <a:rPr b="1" lang="en-US" sz="1800" strike="noStrike" u="none">
                <a:solidFill>
                  <a:srgbClr val="000000"/>
                </a:solidFill>
                <a:effectLst/>
                <a:uFillTx/>
                <a:latin typeface="Arial"/>
              </a:rPr>
              <a:t>	</a:t>
            </a:r>
            <a:r>
              <a:rPr b="1" lang="en-US" sz="1800" strike="noStrike" u="sng">
                <a:solidFill>
                  <a:srgbClr val="000000"/>
                </a:solidFill>
                <a:effectLst/>
                <a:uFillTx/>
                <a:latin typeface="Arial"/>
              </a:rPr>
              <a:t>Financial</a:t>
            </a:r>
            <a:endParaRPr b="0" lang="en-US" sz="1800" strike="noStrike" u="none">
              <a:solidFill>
                <a:srgbClr val="000000"/>
              </a:solidFill>
              <a:effectLst/>
              <a:uFillTx/>
              <a:latin typeface="Frutiger 55 Roman"/>
            </a:endParaRPr>
          </a:p>
          <a:p>
            <a:pPr marL="345960" indent="-345960" algn="just">
              <a:lnSpc>
                <a:spcPct val="90000"/>
              </a:lnSpc>
              <a:spcBef>
                <a:spcPts val="1049"/>
              </a:spcBef>
              <a:spcAft>
                <a:spcPts val="264"/>
              </a:spcAft>
              <a:buClr>
                <a:srgbClr val="006600"/>
              </a:buClr>
              <a:buSzPct val="8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Very Attractive Price</a:t>
            </a:r>
            <a:endParaRPr b="0" lang="en-US" sz="1400" strike="noStrike" u="none">
              <a:solidFill>
                <a:srgbClr val="000000"/>
              </a:solidFill>
              <a:effectLst/>
              <a:uFillTx/>
              <a:latin typeface="Frutiger 55 Roman"/>
            </a:endParaRPr>
          </a:p>
          <a:p>
            <a:pPr marL="345960" indent="-345960" algn="just">
              <a:lnSpc>
                <a:spcPct val="90000"/>
              </a:lnSpc>
              <a:spcBef>
                <a:spcPts val="1049"/>
              </a:spcBef>
              <a:spcAft>
                <a:spcPts val="264"/>
              </a:spcAft>
              <a:buClr>
                <a:srgbClr val="006600"/>
              </a:buClr>
              <a:buSzPct val="8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Accretive to Earnings and ROCE</a:t>
            </a:r>
            <a:endParaRPr b="0" lang="en-US" sz="1400" strike="noStrike" u="none">
              <a:solidFill>
                <a:srgbClr val="000000"/>
              </a:solidFill>
              <a:effectLst/>
              <a:uFillTx/>
              <a:latin typeface="Frutiger 55 Roman"/>
            </a:endParaRPr>
          </a:p>
          <a:p>
            <a:pPr marL="345960" indent="-345960" algn="just">
              <a:lnSpc>
                <a:spcPct val="90000"/>
              </a:lnSpc>
              <a:spcBef>
                <a:spcPts val="1049"/>
              </a:spcBef>
              <a:spcAft>
                <a:spcPts val="264"/>
              </a:spcAft>
              <a:buClr>
                <a:srgbClr val="006600"/>
              </a:buClr>
              <a:buSzPct val="8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Generates $325 million in cash for redeployment</a:t>
            </a:r>
            <a:endParaRPr b="0" lang="en-US" sz="1400" strike="noStrike" u="none">
              <a:solidFill>
                <a:srgbClr val="000000"/>
              </a:solidFill>
              <a:effectLst/>
              <a:uFillTx/>
              <a:latin typeface="Frutiger 55 Roman"/>
            </a:endParaRPr>
          </a:p>
          <a:p>
            <a:pPr marL="345960" indent="-345960" algn="just">
              <a:lnSpc>
                <a:spcPct val="90000"/>
              </a:lnSpc>
              <a:spcBef>
                <a:spcPts val="1049"/>
              </a:spcBef>
              <a:spcAft>
                <a:spcPts val="264"/>
              </a:spcAft>
              <a:buClr>
                <a:srgbClr val="006600"/>
              </a:buClr>
              <a:buSzPct val="8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Accretive to management time and attention - labor-intensive asset</a:t>
            </a:r>
            <a:endParaRPr b="0" lang="en-US" sz="1400" strike="noStrike" u="none">
              <a:solidFill>
                <a:srgbClr val="000000"/>
              </a:solidFill>
              <a:effectLst/>
              <a:uFillTx/>
              <a:latin typeface="Frutiger 55 Roman"/>
            </a:endParaRPr>
          </a:p>
          <a:p>
            <a:pPr marL="345960" indent="-345960" algn="just">
              <a:lnSpc>
                <a:spcPct val="90000"/>
              </a:lnSpc>
              <a:spcBef>
                <a:spcPts val="1049"/>
              </a:spcBef>
              <a:spcAft>
                <a:spcPts val="264"/>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5960" indent="-345960" algn="just">
              <a:lnSpc>
                <a:spcPct val="90000"/>
              </a:lnSpc>
              <a:spcBef>
                <a:spcPts val="1349"/>
              </a:spcBef>
              <a:spcAft>
                <a:spcPts val="337"/>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  </a:t>
            </a:r>
            <a:r>
              <a:rPr b="1" lang="en-US" sz="1800" strike="noStrike" u="sng">
                <a:solidFill>
                  <a:srgbClr val="000000"/>
                </a:solidFill>
                <a:effectLst/>
                <a:uFillTx/>
                <a:latin typeface="Arial"/>
              </a:rPr>
              <a:t>Network/Market-Making Strategy</a:t>
            </a:r>
            <a:endParaRPr b="0" lang="en-US" sz="1800" strike="noStrike" u="none">
              <a:solidFill>
                <a:srgbClr val="000000"/>
              </a:solidFill>
              <a:effectLst/>
              <a:uFillTx/>
              <a:latin typeface="Frutiger 55 Roman"/>
            </a:endParaRPr>
          </a:p>
          <a:p>
            <a:pPr marL="345960" indent="-345960" algn="just">
              <a:lnSpc>
                <a:spcPct val="90000"/>
              </a:lnSpc>
              <a:spcBef>
                <a:spcPts val="1049"/>
              </a:spcBef>
              <a:spcAft>
                <a:spcPts val="264"/>
              </a:spcAft>
              <a:buClr>
                <a:srgbClr val="006600"/>
              </a:buClr>
              <a:buSzPct val="8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Will not affect our ability to make markets or grow our commodity and services business</a:t>
            </a:r>
            <a:endParaRPr b="0" lang="en-US" sz="1400" strike="noStrike" u="none">
              <a:solidFill>
                <a:srgbClr val="000000"/>
              </a:solidFill>
              <a:effectLst/>
              <a:uFillTx/>
              <a:latin typeface="Frutiger 55 Roman"/>
            </a:endParaRPr>
          </a:p>
          <a:p>
            <a:pPr marL="345960" indent="-345960" algn="just">
              <a:lnSpc>
                <a:spcPct val="90000"/>
              </a:lnSpc>
              <a:spcBef>
                <a:spcPts val="1049"/>
              </a:spcBef>
              <a:spcAft>
                <a:spcPts val="264"/>
              </a:spcAft>
              <a:buClr>
                <a:srgbClr val="006600"/>
              </a:buClr>
              <a:buSzPct val="8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Flexibility - No longer protecting an asset position</a:t>
            </a:r>
            <a:endParaRPr b="0" lang="en-US" sz="1400" strike="noStrike" u="none">
              <a:solidFill>
                <a:srgbClr val="000000"/>
              </a:solidFill>
              <a:effectLst/>
              <a:uFillTx/>
              <a:latin typeface="Frutiger 55 Roman"/>
            </a:endParaRPr>
          </a:p>
          <a:p>
            <a:pPr marL="345960" indent="-345960" algn="just">
              <a:lnSpc>
                <a:spcPct val="90000"/>
              </a:lnSpc>
              <a:spcBef>
                <a:spcPts val="1049"/>
              </a:spcBef>
              <a:spcAft>
                <a:spcPts val="264"/>
              </a:spcAft>
              <a:buClr>
                <a:srgbClr val="006600"/>
              </a:buClr>
              <a:buSzPct val="8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000000"/>
                </a:solidFill>
                <a:effectLst/>
                <a:uFillTx/>
                <a:latin typeface="Arial"/>
              </a:rPr>
              <a:t>Will</a:t>
            </a:r>
            <a:r>
              <a:rPr b="0" lang="en-US" sz="1400" strike="noStrike" u="none">
                <a:solidFill>
                  <a:srgbClr val="000000"/>
                </a:solidFill>
                <a:effectLst/>
                <a:uFillTx/>
                <a:latin typeface="Arial"/>
              </a:rPr>
              <a:t> affect volumes (1.8 Bcf/d); mitigated by EOL volume growth</a:t>
            </a:r>
            <a:endParaRPr b="0" lang="en-US" sz="1400" strike="noStrike" u="none">
              <a:solidFill>
                <a:srgbClr val="000000"/>
              </a:solidFill>
              <a:effectLst/>
              <a:uFillTx/>
              <a:latin typeface="Frutiger 55 Roman"/>
            </a:endParaRPr>
          </a:p>
          <a:p>
            <a:pPr lvl="1" marL="804960" indent="0" algn="just">
              <a:lnSpc>
                <a:spcPct val="100000"/>
              </a:lnSpc>
              <a:spcBef>
                <a:spcPts val="1049"/>
              </a:spcBef>
              <a:spcAft>
                <a:spcPts val="264"/>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
          <p:cNvSpPr/>
          <p:nvPr/>
        </p:nvSpPr>
        <p:spPr>
          <a:xfrm>
            <a:off x="6527880" y="1384200"/>
            <a:ext cx="0" cy="3812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 name="PlaceHolder 1"/>
          <p:cNvSpPr>
            <a:spLocks noGrp="1"/>
          </p:cNvSpPr>
          <p:nvPr>
            <p:ph type="title"/>
          </p:nvPr>
        </p:nvSpPr>
        <p:spPr>
          <a:xfrm>
            <a:off x="611280" y="20520"/>
            <a:ext cx="7772400" cy="7812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6600"/>
                </a:solidFill>
                <a:effectLst/>
                <a:uFillTx/>
                <a:latin typeface="Arial"/>
              </a:rPr>
              <a:t>Transaction Summary</a:t>
            </a:r>
            <a:endParaRPr b="1" lang="en-US" sz="2800" strike="noStrike" u="none">
              <a:solidFill>
                <a:srgbClr val="006600"/>
              </a:solidFill>
              <a:effectLst/>
              <a:uFillTx/>
              <a:latin typeface="Frutiger 55 Roman"/>
            </a:endParaRPr>
          </a:p>
        </p:txBody>
      </p:sp>
      <p:sp>
        <p:nvSpPr>
          <p:cNvPr id="29" name=""/>
          <p:cNvSpPr/>
          <p:nvPr/>
        </p:nvSpPr>
        <p:spPr>
          <a:xfrm>
            <a:off x="1943280" y="1663560"/>
            <a:ext cx="1752480" cy="533520"/>
          </a:xfrm>
          <a:prstGeom prst="rect">
            <a:avLst/>
          </a:prstGeom>
          <a:blipFill rotWithShape="0">
            <a:blip r:embed="rId1"/>
            <a:srcRect/>
            <a:stretch/>
          </a:blip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Narrow"/>
              </a:rPr>
              <a:t>ENE</a:t>
            </a:r>
            <a:endParaRPr b="0" lang="en-US" sz="1400" strike="noStrike" u="none">
              <a:solidFill>
                <a:srgbClr val="000000"/>
              </a:solidFill>
              <a:effectLst/>
              <a:uFillTx/>
              <a:latin typeface="Times New Roman"/>
            </a:endParaRPr>
          </a:p>
        </p:txBody>
      </p:sp>
      <p:sp>
        <p:nvSpPr>
          <p:cNvPr id="30" name=""/>
          <p:cNvSpPr/>
          <p:nvPr/>
        </p:nvSpPr>
        <p:spPr>
          <a:xfrm>
            <a:off x="5668920" y="774720"/>
            <a:ext cx="1752480" cy="533520"/>
          </a:xfrm>
          <a:prstGeom prst="rect">
            <a:avLst/>
          </a:prstGeom>
          <a:blipFill rotWithShape="0">
            <a:blip r:embed="rId2"/>
            <a:srcRect/>
            <a:stretch/>
          </a:blip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Narrow"/>
              </a:rPr>
              <a:t>AEP</a:t>
            </a:r>
            <a:endParaRPr b="0" lang="en-US" sz="1400" strike="noStrike" u="none">
              <a:solidFill>
                <a:srgbClr val="000000"/>
              </a:solidFill>
              <a:effectLst/>
              <a:uFillTx/>
              <a:latin typeface="Times New Roman"/>
            </a:endParaRPr>
          </a:p>
        </p:txBody>
      </p:sp>
      <p:sp>
        <p:nvSpPr>
          <p:cNvPr id="31" name=""/>
          <p:cNvSpPr/>
          <p:nvPr/>
        </p:nvSpPr>
        <p:spPr>
          <a:xfrm>
            <a:off x="5626080" y="1765440"/>
            <a:ext cx="1752480" cy="533160"/>
          </a:xfrm>
          <a:prstGeom prst="rect">
            <a:avLst/>
          </a:prstGeom>
          <a:blipFill rotWithShape="0">
            <a:blip r:embed="rId3"/>
            <a:srcRect/>
            <a:stretch/>
          </a:blip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Narrow"/>
              </a:rPr>
              <a:t>SPE</a:t>
            </a:r>
            <a:endParaRPr b="0" lang="en-US" sz="1400" strike="noStrike" u="none">
              <a:solidFill>
                <a:srgbClr val="000000"/>
              </a:solidFill>
              <a:effectLst/>
              <a:uFillTx/>
              <a:latin typeface="Times New Roman"/>
            </a:endParaRPr>
          </a:p>
        </p:txBody>
      </p:sp>
      <p:sp>
        <p:nvSpPr>
          <p:cNvPr id="32" name=""/>
          <p:cNvSpPr/>
          <p:nvPr/>
        </p:nvSpPr>
        <p:spPr>
          <a:xfrm>
            <a:off x="1943280" y="2527200"/>
            <a:ext cx="1752480" cy="533520"/>
          </a:xfrm>
          <a:prstGeom prst="rect">
            <a:avLst/>
          </a:prstGeom>
          <a:blipFill rotWithShape="0">
            <a:blip r:embed="rId4"/>
            <a:srcRect/>
            <a:stretch/>
          </a:blip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Narrow"/>
              </a:rPr>
              <a:t>LeaseCo</a:t>
            </a:r>
            <a:endParaRPr b="0" lang="en-US" sz="1400" strike="noStrike" u="none">
              <a:solidFill>
                <a:srgbClr val="000000"/>
              </a:solidFill>
              <a:effectLst/>
              <a:uFillTx/>
              <a:latin typeface="Times New Roman"/>
            </a:endParaRPr>
          </a:p>
        </p:txBody>
      </p:sp>
      <p:sp>
        <p:nvSpPr>
          <p:cNvPr id="33" name=""/>
          <p:cNvSpPr/>
          <p:nvPr/>
        </p:nvSpPr>
        <p:spPr>
          <a:xfrm>
            <a:off x="3980160" y="1552680"/>
            <a:ext cx="10231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$332.5mm</a:t>
            </a:r>
            <a:endParaRPr b="0" lang="en-US" sz="1400" strike="noStrike" u="none">
              <a:solidFill>
                <a:srgbClr val="000000"/>
              </a:solidFill>
              <a:effectLst/>
              <a:uFillTx/>
              <a:latin typeface="Times New Roman"/>
            </a:endParaRPr>
          </a:p>
        </p:txBody>
      </p:sp>
      <p:sp>
        <p:nvSpPr>
          <p:cNvPr id="34" name=""/>
          <p:cNvSpPr/>
          <p:nvPr/>
        </p:nvSpPr>
        <p:spPr>
          <a:xfrm>
            <a:off x="3657600" y="1855800"/>
            <a:ext cx="2052720" cy="7344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Stock of HPL (Non Houston)</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35" name=""/>
          <p:cNvSpPr/>
          <p:nvPr/>
        </p:nvSpPr>
        <p:spPr>
          <a:xfrm>
            <a:off x="2247840" y="3454560"/>
            <a:ext cx="1143000" cy="914400"/>
          </a:xfrm>
          <a:prstGeom prst="ellipse">
            <a:avLst/>
          </a:prstGeom>
          <a:blipFill rotWithShape="0">
            <a:blip r:embed="rId5"/>
            <a:srcRect/>
            <a:stretch/>
          </a:blip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Narrow"/>
              </a:rPr>
              <a:t>Bammel &amp;</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Narrow"/>
              </a:rPr>
              <a:t>Houston Loop</a:t>
            </a:r>
            <a:br>
              <a:rPr sz="1400"/>
            </a:br>
            <a:r>
              <a:rPr b="1" lang="en-US" sz="1400" strike="noStrike" u="none">
                <a:solidFill>
                  <a:srgbClr val="000000"/>
                </a:solidFill>
                <a:effectLst/>
                <a:uFillTx/>
                <a:latin typeface="Arial Narrow"/>
              </a:rPr>
              <a:t>Assets</a:t>
            </a:r>
            <a:endParaRPr b="0" lang="en-US" sz="1400" strike="noStrike" u="none">
              <a:solidFill>
                <a:srgbClr val="000000"/>
              </a:solidFill>
              <a:effectLst/>
              <a:uFillTx/>
              <a:latin typeface="Times New Roman"/>
            </a:endParaRPr>
          </a:p>
        </p:txBody>
      </p:sp>
      <p:sp>
        <p:nvSpPr>
          <p:cNvPr id="36" name=""/>
          <p:cNvSpPr/>
          <p:nvPr/>
        </p:nvSpPr>
        <p:spPr>
          <a:xfrm rot="20932200">
            <a:off x="4316040" y="2730600"/>
            <a:ext cx="1558440" cy="414360"/>
          </a:xfrm>
          <a:prstGeom prst="rect">
            <a:avLst/>
          </a:prstGeom>
          <a:noFill/>
          <a:ln w="0">
            <a:noFill/>
          </a:ln>
        </p:spPr>
        <p:style>
          <a:lnRef idx="0"/>
          <a:fillRef idx="0"/>
          <a:effectRef idx="0"/>
          <a:fontRef idx="minor"/>
        </p:style>
        <p:txBody>
          <a:bodyPr wrap="none" lIns="90000" rIns="90000" tIns="46800" bIns="46800" anchor="t">
            <a:spAutoFit/>
          </a:bodyPr>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$25.5 mm annual</a:t>
            </a:r>
            <a:endParaRPr b="0" lang="en-US" sz="1400" strike="noStrike" u="none">
              <a:solidFill>
                <a:srgbClr val="000000"/>
              </a:solidFill>
              <a:effectLst/>
              <a:uFillTx/>
              <a:latin typeface="Times New Roman"/>
            </a:endParaRPr>
          </a:p>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 lease payments</a:t>
            </a:r>
            <a:endParaRPr b="0" lang="en-US" sz="1400" strike="noStrike" u="none">
              <a:solidFill>
                <a:srgbClr val="000000"/>
              </a:solidFill>
              <a:effectLst/>
              <a:uFillTx/>
              <a:latin typeface="Times New Roman"/>
            </a:endParaRPr>
          </a:p>
        </p:txBody>
      </p:sp>
      <p:sp>
        <p:nvSpPr>
          <p:cNvPr id="37" name=""/>
          <p:cNvSpPr/>
          <p:nvPr/>
        </p:nvSpPr>
        <p:spPr>
          <a:xfrm rot="20897400">
            <a:off x="4150080" y="2309760"/>
            <a:ext cx="6663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Lease</a:t>
            </a:r>
            <a:endParaRPr b="0" lang="en-US" sz="1400" strike="noStrike" u="none">
              <a:solidFill>
                <a:srgbClr val="000000"/>
              </a:solidFill>
              <a:effectLst/>
              <a:uFillTx/>
              <a:latin typeface="Times New Roman"/>
            </a:endParaRPr>
          </a:p>
        </p:txBody>
      </p:sp>
      <p:sp>
        <p:nvSpPr>
          <p:cNvPr id="38" name=""/>
          <p:cNvSpPr/>
          <p:nvPr/>
        </p:nvSpPr>
        <p:spPr>
          <a:xfrm>
            <a:off x="2806560" y="2184480"/>
            <a:ext cx="0" cy="3556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 name=""/>
          <p:cNvSpPr/>
          <p:nvPr/>
        </p:nvSpPr>
        <p:spPr>
          <a:xfrm>
            <a:off x="977760" y="4444920"/>
            <a:ext cx="7302600" cy="2259720"/>
          </a:xfrm>
          <a:prstGeom prst="rect">
            <a:avLst/>
          </a:prstGeom>
          <a:noFill/>
          <a:ln w="0">
            <a:noFill/>
          </a:ln>
        </p:spPr>
        <p:style>
          <a:lnRef idx="0"/>
          <a:fillRef idx="0"/>
          <a:effectRef idx="0"/>
          <a:fontRef idx="minor"/>
        </p:style>
        <p:txBody>
          <a:bodyPr lIns="90000" rIns="90000" tIns="46800" bIns="46800" anchor="t">
            <a:spAutoFit/>
          </a:bodyPr>
          <a:p>
            <a:pPr marL="228600" indent="-228600">
              <a:lnSpc>
                <a:spcPct val="100000"/>
              </a:lnSpc>
              <a:spcBef>
                <a:spcPts val="1049"/>
              </a:spcBef>
              <a:buClr>
                <a:srgbClr val="006600"/>
              </a:buClr>
              <a:buFont typeface="Marlett" charset="2"/>
              <a:buChar char=""/>
              <a:tabLst>
                <a:tab algn="l" pos="1778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 transaction will be structured as a sale of common stock of HPL.  Enron intends to provide a tax “step-up” under Section 338(h)(10) of the Internal Revenue Code.</a:t>
            </a:r>
            <a:endParaRPr b="0" lang="en-US" sz="1400" strike="noStrike" u="none">
              <a:solidFill>
                <a:srgbClr val="000000"/>
              </a:solidFill>
              <a:effectLst/>
              <a:uFillTx/>
              <a:latin typeface="Times New Roman"/>
            </a:endParaRPr>
          </a:p>
          <a:p>
            <a:pPr marL="228600" indent="-228600">
              <a:lnSpc>
                <a:spcPct val="100000"/>
              </a:lnSpc>
              <a:spcBef>
                <a:spcPts val="1049"/>
              </a:spcBef>
              <a:buClr>
                <a:srgbClr val="006600"/>
              </a:buClr>
              <a:buFont typeface="Marlett" charset="2"/>
              <a:buChar char=""/>
              <a:tabLst>
                <a:tab algn="l" pos="1778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 connection with the transaction, a newly formed affiliate of Enron (“LeaseCo”) will enter into a thirty-year operating lease (the “Lease”) with HPL pursuant to which HPL will lease the Houston Loop, the Texas City Loop, and the Bammel Storage Facility (the “Leased Assets”) from LeaseCo for $25.5 million per year.  The lease will contain an extension at $25.5 million/year, allowing buyer the right to extend the lease an additional 20 years.</a:t>
            </a:r>
            <a:endParaRPr b="0" lang="en-US" sz="1400" strike="noStrike" u="none">
              <a:solidFill>
                <a:srgbClr val="000000"/>
              </a:solidFill>
              <a:effectLst/>
              <a:uFillTx/>
              <a:latin typeface="Times New Roman"/>
            </a:endParaRPr>
          </a:p>
          <a:p>
            <a:pPr marL="228600" indent="-228600">
              <a:lnSpc>
                <a:spcPct val="100000"/>
              </a:lnSpc>
              <a:spcBef>
                <a:spcPts val="876"/>
              </a:spcBef>
              <a:tabLst>
                <a:tab algn="l" pos="0"/>
                <a:tab algn="l" pos="1778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40" name=""/>
          <p:cNvSpPr/>
          <p:nvPr/>
        </p:nvSpPr>
        <p:spPr>
          <a:xfrm flipH="1">
            <a:off x="3695760" y="1828800"/>
            <a:ext cx="19051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 name=""/>
          <p:cNvSpPr/>
          <p:nvPr/>
        </p:nvSpPr>
        <p:spPr>
          <a:xfrm>
            <a:off x="3695760" y="2133720"/>
            <a:ext cx="19400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2" name=""/>
          <p:cNvSpPr/>
          <p:nvPr/>
        </p:nvSpPr>
        <p:spPr>
          <a:xfrm>
            <a:off x="6532200" y="1447920"/>
            <a:ext cx="1181880" cy="254160"/>
          </a:xfrm>
          <a:prstGeom prst="rect">
            <a:avLst/>
          </a:prstGeom>
          <a:noFill/>
          <a:ln w="0">
            <a:noFill/>
          </a:ln>
        </p:spPr>
        <p:style>
          <a:lnRef idx="0"/>
          <a:fillRef idx="0"/>
          <a:effectRef idx="0"/>
          <a:fontRef idx="minor"/>
        </p:style>
        <p:txBody>
          <a:bodyPr wrap="none" lIns="90000" rIns="90000" tIns="46800" bIns="46800" anchor="t">
            <a:spAutoFit/>
          </a:bodyPr>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100% Equity</a:t>
            </a:r>
            <a:endParaRPr b="0" lang="en-US" sz="1400" strike="noStrike" u="none">
              <a:solidFill>
                <a:srgbClr val="000000"/>
              </a:solidFill>
              <a:effectLst/>
              <a:uFillTx/>
              <a:latin typeface="Times New Roman"/>
            </a:endParaRPr>
          </a:p>
        </p:txBody>
      </p:sp>
      <p:sp>
        <p:nvSpPr>
          <p:cNvPr id="43" name=""/>
          <p:cNvSpPr/>
          <p:nvPr/>
        </p:nvSpPr>
        <p:spPr>
          <a:xfrm>
            <a:off x="2760120" y="2260440"/>
            <a:ext cx="1181880" cy="254160"/>
          </a:xfrm>
          <a:prstGeom prst="rect">
            <a:avLst/>
          </a:prstGeom>
          <a:noFill/>
          <a:ln w="0">
            <a:noFill/>
          </a:ln>
        </p:spPr>
        <p:style>
          <a:lnRef idx="0"/>
          <a:fillRef idx="0"/>
          <a:effectRef idx="0"/>
          <a:fontRef idx="minor"/>
        </p:style>
        <p:txBody>
          <a:bodyPr wrap="none" lIns="90000" rIns="90000" tIns="46800" bIns="46800" anchor="t">
            <a:spAutoFit/>
          </a:bodyPr>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100% Equity</a:t>
            </a:r>
            <a:endParaRPr b="0" lang="en-US" sz="1400" strike="noStrike" u="none">
              <a:solidFill>
                <a:srgbClr val="000000"/>
              </a:solidFill>
              <a:effectLst/>
              <a:uFillTx/>
              <a:latin typeface="Times New Roman"/>
            </a:endParaRPr>
          </a:p>
        </p:txBody>
      </p:sp>
      <p:sp>
        <p:nvSpPr>
          <p:cNvPr id="44" name=""/>
          <p:cNvSpPr/>
          <p:nvPr/>
        </p:nvSpPr>
        <p:spPr>
          <a:xfrm>
            <a:off x="2793960" y="3060720"/>
            <a:ext cx="0" cy="3808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5" name=""/>
          <p:cNvSpPr/>
          <p:nvPr/>
        </p:nvSpPr>
        <p:spPr>
          <a:xfrm flipV="1">
            <a:off x="3695760" y="2311560"/>
            <a:ext cx="2197080" cy="406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 name=""/>
          <p:cNvSpPr/>
          <p:nvPr/>
        </p:nvSpPr>
        <p:spPr>
          <a:xfrm flipH="1">
            <a:off x="3695760" y="2298600"/>
            <a:ext cx="3416400" cy="6987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7" name="PlaceHolder 1"/>
          <p:cNvSpPr>
            <a:spLocks noGrp="1"/>
          </p:cNvSpPr>
          <p:nvPr>
            <p:ph type="title"/>
          </p:nvPr>
        </p:nvSpPr>
        <p:spPr>
          <a:xfrm>
            <a:off x="623880" y="20520"/>
            <a:ext cx="7772400" cy="7812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6600"/>
                </a:solidFill>
                <a:effectLst/>
                <a:uFillTx/>
                <a:latin typeface="Arial"/>
              </a:rPr>
              <a:t>Valuation &amp; Impact</a:t>
            </a:r>
            <a:endParaRPr b="1" lang="en-US" sz="2800" strike="noStrike" u="none">
              <a:solidFill>
                <a:srgbClr val="006600"/>
              </a:solidFill>
              <a:effectLst/>
              <a:uFillTx/>
              <a:latin typeface="Frutiger 55 Roman"/>
            </a:endParaRPr>
          </a:p>
        </p:txBody>
      </p:sp>
      <p:sp>
        <p:nvSpPr>
          <p:cNvPr id="48" name=""/>
          <p:cNvSpPr/>
          <p:nvPr/>
        </p:nvSpPr>
        <p:spPr>
          <a:xfrm>
            <a:off x="802800" y="749160"/>
            <a:ext cx="10425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millions)</a:t>
            </a:r>
            <a:endParaRPr b="0" lang="en-US" sz="1400" strike="noStrike" u="none">
              <a:solidFill>
                <a:srgbClr val="000000"/>
              </a:solidFill>
              <a:effectLst/>
              <a:uFillTx/>
              <a:latin typeface="Times New Roman"/>
            </a:endParaRPr>
          </a:p>
        </p:txBody>
      </p:sp>
      <p:sp>
        <p:nvSpPr>
          <p:cNvPr id="49" name=""/>
          <p:cNvSpPr/>
          <p:nvPr/>
        </p:nvSpPr>
        <p:spPr>
          <a:xfrm>
            <a:off x="698760" y="6116760"/>
            <a:ext cx="2993040" cy="4590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1.  Purchase price of $332.5mm + NPV of lease of $272.9mm.</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2.  Purchase price net of fees and expenses of $6.9mm</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3.  Per Lehman Brothers’ Data</a:t>
            </a:r>
            <a:endParaRPr b="0" lang="en-US" sz="800" strike="noStrike" u="none">
              <a:solidFill>
                <a:srgbClr val="000000"/>
              </a:solidFill>
              <a:effectLst/>
              <a:uFillTx/>
              <a:latin typeface="Times New Roman"/>
            </a:endParaRPr>
          </a:p>
        </p:txBody>
      </p:sp>
      <p:pic>
        <p:nvPicPr>
          <p:cNvPr id="50" name="" descr=""/>
          <p:cNvPicPr/>
          <p:nvPr/>
        </p:nvPicPr>
        <p:blipFill>
          <a:blip r:embed="rId1"/>
          <a:stretch/>
        </p:blipFill>
        <p:spPr>
          <a:xfrm>
            <a:off x="2084400" y="1619280"/>
            <a:ext cx="5923080" cy="3389400"/>
          </a:xfrm>
          <a:prstGeom prst="rect">
            <a:avLst/>
          </a:prstGeom>
          <a:noFill/>
          <a:ln w="0">
            <a:noFill/>
          </a:ln>
        </p:spPr>
      </p:pic>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 name="PlaceHolder 1"/>
          <p:cNvSpPr>
            <a:spLocks noGrp="1"/>
          </p:cNvSpPr>
          <p:nvPr>
            <p:ph type="title"/>
          </p:nvPr>
        </p:nvSpPr>
        <p:spPr>
          <a:xfrm>
            <a:off x="623520" y="20520"/>
            <a:ext cx="8520120" cy="7812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6600"/>
                </a:solidFill>
                <a:effectLst/>
                <a:uFillTx/>
                <a:latin typeface="Arial"/>
              </a:rPr>
              <a:t>Comparables &amp; Recent Transactions</a:t>
            </a:r>
            <a:r>
              <a:rPr b="1" lang="en-US" sz="2800" strike="noStrike" u="none" baseline="30000">
                <a:solidFill>
                  <a:srgbClr val="006600"/>
                </a:solidFill>
                <a:effectLst/>
                <a:uFillTx/>
                <a:latin typeface="Arial"/>
              </a:rPr>
              <a:t>1</a:t>
            </a:r>
            <a:endParaRPr b="1" lang="en-US" sz="2800" strike="noStrike" u="none">
              <a:solidFill>
                <a:srgbClr val="006600"/>
              </a:solidFill>
              <a:effectLst/>
              <a:uFillTx/>
              <a:latin typeface="Frutiger 55 Roman"/>
            </a:endParaRPr>
          </a:p>
        </p:txBody>
      </p:sp>
      <p:graphicFrame>
        <p:nvGraphicFramePr>
          <p:cNvPr id="52" name=""/>
          <p:cNvGraphicFramePr/>
          <p:nvPr/>
        </p:nvGraphicFramePr>
        <p:xfrm>
          <a:off x="800280" y="1152360"/>
          <a:ext cx="2976480" cy="4496040"/>
        </p:xfrm>
        <a:graphic>
          <a:graphicData uri="http://schemas.openxmlformats.org/presentationml/2006/ole">
            <p:oleObj progId="Excel.Sheet.12" r:id="rId1" spid="">
              <p:embed/>
              <p:pic>
                <p:nvPicPr>
                  <p:cNvPr id="53" name="" descr=""/>
                  <p:cNvPicPr/>
                  <p:nvPr/>
                </p:nvPicPr>
                <p:blipFill>
                  <a:blip r:embed="rId2"/>
                  <a:stretch/>
                </p:blipFill>
                <p:spPr>
                  <a:xfrm>
                    <a:off x="800280" y="1152360"/>
                    <a:ext cx="2976480" cy="4496040"/>
                  </a:xfrm>
                  <a:prstGeom prst="rect">
                    <a:avLst/>
                  </a:prstGeom>
                  <a:noFill/>
                  <a:ln w="0">
                    <a:noFill/>
                  </a:ln>
                </p:spPr>
              </p:pic>
            </p:oleObj>
          </a:graphicData>
        </a:graphic>
      </p:graphicFrame>
      <p:sp>
        <p:nvSpPr>
          <p:cNvPr id="54" name=""/>
          <p:cNvSpPr/>
          <p:nvPr/>
        </p:nvSpPr>
        <p:spPr>
          <a:xfrm>
            <a:off x="646200" y="6405480"/>
            <a:ext cx="154872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1.  Per Lehman Brothers data.</a:t>
            </a:r>
            <a:endParaRPr b="0" lang="en-US" sz="800" strike="noStrike" u="none">
              <a:solidFill>
                <a:srgbClr val="000000"/>
              </a:solidFill>
              <a:effectLst/>
              <a:uFillTx/>
              <a:latin typeface="Times New Roman"/>
            </a:endParaRPr>
          </a:p>
        </p:txBody>
      </p:sp>
      <p:sp>
        <p:nvSpPr>
          <p:cNvPr id="55" name=""/>
          <p:cNvSpPr/>
          <p:nvPr/>
        </p:nvSpPr>
        <p:spPr>
          <a:xfrm flipH="1">
            <a:off x="3692520" y="2395440"/>
            <a:ext cx="952560" cy="0"/>
          </a:xfrm>
          <a:prstGeom prst="line">
            <a:avLst/>
          </a:prstGeom>
          <a:ln w="12600">
            <a:solidFill>
              <a:srgbClr val="0066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6" name=""/>
          <p:cNvSpPr/>
          <p:nvPr/>
        </p:nvSpPr>
        <p:spPr>
          <a:xfrm flipH="1">
            <a:off x="3692520" y="3997440"/>
            <a:ext cx="952560" cy="0"/>
          </a:xfrm>
          <a:prstGeom prst="line">
            <a:avLst/>
          </a:prstGeom>
          <a:ln w="12600">
            <a:solidFill>
              <a:srgbClr val="0066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7" name=""/>
          <p:cNvSpPr/>
          <p:nvPr/>
        </p:nvSpPr>
        <p:spPr>
          <a:xfrm flipH="1">
            <a:off x="3692520" y="5527800"/>
            <a:ext cx="952560" cy="0"/>
          </a:xfrm>
          <a:prstGeom prst="line">
            <a:avLst/>
          </a:prstGeom>
          <a:ln w="12600">
            <a:solidFill>
              <a:srgbClr val="0066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8" name="PlaceHolder 1"/>
          <p:cNvSpPr>
            <a:spLocks noGrp="1"/>
          </p:cNvSpPr>
          <p:nvPr>
            <p:ph type="title"/>
          </p:nvPr>
        </p:nvSpPr>
        <p:spPr>
          <a:xfrm>
            <a:off x="623880" y="20520"/>
            <a:ext cx="7772400" cy="7812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6600"/>
                </a:solidFill>
                <a:effectLst/>
                <a:uFillTx/>
                <a:latin typeface="Arial"/>
              </a:rPr>
              <a:t>Earnings Impact</a:t>
            </a:r>
            <a:endParaRPr b="1" lang="en-US" sz="3000" strike="noStrike" u="none">
              <a:solidFill>
                <a:srgbClr val="006600"/>
              </a:solidFill>
              <a:effectLst/>
              <a:uFillTx/>
              <a:latin typeface="Frutiger 55 Roman"/>
            </a:endParaRPr>
          </a:p>
        </p:txBody>
      </p:sp>
      <p:graphicFrame>
        <p:nvGraphicFramePr>
          <p:cNvPr id="59" name=""/>
          <p:cNvGraphicFramePr/>
          <p:nvPr/>
        </p:nvGraphicFramePr>
        <p:xfrm>
          <a:off x="1138320" y="1260360"/>
          <a:ext cx="7095960" cy="3710160"/>
        </p:xfrm>
        <a:graphic>
          <a:graphicData uri="http://schemas.openxmlformats.org/presentationml/2006/ole">
            <p:oleObj progId="Excel.Sheet.12" r:id="rId1" spid="">
              <p:embed/>
              <p:pic>
                <p:nvPicPr>
                  <p:cNvPr id="60" name="" descr=""/>
                  <p:cNvPicPr/>
                  <p:nvPr/>
                </p:nvPicPr>
                <p:blipFill>
                  <a:blip r:embed="rId2"/>
                  <a:stretch/>
                </p:blipFill>
                <p:spPr>
                  <a:xfrm>
                    <a:off x="1138320" y="1260360"/>
                    <a:ext cx="7095960" cy="3710160"/>
                  </a:xfrm>
                  <a:prstGeom prst="rect">
                    <a:avLst/>
                  </a:prstGeom>
                  <a:noFill/>
                  <a:ln w="0">
                    <a:noFill/>
                  </a:ln>
                </p:spPr>
              </p:pic>
            </p:oleObj>
          </a:graphicData>
        </a:graphic>
      </p:graphicFrame>
      <p:sp>
        <p:nvSpPr>
          <p:cNvPr id="61" name=""/>
          <p:cNvSpPr/>
          <p:nvPr/>
        </p:nvSpPr>
        <p:spPr>
          <a:xfrm>
            <a:off x="1096920" y="5946840"/>
            <a:ext cx="4335480" cy="3992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  Accrual case assumes no mark to marketing of contracts in past years</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  Does not include FV amortization of $28.5mm.</a:t>
            </a:r>
            <a:endParaRPr b="0" lang="en-US" sz="1000" strike="noStrike" u="none">
              <a:solidFill>
                <a:srgbClr val="000000"/>
              </a:solidFill>
              <a:effectLst/>
              <a:uFillTx/>
              <a:latin typeface="Times New Roman"/>
            </a:endParaRPr>
          </a:p>
        </p:txBody>
      </p:sp>
      <p:sp>
        <p:nvSpPr>
          <p:cNvPr id="62" name=""/>
          <p:cNvSpPr/>
          <p:nvPr/>
        </p:nvSpPr>
        <p:spPr>
          <a:xfrm>
            <a:off x="3958920" y="1598760"/>
            <a:ext cx="250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t>
            </a:r>
            <a:endParaRPr b="0" lang="en-US" sz="1000" strike="noStrike" u="none">
              <a:solidFill>
                <a:srgbClr val="000000"/>
              </a:solidFill>
              <a:effectLst/>
              <a:uFillTx/>
              <a:latin typeface="Times New Roman"/>
            </a:endParaRPr>
          </a:p>
        </p:txBody>
      </p:sp>
      <p:sp>
        <p:nvSpPr>
          <p:cNvPr id="63" name=""/>
          <p:cNvSpPr/>
          <p:nvPr/>
        </p:nvSpPr>
        <p:spPr>
          <a:xfrm>
            <a:off x="3933720" y="2762280"/>
            <a:ext cx="250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t>
            </a:r>
            <a:endParaRPr b="0" lang="en-US" sz="1000" strike="noStrike" u="none">
              <a:solidFill>
                <a:srgbClr val="000000"/>
              </a:solidFill>
              <a:effectLst/>
              <a:uFillTx/>
              <a:latin typeface="Times New Roman"/>
            </a:endParaRPr>
          </a:p>
        </p:txBody>
      </p:sp>
      <p:sp>
        <p:nvSpPr>
          <p:cNvPr id="64" name=""/>
          <p:cNvSpPr/>
          <p:nvPr/>
        </p:nvSpPr>
        <p:spPr>
          <a:xfrm>
            <a:off x="3946320" y="4321080"/>
            <a:ext cx="250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t>
            </a:r>
            <a:endParaRPr b="0" lang="en-US" sz="1000" strike="noStrike" u="none">
              <a:solidFill>
                <a:srgbClr val="000000"/>
              </a:solidFill>
              <a:effectLst/>
              <a:uFillTx/>
              <a:latin typeface="Times New Roman"/>
            </a:endParaRPr>
          </a:p>
        </p:txBody>
      </p:sp>
      <p:sp>
        <p:nvSpPr>
          <p:cNvPr id="65" name=""/>
          <p:cNvSpPr/>
          <p:nvPr/>
        </p:nvSpPr>
        <p:spPr>
          <a:xfrm>
            <a:off x="5091120" y="1611360"/>
            <a:ext cx="250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t>
            </a:r>
            <a:endParaRPr b="0" lang="en-US" sz="1000" strike="noStrike" u="none">
              <a:solidFill>
                <a:srgbClr val="000000"/>
              </a:solidFill>
              <a:effectLst/>
              <a:uFillTx/>
              <a:latin typeface="Times New Roman"/>
            </a:endParaRPr>
          </a:p>
        </p:txBody>
      </p:sp>
      <p:sp>
        <p:nvSpPr>
          <p:cNvPr id="66" name=""/>
          <p:cNvSpPr/>
          <p:nvPr/>
        </p:nvSpPr>
        <p:spPr>
          <a:xfrm>
            <a:off x="5065560" y="2774880"/>
            <a:ext cx="250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t>
            </a:r>
            <a:endParaRPr b="0" lang="en-US" sz="1000" strike="noStrike" u="none">
              <a:solidFill>
                <a:srgbClr val="000000"/>
              </a:solidFill>
              <a:effectLst/>
              <a:uFillTx/>
              <a:latin typeface="Times New Roman"/>
            </a:endParaRPr>
          </a:p>
        </p:txBody>
      </p:sp>
      <p:sp>
        <p:nvSpPr>
          <p:cNvPr id="67" name=""/>
          <p:cNvSpPr/>
          <p:nvPr/>
        </p:nvSpPr>
        <p:spPr>
          <a:xfrm>
            <a:off x="5091120" y="4321080"/>
            <a:ext cx="250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t>
            </a:r>
            <a:endParaRPr b="0" lang="en-US" sz="1000" strike="noStrike" u="none">
              <a:solidFill>
                <a:srgbClr val="000000"/>
              </a:solidFill>
              <a:effectLst/>
              <a:uFillTx/>
              <a:latin typeface="Times New Roman"/>
            </a:endParaRPr>
          </a:p>
        </p:txBody>
      </p:sp>
      <p:sp>
        <p:nvSpPr>
          <p:cNvPr id="68" name=""/>
          <p:cNvSpPr/>
          <p:nvPr/>
        </p:nvSpPr>
        <p:spPr>
          <a:xfrm>
            <a:off x="1600200" y="4292640"/>
            <a:ext cx="40644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(b)</a:t>
            </a:r>
            <a:endParaRPr b="0" lang="en-US" sz="1000" strike="noStrike" u="none">
              <a:solidFill>
                <a:srgbClr val="000000"/>
              </a:solidFill>
              <a:effectLst/>
              <a:uFillTx/>
              <a:latin typeface="Times New Roman"/>
            </a:endParaRPr>
          </a:p>
        </p:txBody>
      </p:sp>
      <p:sp>
        <p:nvSpPr>
          <p:cNvPr id="69" name=""/>
          <p:cNvSpPr/>
          <p:nvPr/>
        </p:nvSpPr>
        <p:spPr>
          <a:xfrm>
            <a:off x="5829480" y="1384200"/>
            <a:ext cx="55872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(a)</a:t>
            </a:r>
            <a:endParaRPr b="0" lang="en-US" sz="1000" strike="noStrike" u="none">
              <a:solidFill>
                <a:srgbClr val="000000"/>
              </a:solidFill>
              <a:effectLst/>
              <a:uFillTx/>
              <a:latin typeface="Times New Roman"/>
            </a:endParaRPr>
          </a:p>
        </p:txBody>
      </p:sp>
      <p:sp>
        <p:nvSpPr>
          <p:cNvPr id="70" name=""/>
          <p:cNvSpPr/>
          <p:nvPr/>
        </p:nvSpPr>
        <p:spPr>
          <a:xfrm>
            <a:off x="1130400" y="5334120"/>
            <a:ext cx="716256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Post Sale results in non-cash charge to earnings of $15.6 million/year for seven years, then positive $7 million/year for remaining 23 years due to accounting rules.</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1900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2000-09-29T11:27:11Z</dcterms:created>
  <dc:creator>Enron</dc:creator>
  <dc:description/>
  <dc:language>en-US</dc:language>
  <cp:lastModifiedBy>Patrick Wade</cp:lastModifiedBy>
  <cp:lastPrinted>2000-12-20T13:43:16Z</cp:lastPrinted>
  <dcterms:modified xsi:type="dcterms:W3CDTF">2000-12-20T13:46:48Z</dcterms:modified>
  <cp:revision>88</cp:revision>
  <dc:subject/>
  <dc:title>Add Title Here</dc:title>
</cp:coreProperties>
</file>