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media/image10.wmf" ContentType="image/x-wmf"/>
  <Override PartName="/ppt/media/image8.png" ContentType="image/png"/>
  <Override PartName="/ppt/media/image11.wmf" ContentType="image/x-wmf"/>
  <Override PartName="/ppt/media/image9.wmf" ContentType="image/x-wmf"/>
  <Override PartName="/ppt/media/image12.wmf" ContentType="image/x-wmf"/>
  <Override PartName="/ppt/embeddings/oleObject1.xlsx" ContentType="application/vnd.openxmlformats-officedocument.spreadsheetml.sheet"/>
  <Override PartName="/ppt/embeddings/oleObject2.xlsx" ContentType="application/vnd.openxmlformats-officedocument.spreadsheetml.shee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p:notesSz cx="6991350"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6600"/>
              </a:solidFill>
              <a:effectLst/>
              <a:uFillTx/>
              <a:latin typeface="Frutiger 55 Roman"/>
            </a:endParaRPr>
          </a:p>
        </p:txBody>
      </p:sp>
      <p:sp>
        <p:nvSpPr>
          <p:cNvPr id="16" name="PlaceHolder 2"/>
          <p:cNvSpPr>
            <a:spLocks noGrp="1"/>
          </p:cNvSpPr>
          <p:nvPr>
            <p:ph/>
          </p:nvPr>
        </p:nvSpPr>
        <p:spPr>
          <a:xfrm>
            <a:off x="1017720" y="1270080"/>
            <a:ext cx="7772400" cy="4114800"/>
          </a:xfrm>
          <a:prstGeom prst="rect">
            <a:avLst/>
          </a:prstGeom>
          <a:noFill/>
          <a:ln w="0">
            <a:noFill/>
          </a:ln>
        </p:spPr>
        <p:txBody>
          <a:bodyPr lIns="90000" rIns="90000" tIns="46800" bIns="46800" anchor="t">
            <a:normAutofit/>
          </a:bodyPr>
          <a:p>
            <a:pPr indent="0">
              <a:lnSpc>
                <a:spcPct val="90000"/>
              </a:lnSpc>
              <a:spcBef>
                <a:spcPts val="1250"/>
              </a:spcBef>
              <a:spcAft>
                <a:spcPts val="37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Frutiger 55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7"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6600"/>
              </a:solidFill>
              <a:effectLst/>
              <a:uFillTx/>
              <a:latin typeface="Frutiger 55 Roman"/>
            </a:endParaRPr>
          </a:p>
        </p:txBody>
      </p:sp>
      <p:sp>
        <p:nvSpPr>
          <p:cNvPr id="18" name="PlaceHolder 2"/>
          <p:cNvSpPr>
            <a:spLocks noGrp="1"/>
          </p:cNvSpPr>
          <p:nvPr>
            <p:ph type="subTitle"/>
          </p:nvPr>
        </p:nvSpPr>
        <p:spPr>
          <a:xfrm>
            <a:off x="1017720" y="1270080"/>
            <a:ext cx="7772400" cy="4114800"/>
          </a:xfrm>
          <a:prstGeom prst="rect">
            <a:avLst/>
          </a:prstGeom>
          <a:noFill/>
          <a:ln w="0">
            <a:noFill/>
          </a:ln>
        </p:spPr>
        <p:txBody>
          <a:bodyPr lIns="0" rIns="0" tIns="0" bIns="0" anchor="ctr">
            <a:spAutoFit/>
          </a:bodyPr>
          <a:p>
            <a:pPr indent="0" algn="ctr">
              <a:lnSpc>
                <a:spcPct val="90000"/>
              </a:lnSpc>
              <a:spcBef>
                <a:spcPts val="1250"/>
              </a:spcBef>
              <a:spcAft>
                <a:spcPts val="37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Frutiger 55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1440" y="0"/>
            <a:ext cx="609840" cy="6858000"/>
          </a:xfrm>
          <a:prstGeom prst="rect">
            <a:avLst/>
          </a:prstGeom>
          <a:blipFill rotWithShape="0">
            <a:blip r:embed="rId2"/>
            <a:srcRect/>
            <a:tile tx="0" ty="0" sx="100000" sy="100000" algn="ctr"/>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a:off x="-379440" y="0"/>
            <a:ext cx="76212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388800" y="762120"/>
            <a:ext cx="761760" cy="76176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
          <p:cNvSpPr/>
          <p:nvPr/>
        </p:nvSpPr>
        <p:spPr>
          <a:xfrm>
            <a:off x="-380880" y="1519200"/>
            <a:ext cx="76176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371520" y="2281320"/>
            <a:ext cx="762120" cy="76176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371520" y="3038400"/>
            <a:ext cx="76212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 name=""/>
          <p:cNvSpPr/>
          <p:nvPr/>
        </p:nvSpPr>
        <p:spPr>
          <a:xfrm>
            <a:off x="-371520" y="3800520"/>
            <a:ext cx="76212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372960" y="4557600"/>
            <a:ext cx="76176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 name=""/>
          <p:cNvSpPr/>
          <p:nvPr/>
        </p:nvSpPr>
        <p:spPr>
          <a:xfrm>
            <a:off x="-372960" y="5319720"/>
            <a:ext cx="76176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 name=""/>
          <p:cNvSpPr/>
          <p:nvPr/>
        </p:nvSpPr>
        <p:spPr>
          <a:xfrm>
            <a:off x="-380880" y="6083280"/>
            <a:ext cx="76176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6600"/>
                </a:solidFill>
                <a:effectLst/>
                <a:uFillTx/>
                <a:latin typeface="Frutiger 55 Roman"/>
              </a:rPr>
              <a:t>Click to edit the title text format</a:t>
            </a:r>
            <a:endParaRPr b="1" lang="en-US" sz="3000" strike="noStrike" u="none">
              <a:solidFill>
                <a:srgbClr val="006600"/>
              </a:solidFill>
              <a:effectLst/>
              <a:uFillTx/>
              <a:latin typeface="Frutiger 55 Roman"/>
            </a:endParaRPr>
          </a:p>
        </p:txBody>
      </p:sp>
      <p:sp>
        <p:nvSpPr>
          <p:cNvPr id="11" name="PlaceHolder 2"/>
          <p:cNvSpPr>
            <a:spLocks noGrp="1"/>
          </p:cNvSpPr>
          <p:nvPr>
            <p:ph type="body"/>
          </p:nvPr>
        </p:nvSpPr>
        <p:spPr>
          <a:xfrm>
            <a:off x="1017720" y="1270080"/>
            <a:ext cx="7772400" cy="4114800"/>
          </a:xfrm>
          <a:prstGeom prst="rect">
            <a:avLst/>
          </a:prstGeom>
          <a:noFill/>
          <a:ln w="0">
            <a:noFill/>
          </a:ln>
        </p:spPr>
        <p:txBody>
          <a:bodyPr lIns="90000" rIns="90000" tIns="46800" bIns="46800" anchor="t">
            <a:normAutofit/>
          </a:bodyPr>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Click to edit the outline text format</a:t>
            </a:r>
            <a:endParaRPr b="0" lang="en-US" sz="2000" strike="noStrike" u="none">
              <a:solidFill>
                <a:srgbClr val="000000"/>
              </a:solidFill>
              <a:effectLst/>
              <a:uFillTx/>
              <a:latin typeface="Frutiger 55 Roman"/>
            </a:endParaRPr>
          </a:p>
          <a:p>
            <a:pPr lvl="1" marL="743040" indent="-285840">
              <a:lnSpc>
                <a:spcPct val="90000"/>
              </a:lnSpc>
              <a:spcBef>
                <a:spcPts val="1250"/>
              </a:spcBef>
              <a:spcAft>
                <a:spcPts val="374"/>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Second Outline Level</a:t>
            </a:r>
            <a:endParaRPr b="0" lang="en-US" sz="2000" strike="noStrike" u="none">
              <a:solidFill>
                <a:srgbClr val="000000"/>
              </a:solidFill>
              <a:effectLst/>
              <a:uFillTx/>
              <a:latin typeface="Frutiger 55 Roman"/>
            </a:endParaRPr>
          </a:p>
          <a:p>
            <a:pPr lvl="2" marL="1143000" indent="-228600">
              <a:lnSpc>
                <a:spcPct val="90000"/>
              </a:lnSpc>
              <a:spcBef>
                <a:spcPts val="1250"/>
              </a:spcBef>
              <a:spcAft>
                <a:spcPts val="374"/>
              </a:spcAft>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Third Outline Level</a:t>
            </a:r>
            <a:endParaRPr b="0" lang="en-US" sz="2000" strike="noStrike" u="none">
              <a:solidFill>
                <a:srgbClr val="000000"/>
              </a:solidFill>
              <a:effectLst/>
              <a:uFillTx/>
              <a:latin typeface="Frutiger 55 Roman"/>
            </a:endParaRPr>
          </a:p>
          <a:p>
            <a:pPr lvl="3" marL="1600200" indent="-228600">
              <a:lnSpc>
                <a:spcPct val="90000"/>
              </a:lnSpc>
              <a:spcBef>
                <a:spcPts val="1250"/>
              </a:spcBef>
              <a:spcAft>
                <a:spcPts val="374"/>
              </a:spcAft>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Fourth Outline Level</a:t>
            </a:r>
            <a:endParaRPr b="0" lang="en-US" sz="2000" strike="noStrike" u="none">
              <a:solidFill>
                <a:srgbClr val="000000"/>
              </a:solidFill>
              <a:effectLst/>
              <a:uFillTx/>
              <a:latin typeface="Frutiger 55 Roman"/>
            </a:endParaRPr>
          </a:p>
          <a:p>
            <a:pPr lvl="4" marL="2057400" indent="-228600">
              <a:lnSpc>
                <a:spcPct val="90000"/>
              </a:lnSpc>
              <a:spcBef>
                <a:spcPts val="1250"/>
              </a:spcBef>
              <a:spcAft>
                <a:spcPts val="374"/>
              </a:spcAft>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Fifth Outline Level</a:t>
            </a:r>
            <a:endParaRPr b="0" lang="en-US" sz="2000" strike="noStrike" u="none">
              <a:solidFill>
                <a:srgbClr val="000000"/>
              </a:solidFill>
              <a:effectLst/>
              <a:uFillTx/>
              <a:latin typeface="Frutiger 55 Roman"/>
            </a:endParaRPr>
          </a:p>
          <a:p>
            <a:pPr lvl="5" marL="2057400" indent="-228600">
              <a:lnSpc>
                <a:spcPct val="90000"/>
              </a:lnSpc>
              <a:spcBef>
                <a:spcPts val="1250"/>
              </a:spcBef>
              <a:spcAft>
                <a:spcPts val="374"/>
              </a:spcAft>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Sixth Outline Level</a:t>
            </a:r>
            <a:endParaRPr b="0" lang="en-US" sz="2000" strike="noStrike" u="none">
              <a:solidFill>
                <a:srgbClr val="000000"/>
              </a:solidFill>
              <a:effectLst/>
              <a:uFillTx/>
              <a:latin typeface="Frutiger 55 Roman"/>
            </a:endParaRPr>
          </a:p>
          <a:p>
            <a:pPr lvl="6" marL="2057400" indent="-228600">
              <a:lnSpc>
                <a:spcPct val="90000"/>
              </a:lnSpc>
              <a:spcBef>
                <a:spcPts val="1250"/>
              </a:spcBef>
              <a:spcAft>
                <a:spcPts val="374"/>
              </a:spcAft>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Seventh Outline Level</a:t>
            </a:r>
            <a:endParaRPr b="0" lang="en-US" sz="2000" strike="noStrike" u="none">
              <a:solidFill>
                <a:srgbClr val="000000"/>
              </a:solidFill>
              <a:effectLst/>
              <a:uFillTx/>
              <a:latin typeface="Frutiger 55 Roman"/>
            </a:endParaRPr>
          </a:p>
        </p:txBody>
      </p:sp>
      <p:sp>
        <p:nvSpPr>
          <p:cNvPr id="12" name=""/>
          <p:cNvSpPr/>
          <p:nvPr/>
        </p:nvSpPr>
        <p:spPr>
          <a:xfrm>
            <a:off x="8462880" y="6554880"/>
            <a:ext cx="917640" cy="27684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C192C4A-2E9D-438F-93D0-A73D42AE5812}" type="slidenum">
              <a:rPr b="1" lang="en-US" sz="1200" strike="noStrike" u="none">
                <a:solidFill>
                  <a:srgbClr val="006600"/>
                </a:solidFill>
                <a:effectLst/>
                <a:uFillTx/>
                <a:latin typeface="Frutiger 55 Roman"/>
              </a:rPr>
              <a:t>&lt;number&gt;</a:t>
            </a:fld>
            <a:endParaRPr b="0" lang="en-US" sz="1200" strike="noStrike" u="none">
              <a:solidFill>
                <a:srgbClr val="000000"/>
              </a:solidFill>
              <a:effectLst/>
              <a:uFillTx/>
              <a:latin typeface="Times New Roman"/>
            </a:endParaRPr>
          </a:p>
        </p:txBody>
      </p:sp>
      <p:sp>
        <p:nvSpPr>
          <p:cNvPr id="13" name=""/>
          <p:cNvSpPr/>
          <p:nvPr/>
        </p:nvSpPr>
        <p:spPr>
          <a:xfrm>
            <a:off x="634320" y="6659640"/>
            <a:ext cx="921960" cy="18540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HPL_Bid_Justification</a:t>
            </a:r>
            <a:endParaRPr b="0" lang="en-US" sz="600" strike="noStrike" u="none">
              <a:solidFill>
                <a:srgbClr val="000000"/>
              </a:solidFill>
              <a:effectLst/>
              <a:uFillTx/>
              <a:latin typeface="Times New Roman"/>
            </a:endParaRPr>
          </a:p>
        </p:txBody>
      </p:sp>
      <p:sp>
        <p:nvSpPr>
          <p:cNvPr id="14" name=""/>
          <p:cNvSpPr/>
          <p:nvPr/>
        </p:nvSpPr>
        <p:spPr>
          <a:xfrm>
            <a:off x="698400" y="596880"/>
            <a:ext cx="8153640" cy="27000"/>
          </a:xfrm>
          <a:prstGeom prst="rect">
            <a:avLst/>
          </a:prstGeom>
          <a:gradFill rotWithShape="0">
            <a:gsLst>
              <a:gs pos="0">
                <a:srgbClr val="ffffff"/>
              </a:gs>
              <a:gs pos="100000">
                <a:srgbClr val="006600"/>
              </a:gs>
            </a:gsLst>
            <a:lin ang="10800000"/>
          </a:gradFill>
          <a:ln w="0">
            <a:noFill/>
          </a:ln>
        </p:spPr>
        <p:style>
          <a:lnRef idx="0"/>
          <a:fillRef idx="0"/>
          <a:effectRef idx="0"/>
          <a:fontRef idx="minor"/>
        </p:style>
        <p:txBody>
          <a:bodyPr wrap="none" lIns="90000" rIns="90000" tIns="-19800" bIns="-19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package" Target="../embeddings/oleObject1.xlsx"/><Relationship Id="rId3" Type="http://schemas.openxmlformats.org/officeDocument/2006/relationships/image" Target="../media/image10.wmf"/><Relationship Id="rId4" Type="http://schemas.openxmlformats.org/officeDocument/2006/relationships/package" Target="../embeddings/oleObject2.xlsx"/><Relationship Id="rId5" Type="http://schemas.openxmlformats.org/officeDocument/2006/relationships/image" Target="../media/image11.wmf"/><Relationship Id="rId6"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3.png"/><Relationship Id="rId3" Type="http://schemas.openxmlformats.org/officeDocument/2006/relationships/image" Target="../media/image3.png"/><Relationship Id="rId4" Type="http://schemas.openxmlformats.org/officeDocument/2006/relationships/image" Target="../media/image3.png"/><Relationship Id="rId5" Type="http://schemas.openxmlformats.org/officeDocument/2006/relationships/image" Target="../media/image3.png"/><Relationship Id="rId6" Type="http://schemas.openxmlformats.org/officeDocument/2006/relationships/image" Target="../media/image3.png"/><Relationship Id="rId7" Type="http://schemas.openxmlformats.org/officeDocument/2006/relationships/image" Target="../media/image3.png"/><Relationship Id="rId8" Type="http://schemas.openxmlformats.org/officeDocument/2006/relationships/image" Target="../media/image3.png"/><Relationship Id="rId9" Type="http://schemas.openxmlformats.org/officeDocument/2006/relationships/image" Target="../media/image3.png"/><Relationship Id="rId10" Type="http://schemas.openxmlformats.org/officeDocument/2006/relationships/image" Target="../media/image3.png"/><Relationship Id="rId11" Type="http://schemas.openxmlformats.org/officeDocument/2006/relationships/image" Target="../media/image4.png"/><Relationship Id="rId12" Type="http://schemas.openxmlformats.org/officeDocument/2006/relationships/image" Target="../media/image5.png"/><Relationship Id="rId13" Type="http://schemas.openxmlformats.org/officeDocument/2006/relationships/image" Target="../media/image4.png"/><Relationship Id="rId14"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png"/><Relationship Id="rId3"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png"/><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subTitle"/>
          </p:nvPr>
        </p:nvSpPr>
        <p:spPr>
          <a:xfrm>
            <a:off x="1390680" y="6245280"/>
            <a:ext cx="6400800" cy="350640"/>
          </a:xfrm>
          <a:prstGeom prst="rect">
            <a:avLst/>
          </a:prstGeom>
          <a:noFill/>
          <a:ln w="0">
            <a:noFill/>
          </a:ln>
        </p:spPr>
        <p:txBody>
          <a:bodyPr lIns="91440" rIns="91440" tIns="45720" bIns="4572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6600"/>
                </a:solidFill>
                <a:effectLst/>
                <a:uFillTx/>
                <a:latin typeface="Arial"/>
              </a:rPr>
              <a:t>December 21, 2000</a:t>
            </a:r>
            <a:endParaRPr b="0" lang="en-US" sz="1800" strike="noStrike" u="none">
              <a:solidFill>
                <a:srgbClr val="000000"/>
              </a:solidFill>
              <a:effectLst/>
              <a:uFillTx/>
              <a:latin typeface="Frutiger 55 Roman"/>
            </a:endParaRPr>
          </a:p>
        </p:txBody>
      </p:sp>
      <p:sp>
        <p:nvSpPr>
          <p:cNvPr id="20" name=""/>
          <p:cNvSpPr/>
          <p:nvPr/>
        </p:nvSpPr>
        <p:spPr>
          <a:xfrm>
            <a:off x="1170000" y="3530520"/>
            <a:ext cx="684864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500" strike="noStrike" u="none">
                <a:solidFill>
                  <a:srgbClr val="006600"/>
                </a:solidFill>
                <a:effectLst/>
                <a:uFillTx/>
                <a:latin typeface="Arial"/>
              </a:rPr>
              <a:t> Project Triple-Lutz</a:t>
            </a:r>
            <a:br>
              <a:rPr sz="4500"/>
            </a:br>
            <a:endParaRPr b="0" lang="en-US" sz="4500" strike="noStrike" u="none">
              <a:solidFill>
                <a:srgbClr val="000000"/>
              </a:solidFill>
              <a:effectLst/>
              <a:uFillTx/>
              <a:latin typeface="Times New Roman"/>
            </a:endParaRPr>
          </a:p>
        </p:txBody>
      </p:sp>
      <p:pic>
        <p:nvPicPr>
          <p:cNvPr id="21" name="E_COLOR_R" descr=""/>
          <p:cNvPicPr/>
          <p:nvPr/>
        </p:nvPicPr>
        <p:blipFill>
          <a:blip r:embed="rId1"/>
          <a:stretch/>
        </p:blipFill>
        <p:spPr>
          <a:xfrm>
            <a:off x="3713040" y="852480"/>
            <a:ext cx="1435320" cy="1415880"/>
          </a:xfrm>
          <a:prstGeom prst="rect">
            <a:avLst/>
          </a:prstGeom>
          <a:noFill/>
          <a:ln w="0">
            <a:noFill/>
          </a:ln>
        </p:spPr>
      </p:pic>
      <p:sp>
        <p:nvSpPr>
          <p:cNvPr id="22" name=""/>
          <p:cNvSpPr/>
          <p:nvPr/>
        </p:nvSpPr>
        <p:spPr>
          <a:xfrm>
            <a:off x="1141560" y="4141800"/>
            <a:ext cx="6841800" cy="0"/>
          </a:xfrm>
          <a:prstGeom prst="line">
            <a:avLst/>
          </a:prstGeom>
          <a:ln w="93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5" name="PlaceHolder 1"/>
          <p:cNvSpPr>
            <a:spLocks noGrp="1"/>
          </p:cNvSpPr>
          <p:nvPr>
            <p:ph type="title"/>
          </p:nvPr>
        </p:nvSpPr>
        <p:spPr>
          <a:xfrm>
            <a:off x="893880" y="2887560"/>
            <a:ext cx="7772400" cy="7812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Appendix</a:t>
            </a:r>
            <a:endParaRPr b="1" lang="en-US" sz="2800" strike="noStrike" u="none">
              <a:solidFill>
                <a:srgbClr val="0066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Supply Volume</a:t>
            </a:r>
            <a:endParaRPr b="1" lang="en-US" sz="2800" strike="noStrike" u="none">
              <a:solidFill>
                <a:srgbClr val="006600"/>
              </a:solidFill>
              <a:effectLst/>
              <a:uFillTx/>
              <a:latin typeface="Frutiger 55 Roman"/>
            </a:endParaRPr>
          </a:p>
        </p:txBody>
      </p:sp>
      <p:sp>
        <p:nvSpPr>
          <p:cNvPr id="97" name="PlaceHolder 2"/>
          <p:cNvSpPr>
            <a:spLocks noGrp="1"/>
          </p:cNvSpPr>
          <p:nvPr>
            <p:ph/>
          </p:nvPr>
        </p:nvSpPr>
        <p:spPr>
          <a:xfrm>
            <a:off x="941040" y="826920"/>
            <a:ext cx="7877160" cy="5042160"/>
          </a:xfrm>
          <a:prstGeom prst="rect">
            <a:avLst/>
          </a:prstGeom>
          <a:noFill/>
          <a:ln w="0">
            <a:noFill/>
          </a:ln>
        </p:spPr>
        <p:txBody>
          <a:bodyPr lIns="90000" rIns="90000" tIns="46800" bIns="46800" anchor="t">
            <a:normAutofit/>
          </a:bodyPr>
          <a:p>
            <a:pPr marL="343080" indent="-343080">
              <a:lnSpc>
                <a:spcPct val="90000"/>
              </a:lnSpc>
              <a:spcBef>
                <a:spcPts val="876"/>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Additional supply volume growth is a function of pipe capacity, supply availability, and growth capex</a:t>
            </a:r>
            <a:endParaRPr b="0" lang="en-US" sz="1400" strike="noStrike" u="none">
              <a:solidFill>
                <a:srgbClr val="000000"/>
              </a:solidFill>
              <a:effectLst/>
              <a:uFillTx/>
              <a:latin typeface="Frutiger 55 Roman"/>
            </a:endParaRPr>
          </a:p>
          <a:p>
            <a:pPr lvl="1" marL="743040" indent="-285840">
              <a:lnSpc>
                <a:spcPct val="100000"/>
              </a:lnSpc>
              <a:spcBef>
                <a:spcPts val="700"/>
              </a:spcBef>
              <a:spcAft>
                <a:spcPts val="264"/>
              </a:spcAft>
              <a:buClr>
                <a:srgbClr val="006600"/>
              </a:buClr>
              <a:buSzPct val="7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HPL capacity utilization has limited upside (% utilization = throughput/capacity of 2.1 BBtu/d )</a:t>
            </a:r>
            <a:endParaRPr b="0" lang="en-US" sz="1400" strike="noStrike" u="none">
              <a:solidFill>
                <a:srgbClr val="000000"/>
              </a:solidFill>
              <a:effectLst/>
              <a:uFillTx/>
              <a:latin typeface="Frutiger 55 Roman"/>
            </a:endParaRPr>
          </a:p>
          <a:p>
            <a:pPr lvl="1" marL="743040" indent="0">
              <a:lnSpc>
                <a:spcPct val="100000"/>
              </a:lnSpc>
              <a:spcBef>
                <a:spcPts val="700"/>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90000"/>
              </a:lnSpc>
              <a:spcBef>
                <a:spcPts val="876"/>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90000"/>
              </a:lnSpc>
              <a:spcBef>
                <a:spcPts val="876"/>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90000"/>
              </a:lnSpc>
              <a:spcBef>
                <a:spcPts val="876"/>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90000"/>
              </a:lnSpc>
              <a:spcBef>
                <a:spcPts val="876"/>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lvl="1" marL="743040" indent="-285840">
              <a:lnSpc>
                <a:spcPct val="100000"/>
              </a:lnSpc>
              <a:spcBef>
                <a:spcPts val="700"/>
              </a:spcBef>
              <a:spcAft>
                <a:spcPts val="264"/>
              </a:spcAft>
              <a:buClr>
                <a:srgbClr val="006600"/>
              </a:buClr>
              <a:buSzPct val="7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South Texas gas supply will decline over time (forecasted wellhead gas flow rates in South Texas indicate over a 10% decline from 1998 to 2003)</a:t>
            </a:r>
            <a:endParaRPr b="0" lang="en-US" sz="1400" strike="noStrike" u="none">
              <a:solidFill>
                <a:srgbClr val="000000"/>
              </a:solidFill>
              <a:effectLst/>
              <a:uFillTx/>
              <a:latin typeface="Frutiger 55 Roman"/>
            </a:endParaRPr>
          </a:p>
          <a:p>
            <a:pPr marL="343080" indent="0">
              <a:lnSpc>
                <a:spcPct val="90000"/>
              </a:lnSpc>
              <a:spcBef>
                <a:spcPts val="876"/>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90000"/>
              </a:lnSpc>
              <a:spcBef>
                <a:spcPts val="876"/>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90000"/>
              </a:lnSpc>
              <a:spcBef>
                <a:spcPts val="876"/>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lvl="1" marL="743040" indent="-285840">
              <a:lnSpc>
                <a:spcPct val="100000"/>
              </a:lnSpc>
              <a:spcBef>
                <a:spcPts val="700"/>
              </a:spcBef>
              <a:spcAft>
                <a:spcPts val="264"/>
              </a:spcAft>
              <a:buClr>
                <a:srgbClr val="006600"/>
              </a:buClr>
              <a:buSzPct val="7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Higher CO</a:t>
            </a:r>
            <a:r>
              <a:rPr b="0" lang="en-US" sz="1400" strike="noStrike" u="none" baseline="-25000">
                <a:solidFill>
                  <a:srgbClr val="000000"/>
                </a:solidFill>
                <a:effectLst/>
                <a:uFillTx/>
                <a:latin typeface="Arial"/>
              </a:rPr>
              <a:t>2</a:t>
            </a:r>
            <a:r>
              <a:rPr b="0" lang="en-US" sz="1400" strike="noStrike" u="none">
                <a:solidFill>
                  <a:srgbClr val="000000"/>
                </a:solidFill>
                <a:effectLst/>
                <a:uFillTx/>
                <a:latin typeface="Arial"/>
              </a:rPr>
              <a:t> gas will require additional treating capacity (% CO</a:t>
            </a:r>
            <a:r>
              <a:rPr b="0" lang="en-US" sz="1400" strike="noStrike" u="none" baseline="-25000">
                <a:solidFill>
                  <a:srgbClr val="000000"/>
                </a:solidFill>
                <a:effectLst/>
                <a:uFillTx/>
                <a:latin typeface="Arial"/>
              </a:rPr>
              <a:t>2</a:t>
            </a:r>
            <a:r>
              <a:rPr b="0" lang="en-US" sz="1400" strike="noStrike" u="none">
                <a:solidFill>
                  <a:srgbClr val="000000"/>
                </a:solidFill>
                <a:effectLst/>
                <a:uFillTx/>
                <a:latin typeface="Arial"/>
              </a:rPr>
              <a:t>)</a:t>
            </a:r>
            <a:endParaRPr b="0" lang="en-US" sz="1400" strike="noStrike" u="none">
              <a:solidFill>
                <a:srgbClr val="000000"/>
              </a:solidFill>
              <a:effectLst/>
              <a:uFillTx/>
              <a:latin typeface="Frutiger 55 Roman"/>
            </a:endParaRPr>
          </a:p>
        </p:txBody>
      </p:sp>
      <p:pic>
        <p:nvPicPr>
          <p:cNvPr id="98" name="" descr=""/>
          <p:cNvPicPr/>
          <p:nvPr/>
        </p:nvPicPr>
        <p:blipFill>
          <a:blip r:embed="rId1"/>
          <a:stretch/>
        </p:blipFill>
        <p:spPr>
          <a:xfrm>
            <a:off x="1771560" y="4021200"/>
            <a:ext cx="6972480" cy="704880"/>
          </a:xfrm>
          <a:prstGeom prst="rect">
            <a:avLst/>
          </a:prstGeom>
          <a:noFill/>
          <a:ln w="0">
            <a:noFill/>
          </a:ln>
        </p:spPr>
      </p:pic>
      <p:graphicFrame>
        <p:nvGraphicFramePr>
          <p:cNvPr id="99" name=""/>
          <p:cNvGraphicFramePr/>
          <p:nvPr/>
        </p:nvGraphicFramePr>
        <p:xfrm>
          <a:off x="1771560" y="1739880"/>
          <a:ext cx="5059440" cy="1619280"/>
        </p:xfrm>
        <a:graphic>
          <a:graphicData uri="http://schemas.openxmlformats.org/presentationml/2006/ole">
            <p:oleObj progId="Excel.Sheet.12" r:id="rId2" spid="">
              <p:embed/>
              <p:pic>
                <p:nvPicPr>
                  <p:cNvPr id="100" name="" descr=""/>
                  <p:cNvPicPr/>
                  <p:nvPr/>
                </p:nvPicPr>
                <p:blipFill>
                  <a:blip r:embed="rId3"/>
                  <a:stretch/>
                </p:blipFill>
                <p:spPr>
                  <a:xfrm>
                    <a:off x="1771560" y="1739880"/>
                    <a:ext cx="5059440" cy="1619280"/>
                  </a:xfrm>
                  <a:prstGeom prst="rect">
                    <a:avLst/>
                  </a:prstGeom>
                  <a:noFill/>
                  <a:ln w="0">
                    <a:noFill/>
                  </a:ln>
                </p:spPr>
              </p:pic>
            </p:oleObj>
          </a:graphicData>
        </a:graphic>
      </p:graphicFrame>
      <p:graphicFrame>
        <p:nvGraphicFramePr>
          <p:cNvPr id="101" name=""/>
          <p:cNvGraphicFramePr/>
          <p:nvPr/>
        </p:nvGraphicFramePr>
        <p:xfrm>
          <a:off x="1771560" y="5418000"/>
          <a:ext cx="5259600" cy="924120"/>
        </p:xfrm>
        <a:graphic>
          <a:graphicData uri="http://schemas.openxmlformats.org/presentationml/2006/ole">
            <p:oleObj progId="Excel.Sheet.12" r:id="rId4" spid="">
              <p:embed/>
              <p:pic>
                <p:nvPicPr>
                  <p:cNvPr id="102" name="" descr=""/>
                  <p:cNvPicPr/>
                  <p:nvPr/>
                </p:nvPicPr>
                <p:blipFill>
                  <a:blip r:embed="rId5"/>
                  <a:stretch/>
                </p:blipFill>
                <p:spPr>
                  <a:xfrm>
                    <a:off x="1771560" y="5418000"/>
                    <a:ext cx="5259600" cy="9241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3"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Margins (Sales - Purchases)</a:t>
            </a:r>
            <a:endParaRPr b="1" lang="en-US" sz="2800" strike="noStrike" u="none">
              <a:solidFill>
                <a:srgbClr val="006600"/>
              </a:solidFill>
              <a:effectLst/>
              <a:uFillTx/>
              <a:latin typeface="Frutiger 55 Roman"/>
            </a:endParaRPr>
          </a:p>
        </p:txBody>
      </p:sp>
      <p:sp>
        <p:nvSpPr>
          <p:cNvPr id="104" name="PlaceHolder 2"/>
          <p:cNvSpPr>
            <a:spLocks noGrp="1"/>
          </p:cNvSpPr>
          <p:nvPr>
            <p:ph/>
          </p:nvPr>
        </p:nvSpPr>
        <p:spPr>
          <a:xfrm>
            <a:off x="1004760" y="901800"/>
            <a:ext cx="7772400" cy="1549440"/>
          </a:xfrm>
          <a:prstGeom prst="rect">
            <a:avLst/>
          </a:prstGeom>
          <a:noFill/>
          <a:ln w="0">
            <a:noFill/>
          </a:ln>
        </p:spPr>
        <p:txBody>
          <a:bodyPr lIns="90000" rIns="90000" tIns="46800" bIns="46800" anchor="t">
            <a:normAutofit/>
          </a:bodyPr>
          <a:p>
            <a:pPr marL="343080" indent="-343080">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Margins have declined over time due to competition, and Entex contract pricing structure.</a:t>
            </a:r>
            <a:endParaRPr b="0" lang="en-US" sz="1400" strike="noStrike" u="none">
              <a:solidFill>
                <a:srgbClr val="000000"/>
              </a:solidFill>
              <a:effectLst/>
              <a:uFillTx/>
              <a:latin typeface="Frutiger 55 Roman"/>
            </a:endParaRPr>
          </a:p>
          <a:p>
            <a:pPr marL="343080" indent="-343080">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Other sales margins have been flat - New IPPs will increase margins from other sales and transportation margins:</a:t>
            </a:r>
            <a:endParaRPr b="0" lang="en-US" sz="1400" strike="noStrike" u="none">
              <a:solidFill>
                <a:srgbClr val="000000"/>
              </a:solidFill>
              <a:effectLst/>
              <a:uFillTx/>
              <a:latin typeface="Frutiger 55 Roman"/>
            </a:endParaRPr>
          </a:p>
        </p:txBody>
      </p:sp>
      <p:pic>
        <p:nvPicPr>
          <p:cNvPr id="105" name="" descr=""/>
          <p:cNvPicPr/>
          <p:nvPr/>
        </p:nvPicPr>
        <p:blipFill>
          <a:blip r:embed="rId1"/>
          <a:stretch/>
        </p:blipFill>
        <p:spPr>
          <a:xfrm>
            <a:off x="1395360" y="1914480"/>
            <a:ext cx="7102440" cy="3767040"/>
          </a:xfrm>
          <a:prstGeom prst="rect">
            <a:avLst/>
          </a:prstGeom>
          <a:noFill/>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6"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Treating/Transport Cost &amp; New Capex</a:t>
            </a:r>
            <a:endParaRPr b="1" lang="en-US" sz="2800" strike="noStrike" u="none">
              <a:solidFill>
                <a:srgbClr val="006600"/>
              </a:solidFill>
              <a:effectLst/>
              <a:uFillTx/>
              <a:latin typeface="Frutiger 55 Roman"/>
            </a:endParaRPr>
          </a:p>
        </p:txBody>
      </p:sp>
      <p:sp>
        <p:nvSpPr>
          <p:cNvPr id="107" name="PlaceHolder 2"/>
          <p:cNvSpPr>
            <a:spLocks noGrp="1"/>
          </p:cNvSpPr>
          <p:nvPr>
            <p:ph/>
          </p:nvPr>
        </p:nvSpPr>
        <p:spPr>
          <a:xfrm>
            <a:off x="1017720" y="1066680"/>
            <a:ext cx="7772400" cy="5189760"/>
          </a:xfrm>
          <a:prstGeom prst="rect">
            <a:avLst/>
          </a:prstGeom>
          <a:noFill/>
          <a:ln w="0">
            <a:noFill/>
          </a:ln>
        </p:spPr>
        <p:txBody>
          <a:bodyPr lIns="90000" rIns="90000" tIns="46800" bIns="46800" anchor="t">
            <a:normAutofit/>
          </a:bodyPr>
          <a:p>
            <a:pPr marL="343080" indent="-343080">
              <a:lnSpc>
                <a:spcPct val="100000"/>
              </a:lnSpc>
              <a:spcBef>
                <a:spcPts val="700"/>
              </a:spcBef>
              <a:spcAft>
                <a:spcPts val="9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Additional capital will be required to support the ongoing operation of HPL</a:t>
            </a:r>
            <a:endParaRPr b="0" lang="en-US" sz="1400" strike="noStrike" u="none">
              <a:solidFill>
                <a:srgbClr val="000000"/>
              </a:solidFill>
              <a:effectLst/>
              <a:uFillTx/>
              <a:latin typeface="Frutiger 55 Roman"/>
            </a:endParaRPr>
          </a:p>
          <a:p>
            <a:pPr marL="343080" indent="0">
              <a:lnSpc>
                <a:spcPct val="100000"/>
              </a:lnSpc>
              <a:spcBef>
                <a:spcPts val="700"/>
              </a:spcBef>
              <a:spcAft>
                <a:spcPts val="9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100000"/>
              </a:lnSpc>
              <a:spcBef>
                <a:spcPts val="700"/>
              </a:spcBef>
              <a:spcAft>
                <a:spcPts val="9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100000"/>
              </a:lnSpc>
              <a:spcBef>
                <a:spcPts val="700"/>
              </a:spcBef>
              <a:spcAft>
                <a:spcPts val="9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100000"/>
              </a:lnSpc>
              <a:spcBef>
                <a:spcPts val="700"/>
              </a:spcBef>
              <a:spcAft>
                <a:spcPts val="9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100000"/>
              </a:lnSpc>
              <a:spcBef>
                <a:spcPts val="700"/>
              </a:spcBef>
              <a:spcAft>
                <a:spcPts val="9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 safety regulations may require higher maintenance capital to test and upgrade pipeline</a:t>
            </a:r>
            <a:endParaRPr b="0" lang="en-US" sz="1400" strike="noStrike" u="none">
              <a:solidFill>
                <a:srgbClr val="000000"/>
              </a:solidFill>
              <a:effectLst/>
              <a:uFillTx/>
              <a:latin typeface="Frutiger 55 Roman"/>
            </a:endParaRPr>
          </a:p>
          <a:p>
            <a:pPr marL="343080" indent="-343080">
              <a:lnSpc>
                <a:spcPct val="100000"/>
              </a:lnSpc>
              <a:spcBef>
                <a:spcPts val="700"/>
              </a:spcBef>
              <a:spcAft>
                <a:spcPts val="9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IPPs will require substantial investment in new pipeline connections to be paid back through sales margins</a:t>
            </a:r>
            <a:endParaRPr b="0" lang="en-US" sz="1400" strike="noStrike" u="none">
              <a:solidFill>
                <a:srgbClr val="000000"/>
              </a:solidFill>
              <a:effectLst/>
              <a:uFillTx/>
              <a:latin typeface="Frutiger 55 Roman"/>
            </a:endParaRPr>
          </a:p>
          <a:p>
            <a:pPr marL="343080" indent="-343080">
              <a:lnSpc>
                <a:spcPct val="100000"/>
              </a:lnSpc>
              <a:spcBef>
                <a:spcPts val="700"/>
              </a:spcBef>
              <a:spcAft>
                <a:spcPts val="9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Higher CO</a:t>
            </a:r>
            <a:r>
              <a:rPr b="0" lang="en-US" sz="1400" strike="noStrike" u="none" baseline="-25000">
                <a:solidFill>
                  <a:srgbClr val="000000"/>
                </a:solidFill>
                <a:effectLst/>
                <a:uFillTx/>
                <a:latin typeface="Arial"/>
              </a:rPr>
              <a:t>2</a:t>
            </a:r>
            <a:r>
              <a:rPr b="0" lang="en-US" sz="1400" strike="noStrike" u="none">
                <a:solidFill>
                  <a:srgbClr val="000000"/>
                </a:solidFill>
                <a:effectLst/>
                <a:uFillTx/>
                <a:latin typeface="Arial"/>
              </a:rPr>
              <a:t> gas will require additional investment in treating capacity to be paid back in transport margin</a:t>
            </a:r>
            <a:endParaRPr b="0" lang="en-US" sz="1400" strike="noStrike" u="none">
              <a:solidFill>
                <a:srgbClr val="000000"/>
              </a:solidFill>
              <a:effectLst/>
              <a:uFillTx/>
              <a:latin typeface="Frutiger 55 Roman"/>
            </a:endParaRPr>
          </a:p>
        </p:txBody>
      </p:sp>
      <p:sp>
        <p:nvSpPr>
          <p:cNvPr id="108" name=""/>
          <p:cNvSpPr/>
          <p:nvPr/>
        </p:nvSpPr>
        <p:spPr>
          <a:xfrm>
            <a:off x="5322960" y="1465200"/>
            <a:ext cx="33750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Frutiger 55 Roman"/>
              </a:rPr>
              <a:t>1997</a:t>
            </a:r>
            <a:r>
              <a:rPr b="1" lang="en-US" sz="1600" strike="noStrike" u="sng">
                <a:solidFill>
                  <a:srgbClr val="000000"/>
                </a:solidFill>
                <a:effectLst/>
                <a:uFillTx/>
                <a:latin typeface="Frutiger 55 Roman"/>
              </a:rPr>
              <a:t>	</a:t>
            </a:r>
            <a:r>
              <a:rPr b="1" lang="en-US" sz="1600" strike="noStrike" u="sng">
                <a:solidFill>
                  <a:srgbClr val="000000"/>
                </a:solidFill>
                <a:effectLst/>
                <a:uFillTx/>
                <a:latin typeface="Frutiger 55 Roman"/>
              </a:rPr>
              <a:t>1998</a:t>
            </a:r>
            <a:r>
              <a:rPr b="1" lang="en-US" sz="1600" strike="noStrike" u="sng">
                <a:solidFill>
                  <a:srgbClr val="000000"/>
                </a:solidFill>
                <a:effectLst/>
                <a:uFillTx/>
                <a:latin typeface="Frutiger 55 Roman"/>
              </a:rPr>
              <a:t>	</a:t>
            </a:r>
            <a:r>
              <a:rPr b="1" lang="en-US" sz="1600" strike="noStrike" u="sng">
                <a:solidFill>
                  <a:srgbClr val="000000"/>
                </a:solidFill>
                <a:effectLst/>
                <a:uFillTx/>
                <a:latin typeface="Frutiger 55 Roman"/>
              </a:rPr>
              <a:t>1999</a:t>
            </a:r>
            <a:r>
              <a:rPr b="1" lang="en-US" sz="1600" strike="noStrike" u="sng">
                <a:solidFill>
                  <a:srgbClr val="000000"/>
                </a:solidFill>
                <a:effectLst/>
                <a:uFillTx/>
                <a:latin typeface="Frutiger 55 Roman"/>
              </a:rPr>
              <a:t>	</a:t>
            </a:r>
            <a:r>
              <a:rPr b="1" lang="en-US" sz="1600" strike="noStrike" u="sng">
                <a:solidFill>
                  <a:srgbClr val="000000"/>
                </a:solidFill>
                <a:effectLst/>
                <a:uFillTx/>
                <a:latin typeface="Frutiger 55 Roman"/>
              </a:rPr>
              <a:t>2000</a:t>
            </a:r>
            <a:endParaRPr b="0" lang="en-US" sz="1600" strike="noStrike" u="none">
              <a:solidFill>
                <a:srgbClr val="000000"/>
              </a:solidFill>
              <a:effectLst/>
              <a:uFillTx/>
              <a:latin typeface="Times New Roman"/>
            </a:endParaRPr>
          </a:p>
        </p:txBody>
      </p:sp>
      <p:sp>
        <p:nvSpPr>
          <p:cNvPr id="109" name=""/>
          <p:cNvSpPr/>
          <p:nvPr/>
        </p:nvSpPr>
        <p:spPr>
          <a:xfrm>
            <a:off x="890640" y="1844640"/>
            <a:ext cx="8001000" cy="1562040"/>
          </a:xfrm>
          <a:prstGeom prst="rect">
            <a:avLst/>
          </a:prstGeom>
          <a:noFill/>
          <a:ln w="0">
            <a:noFill/>
          </a:ln>
        </p:spPr>
        <p:style>
          <a:lnRef idx="0"/>
          <a:fillRef idx="0"/>
          <a:effectRef idx="0"/>
          <a:fontRef idx="minor"/>
        </p:style>
        <p:txBody>
          <a:bodyPr lIns="90000" rIns="90000" tIns="46800" bIns="46800" anchor="t">
            <a:normAutofit/>
          </a:bodyPr>
          <a:p>
            <a:pPr lvl="1" marL="743040" indent="-285840">
              <a:lnSpc>
                <a:spcPct val="100000"/>
              </a:lnSpc>
              <a:spcBef>
                <a:spcPts val="700"/>
              </a:spcBef>
              <a:spcAft>
                <a:spcPts val="964"/>
              </a:spcAft>
              <a:buClr>
                <a:srgbClr val="006600"/>
              </a:buClr>
              <a:buFont typeface="Marlett" charset="2"/>
              <a:buChar char=""/>
              <a:tabLst>
                <a:tab algn="ctr" pos="4686480"/>
                <a:tab algn="ctr" pos="5600880"/>
                <a:tab algn="ctr" pos="6515280"/>
                <a:tab algn="ctr" pos="7493040"/>
                <a:tab algn="l" pos="8229600"/>
                <a:tab algn="l" pos="9144000"/>
                <a:tab algn="l" pos="10058400"/>
              </a:tabLst>
            </a:pPr>
            <a:r>
              <a:rPr b="0" lang="en-US" sz="1400" strike="noStrike" u="none">
                <a:solidFill>
                  <a:srgbClr val="000000"/>
                </a:solidFill>
                <a:effectLst/>
                <a:uFillTx/>
                <a:latin typeface="Arial"/>
              </a:rPr>
              <a:t>Yearly Maintenance Capex</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$9.8</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$8.7</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$6.3</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$7.0</a:t>
            </a:r>
            <a:endParaRPr b="0" lang="en-US" sz="1400" strike="noStrike" u="none">
              <a:solidFill>
                <a:srgbClr val="000000"/>
              </a:solidFill>
              <a:effectLst/>
              <a:uFillTx/>
              <a:latin typeface="Times New Roman"/>
            </a:endParaRPr>
          </a:p>
          <a:p>
            <a:pPr lvl="1" marL="743040" indent="-285840">
              <a:lnSpc>
                <a:spcPct val="100000"/>
              </a:lnSpc>
              <a:spcBef>
                <a:spcPts val="700"/>
              </a:spcBef>
              <a:spcAft>
                <a:spcPts val="964"/>
              </a:spcAft>
              <a:buClr>
                <a:srgbClr val="006600"/>
              </a:buClr>
              <a:buFont typeface="Marlett" charset="2"/>
              <a:buChar char=""/>
              <a:tabLst>
                <a:tab algn="ctr" pos="4686480"/>
                <a:tab algn="ctr" pos="5600880"/>
                <a:tab algn="ctr" pos="6515280"/>
                <a:tab algn="ctr" pos="7493040"/>
                <a:tab algn="l" pos="8229600"/>
                <a:tab algn="l" pos="9144000"/>
                <a:tab algn="l" pos="10058400"/>
              </a:tabLst>
            </a:pPr>
            <a:r>
              <a:rPr b="0" lang="en-US" sz="1400" strike="noStrike" u="none">
                <a:solidFill>
                  <a:srgbClr val="000000"/>
                </a:solidFill>
                <a:effectLst/>
                <a:uFillTx/>
                <a:latin typeface="Arial"/>
              </a:rPr>
              <a:t>Supplier/Customer Connections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$3.0</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$3.5</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$2.2</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$2.0</a:t>
            </a:r>
            <a:endParaRPr b="0" lang="en-US" sz="1400" strike="noStrike" u="none">
              <a:solidFill>
                <a:srgbClr val="000000"/>
              </a:solidFill>
              <a:effectLst/>
              <a:uFillTx/>
              <a:latin typeface="Times New Roman"/>
            </a:endParaRPr>
          </a:p>
          <a:p>
            <a:pPr lvl="1" marL="743040" indent="-285840">
              <a:lnSpc>
                <a:spcPct val="100000"/>
              </a:lnSpc>
              <a:spcBef>
                <a:spcPts val="700"/>
              </a:spcBef>
              <a:spcAft>
                <a:spcPts val="264"/>
              </a:spcAft>
              <a:buClr>
                <a:srgbClr val="006600"/>
              </a:buClr>
              <a:buFont typeface="Marlett" charset="2"/>
              <a:buChar char=""/>
              <a:tabLst>
                <a:tab algn="ctr" pos="4686480"/>
                <a:tab algn="ctr" pos="5600880"/>
                <a:tab algn="ctr" pos="6515280"/>
                <a:tab algn="ctr" pos="7493040"/>
                <a:tab algn="l" pos="8229600"/>
                <a:tab algn="l" pos="9144000"/>
                <a:tab algn="l" pos="10058400"/>
              </a:tabLst>
            </a:pPr>
            <a:r>
              <a:rPr b="0" lang="en-US" sz="1400" strike="noStrike" u="none">
                <a:solidFill>
                  <a:srgbClr val="000000"/>
                </a:solidFill>
                <a:effectLst/>
                <a:uFillTx/>
                <a:latin typeface="Arial"/>
              </a:rPr>
              <a:t>Additional Treating/Processing</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$0.0</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$1.4</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$0.0</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$0.7</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Sales Volume</a:t>
            </a:r>
            <a:endParaRPr b="1" lang="en-US" sz="2800" strike="noStrike" u="none">
              <a:solidFill>
                <a:srgbClr val="006600"/>
              </a:solidFill>
              <a:effectLst/>
              <a:uFillTx/>
              <a:latin typeface="Frutiger 55 Roman"/>
            </a:endParaRPr>
          </a:p>
        </p:txBody>
      </p:sp>
      <p:sp>
        <p:nvSpPr>
          <p:cNvPr id="111" name="PlaceHolder 2"/>
          <p:cNvSpPr>
            <a:spLocks noGrp="1"/>
          </p:cNvSpPr>
          <p:nvPr>
            <p:ph/>
          </p:nvPr>
        </p:nvSpPr>
        <p:spPr>
          <a:xfrm>
            <a:off x="901800" y="1069560"/>
            <a:ext cx="7772400" cy="4543560"/>
          </a:xfrm>
          <a:prstGeom prst="rect">
            <a:avLst/>
          </a:prstGeom>
          <a:noFill/>
          <a:ln w="0">
            <a:noFill/>
          </a:ln>
        </p:spPr>
        <p:txBody>
          <a:bodyPr lIns="90000" rIns="90000" tIns="46800" bIns="46800" anchor="t">
            <a:normAutofit/>
          </a:bodyPr>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Sales volume growth is primarily a function of Entex demand and new IPP load</a:t>
            </a:r>
            <a:endParaRPr b="0" lang="en-US" sz="1400" strike="noStrike" u="none">
              <a:solidFill>
                <a:srgbClr val="000000"/>
              </a:solidFill>
              <a:effectLst/>
              <a:uFillTx/>
              <a:latin typeface="Frutiger 55 Roman"/>
            </a:endParaRPr>
          </a:p>
          <a:p>
            <a:pPr lvl="1" marL="743040" indent="-285840" algn="just">
              <a:lnSpc>
                <a:spcPct val="100000"/>
              </a:lnSpc>
              <a:spcBef>
                <a:spcPts val="1049"/>
              </a:spcBef>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Cold winter Entex demand is approximately 150% of warm winter Entex demand:</a:t>
            </a:r>
            <a:endParaRPr b="0" lang="en-US" sz="1400" strike="noStrike" u="none">
              <a:solidFill>
                <a:srgbClr val="000000"/>
              </a:solidFill>
              <a:effectLst/>
              <a:uFillTx/>
              <a:latin typeface="Frutiger 55 Roman"/>
            </a:endParaRPr>
          </a:p>
          <a:p>
            <a:pPr lvl="2" marL="1143000" indent="-228600" algn="just">
              <a:lnSpc>
                <a:spcPct val="100000"/>
              </a:lnSpc>
              <a:spcBef>
                <a:spcPts val="1049"/>
              </a:spcBef>
              <a:buClr>
                <a:srgbClr val="0066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50% volume increase provides $12MM/yr of revenue growth</a:t>
            </a:r>
            <a:endParaRPr b="0" lang="en-US" sz="1400" strike="noStrike" u="none">
              <a:solidFill>
                <a:srgbClr val="000000"/>
              </a:solidFill>
              <a:effectLst/>
              <a:uFillTx/>
              <a:latin typeface="Frutiger 55 Roman"/>
            </a:endParaRPr>
          </a:p>
          <a:p>
            <a:pPr lvl="2" marL="1143000" indent="-228600" algn="just">
              <a:lnSpc>
                <a:spcPct val="100000"/>
              </a:lnSpc>
              <a:spcBef>
                <a:spcPts val="1049"/>
              </a:spcBef>
              <a:buClr>
                <a:srgbClr val="0066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Fluctuating short position that must be managed</a:t>
            </a:r>
            <a:endParaRPr b="0" lang="en-US" sz="1400" strike="noStrike" u="none">
              <a:solidFill>
                <a:srgbClr val="000000"/>
              </a:solidFill>
              <a:effectLst/>
              <a:uFillTx/>
              <a:latin typeface="Frutiger 55 Roman"/>
            </a:endParaRPr>
          </a:p>
          <a:p>
            <a:pPr lvl="1" marL="743040" indent="-285840" algn="just">
              <a:lnSpc>
                <a:spcPct val="100000"/>
              </a:lnSpc>
              <a:spcBef>
                <a:spcPts val="1049"/>
              </a:spcBef>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 IPPs may potentially provide approx 1 bcf/d of new peak service flows:</a:t>
            </a:r>
            <a:endParaRPr b="0" lang="en-US" sz="1400" strike="noStrike" u="none">
              <a:solidFill>
                <a:srgbClr val="000000"/>
              </a:solidFill>
              <a:effectLst/>
              <a:uFillTx/>
              <a:latin typeface="Frutiger 55 Roman"/>
            </a:endParaRPr>
          </a:p>
          <a:p>
            <a:pPr lvl="2" marL="1143000" indent="-228600" algn="just">
              <a:lnSpc>
                <a:spcPct val="100000"/>
              </a:lnSpc>
              <a:spcBef>
                <a:spcPts val="1049"/>
              </a:spcBef>
              <a:buClr>
                <a:srgbClr val="0066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 1 bcfd load will provide $11.5 MM/yr of revenue (65% load factor)</a:t>
            </a:r>
            <a:endParaRPr b="0" lang="en-US" sz="1400" strike="noStrike" u="none">
              <a:solidFill>
                <a:srgbClr val="000000"/>
              </a:solidFill>
              <a:effectLst/>
              <a:uFillTx/>
              <a:latin typeface="Frutiger 55 Roman"/>
            </a:endParaRPr>
          </a:p>
          <a:p>
            <a:pPr lvl="2" marL="1143000" indent="-228600" algn="just">
              <a:lnSpc>
                <a:spcPct val="100000"/>
              </a:lnSpc>
              <a:spcBef>
                <a:spcPts val="1049"/>
              </a:spcBef>
              <a:buClr>
                <a:srgbClr val="0066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 capital investment will be required</a:t>
            </a:r>
            <a:endParaRPr b="0" lang="en-US" sz="1400" strike="noStrike" u="none">
              <a:solidFill>
                <a:srgbClr val="000000"/>
              </a:solidFill>
              <a:effectLst/>
              <a:uFillTx/>
              <a:latin typeface="Frutiger 55 Roman"/>
            </a:endParaRPr>
          </a:p>
          <a:p>
            <a:pPr lvl="1" marL="743040" indent="-285840" algn="just">
              <a:lnSpc>
                <a:spcPct val="100000"/>
              </a:lnSpc>
              <a:spcBef>
                <a:spcPts val="1049"/>
              </a:spcBef>
              <a:spcAft>
                <a:spcPts val="9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Other volumes (industrial, marketing) have increased, but at a lower margin - these volumes will be displaced or margins will be increased</a:t>
            </a:r>
            <a:endParaRPr b="0" lang="en-US" sz="1400" strike="noStrike" u="none">
              <a:solidFill>
                <a:srgbClr val="000000"/>
              </a:solidFill>
              <a:effectLst/>
              <a:uFillTx/>
              <a:latin typeface="Frutiger 55 Roman"/>
            </a:endParaRPr>
          </a:p>
          <a:p>
            <a:pPr lvl="1" marL="743040" indent="-285840" algn="just">
              <a:lnSpc>
                <a:spcPct val="100000"/>
              </a:lnSpc>
              <a:spcBef>
                <a:spcPts val="1049"/>
              </a:spcBef>
              <a:spcAft>
                <a:spcPts val="9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3rd party transport volumes have increased, but at lower margins - these volumes will be displaced or the margins will be increased </a:t>
            </a: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
          <p:cNvSpPr/>
          <p:nvPr/>
        </p:nvSpPr>
        <p:spPr>
          <a:xfrm>
            <a:off x="623880" y="20520"/>
            <a:ext cx="7772400" cy="7812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6600"/>
                </a:solidFill>
                <a:effectLst/>
                <a:uFillTx/>
                <a:latin typeface="Arial"/>
              </a:rPr>
              <a:t>Significant Out-Year Risks to Consider</a:t>
            </a:r>
            <a:endParaRPr b="0" lang="en-US" sz="3000" strike="noStrike" u="none">
              <a:solidFill>
                <a:srgbClr val="000000"/>
              </a:solidFill>
              <a:effectLst/>
              <a:uFillTx/>
              <a:latin typeface="Times New Roman"/>
            </a:endParaRPr>
          </a:p>
        </p:txBody>
      </p:sp>
      <p:sp>
        <p:nvSpPr>
          <p:cNvPr id="113" name=""/>
          <p:cNvSpPr/>
          <p:nvPr/>
        </p:nvSpPr>
        <p:spPr>
          <a:xfrm>
            <a:off x="1017720" y="1270080"/>
            <a:ext cx="7772400" cy="4114800"/>
          </a:xfrm>
          <a:prstGeom prst="rect">
            <a:avLst/>
          </a:prstGeom>
          <a:noFill/>
          <a:ln w="0">
            <a:noFill/>
          </a:ln>
        </p:spPr>
        <p:style>
          <a:lnRef idx="0"/>
          <a:fillRef idx="0"/>
          <a:effectRef idx="0"/>
          <a:fontRef idx="minor"/>
        </p:style>
        <p:txBody>
          <a:bodyPr lIns="90000" rIns="90000" tIns="46800" bIns="46800" anchor="t">
            <a:normAutofit lnSpcReduction="9999"/>
          </a:bodyPr>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Entex renegotiation - 7 year brick wall that could potentially lead to reduced profitability</a:t>
            </a:r>
            <a:endParaRPr b="0" lang="en-US" sz="2000" strike="noStrike" u="none">
              <a:solidFill>
                <a:srgbClr val="000000"/>
              </a:solidFill>
              <a:effectLst/>
              <a:uFillTx/>
              <a:latin typeface="Times New Roman"/>
            </a:endParaRPr>
          </a:p>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Accounting risk - Potential FAS 121 Asset Impairment write-down recognition if Entex re-negotiation is unsuccessful</a:t>
            </a:r>
            <a:endParaRPr b="0" lang="en-US" sz="2000" strike="noStrike" u="none">
              <a:solidFill>
                <a:srgbClr val="000000"/>
              </a:solidFill>
              <a:effectLst/>
              <a:uFillTx/>
              <a:latin typeface="Times New Roman"/>
            </a:endParaRPr>
          </a:p>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Additional safety requirements may require Enron to accept higher insurance premiums and uninsured liability</a:t>
            </a:r>
            <a:endParaRPr b="0" lang="en-US" sz="2000" strike="noStrike" u="none">
              <a:solidFill>
                <a:srgbClr val="000000"/>
              </a:solidFill>
              <a:effectLst/>
              <a:uFillTx/>
              <a:latin typeface="Times New Roman"/>
            </a:endParaRPr>
          </a:p>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Increased cost for new ROW and pipe relocation due to highway expansion, city taxes, and port construction</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HPL Sale Rationale</a:t>
            </a:r>
            <a:endParaRPr b="1" lang="en-US" sz="2800" strike="noStrike" u="none">
              <a:solidFill>
                <a:srgbClr val="006600"/>
              </a:solidFill>
              <a:effectLst/>
              <a:uFillTx/>
              <a:latin typeface="Frutiger 55 Roman"/>
            </a:endParaRPr>
          </a:p>
        </p:txBody>
      </p:sp>
      <p:sp>
        <p:nvSpPr>
          <p:cNvPr id="24" name="PlaceHolder 2"/>
          <p:cNvSpPr>
            <a:spLocks noGrp="1"/>
          </p:cNvSpPr>
          <p:nvPr>
            <p:ph/>
          </p:nvPr>
        </p:nvSpPr>
        <p:spPr>
          <a:xfrm>
            <a:off x="1004760" y="1015920"/>
            <a:ext cx="7772400" cy="4114800"/>
          </a:xfrm>
          <a:prstGeom prst="rect">
            <a:avLst/>
          </a:prstGeom>
          <a:noFill/>
          <a:ln w="0">
            <a:noFill/>
          </a:ln>
        </p:spPr>
        <p:txBody>
          <a:bodyPr lIns="90000" rIns="90000" tIns="46800" bIns="46800" anchor="t">
            <a:normAutofit fontScale="92500" lnSpcReduction="19999"/>
          </a:bodyPr>
          <a:p>
            <a:pPr marL="345960" indent="-345960" algn="just">
              <a:lnSpc>
                <a:spcPct val="90000"/>
              </a:lnSpc>
              <a:spcBef>
                <a:spcPts val="1349"/>
              </a:spcBef>
              <a:spcAft>
                <a:spcPts val="337"/>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a:t>
            </a:r>
            <a:r>
              <a:rPr b="1" lang="en-US" sz="1800" strike="noStrike" u="sng">
                <a:solidFill>
                  <a:srgbClr val="000000"/>
                </a:solidFill>
                <a:effectLst/>
                <a:uFillTx/>
                <a:latin typeface="Arial"/>
              </a:rPr>
              <a:t>	</a:t>
            </a:r>
            <a:r>
              <a:rPr b="1" lang="en-US" sz="1800" strike="noStrike" u="sng">
                <a:solidFill>
                  <a:srgbClr val="000000"/>
                </a:solidFill>
                <a:effectLst/>
                <a:uFillTx/>
                <a:latin typeface="Arial"/>
              </a:rPr>
              <a:t>HPL Outlook</a:t>
            </a:r>
            <a:endParaRPr b="0" lang="en-US" sz="1800" strike="noStrike" u="none">
              <a:solidFill>
                <a:srgbClr val="000000"/>
              </a:solidFill>
              <a:effectLst/>
              <a:uFillTx/>
              <a:latin typeface="Frutiger 55 Roman"/>
            </a:endParaRPr>
          </a:p>
          <a:p>
            <a:pPr marL="345960" indent="-345960" algn="just">
              <a:lnSpc>
                <a:spcPct val="90000"/>
              </a:lnSpc>
              <a:spcBef>
                <a:spcPts val="1049"/>
              </a:spcBef>
              <a:spcAft>
                <a:spcPts val="26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Transport</a:t>
            </a:r>
            <a:r>
              <a:rPr b="0" lang="en-US" sz="1400" strike="noStrike" u="none">
                <a:solidFill>
                  <a:srgbClr val="000000"/>
                </a:solidFill>
                <a:effectLst/>
                <a:uFillTx/>
                <a:latin typeface="Arial"/>
              </a:rPr>
              <a:t> </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Declining margins due to compressing basis and pipe-on-pipe competition</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Lack of volume growth - capacity already nearly fully used</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Sales &amp; Marketing</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Constrained by lack of supply</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Industrial margins meager</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IPP market requires meaningful capex investment</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Supply</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Declining resource in South Texas</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Capex requirements - C0</a:t>
            </a:r>
            <a:r>
              <a:rPr b="0" lang="en-US" sz="1400" strike="noStrike" u="none" baseline="-25000">
                <a:solidFill>
                  <a:srgbClr val="000000"/>
                </a:solidFill>
                <a:effectLst/>
                <a:uFillTx/>
                <a:latin typeface="Arial"/>
              </a:rPr>
              <a:t>2</a:t>
            </a:r>
            <a:r>
              <a:rPr b="0" lang="en-US" sz="1400" strike="noStrike" u="none">
                <a:solidFill>
                  <a:srgbClr val="000000"/>
                </a:solidFill>
                <a:effectLst/>
                <a:uFillTx/>
                <a:latin typeface="Arial"/>
              </a:rPr>
              <a:t>, expensive well connects</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FASB 121 Risk for Goodwill</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Entex Renegotiation in 2007</a:t>
            </a:r>
            <a:endParaRPr b="0" lang="en-US" sz="1400" strike="noStrike" u="none">
              <a:solidFill>
                <a:srgbClr val="000000"/>
              </a:solidFill>
              <a:effectLst/>
              <a:uFillTx/>
              <a:latin typeface="Frutiger 55 Roman"/>
            </a:endParaRPr>
          </a:p>
          <a:p>
            <a:pPr lvl="1" marL="804960" indent="0" algn="just">
              <a:lnSpc>
                <a:spcPct val="100000"/>
              </a:lnSpc>
              <a:spcBef>
                <a:spcPts val="1049"/>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lvl="1" marL="804960" indent="0" algn="just">
              <a:lnSpc>
                <a:spcPct val="100000"/>
              </a:lnSpc>
              <a:spcBef>
                <a:spcPts val="1049"/>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HPL Sale Rationale</a:t>
            </a:r>
            <a:endParaRPr b="1" lang="en-US" sz="2800" strike="noStrike" u="none">
              <a:solidFill>
                <a:srgbClr val="006600"/>
              </a:solidFill>
              <a:effectLst/>
              <a:uFillTx/>
              <a:latin typeface="Frutiger 55 Roman"/>
            </a:endParaRPr>
          </a:p>
        </p:txBody>
      </p:sp>
      <p:sp>
        <p:nvSpPr>
          <p:cNvPr id="26" name="PlaceHolder 2"/>
          <p:cNvSpPr>
            <a:spLocks noGrp="1"/>
          </p:cNvSpPr>
          <p:nvPr>
            <p:ph/>
          </p:nvPr>
        </p:nvSpPr>
        <p:spPr>
          <a:xfrm>
            <a:off x="1004760" y="1015920"/>
            <a:ext cx="7772400" cy="4114800"/>
          </a:xfrm>
          <a:prstGeom prst="rect">
            <a:avLst/>
          </a:prstGeom>
          <a:noFill/>
          <a:ln w="0">
            <a:noFill/>
          </a:ln>
        </p:spPr>
        <p:txBody>
          <a:bodyPr lIns="90000" rIns="90000" tIns="46800" bIns="46800" anchor="t">
            <a:normAutofit/>
          </a:bodyPr>
          <a:p>
            <a:pPr marL="345960" indent="-345960" algn="just">
              <a:lnSpc>
                <a:spcPct val="90000"/>
              </a:lnSpc>
              <a:spcBef>
                <a:spcPts val="1349"/>
              </a:spcBef>
              <a:spcAft>
                <a:spcPts val="337"/>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a:t>
            </a:r>
            <a:r>
              <a:rPr b="1" lang="en-US" sz="1800" strike="noStrike" u="none">
                <a:solidFill>
                  <a:srgbClr val="000000"/>
                </a:solidFill>
                <a:effectLst/>
                <a:uFillTx/>
                <a:latin typeface="Arial"/>
              </a:rPr>
              <a:t>	</a:t>
            </a:r>
            <a:r>
              <a:rPr b="1" lang="en-US" sz="1800" strike="noStrike" u="sng">
                <a:solidFill>
                  <a:srgbClr val="000000"/>
                </a:solidFill>
                <a:effectLst/>
                <a:uFillTx/>
                <a:latin typeface="Arial"/>
              </a:rPr>
              <a:t>Financial</a:t>
            </a:r>
            <a:endParaRPr b="0" lang="en-US" sz="18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Very Attractive Price</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Accretive to Earnings and ROCE</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Generates $325 million in cash for redeployment</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Accretive to management time and attention - labor-intensive asset</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5960" indent="-345960" algn="just">
              <a:lnSpc>
                <a:spcPct val="90000"/>
              </a:lnSpc>
              <a:spcBef>
                <a:spcPts val="1349"/>
              </a:spcBef>
              <a:spcAft>
                <a:spcPts val="337"/>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  </a:t>
            </a:r>
            <a:r>
              <a:rPr b="1" lang="en-US" sz="1800" strike="noStrike" u="sng">
                <a:solidFill>
                  <a:srgbClr val="000000"/>
                </a:solidFill>
                <a:effectLst/>
                <a:uFillTx/>
                <a:latin typeface="Arial"/>
              </a:rPr>
              <a:t>Network/Market-Making Strategy</a:t>
            </a:r>
            <a:endParaRPr b="0" lang="en-US" sz="18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Will not affect our ability to make markets or grow our commodity and services business</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Flexibility - No longer protecting an asset position</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Will</a:t>
            </a:r>
            <a:r>
              <a:rPr b="0" lang="en-US" sz="1400" strike="noStrike" u="none">
                <a:solidFill>
                  <a:srgbClr val="000000"/>
                </a:solidFill>
                <a:effectLst/>
                <a:uFillTx/>
                <a:latin typeface="Arial"/>
              </a:rPr>
              <a:t> affect volumes (1.8 Bcf/d); mitigated by EOL volume growth</a:t>
            </a:r>
            <a:endParaRPr b="0" lang="en-US" sz="1400" strike="noStrike" u="none">
              <a:solidFill>
                <a:srgbClr val="000000"/>
              </a:solidFill>
              <a:effectLst/>
              <a:uFillTx/>
              <a:latin typeface="Frutiger 55 Roman"/>
            </a:endParaRPr>
          </a:p>
          <a:p>
            <a:pPr lvl="1" marL="804960" indent="0" algn="just">
              <a:lnSpc>
                <a:spcPct val="100000"/>
              </a:lnSpc>
              <a:spcBef>
                <a:spcPts val="1049"/>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
          <p:cNvSpPr/>
          <p:nvPr/>
        </p:nvSpPr>
        <p:spPr>
          <a:xfrm>
            <a:off x="7467480" y="114300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Transaction Summary</a:t>
            </a:r>
            <a:endParaRPr b="1" lang="en-US" sz="2800" strike="noStrike" u="none">
              <a:solidFill>
                <a:srgbClr val="006600"/>
              </a:solidFill>
              <a:effectLst/>
              <a:uFillTx/>
              <a:latin typeface="Frutiger 55 Roman"/>
            </a:endParaRPr>
          </a:p>
        </p:txBody>
      </p:sp>
      <p:sp>
        <p:nvSpPr>
          <p:cNvPr id="29" name=""/>
          <p:cNvSpPr/>
          <p:nvPr/>
        </p:nvSpPr>
        <p:spPr>
          <a:xfrm flipH="1">
            <a:off x="4952520" y="1676520"/>
            <a:ext cx="16765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4876920" y="1981080"/>
            <a:ext cx="1676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3124080" y="1523880"/>
            <a:ext cx="1752840" cy="533520"/>
          </a:xfrm>
          <a:prstGeom prst="rect">
            <a:avLst/>
          </a:prstGeom>
          <a:blipFill rotWithShape="0">
            <a:blip r:embed="rId1"/>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ENE</a:t>
            </a:r>
            <a:endParaRPr b="0" lang="en-US" sz="1400" strike="noStrike" u="none">
              <a:solidFill>
                <a:srgbClr val="000000"/>
              </a:solidFill>
              <a:effectLst/>
              <a:uFillTx/>
              <a:latin typeface="Times New Roman"/>
            </a:endParaRPr>
          </a:p>
        </p:txBody>
      </p:sp>
      <p:sp>
        <p:nvSpPr>
          <p:cNvPr id="32" name=""/>
          <p:cNvSpPr/>
          <p:nvPr/>
        </p:nvSpPr>
        <p:spPr>
          <a:xfrm>
            <a:off x="6595920" y="711360"/>
            <a:ext cx="1752840" cy="533160"/>
          </a:xfrm>
          <a:prstGeom prst="rect">
            <a:avLst/>
          </a:prstGeom>
          <a:blipFill rotWithShape="0">
            <a:blip r:embed="rId2"/>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AEP</a:t>
            </a:r>
            <a:endParaRPr b="0" lang="en-US" sz="1400" strike="noStrike" u="none">
              <a:solidFill>
                <a:srgbClr val="000000"/>
              </a:solidFill>
              <a:effectLst/>
              <a:uFillTx/>
              <a:latin typeface="Times New Roman"/>
            </a:endParaRPr>
          </a:p>
        </p:txBody>
      </p:sp>
      <p:sp>
        <p:nvSpPr>
          <p:cNvPr id="33" name=""/>
          <p:cNvSpPr/>
          <p:nvPr/>
        </p:nvSpPr>
        <p:spPr>
          <a:xfrm>
            <a:off x="6553080" y="1523880"/>
            <a:ext cx="1752840" cy="533520"/>
          </a:xfrm>
          <a:prstGeom prst="rect">
            <a:avLst/>
          </a:prstGeom>
          <a:blipFill rotWithShape="0">
            <a:blip r:embed="rId3"/>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SPE</a:t>
            </a:r>
            <a:endParaRPr b="0" lang="en-US" sz="1400" strike="noStrike" u="none">
              <a:solidFill>
                <a:srgbClr val="000000"/>
              </a:solidFill>
              <a:effectLst/>
              <a:uFillTx/>
              <a:latin typeface="Times New Roman"/>
            </a:endParaRPr>
          </a:p>
        </p:txBody>
      </p:sp>
      <p:sp>
        <p:nvSpPr>
          <p:cNvPr id="34" name=""/>
          <p:cNvSpPr/>
          <p:nvPr/>
        </p:nvSpPr>
        <p:spPr>
          <a:xfrm>
            <a:off x="1066680" y="2743200"/>
            <a:ext cx="1752840" cy="533520"/>
          </a:xfrm>
          <a:prstGeom prst="rect">
            <a:avLst/>
          </a:prstGeom>
          <a:blipFill rotWithShape="0">
            <a:blip r:embed="rId4"/>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Newco</a:t>
            </a:r>
            <a:endParaRPr b="0" lang="en-US" sz="1400" strike="noStrike" u="none">
              <a:solidFill>
                <a:srgbClr val="000000"/>
              </a:solidFill>
              <a:effectLst/>
              <a:uFillTx/>
              <a:latin typeface="Times New Roman"/>
            </a:endParaRPr>
          </a:p>
        </p:txBody>
      </p:sp>
      <p:sp>
        <p:nvSpPr>
          <p:cNvPr id="35" name=""/>
          <p:cNvSpPr/>
          <p:nvPr/>
        </p:nvSpPr>
        <p:spPr>
          <a:xfrm>
            <a:off x="3200400" y="2743200"/>
            <a:ext cx="1752480" cy="533520"/>
          </a:xfrm>
          <a:prstGeom prst="rect">
            <a:avLst/>
          </a:prstGeom>
          <a:blipFill rotWithShape="0">
            <a:blip r:embed="rId5"/>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HPL</a:t>
            </a:r>
            <a:endParaRPr b="0" lang="en-US" sz="1400" strike="noStrike" u="none">
              <a:solidFill>
                <a:srgbClr val="000000"/>
              </a:solidFill>
              <a:effectLst/>
              <a:uFillTx/>
              <a:latin typeface="Times New Roman"/>
            </a:endParaRPr>
          </a:p>
        </p:txBody>
      </p:sp>
      <p:sp>
        <p:nvSpPr>
          <p:cNvPr id="36" name=""/>
          <p:cNvSpPr/>
          <p:nvPr/>
        </p:nvSpPr>
        <p:spPr>
          <a:xfrm>
            <a:off x="5638680" y="2743200"/>
            <a:ext cx="1752840" cy="533520"/>
          </a:xfrm>
          <a:prstGeom prst="rect">
            <a:avLst/>
          </a:prstGeom>
          <a:blipFill rotWithShape="0">
            <a:blip r:embed="rId6"/>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LeaseCo</a:t>
            </a:r>
            <a:endParaRPr b="0" lang="en-US" sz="1400" strike="noStrike" u="none">
              <a:solidFill>
                <a:srgbClr val="000000"/>
              </a:solidFill>
              <a:effectLst/>
              <a:uFillTx/>
              <a:latin typeface="Times New Roman"/>
            </a:endParaRPr>
          </a:p>
        </p:txBody>
      </p:sp>
      <p:sp>
        <p:nvSpPr>
          <p:cNvPr id="37" name=""/>
          <p:cNvSpPr/>
          <p:nvPr/>
        </p:nvSpPr>
        <p:spPr>
          <a:xfrm>
            <a:off x="2286000" y="4952880"/>
            <a:ext cx="1752480" cy="533520"/>
          </a:xfrm>
          <a:prstGeom prst="rect">
            <a:avLst/>
          </a:prstGeom>
          <a:blipFill rotWithShape="0">
            <a:blip r:embed="rId7"/>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ENE</a:t>
            </a:r>
            <a:endParaRPr b="0" lang="en-US" sz="1400" strike="noStrike" u="none">
              <a:solidFill>
                <a:srgbClr val="000000"/>
              </a:solidFill>
              <a:effectLst/>
              <a:uFillTx/>
              <a:latin typeface="Times New Roman"/>
            </a:endParaRPr>
          </a:p>
        </p:txBody>
      </p:sp>
      <p:sp>
        <p:nvSpPr>
          <p:cNvPr id="38" name=""/>
          <p:cNvSpPr/>
          <p:nvPr/>
        </p:nvSpPr>
        <p:spPr>
          <a:xfrm>
            <a:off x="5638680" y="4952880"/>
            <a:ext cx="1752840" cy="533520"/>
          </a:xfrm>
          <a:prstGeom prst="rect">
            <a:avLst/>
          </a:prstGeom>
          <a:blipFill rotWithShape="0">
            <a:blip r:embed="rId8"/>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AEP</a:t>
            </a:r>
            <a:endParaRPr b="0" lang="en-US" sz="1400" strike="noStrike" u="none">
              <a:solidFill>
                <a:srgbClr val="000000"/>
              </a:solidFill>
              <a:effectLst/>
              <a:uFillTx/>
              <a:latin typeface="Times New Roman"/>
            </a:endParaRPr>
          </a:p>
        </p:txBody>
      </p:sp>
      <p:sp>
        <p:nvSpPr>
          <p:cNvPr id="39" name=""/>
          <p:cNvSpPr/>
          <p:nvPr/>
        </p:nvSpPr>
        <p:spPr>
          <a:xfrm>
            <a:off x="2286000" y="5943600"/>
            <a:ext cx="1752480" cy="533520"/>
          </a:xfrm>
          <a:prstGeom prst="rect">
            <a:avLst/>
          </a:prstGeom>
          <a:blipFill rotWithShape="0">
            <a:blip r:embed="rId9"/>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LeaseCo</a:t>
            </a:r>
            <a:endParaRPr b="0" lang="en-US" sz="1400" strike="noStrike" u="none">
              <a:solidFill>
                <a:srgbClr val="000000"/>
              </a:solidFill>
              <a:effectLst/>
              <a:uFillTx/>
              <a:latin typeface="Times New Roman"/>
            </a:endParaRPr>
          </a:p>
        </p:txBody>
      </p:sp>
      <p:sp>
        <p:nvSpPr>
          <p:cNvPr id="40" name=""/>
          <p:cNvSpPr/>
          <p:nvPr/>
        </p:nvSpPr>
        <p:spPr>
          <a:xfrm>
            <a:off x="5638680" y="5943600"/>
            <a:ext cx="1752840" cy="533520"/>
          </a:xfrm>
          <a:prstGeom prst="rect">
            <a:avLst/>
          </a:prstGeom>
          <a:blipFill rotWithShape="0">
            <a:blip r:embed="rId10"/>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SPE</a:t>
            </a:r>
            <a:endParaRPr b="0" lang="en-US" sz="1400" strike="noStrike" u="none">
              <a:solidFill>
                <a:srgbClr val="000000"/>
              </a:solidFill>
              <a:effectLst/>
              <a:uFillTx/>
              <a:latin typeface="Times New Roman"/>
            </a:endParaRPr>
          </a:p>
        </p:txBody>
      </p:sp>
      <p:sp>
        <p:nvSpPr>
          <p:cNvPr id="41" name=""/>
          <p:cNvSpPr/>
          <p:nvPr/>
        </p:nvSpPr>
        <p:spPr>
          <a:xfrm>
            <a:off x="5237640" y="1425600"/>
            <a:ext cx="10231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$332.5mm</a:t>
            </a:r>
            <a:endParaRPr b="0" lang="en-US" sz="1400" strike="noStrike" u="none">
              <a:solidFill>
                <a:srgbClr val="000000"/>
              </a:solidFill>
              <a:effectLst/>
              <a:uFillTx/>
              <a:latin typeface="Times New Roman"/>
            </a:endParaRPr>
          </a:p>
        </p:txBody>
      </p:sp>
      <p:sp>
        <p:nvSpPr>
          <p:cNvPr id="42" name=""/>
          <p:cNvSpPr/>
          <p:nvPr/>
        </p:nvSpPr>
        <p:spPr>
          <a:xfrm>
            <a:off x="5089320" y="1932120"/>
            <a:ext cx="122148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Stock of HPL</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and Newco</a:t>
            </a:r>
            <a:endParaRPr b="0" lang="en-US" sz="1400" strike="noStrike" u="none">
              <a:solidFill>
                <a:srgbClr val="000000"/>
              </a:solidFill>
              <a:effectLst/>
              <a:uFillTx/>
              <a:latin typeface="Times New Roman"/>
            </a:endParaRPr>
          </a:p>
        </p:txBody>
      </p:sp>
      <p:sp>
        <p:nvSpPr>
          <p:cNvPr id="43" name=""/>
          <p:cNvSpPr/>
          <p:nvPr/>
        </p:nvSpPr>
        <p:spPr>
          <a:xfrm flipH="1">
            <a:off x="5028840" y="289548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5029200" y="312408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1981080" y="327672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6553080" y="327672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1447920" y="3733920"/>
            <a:ext cx="1143000" cy="914400"/>
          </a:xfrm>
          <a:prstGeom prst="ellipse">
            <a:avLst/>
          </a:prstGeom>
          <a:blipFill rotWithShape="0">
            <a:blip r:embed="rId11"/>
            <a:srcRect/>
            <a:stretch/>
          </a:blip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Trading</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Contracts</a:t>
            </a:r>
            <a:endParaRPr b="0" lang="en-US" sz="1400" strike="noStrike" u="none">
              <a:solidFill>
                <a:srgbClr val="000000"/>
              </a:solidFill>
              <a:effectLst/>
              <a:uFillTx/>
              <a:latin typeface="Times New Roman"/>
            </a:endParaRPr>
          </a:p>
        </p:txBody>
      </p:sp>
      <p:sp>
        <p:nvSpPr>
          <p:cNvPr id="48" name=""/>
          <p:cNvSpPr/>
          <p:nvPr/>
        </p:nvSpPr>
        <p:spPr>
          <a:xfrm>
            <a:off x="6019920" y="3733920"/>
            <a:ext cx="1143000" cy="914400"/>
          </a:xfrm>
          <a:prstGeom prst="ellipse">
            <a:avLst/>
          </a:prstGeom>
          <a:blipFill rotWithShape="0">
            <a:blip r:embed="rId12"/>
            <a:srcRect/>
            <a:stretch/>
          </a:blip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6019920" y="3733920"/>
            <a:ext cx="1143000" cy="914400"/>
          </a:xfrm>
          <a:prstGeom prst="ellipse">
            <a:avLst/>
          </a:prstGeom>
          <a:blipFill rotWithShape="0">
            <a:blip r:embed="rId13"/>
            <a:srcRect/>
            <a:stretch/>
          </a:blip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Bammel &amp;</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Houston Loop</a:t>
            </a:r>
            <a:endParaRPr b="0" lang="en-US" sz="1400" strike="noStrike" u="none">
              <a:solidFill>
                <a:srgbClr val="000000"/>
              </a:solidFill>
              <a:effectLst/>
              <a:uFillTx/>
              <a:latin typeface="Times New Roman"/>
            </a:endParaRPr>
          </a:p>
        </p:txBody>
      </p:sp>
      <p:sp>
        <p:nvSpPr>
          <p:cNvPr id="50" name=""/>
          <p:cNvSpPr/>
          <p:nvPr/>
        </p:nvSpPr>
        <p:spPr>
          <a:xfrm flipH="1">
            <a:off x="4114440" y="525780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flipH="1">
            <a:off x="4114440" y="609588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4114800" y="632448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4249080" y="4981680"/>
            <a:ext cx="12412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Guaranty, LC</a:t>
            </a:r>
            <a:endParaRPr b="0" lang="en-US" sz="1400" strike="noStrike" u="none">
              <a:solidFill>
                <a:srgbClr val="000000"/>
              </a:solidFill>
              <a:effectLst/>
              <a:uFillTx/>
              <a:latin typeface="Times New Roman"/>
            </a:endParaRPr>
          </a:p>
        </p:txBody>
      </p:sp>
      <p:sp>
        <p:nvSpPr>
          <p:cNvPr id="54" name=""/>
          <p:cNvSpPr/>
          <p:nvPr/>
        </p:nvSpPr>
        <p:spPr>
          <a:xfrm>
            <a:off x="4151520" y="5715000"/>
            <a:ext cx="1479240" cy="414360"/>
          </a:xfrm>
          <a:prstGeom prst="rect">
            <a:avLst/>
          </a:prstGeom>
          <a:noFill/>
          <a:ln w="0">
            <a:noFill/>
          </a:ln>
        </p:spPr>
        <p:style>
          <a:lnRef idx="0"/>
          <a:fillRef idx="0"/>
          <a:effectRef idx="0"/>
          <a:fontRef idx="minor"/>
        </p:style>
        <p:txBody>
          <a:bodyPr wrap="none"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$25.5 annual</a:t>
            </a:r>
            <a:endParaRPr b="0" lang="en-US" sz="1400" strike="noStrike" u="none">
              <a:solidFill>
                <a:srgbClr val="000000"/>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 lease payments</a:t>
            </a:r>
            <a:endParaRPr b="0" lang="en-US" sz="1400" strike="noStrike" u="none">
              <a:solidFill>
                <a:srgbClr val="000000"/>
              </a:solidFill>
              <a:effectLst/>
              <a:uFillTx/>
              <a:latin typeface="Times New Roman"/>
            </a:endParaRPr>
          </a:p>
        </p:txBody>
      </p:sp>
      <p:sp>
        <p:nvSpPr>
          <p:cNvPr id="55" name=""/>
          <p:cNvSpPr/>
          <p:nvPr/>
        </p:nvSpPr>
        <p:spPr>
          <a:xfrm>
            <a:off x="4739040" y="6324480"/>
            <a:ext cx="6663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Lease</a:t>
            </a:r>
            <a:endParaRPr b="0" lang="en-US" sz="1400" strike="noStrike" u="none">
              <a:solidFill>
                <a:srgbClr val="000000"/>
              </a:solidFill>
              <a:effectLst/>
              <a:uFillTx/>
              <a:latin typeface="Times New Roman"/>
            </a:endParaRPr>
          </a:p>
        </p:txBody>
      </p:sp>
      <p:sp>
        <p:nvSpPr>
          <p:cNvPr id="56" name=""/>
          <p:cNvSpPr/>
          <p:nvPr/>
        </p:nvSpPr>
        <p:spPr>
          <a:xfrm>
            <a:off x="5013720" y="2652840"/>
            <a:ext cx="6663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Lease</a:t>
            </a:r>
            <a:endParaRPr b="0" lang="en-US" sz="1400" strike="noStrike" u="none">
              <a:solidFill>
                <a:srgbClr val="000000"/>
              </a:solidFill>
              <a:effectLst/>
              <a:uFillTx/>
              <a:latin typeface="Times New Roman"/>
            </a:endParaRPr>
          </a:p>
        </p:txBody>
      </p:sp>
      <p:sp>
        <p:nvSpPr>
          <p:cNvPr id="57" name=""/>
          <p:cNvSpPr/>
          <p:nvPr/>
        </p:nvSpPr>
        <p:spPr>
          <a:xfrm>
            <a:off x="5206320" y="3095640"/>
            <a:ext cx="2797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a:t>
            </a:r>
            <a:endParaRPr b="0" lang="en-US" sz="1400" strike="noStrike" u="none">
              <a:solidFill>
                <a:srgbClr val="000000"/>
              </a:solidFill>
              <a:effectLst/>
              <a:uFillTx/>
              <a:latin typeface="Times New Roman"/>
            </a:endParaRPr>
          </a:p>
        </p:txBody>
      </p:sp>
      <p:sp>
        <p:nvSpPr>
          <p:cNvPr id="58" name=""/>
          <p:cNvSpPr/>
          <p:nvPr/>
        </p:nvSpPr>
        <p:spPr>
          <a:xfrm>
            <a:off x="4038480" y="205740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1905120" y="2514600"/>
            <a:ext cx="4572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1905120" y="251460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6477120" y="251460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3200400" y="548640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6553080" y="548640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720720" y="4748040"/>
            <a:ext cx="8082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Form of Transaction</a:t>
            </a:r>
            <a:endParaRPr b="1" lang="en-US" sz="2800" strike="noStrike" u="none">
              <a:solidFill>
                <a:srgbClr val="006600"/>
              </a:solidFill>
              <a:effectLst/>
              <a:uFillTx/>
              <a:latin typeface="Frutiger 55 Roman"/>
            </a:endParaRPr>
          </a:p>
        </p:txBody>
      </p:sp>
      <p:sp>
        <p:nvSpPr>
          <p:cNvPr id="66" name="PlaceHolder 2"/>
          <p:cNvSpPr>
            <a:spLocks noGrp="1"/>
          </p:cNvSpPr>
          <p:nvPr>
            <p:ph/>
          </p:nvPr>
        </p:nvSpPr>
        <p:spPr>
          <a:xfrm>
            <a:off x="1017720" y="1270080"/>
            <a:ext cx="7772400" cy="4114800"/>
          </a:xfrm>
          <a:prstGeom prst="rect">
            <a:avLst/>
          </a:prstGeom>
          <a:noFill/>
          <a:ln w="0">
            <a:noFill/>
          </a:ln>
        </p:spPr>
        <p:txBody>
          <a:bodyPr lIns="90000" rIns="90000" tIns="46800" bIns="46800" anchor="t">
            <a:normAutofit/>
          </a:bodyPr>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transaction will be structured as a sale of common stock of HPL.  Enron intends to provide a tax “step-up” under Section 338(h)(10) of the Internal Revenue Code.</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 connection with the transaction, a newly formed affiliate of Enron (“LeaseCo”) will enter into a thirty-year operating lease (the “Lease”) with HPL pursuant to which HPL will lease the Houston Loop, the Texas City Loop, and the Bammel Storage Facility (the “Leased Assets”) from LeaseCo for $25.5 million per year.  The lease will contain an extension at $25.5 million/year, allowing buyer the right to extend the lease an additional 20 years.</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HPL will be purchased by an AEP Special Purpose Vehicle.  HPL’s lease obligation to LeaseCo is backed by $280 million Letter of Credit issued by a financial institution acceptable to Enron.  The LC may be replaced by a guaranty from an AEP affiliate with a BBB (or better) credit rating  </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 addition to the Lease, an Enron affiliate will grant to HPL an exclusive 30-year right to use the Cushion Gas in the Bammel Storage Field </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Corp. will enter into an Assurances and Indemnity Agreement with the Buyer guaranteeing LeaseCo’s obligations under the Lease and the Right to Use Agreement</a:t>
            </a: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Form of Transaction (cont.)</a:t>
            </a:r>
            <a:endParaRPr b="1" lang="en-US" sz="2800" strike="noStrike" u="none">
              <a:solidFill>
                <a:srgbClr val="006600"/>
              </a:solidFill>
              <a:effectLst/>
              <a:uFillTx/>
              <a:latin typeface="Frutiger 55 Roman"/>
            </a:endParaRPr>
          </a:p>
        </p:txBody>
      </p:sp>
      <p:sp>
        <p:nvSpPr>
          <p:cNvPr id="68" name="PlaceHolder 2"/>
          <p:cNvSpPr>
            <a:spLocks noGrp="1"/>
          </p:cNvSpPr>
          <p:nvPr>
            <p:ph/>
          </p:nvPr>
        </p:nvSpPr>
        <p:spPr>
          <a:xfrm>
            <a:off x="1017720" y="1270080"/>
            <a:ext cx="7772400" cy="4114800"/>
          </a:xfrm>
          <a:prstGeom prst="rect">
            <a:avLst/>
          </a:prstGeom>
          <a:noFill/>
          <a:ln w="0">
            <a:noFill/>
          </a:ln>
        </p:spPr>
        <p:txBody>
          <a:bodyPr lIns="90000" rIns="90000" tIns="46800" bIns="46800" anchor="t">
            <a:normAutofit fontScale="92500" lnSpcReduction="19999"/>
          </a:bodyPr>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Most representations and warranties qualified by materiality and/or knowledge (although the qualifiers are disregarded for indemnity claims until the Deductible Amount is satisfied), and Enron liable only if and to the extent losses for breach of representations and warranties exceed the Deductible Amount of $15 million.</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liability for breach of representations and warranties capped at $180 million.</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Representations and Warranties have limited survival (18 months), except environmental </a:t>
            </a:r>
            <a:br>
              <a:rPr sz="1400"/>
            </a:br>
            <a:r>
              <a:rPr b="0" lang="en-US" sz="1400" strike="noStrike" u="none">
                <a:solidFill>
                  <a:srgbClr val="000000"/>
                </a:solidFill>
                <a:effectLst/>
                <a:uFillTx/>
                <a:latin typeface="Arial"/>
              </a:rPr>
              <a:t>(2 years), and tax, ERISA and others (statue of limitations).</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making representations to unaudited Pro Forma Balance Sheet of HPL as of 7/31/00, not full financial statements.</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by May 1, 2001 AEP has not received permission from the SEC to increase the amount it can spend to acquire “energy assets,” and no intervention has been filed, then Enron is entitled to receive a $35 million termination fee.  AEP filed in September, 2000 for this increase, and it appears to be on track.</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HSR approval required.  AEP required to use “reasonable best efforts” to obtain approval, provided AEP is not required to sell the major assets of HPL or any AEP power plants.</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AEP will have an option to purchase the Leased Assets and Cushion Gas upon: (i) decline in Enron Corp.’s credit rating below BBB-; (ii) Enron Corp. bankruptcy; (iii) Enron’s failure to reimburse AEP for amounts advanced by AEP due to Enron’s default under certain monetizations; or (iv) Enron refusing to pay under the Assurances Agreement based on claim that such an agreement is unenforceable.  Purchase price will be NPV of future rentals under Lease and NPV of fair market value of Leased Assets as of the end of the lease.</a:t>
            </a: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Valuation &amp; Impact</a:t>
            </a:r>
            <a:endParaRPr b="1" lang="en-US" sz="2800" strike="noStrike" u="none">
              <a:solidFill>
                <a:srgbClr val="006600"/>
              </a:solidFill>
              <a:effectLst/>
              <a:uFillTx/>
              <a:latin typeface="Frutiger 55 Roman"/>
            </a:endParaRPr>
          </a:p>
        </p:txBody>
      </p:sp>
      <p:sp>
        <p:nvSpPr>
          <p:cNvPr id="70" name=""/>
          <p:cNvSpPr/>
          <p:nvPr/>
        </p:nvSpPr>
        <p:spPr>
          <a:xfrm>
            <a:off x="802800" y="749160"/>
            <a:ext cx="10425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millions)</a:t>
            </a:r>
            <a:endParaRPr b="0" lang="en-US" sz="1400" strike="noStrike" u="none">
              <a:solidFill>
                <a:srgbClr val="000000"/>
              </a:solidFill>
              <a:effectLst/>
              <a:uFillTx/>
              <a:latin typeface="Times New Roman"/>
            </a:endParaRPr>
          </a:p>
        </p:txBody>
      </p:sp>
      <p:sp>
        <p:nvSpPr>
          <p:cNvPr id="71" name=""/>
          <p:cNvSpPr/>
          <p:nvPr/>
        </p:nvSpPr>
        <p:spPr>
          <a:xfrm>
            <a:off x="698760" y="6116760"/>
            <a:ext cx="2993040" cy="4590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1.  Purchase price of $332.5mm + NPV of lease of $272.9mm.</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2.  Purchase price net of fees and expenses of $6.9mm</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3.  Per Lehman Brothers’ Data</a:t>
            </a:r>
            <a:endParaRPr b="0" lang="en-US" sz="800" strike="noStrike" u="none">
              <a:solidFill>
                <a:srgbClr val="000000"/>
              </a:solidFill>
              <a:effectLst/>
              <a:uFillTx/>
              <a:latin typeface="Times New Roman"/>
            </a:endParaRPr>
          </a:p>
        </p:txBody>
      </p:sp>
      <p:pic>
        <p:nvPicPr>
          <p:cNvPr id="72" name="" descr=""/>
          <p:cNvPicPr/>
          <p:nvPr/>
        </p:nvPicPr>
        <p:blipFill>
          <a:blip r:embed="rId1"/>
          <a:stretch/>
        </p:blipFill>
        <p:spPr>
          <a:xfrm>
            <a:off x="2084400" y="1619280"/>
            <a:ext cx="5923080" cy="338940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PlaceHolder 1"/>
          <p:cNvSpPr>
            <a:spLocks noGrp="1"/>
          </p:cNvSpPr>
          <p:nvPr>
            <p:ph type="title"/>
          </p:nvPr>
        </p:nvSpPr>
        <p:spPr>
          <a:xfrm>
            <a:off x="623520" y="20520"/>
            <a:ext cx="852012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Comparables &amp; Recent Transactions</a:t>
            </a:r>
            <a:r>
              <a:rPr b="1" lang="en-US" sz="2800" strike="noStrike" u="none" baseline="30000">
                <a:solidFill>
                  <a:srgbClr val="006600"/>
                </a:solidFill>
                <a:effectLst/>
                <a:uFillTx/>
                <a:latin typeface="Arial"/>
              </a:rPr>
              <a:t>1</a:t>
            </a:r>
            <a:endParaRPr b="1" lang="en-US" sz="2800" strike="noStrike" u="none">
              <a:solidFill>
                <a:srgbClr val="006600"/>
              </a:solidFill>
              <a:effectLst/>
              <a:uFillTx/>
              <a:latin typeface="Frutiger 55 Roman"/>
            </a:endParaRPr>
          </a:p>
        </p:txBody>
      </p:sp>
      <p:graphicFrame>
        <p:nvGraphicFramePr>
          <p:cNvPr id="74" name=""/>
          <p:cNvGraphicFramePr/>
          <p:nvPr/>
        </p:nvGraphicFramePr>
        <p:xfrm>
          <a:off x="800280" y="1152360"/>
          <a:ext cx="2976480" cy="4496040"/>
        </p:xfrm>
        <a:graphic>
          <a:graphicData uri="http://schemas.openxmlformats.org/presentationml/2006/ole">
            <p:oleObj progId="Excel.Sheet.12" r:id="rId1" spid="">
              <p:embed/>
              <p:pic>
                <p:nvPicPr>
                  <p:cNvPr id="75" name="" descr=""/>
                  <p:cNvPicPr/>
                  <p:nvPr/>
                </p:nvPicPr>
                <p:blipFill>
                  <a:blip r:embed="rId2"/>
                  <a:stretch/>
                </p:blipFill>
                <p:spPr>
                  <a:xfrm>
                    <a:off x="800280" y="1152360"/>
                    <a:ext cx="2976480" cy="4496040"/>
                  </a:xfrm>
                  <a:prstGeom prst="rect">
                    <a:avLst/>
                  </a:prstGeom>
                  <a:noFill/>
                  <a:ln w="0">
                    <a:noFill/>
                  </a:ln>
                </p:spPr>
              </p:pic>
            </p:oleObj>
          </a:graphicData>
        </a:graphic>
      </p:graphicFrame>
      <p:sp>
        <p:nvSpPr>
          <p:cNvPr id="76" name=""/>
          <p:cNvSpPr/>
          <p:nvPr/>
        </p:nvSpPr>
        <p:spPr>
          <a:xfrm>
            <a:off x="646200" y="6405480"/>
            <a:ext cx="15487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1.  Per Lehman Brothers data.</a:t>
            </a:r>
            <a:endParaRPr b="0" lang="en-US" sz="800" strike="noStrike" u="none">
              <a:solidFill>
                <a:srgbClr val="000000"/>
              </a:solidFill>
              <a:effectLst/>
              <a:uFillTx/>
              <a:latin typeface="Times New Roman"/>
            </a:endParaRPr>
          </a:p>
        </p:txBody>
      </p:sp>
      <p:sp>
        <p:nvSpPr>
          <p:cNvPr id="77" name=""/>
          <p:cNvSpPr/>
          <p:nvPr/>
        </p:nvSpPr>
        <p:spPr>
          <a:xfrm flipH="1">
            <a:off x="3692520" y="2395440"/>
            <a:ext cx="952560" cy="0"/>
          </a:xfrm>
          <a:prstGeom prst="line">
            <a:avLst/>
          </a:prstGeom>
          <a:ln w="12600">
            <a:solidFill>
              <a:srgbClr val="0066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flipH="1">
            <a:off x="3692520" y="3997440"/>
            <a:ext cx="952560" cy="0"/>
          </a:xfrm>
          <a:prstGeom prst="line">
            <a:avLst/>
          </a:prstGeom>
          <a:ln w="12600">
            <a:solidFill>
              <a:srgbClr val="0066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flipH="1">
            <a:off x="3692520" y="5527800"/>
            <a:ext cx="952560" cy="0"/>
          </a:xfrm>
          <a:prstGeom prst="line">
            <a:avLst/>
          </a:prstGeom>
          <a:ln w="12600">
            <a:solidFill>
              <a:srgbClr val="0066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6600"/>
                </a:solidFill>
                <a:effectLst/>
                <a:uFillTx/>
                <a:latin typeface="Arial"/>
              </a:rPr>
              <a:t>Earnings Impact</a:t>
            </a:r>
            <a:endParaRPr b="1" lang="en-US" sz="3000" strike="noStrike" u="none">
              <a:solidFill>
                <a:srgbClr val="006600"/>
              </a:solidFill>
              <a:effectLst/>
              <a:uFillTx/>
              <a:latin typeface="Frutiger 55 Roman"/>
            </a:endParaRPr>
          </a:p>
        </p:txBody>
      </p:sp>
      <p:graphicFrame>
        <p:nvGraphicFramePr>
          <p:cNvPr id="81" name=""/>
          <p:cNvGraphicFramePr/>
          <p:nvPr/>
        </p:nvGraphicFramePr>
        <p:xfrm>
          <a:off x="1150920" y="1933560"/>
          <a:ext cx="7096320" cy="3710160"/>
        </p:xfrm>
        <a:graphic>
          <a:graphicData uri="http://schemas.openxmlformats.org/presentationml/2006/ole">
            <p:oleObj progId="Excel.Sheet.12" r:id="rId1" spid="">
              <p:embed/>
              <p:pic>
                <p:nvPicPr>
                  <p:cNvPr id="82" name="" descr=""/>
                  <p:cNvPicPr/>
                  <p:nvPr/>
                </p:nvPicPr>
                <p:blipFill>
                  <a:blip r:embed="rId2"/>
                  <a:stretch/>
                </p:blipFill>
                <p:spPr>
                  <a:xfrm>
                    <a:off x="1150920" y="1933560"/>
                    <a:ext cx="7096320" cy="3710160"/>
                  </a:xfrm>
                  <a:prstGeom prst="rect">
                    <a:avLst/>
                  </a:prstGeom>
                  <a:noFill/>
                  <a:ln w="0">
                    <a:noFill/>
                  </a:ln>
                </p:spPr>
              </p:pic>
            </p:oleObj>
          </a:graphicData>
        </a:graphic>
      </p:graphicFrame>
      <p:sp>
        <p:nvSpPr>
          <p:cNvPr id="83" name=""/>
          <p:cNvSpPr/>
          <p:nvPr/>
        </p:nvSpPr>
        <p:spPr>
          <a:xfrm>
            <a:off x="1601280" y="4976640"/>
            <a:ext cx="2214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baseline="30000">
                <a:solidFill>
                  <a:srgbClr val="000000"/>
                </a:solidFill>
                <a:effectLst/>
                <a:uFillTx/>
                <a:latin typeface="Arial"/>
              </a:rPr>
              <a:t>c</a:t>
            </a:r>
            <a:endParaRPr b="0" lang="en-US" sz="1000" strike="noStrike" u="none">
              <a:solidFill>
                <a:srgbClr val="000000"/>
              </a:solidFill>
              <a:effectLst/>
              <a:uFillTx/>
              <a:latin typeface="Times New Roman"/>
            </a:endParaRPr>
          </a:p>
        </p:txBody>
      </p:sp>
      <p:sp>
        <p:nvSpPr>
          <p:cNvPr id="84" name=""/>
          <p:cNvSpPr/>
          <p:nvPr/>
        </p:nvSpPr>
        <p:spPr>
          <a:xfrm>
            <a:off x="6660720" y="1695600"/>
            <a:ext cx="7567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2001 (b)</a:t>
            </a:r>
            <a:endParaRPr b="0" lang="en-US" sz="1200" strike="noStrike" u="none">
              <a:solidFill>
                <a:srgbClr val="000000"/>
              </a:solidFill>
              <a:effectLst/>
              <a:uFillTx/>
              <a:latin typeface="Times New Roman"/>
            </a:endParaRPr>
          </a:p>
        </p:txBody>
      </p:sp>
      <p:sp>
        <p:nvSpPr>
          <p:cNvPr id="85" name=""/>
          <p:cNvSpPr/>
          <p:nvPr/>
        </p:nvSpPr>
        <p:spPr>
          <a:xfrm>
            <a:off x="1134360" y="5718240"/>
            <a:ext cx="5010480" cy="551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  Accrual case assumes no mark to marketing of contracts in past years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  Post Sale case includes amortization of PRM assets of $22.5mm/yr for eight years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  Does not include FV amortization of $28.5mm.</a:t>
            </a:r>
            <a:endParaRPr b="0" lang="en-US" sz="1000" strike="noStrike" u="none">
              <a:solidFill>
                <a:srgbClr val="000000"/>
              </a:solidFill>
              <a:effectLst/>
              <a:uFillTx/>
              <a:latin typeface="Times New Roman"/>
            </a:endParaRPr>
          </a:p>
        </p:txBody>
      </p:sp>
      <p:sp>
        <p:nvSpPr>
          <p:cNvPr id="86" name=""/>
          <p:cNvSpPr/>
          <p:nvPr/>
        </p:nvSpPr>
        <p:spPr>
          <a:xfrm>
            <a:off x="3946320" y="229716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87" name=""/>
          <p:cNvSpPr/>
          <p:nvPr/>
        </p:nvSpPr>
        <p:spPr>
          <a:xfrm>
            <a:off x="3946320" y="3435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88" name=""/>
          <p:cNvSpPr/>
          <p:nvPr/>
        </p:nvSpPr>
        <p:spPr>
          <a:xfrm>
            <a:off x="3946320" y="49816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89" name=""/>
          <p:cNvSpPr/>
          <p:nvPr/>
        </p:nvSpPr>
        <p:spPr>
          <a:xfrm>
            <a:off x="5116320" y="229716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90" name=""/>
          <p:cNvSpPr/>
          <p:nvPr/>
        </p:nvSpPr>
        <p:spPr>
          <a:xfrm>
            <a:off x="5116320" y="3435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91" name=""/>
          <p:cNvSpPr/>
          <p:nvPr/>
        </p:nvSpPr>
        <p:spPr>
          <a:xfrm>
            <a:off x="5116320" y="49816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92" name=""/>
          <p:cNvSpPr/>
          <p:nvPr/>
        </p:nvSpPr>
        <p:spPr>
          <a:xfrm>
            <a:off x="6341760" y="229716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93" name=""/>
          <p:cNvSpPr/>
          <p:nvPr/>
        </p:nvSpPr>
        <p:spPr>
          <a:xfrm>
            <a:off x="6341760" y="3435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94" name=""/>
          <p:cNvSpPr/>
          <p:nvPr/>
        </p:nvSpPr>
        <p:spPr>
          <a:xfrm>
            <a:off x="6341760" y="49816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1836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2000-09-29T11:27:11Z</dcterms:created>
  <dc:creator>Enron</dc:creator>
  <dc:description/>
  <dc:language>en-US</dc:language>
  <cp:lastModifiedBy>Patrick Wade</cp:lastModifiedBy>
  <cp:lastPrinted>2000-12-19T19:09:17Z</cp:lastPrinted>
  <dcterms:modified xsi:type="dcterms:W3CDTF">2000-12-19T19:42:54Z</dcterms:modified>
  <cp:revision>76</cp:revision>
  <dc:subject/>
  <dc:title>Add Title Here</dc:title>
</cp:coreProperties>
</file>